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3" r:id="rId1"/>
    <p:sldMasterId id="2147483651" r:id="rId2"/>
  </p:sldMasterIdLst>
  <p:notesMasterIdLst>
    <p:notesMasterId r:id="rId36"/>
  </p:notesMasterIdLst>
  <p:sldIdLst>
    <p:sldId id="264" r:id="rId3"/>
    <p:sldId id="267" r:id="rId4"/>
    <p:sldId id="317" r:id="rId5"/>
    <p:sldId id="316" r:id="rId6"/>
    <p:sldId id="303" r:id="rId7"/>
    <p:sldId id="304" r:id="rId8"/>
    <p:sldId id="299" r:id="rId9"/>
    <p:sldId id="300" r:id="rId10"/>
    <p:sldId id="301" r:id="rId11"/>
    <p:sldId id="302" r:id="rId12"/>
    <p:sldId id="305" r:id="rId13"/>
    <p:sldId id="306" r:id="rId14"/>
    <p:sldId id="273" r:id="rId15"/>
    <p:sldId id="268" r:id="rId16"/>
    <p:sldId id="308" r:id="rId17"/>
    <p:sldId id="280" r:id="rId18"/>
    <p:sldId id="284" r:id="rId19"/>
    <p:sldId id="286" r:id="rId20"/>
    <p:sldId id="292" r:id="rId21"/>
    <p:sldId id="290" r:id="rId22"/>
    <p:sldId id="291" r:id="rId23"/>
    <p:sldId id="293" r:id="rId24"/>
    <p:sldId id="295" r:id="rId25"/>
    <p:sldId id="318" r:id="rId26"/>
    <p:sldId id="277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278" r:id="rId35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1B26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941" autoAdjust="0"/>
    <p:restoredTop sz="90934" autoAdjust="0"/>
  </p:normalViewPr>
  <p:slideViewPr>
    <p:cSldViewPr>
      <p:cViewPr varScale="1">
        <p:scale>
          <a:sx n="111" d="100"/>
          <a:sy n="111" d="100"/>
        </p:scale>
        <p:origin x="120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93E2031-00BA-AB4A-AA8C-6CDB40EDA20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Qui sommes-nous ?</a:t>
            </a:r>
            <a:endParaRPr lang="fr-CH" sz="1200" kern="1200" dirty="0" smtClean="0"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Projet de formation des chauffeurs TPG, outil pour formateur.</a:t>
            </a:r>
            <a:endParaRPr lang="fr-CH" sz="1200" kern="1200" dirty="0" smtClean="0"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Analyse d’économies potentielles de carburant à TPF, récolte de données </a:t>
            </a:r>
            <a:r>
              <a:rPr lang="fr-FR" sz="1200" kern="120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et conclusions.</a:t>
            </a:r>
            <a:endParaRPr lang="fr-CH" sz="1200" kern="1200" dirty="0" smtClean="0"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Développement d’un nouvel outil d’éco-conduite et autres études commencées ou potentielles.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E2031-00BA-AB4A-AA8C-6CDB40EDA201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3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05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fr-FR" altLang="fr-FR" sz="1800" u="sng">
                <a:latin typeface="Arial" charset="0"/>
                <a:ea typeface="ＭＳ Ｐゴシック" charset="-128"/>
              </a:rPr>
              <a:t>Objectif :</a:t>
            </a:r>
            <a:r>
              <a:rPr lang="fr-FR" altLang="fr-FR" sz="1800">
                <a:latin typeface="Arial" charset="0"/>
                <a:ea typeface="ＭＳ Ｐゴシック" charset="-128"/>
              </a:rPr>
              <a:t> Montrer, à l’aide de cet outil</a:t>
            </a:r>
          </a:p>
          <a:p>
            <a:pPr lvl="1">
              <a:buFont typeface="Wingdings" charset="2"/>
              <a:buChar char="§"/>
            </a:pPr>
            <a:r>
              <a:rPr lang="fr-FR" altLang="fr-FR" sz="1800">
                <a:latin typeface="Arial" charset="0"/>
                <a:ea typeface="ＭＳ Ｐゴシック" charset="-128"/>
              </a:rPr>
              <a:t>l’influence de la conduite sur le ressenti des passagers</a:t>
            </a:r>
          </a:p>
          <a:p>
            <a:pPr lvl="1">
              <a:buFont typeface="Wingdings" charset="2"/>
              <a:buChar char="§"/>
            </a:pPr>
            <a:r>
              <a:rPr lang="fr-FR" altLang="fr-FR" sz="1800">
                <a:latin typeface="Arial" charset="0"/>
                <a:ea typeface="ＭＳ Ｐゴシック" charset="-128"/>
              </a:rPr>
              <a:t>les possibilités de réductions de carburant</a:t>
            </a:r>
          </a:p>
          <a:p>
            <a:pPr lvl="1">
              <a:buFont typeface="Wingdings" charset="2"/>
              <a:buChar char="§"/>
            </a:pPr>
            <a:r>
              <a:rPr lang="fr-FR" altLang="fr-FR" sz="1800">
                <a:latin typeface="Arial" charset="0"/>
                <a:ea typeface="ＭＳ Ｐゴシック" charset="-128"/>
              </a:rPr>
              <a:t>les économies d’entretien du matériel</a:t>
            </a:r>
            <a:endParaRPr lang="fr-FR" altLang="fr-FR">
              <a:ea typeface="ＭＳ Ｐゴシック" charset="-128"/>
            </a:endParaRPr>
          </a:p>
        </p:txBody>
      </p:sp>
      <p:sp>
        <p:nvSpPr>
          <p:cNvPr id="4505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fld id="{8A5F89D0-12E4-EB48-981D-D854384905A3}" type="slidenum">
              <a:rPr lang="fr-FR" altLang="fr-FR" sz="1200"/>
              <a:pPr eaLnBrk="1" hangingPunct="1"/>
              <a:t>7</a:t>
            </a:fld>
            <a:endParaRPr lang="fr-FR" altLang="fr-FR" sz="1200"/>
          </a:p>
        </p:txBody>
      </p:sp>
    </p:spTree>
    <p:extLst>
      <p:ext uri="{BB962C8B-B14F-4D97-AF65-F5344CB8AC3E}">
        <p14:creationId xmlns:p14="http://schemas.microsoft.com/office/powerpoint/2010/main" val="795767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3E2031-00BA-AB4A-AA8C-6CDB40EDA201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425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2214563" y="857250"/>
            <a:ext cx="5929312" cy="1000125"/>
          </a:xfrm>
          <a:prstGeom prst="rect">
            <a:avLst/>
          </a:prstGeom>
        </p:spPr>
        <p:txBody>
          <a:bodyPr/>
          <a:lstStyle>
            <a:lvl1pPr>
              <a:buNone/>
              <a:defRPr sz="2400" b="1" baseline="0"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/>
          </p:nvPr>
        </p:nvSpPr>
        <p:spPr>
          <a:xfrm>
            <a:off x="2214563" y="2071688"/>
            <a:ext cx="6500812" cy="3929062"/>
          </a:xfrm>
          <a:prstGeom prst="rect">
            <a:avLst/>
          </a:prstGeom>
        </p:spPr>
        <p:txBody>
          <a:bodyPr/>
          <a:lstStyle>
            <a:lvl1pPr>
              <a:buNone/>
              <a:defRPr sz="1800" baseline="0"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 avec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2214563" y="857250"/>
            <a:ext cx="5929312" cy="1000125"/>
          </a:xfrm>
          <a:prstGeom prst="rect">
            <a:avLst/>
          </a:prstGeom>
        </p:spPr>
        <p:txBody>
          <a:bodyPr/>
          <a:lstStyle>
            <a:lvl1pPr>
              <a:buNone/>
              <a:defRPr sz="2400" b="1" baseline="0"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2214547" y="2071678"/>
            <a:ext cx="6500858" cy="4000500"/>
          </a:xfrm>
          <a:prstGeom prst="rect">
            <a:avLst/>
          </a:prstGeom>
        </p:spPr>
        <p:txBody>
          <a:bodyPr/>
          <a:lstStyle>
            <a:lvl1pPr>
              <a:buClr>
                <a:srgbClr val="E81B26"/>
              </a:buClr>
              <a:buFont typeface="Wingdings" pitchFamily="2" charset="2"/>
              <a:buChar char="§"/>
              <a:defRPr sz="1800"/>
            </a:lvl1pPr>
            <a:lvl2pPr>
              <a:buClr>
                <a:srgbClr val="E81B26"/>
              </a:buClr>
              <a:buFont typeface="Wingdings" pitchFamily="2" charset="2"/>
              <a:buChar char="§"/>
              <a:defRPr sz="1600"/>
            </a:lvl2pPr>
            <a:lvl3pPr>
              <a:buClr>
                <a:srgbClr val="E81B26"/>
              </a:buClr>
              <a:buFontTx/>
              <a:buNone/>
              <a:defRPr sz="1600"/>
            </a:lvl3pPr>
            <a:lvl4pPr>
              <a:buFontTx/>
              <a:buNone/>
              <a:defRPr sz="1600"/>
            </a:lvl4pPr>
            <a:lvl5pPr>
              <a:buFontTx/>
              <a:buNone/>
              <a:defRPr sz="16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vec text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2214563" y="857250"/>
            <a:ext cx="5929312" cy="1000125"/>
          </a:xfrm>
          <a:prstGeom prst="rect">
            <a:avLst/>
          </a:prstGeom>
        </p:spPr>
        <p:txBody>
          <a:bodyPr/>
          <a:lstStyle>
            <a:lvl1pPr>
              <a:buNone/>
              <a:defRPr sz="2400" b="1" baseline="0"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/>
          </p:nvPr>
        </p:nvSpPr>
        <p:spPr>
          <a:xfrm>
            <a:off x="428596" y="2071688"/>
            <a:ext cx="8286779" cy="3929062"/>
          </a:xfrm>
          <a:prstGeom prst="rect">
            <a:avLst/>
          </a:prstGeom>
        </p:spPr>
        <p:txBody>
          <a:bodyPr/>
          <a:lstStyle>
            <a:lvl1pPr marL="0" indent="0" eaLnBrk="1" hangingPunct="1">
              <a:spcBef>
                <a:spcPct val="0"/>
              </a:spcBef>
              <a:buFontTx/>
              <a:buNone/>
              <a:defRPr sz="1800" baseline="0"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imag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/>
          <p:cNvSpPr>
            <a:spLocks noGrp="1"/>
          </p:cNvSpPr>
          <p:nvPr>
            <p:ph type="pic" sz="quarter" idx="12"/>
          </p:nvPr>
        </p:nvSpPr>
        <p:spPr>
          <a:xfrm>
            <a:off x="2214563" y="2071688"/>
            <a:ext cx="6500812" cy="3929062"/>
          </a:xfrm>
          <a:prstGeom prst="rect">
            <a:avLst/>
          </a:prstGeom>
        </p:spPr>
        <p:txBody>
          <a:bodyPr/>
          <a:lstStyle>
            <a:lvl1pPr>
              <a:buNone/>
              <a:defRPr baseline="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CH" noProof="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2214563" y="857250"/>
            <a:ext cx="5929312" cy="1000125"/>
          </a:xfrm>
          <a:prstGeom prst="rect">
            <a:avLst/>
          </a:prstGeom>
        </p:spPr>
        <p:txBody>
          <a:bodyPr/>
          <a:lstStyle>
            <a:lvl1pPr>
              <a:buNone/>
              <a:defRPr sz="2400" b="1" baseline="0"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/>
          </p:nvPr>
        </p:nvSpPr>
        <p:spPr>
          <a:xfrm>
            <a:off x="357158" y="2071678"/>
            <a:ext cx="1643074" cy="3929062"/>
          </a:xfrm>
          <a:prstGeom prst="rect">
            <a:avLst/>
          </a:prstGeom>
        </p:spPr>
        <p:txBody>
          <a:bodyPr/>
          <a:lstStyle>
            <a:lvl1pPr marL="0" indent="0" eaLnBrk="1" hangingPunct="1">
              <a:spcBef>
                <a:spcPct val="0"/>
              </a:spcBef>
              <a:buFontTx/>
              <a:buNone/>
              <a:defRPr sz="18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imag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/>
          <p:cNvSpPr>
            <a:spLocks noGrp="1"/>
          </p:cNvSpPr>
          <p:nvPr>
            <p:ph type="pic" sz="quarter" idx="12"/>
          </p:nvPr>
        </p:nvSpPr>
        <p:spPr>
          <a:xfrm>
            <a:off x="428596" y="2071688"/>
            <a:ext cx="8286779" cy="3929062"/>
          </a:xfrm>
          <a:prstGeom prst="rect">
            <a:avLst/>
          </a:prstGeom>
        </p:spPr>
        <p:txBody>
          <a:bodyPr/>
          <a:lstStyle>
            <a:lvl1pPr algn="l">
              <a:buNone/>
              <a:defRPr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CH" noProof="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0"/>
          </p:nvPr>
        </p:nvSpPr>
        <p:spPr>
          <a:xfrm>
            <a:off x="2214563" y="857250"/>
            <a:ext cx="5929312" cy="1000125"/>
          </a:xfrm>
          <a:prstGeom prst="rect">
            <a:avLst/>
          </a:prstGeom>
        </p:spPr>
        <p:txBody>
          <a:bodyPr/>
          <a:lstStyle>
            <a:lvl1pPr>
              <a:buNone/>
              <a:defRPr sz="2400" b="1" baseline="0"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ogo_H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6148388"/>
            <a:ext cx="14890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2" descr="Logo_hepi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5943600"/>
            <a:ext cx="1943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6252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Arial"/>
                <a:cs typeface="Arial"/>
              </a:defRPr>
            </a:lvl1pPr>
          </a:lstStyle>
          <a:p>
            <a:r>
              <a:rPr lang="fr-CH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8242"/>
            <a:ext cx="8229600" cy="4661474"/>
          </a:xfrm>
          <a:prstGeom prst="rect">
            <a:avLst/>
          </a:prstGeom>
        </p:spPr>
        <p:txBody>
          <a:bodyPr/>
          <a:lstStyle>
            <a:lvl1pPr>
              <a:buClr>
                <a:srgbClr val="BD0760"/>
              </a:buClr>
              <a:defRPr>
                <a:latin typeface="Arial"/>
                <a:cs typeface="Arial"/>
              </a:defRPr>
            </a:lvl1pPr>
            <a:lvl2pPr>
              <a:buClr>
                <a:srgbClr val="BD0760"/>
              </a:buClr>
              <a:defRPr>
                <a:latin typeface="Arial"/>
                <a:cs typeface="Arial"/>
              </a:defRPr>
            </a:lvl2pPr>
            <a:lvl3pPr>
              <a:buClr>
                <a:srgbClr val="BD0760"/>
              </a:buClr>
              <a:defRPr>
                <a:latin typeface="Arial"/>
                <a:cs typeface="Arial"/>
              </a:defRPr>
            </a:lvl3pPr>
            <a:lvl4pPr>
              <a:buClr>
                <a:srgbClr val="BD0760"/>
              </a:buClr>
              <a:defRPr>
                <a:latin typeface="Arial"/>
                <a:cs typeface="Arial"/>
              </a:defRPr>
            </a:lvl4pPr>
            <a:lvl5pPr>
              <a:buClr>
                <a:srgbClr val="BD0760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fr-CH" dirty="0" smtClean="0"/>
              <a:t>Click to edit Master text styles</a:t>
            </a:r>
          </a:p>
          <a:p>
            <a:pPr lvl="1"/>
            <a:r>
              <a:rPr lang="fr-CH" dirty="0" smtClean="0"/>
              <a:t>Second level</a:t>
            </a:r>
          </a:p>
          <a:p>
            <a:pPr lvl="2"/>
            <a:r>
              <a:rPr lang="fr-CH" dirty="0" smtClean="0"/>
              <a:t>Third level</a:t>
            </a:r>
          </a:p>
          <a:p>
            <a:pPr lvl="3"/>
            <a:r>
              <a:rPr lang="fr-CH" dirty="0" smtClean="0"/>
              <a:t>Fourth level</a:t>
            </a:r>
          </a:p>
          <a:p>
            <a:pPr lvl="4"/>
            <a:r>
              <a:rPr lang="fr-CH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481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avec flèche 3"/>
          <p:cNvCxnSpPr/>
          <p:nvPr userDrawn="1"/>
        </p:nvCxnSpPr>
        <p:spPr>
          <a:xfrm>
            <a:off x="4075" y="6251951"/>
            <a:ext cx="8325073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4537" y="1025857"/>
            <a:ext cx="7365348" cy="71616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567" b="1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4537" y="1935580"/>
            <a:ext cx="7365348" cy="4167320"/>
          </a:xfrm>
          <a:prstGeom prst="rect">
            <a:avLst/>
          </a:prstGeom>
        </p:spPr>
        <p:txBody>
          <a:bodyPr/>
          <a:lstStyle>
            <a:lvl1pPr>
              <a:defRPr sz="2139"/>
            </a:lvl1pPr>
            <a:lvl2pPr>
              <a:defRPr sz="1711"/>
            </a:lvl2pPr>
            <a:lvl3pPr>
              <a:defRPr sz="1625"/>
            </a:lvl3pPr>
            <a:lvl4pPr>
              <a:defRPr sz="1283"/>
            </a:lvl4pPr>
            <a:lvl5pPr>
              <a:defRPr sz="1198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455202" y="6423501"/>
            <a:ext cx="1078321" cy="234647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l" defTabSz="851656" fontAlgn="auto">
              <a:spcBef>
                <a:spcPts val="0"/>
              </a:spcBef>
              <a:spcAft>
                <a:spcPts val="0"/>
              </a:spcAft>
              <a:defRPr sz="856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AA0C8869-C300-8047-B93A-C5D039208A4F}" type="datetime3">
              <a:rPr lang="fr-CH" smtClean="0"/>
              <a:t>17/08/16</a:t>
            </a:fld>
            <a:endParaRPr lang="en-US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748101" y="6423501"/>
            <a:ext cx="4387979" cy="234647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l" defTabSz="851656" fontAlgn="auto">
              <a:spcBef>
                <a:spcPts val="0"/>
              </a:spcBef>
              <a:spcAft>
                <a:spcPts val="0"/>
              </a:spcAft>
              <a:defRPr sz="856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Pied de page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330286" y="6423501"/>
            <a:ext cx="1081037" cy="234647"/>
          </a:xfrm>
          <a:prstGeom prst="rect">
            <a:avLst/>
          </a:prstGeom>
        </p:spPr>
        <p:txBody>
          <a:bodyPr vert="horz" lIns="99551" tIns="49775" rIns="99551" bIns="49775" rtlCol="0" anchor="ctr"/>
          <a:lstStyle>
            <a:lvl1pPr algn="r" defTabSz="851656" fontAlgn="auto">
              <a:spcBef>
                <a:spcPts val="0"/>
              </a:spcBef>
              <a:spcAft>
                <a:spcPts val="0"/>
              </a:spcAft>
              <a:defRPr sz="856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A5605CA0-B66A-CC49-B8E3-30113F4BAF66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976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2214546" y="2071678"/>
            <a:ext cx="5929354" cy="1071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2214563" y="3214688"/>
            <a:ext cx="5929337" cy="500062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latin typeface="+mn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2214546" y="2071678"/>
            <a:ext cx="5929354" cy="1071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/>
          </p:nvPr>
        </p:nvSpPr>
        <p:spPr>
          <a:xfrm>
            <a:off x="2214563" y="3214688"/>
            <a:ext cx="5929337" cy="500062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latin typeface="+mn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2"/>
          </p:nvPr>
        </p:nvSpPr>
        <p:spPr>
          <a:xfrm>
            <a:off x="2214000" y="0"/>
            <a:ext cx="6480000" cy="1800000"/>
          </a:xfrm>
          <a:prstGeom prst="rect">
            <a:avLst/>
          </a:prstGeom>
        </p:spPr>
        <p:txBody>
          <a:bodyPr/>
          <a:lstStyle>
            <a:lvl1pPr>
              <a:buNone/>
              <a:defRPr sz="1400" i="1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CH" noProof="0" dirty="0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13"/>
          <p:cNvSpPr txBox="1">
            <a:spLocks noChangeArrowheads="1"/>
          </p:cNvSpPr>
          <p:nvPr userDrawn="1"/>
        </p:nvSpPr>
        <p:spPr bwMode="auto">
          <a:xfrm>
            <a:off x="7832725" y="6413500"/>
            <a:ext cx="254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B71B30F4-28D9-CD4E-9267-79093231E0C8}" type="slidenum">
              <a:rPr lang="fr-FR" sz="1000" smtClean="0"/>
              <a:pPr>
                <a:defRPr/>
              </a:pPr>
              <a:t>‹N°›</a:t>
            </a:fld>
            <a:endParaRPr lang="fr-FR" smtClean="0"/>
          </a:p>
        </p:txBody>
      </p:sp>
      <p:pic>
        <p:nvPicPr>
          <p:cNvPr id="1027" name="Picture 5" descr="LOGO_hepia_grand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13"/>
            <a:ext cx="19050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 17" descr="Logo_HES-SO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214313"/>
            <a:ext cx="96837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81" r:id="rId6"/>
    <p:sldLayoutId id="2147483682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12" descr="Logo_hepi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5332413"/>
            <a:ext cx="3240087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 13" descr="Logo_HES-S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761038"/>
            <a:ext cx="16192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uments.epfl.ch/groups/t/tr/traction/www/TFtable.htm" TargetMode="Externa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texte 1"/>
          <p:cNvSpPr>
            <a:spLocks noGrp="1"/>
          </p:cNvSpPr>
          <p:nvPr>
            <p:ph type="body" sz="quarter" idx="10"/>
          </p:nvPr>
        </p:nvSpPr>
        <p:spPr bwMode="auto">
          <a:xfrm>
            <a:off x="2214563" y="2071688"/>
            <a:ext cx="6389687" cy="1071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CH" altLang="fr-FR">
              <a:latin typeface="Arial" charset="0"/>
            </a:endParaRPr>
          </a:p>
          <a:p>
            <a:pPr eaLnBrk="1" hangingPunct="1"/>
            <a:r>
              <a:rPr lang="fr-CH" altLang="fr-FR">
                <a:latin typeface="Arial" charset="0"/>
              </a:rPr>
              <a:t>Ecoconduite de bus de transports publics</a:t>
            </a:r>
          </a:p>
        </p:txBody>
      </p:sp>
      <p:sp>
        <p:nvSpPr>
          <p:cNvPr id="4099" name="Espace réservé du texte 2"/>
          <p:cNvSpPr>
            <a:spLocks noGrp="1"/>
          </p:cNvSpPr>
          <p:nvPr>
            <p:ph type="body" sz="quarter" idx="11"/>
          </p:nvPr>
        </p:nvSpPr>
        <p:spPr bwMode="auto">
          <a:xfrm>
            <a:off x="2214563" y="3214688"/>
            <a:ext cx="5929312" cy="935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CH" altLang="fr-FR"/>
              <a:t>Jean-Marc Allenbach, professeur HES</a:t>
            </a:r>
          </a:p>
          <a:p>
            <a:pPr eaLnBrk="1" hangingPunct="1"/>
            <a:r>
              <a:rPr lang="fr-CH" altLang="fr-FR"/>
              <a:t>Dr. Fabien Vannel, professeur HES</a:t>
            </a:r>
          </a:p>
        </p:txBody>
      </p:sp>
      <p:pic>
        <p:nvPicPr>
          <p:cNvPr id="4100" name="Espace réservé pour une image  1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0" b="31480"/>
          <a:stretch>
            <a:fillRect/>
          </a:stretch>
        </p:blipFill>
        <p:spPr bwMode="auto">
          <a:xfrm>
            <a:off x="2681288" y="30163"/>
            <a:ext cx="6480175" cy="2000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37063"/>
            <a:ext cx="22479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ZoneTexte 1"/>
          <p:cNvSpPr txBox="1">
            <a:spLocks noChangeArrowheads="1"/>
          </p:cNvSpPr>
          <p:nvPr/>
        </p:nvSpPr>
        <p:spPr bwMode="auto">
          <a:xfrm>
            <a:off x="295275" y="5237163"/>
            <a:ext cx="2016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CH" altLang="fr-FR" sz="1800"/>
              <a:t>  16.08.2016</a:t>
            </a:r>
          </a:p>
        </p:txBody>
      </p:sp>
      <p:pic>
        <p:nvPicPr>
          <p:cNvPr id="4103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4140200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Espace réservé du contenu 3" descr="review.pn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4"/>
          <a:stretch/>
        </p:blipFill>
        <p:spPr>
          <a:xfrm>
            <a:off x="251520" y="1396778"/>
            <a:ext cx="8568952" cy="5056558"/>
          </a:xfrm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altLang="fr-FR" dirty="0">
                <a:latin typeface="Arial" charset="0"/>
                <a:ea typeface="MS PGothic" charset="-128"/>
              </a:rPr>
              <a:t>Mode </a:t>
            </a:r>
            <a:r>
              <a:rPr lang="fr-FR" altLang="fr-FR" dirty="0" err="1">
                <a:latin typeface="Arial" charset="0"/>
                <a:ea typeface="MS PGothic" charset="-128"/>
              </a:rPr>
              <a:t>debriefing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253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  6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" b="2373"/>
          <a:stretch>
            <a:fillRect/>
          </a:stretch>
        </p:blipFill>
        <p:spPr/>
      </p:pic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Rapport post-</a:t>
            </a:r>
            <a:r>
              <a:rPr lang="en-GB" dirty="0" err="1" smtClean="0"/>
              <a:t>conduites</a:t>
            </a:r>
            <a:endParaRPr lang="en-GB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Génération automatisée de rapports PDF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2520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altLang="fr-FR" dirty="0" smtClean="0"/>
              <a:t>	Analyse </a:t>
            </a:r>
            <a:r>
              <a:rPr lang="fr-CH" altLang="fr-FR" dirty="0"/>
              <a:t>et potentiel d’économie de </a:t>
            </a:r>
            <a:r>
              <a:rPr lang="fr-CH" altLang="fr-FR" dirty="0" smtClean="0"/>
              <a:t>carburants - TPF</a:t>
            </a:r>
            <a:endParaRPr lang="fr-CH" altLang="fr-FR" dirty="0"/>
          </a:p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Analyse du comportement de conduite sur des bus thermique articulés </a:t>
            </a:r>
            <a:r>
              <a:rPr lang="fr-FR" dirty="0" err="1" smtClean="0"/>
              <a:t>Citaro</a:t>
            </a:r>
            <a:r>
              <a:rPr lang="fr-FR" dirty="0" smtClean="0"/>
              <a:t> EURO 6</a:t>
            </a:r>
          </a:p>
          <a:p>
            <a:r>
              <a:rPr lang="fr-FR" dirty="0" smtClean="0"/>
              <a:t>Potentiel d’économie de carburant par une meilleure utilisation des méthode de l’éco-conduite.</a:t>
            </a:r>
            <a:endParaRPr lang="fr-FR" dirty="0"/>
          </a:p>
        </p:txBody>
      </p:sp>
      <p:pic>
        <p:nvPicPr>
          <p:cNvPr id="5" name="Image 10" descr="Logo_TPF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26884"/>
            <a:ext cx="13716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817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texte 1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CH" altLang="fr-FR" dirty="0"/>
              <a:t>Besoins de l’exploitant</a:t>
            </a:r>
          </a:p>
        </p:txBody>
      </p:sp>
      <p:sp>
        <p:nvSpPr>
          <p:cNvPr id="6147" name="Espace réservé du texte 2"/>
          <p:cNvSpPr>
            <a:spLocks noGrp="1"/>
          </p:cNvSpPr>
          <p:nvPr>
            <p:ph type="body" sz="quarter" idx="12"/>
          </p:nvPr>
        </p:nvSpPr>
        <p:spPr bwMode="auto">
          <a:xfrm>
            <a:off x="2214563" y="2071688"/>
            <a:ext cx="6500812" cy="4000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charset="2"/>
              <a:buChar char="§"/>
            </a:pPr>
            <a:r>
              <a:rPr lang="fr-CH" altLang="fr-FR" dirty="0"/>
              <a:t>Réduire la consommation de carburant.</a:t>
            </a:r>
          </a:p>
          <a:p>
            <a:pPr eaLnBrk="1" hangingPunct="1">
              <a:buFont typeface="Wingdings" charset="2"/>
              <a:buChar char="§"/>
            </a:pPr>
            <a:r>
              <a:rPr lang="fr-CH" altLang="fr-FR" dirty="0"/>
              <a:t>Réduire l’usure des disques et plaquettes.</a:t>
            </a:r>
          </a:p>
          <a:p>
            <a:pPr eaLnBrk="1" hangingPunct="1">
              <a:buFont typeface="Wingdings" charset="2"/>
              <a:buChar char="§"/>
            </a:pPr>
            <a:r>
              <a:rPr lang="fr-CH" altLang="fr-FR" dirty="0"/>
              <a:t>Encourager les bons comportements de conduite.</a:t>
            </a:r>
          </a:p>
          <a:p>
            <a:pPr eaLnBrk="1" hangingPunct="1">
              <a:buFont typeface="Wingdings" charset="2"/>
              <a:buChar char="§"/>
            </a:pPr>
            <a:r>
              <a:rPr lang="fr-CH" altLang="fr-FR" dirty="0"/>
              <a:t>Veiller au confort des usagers.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texte 1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CH" altLang="fr-FR" dirty="0" smtClean="0"/>
              <a:t>Dynamique du véhicule</a:t>
            </a:r>
            <a:endParaRPr lang="fr-CH" alt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583766" y="2041539"/>
            <a:ext cx="6500858" cy="4000500"/>
          </a:xfrm>
        </p:spPr>
        <p:txBody>
          <a:bodyPr/>
          <a:lstStyle/>
          <a:p>
            <a:pPr eaLnBrk="1" hangingPunct="1">
              <a:buFont typeface="Wingdings" charset="2"/>
              <a:buChar char="§"/>
            </a:pPr>
            <a:r>
              <a:rPr lang="fr-CH" altLang="fr-FR" sz="2000" dirty="0"/>
              <a:t>Accéléromètres</a:t>
            </a:r>
          </a:p>
          <a:p>
            <a:pPr eaLnBrk="1" hangingPunct="1">
              <a:buFont typeface="Wingdings" charset="2"/>
              <a:buChar char="§"/>
            </a:pPr>
            <a:r>
              <a:rPr lang="fr-CH" altLang="fr-FR" dirty="0"/>
              <a:t>Redresser les axes de mesure.</a:t>
            </a:r>
          </a:p>
          <a:p>
            <a:pPr eaLnBrk="1" hangingPunct="1">
              <a:buFont typeface="Wingdings" charset="2"/>
              <a:buChar char="§"/>
            </a:pPr>
            <a:r>
              <a:rPr lang="fr-CH" altLang="fr-FR" dirty="0"/>
              <a:t>Les aligner aux axes du véhicule.</a:t>
            </a:r>
          </a:p>
          <a:p>
            <a:endParaRPr lang="en-GB" dirty="0"/>
          </a:p>
        </p:txBody>
      </p:sp>
      <p:grpSp>
        <p:nvGrpSpPr>
          <p:cNvPr id="2" name="Grouper 1"/>
          <p:cNvGrpSpPr/>
          <p:nvPr/>
        </p:nvGrpSpPr>
        <p:grpSpPr>
          <a:xfrm>
            <a:off x="611560" y="3275879"/>
            <a:ext cx="4068940" cy="2939560"/>
            <a:chOff x="1908175" y="1700213"/>
            <a:chExt cx="5764213" cy="4164291"/>
          </a:xfrm>
        </p:grpSpPr>
        <p:sp>
          <p:nvSpPr>
            <p:cNvPr id="3" name="Rectangle 2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339752" y="5373216"/>
              <a:ext cx="4522841" cy="491288"/>
            </a:xfrm>
            <a:prstGeom prst="rect">
              <a:avLst/>
            </a:prstGeom>
            <a:blipFill rotWithShape="0">
              <a:blip r:embed="rId2"/>
              <a:stretch>
                <a:fillRect b="-12346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fr-CH">
                  <a:noFill/>
                  <a:latin typeface="Arial" panose="020B0604020202020204" pitchFamily="34" charset="0"/>
                  <a:ea typeface="ＭＳ Ｐゴシック" panose="020B0600070205080204" pitchFamily="34" charset="-128"/>
                </a:rPr>
                <a:t> </a:t>
              </a:r>
            </a:p>
          </p:txBody>
        </p:sp>
        <p:pic>
          <p:nvPicPr>
            <p:cNvPr id="8197" name="Imag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175" y="1700213"/>
              <a:ext cx="5764213" cy="3459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930" y="1363239"/>
            <a:ext cx="3701902" cy="47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texte 1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CH" altLang="fr-FR" dirty="0" smtClean="0"/>
              <a:t>Motorisation et transmission</a:t>
            </a:r>
            <a:endParaRPr lang="fr-CH" alt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57375"/>
            <a:ext cx="5735806" cy="452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14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texte 1"/>
          <p:cNvSpPr>
            <a:spLocks noGrp="1"/>
          </p:cNvSpPr>
          <p:nvPr>
            <p:ph type="body" sz="quarter" idx="10"/>
          </p:nvPr>
        </p:nvSpPr>
        <p:spPr bwMode="auto">
          <a:xfrm>
            <a:off x="1403648" y="857250"/>
            <a:ext cx="6740227" cy="100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CH" altLang="fr-FR" dirty="0" smtClean="0"/>
              <a:t>Etude d’une ligne urbaine : </a:t>
            </a:r>
            <a:r>
              <a:rPr lang="fr-CH" altLang="fr-FR" dirty="0" err="1" smtClean="0"/>
              <a:t>Vuadens</a:t>
            </a:r>
            <a:r>
              <a:rPr lang="fr-CH" altLang="fr-FR" dirty="0"/>
              <a:t> </a:t>
            </a:r>
            <a:r>
              <a:rPr lang="fr-CH" altLang="fr-FR" dirty="0" smtClean="0"/>
              <a:t>- </a:t>
            </a:r>
            <a:r>
              <a:rPr lang="fr-CH" altLang="fr-FR" dirty="0" err="1" smtClean="0"/>
              <a:t>Morlon</a:t>
            </a:r>
            <a:endParaRPr lang="fr-CH" altLang="fr-FR" dirty="0"/>
          </a:p>
        </p:txBody>
      </p:sp>
      <p:sp>
        <p:nvSpPr>
          <p:cNvPr id="19459" name="Espace réservé du texte 2"/>
          <p:cNvSpPr>
            <a:spLocks noGrp="1"/>
          </p:cNvSpPr>
          <p:nvPr>
            <p:ph type="body" sz="quarter" idx="12"/>
          </p:nvPr>
        </p:nvSpPr>
        <p:spPr bwMode="auto">
          <a:xfrm>
            <a:off x="2214563" y="2071688"/>
            <a:ext cx="6500812" cy="4000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charset="2"/>
              <a:buChar char="§"/>
            </a:pPr>
            <a:endParaRPr lang="fr-CH" altLang="fr-FR"/>
          </a:p>
        </p:txBody>
      </p:sp>
      <p:pic>
        <p:nvPicPr>
          <p:cNvPr id="19460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8450262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u texte 1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CH" altLang="fr-FR" dirty="0" smtClean="0"/>
              <a:t>Profil en altitude</a:t>
            </a:r>
            <a:endParaRPr lang="fr-CH" altLang="fr-FR" dirty="0"/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48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1773238"/>
            <a:ext cx="7148513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u texte 1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CH" altLang="fr-FR" dirty="0" smtClean="0"/>
              <a:t>1 journée / 16 aller-retour/ 6 chauffeurs</a:t>
            </a:r>
            <a:endParaRPr lang="fr-CH" altLang="fr-FR" dirty="0"/>
          </a:p>
        </p:txBody>
      </p:sp>
      <p:sp>
        <p:nvSpPr>
          <p:cNvPr id="22531" name="Espace réservé du texte 2"/>
          <p:cNvSpPr>
            <a:spLocks noGrp="1"/>
          </p:cNvSpPr>
          <p:nvPr>
            <p:ph type="body" sz="quarter" idx="12"/>
          </p:nvPr>
        </p:nvSpPr>
        <p:spPr bwMode="auto">
          <a:xfrm>
            <a:off x="2214563" y="2071688"/>
            <a:ext cx="6500812" cy="4000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charset="2"/>
              <a:buChar char="§"/>
            </a:pPr>
            <a:endParaRPr lang="fr-CH" altLang="fr-FR"/>
          </a:p>
        </p:txBody>
      </p:sp>
      <p:pic>
        <p:nvPicPr>
          <p:cNvPr id="2253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1700213"/>
            <a:ext cx="76295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texte 1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CH" altLang="fr-FR" dirty="0" smtClean="0"/>
              <a:t>Conditions d’expériences</a:t>
            </a:r>
            <a:endParaRPr lang="fr-CH" altLang="fr-FR" dirty="0"/>
          </a:p>
        </p:txBody>
      </p:sp>
      <p:sp>
        <p:nvSpPr>
          <p:cNvPr id="25603" name="Espace réservé du texte 2"/>
          <p:cNvSpPr>
            <a:spLocks noGrp="1"/>
          </p:cNvSpPr>
          <p:nvPr>
            <p:ph type="body" sz="quarter" idx="12"/>
          </p:nvPr>
        </p:nvSpPr>
        <p:spPr bwMode="auto">
          <a:xfrm>
            <a:off x="931863" y="4079875"/>
            <a:ext cx="7743825" cy="2376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charset="2"/>
              <a:buChar char="§"/>
            </a:pPr>
            <a:r>
              <a:rPr lang="fr-CH" altLang="fr-FR" dirty="0" smtClean="0"/>
              <a:t>Temps de parcours quasi identiques : ~ 20 min.</a:t>
            </a:r>
          </a:p>
          <a:p>
            <a:pPr eaLnBrk="1" hangingPunct="1">
              <a:buFont typeface="Wingdings" charset="2"/>
              <a:buChar char="§"/>
            </a:pPr>
            <a:r>
              <a:rPr lang="fr-CH" altLang="fr-FR" dirty="0" smtClean="0"/>
              <a:t>Charge </a:t>
            </a:r>
            <a:r>
              <a:rPr lang="fr-CH" altLang="fr-FR" dirty="0"/>
              <a:t>du </a:t>
            </a:r>
            <a:r>
              <a:rPr lang="fr-CH" altLang="fr-FR" dirty="0" smtClean="0"/>
              <a:t>bus : faible et peu variable</a:t>
            </a:r>
          </a:p>
          <a:p>
            <a:pPr eaLnBrk="1" hangingPunct="1">
              <a:buFont typeface="Wingdings" charset="2"/>
              <a:buChar char="§"/>
            </a:pPr>
            <a:r>
              <a:rPr lang="fr-CH" altLang="fr-FR" dirty="0"/>
              <a:t>Conditions climatiques : 1</a:t>
            </a:r>
            <a:r>
              <a:rPr lang="fr-CH" altLang="fr-FR" baseline="30000" dirty="0"/>
              <a:t>er</a:t>
            </a:r>
            <a:r>
              <a:rPr lang="fr-CH" altLang="fr-FR" dirty="0"/>
              <a:t> mai 2015, journée pluvieuse, température stable</a:t>
            </a:r>
          </a:p>
          <a:p>
            <a:pPr eaLnBrk="1" hangingPunct="1">
              <a:buFont typeface="Wingdings" charset="2"/>
              <a:buChar char="§"/>
            </a:pPr>
            <a:r>
              <a:rPr lang="fr-CH" altLang="fr-FR" dirty="0" smtClean="0"/>
              <a:t>Retard : régulièrement faible et absence de congestions routières</a:t>
            </a:r>
            <a:endParaRPr lang="fr-CH" altLang="fr-FR" dirty="0"/>
          </a:p>
          <a:p>
            <a:pPr eaLnBrk="1" hangingPunct="1">
              <a:buFont typeface="Wingdings" charset="2"/>
              <a:buChar char="§"/>
            </a:pPr>
            <a:r>
              <a:rPr lang="fr-CH" altLang="fr-FR" dirty="0" smtClean="0"/>
              <a:t>Comportement du moteur : conforme aux standards et stable</a:t>
            </a:r>
            <a:endParaRPr lang="fr-CH" altLang="fr-FR" dirty="0"/>
          </a:p>
        </p:txBody>
      </p:sp>
      <p:pic>
        <p:nvPicPr>
          <p:cNvPr id="2560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60475"/>
            <a:ext cx="70643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texte 1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CH" altLang="fr-FR"/>
              <a:t>Plan</a:t>
            </a:r>
          </a:p>
        </p:txBody>
      </p:sp>
      <p:sp>
        <p:nvSpPr>
          <p:cNvPr id="5123" name="Espace réservé du texte 2"/>
          <p:cNvSpPr>
            <a:spLocks noGrp="1"/>
          </p:cNvSpPr>
          <p:nvPr>
            <p:ph type="body" sz="quarter" idx="12"/>
          </p:nvPr>
        </p:nvSpPr>
        <p:spPr bwMode="auto">
          <a:xfrm>
            <a:off x="2214563" y="2071688"/>
            <a:ext cx="6500812" cy="4000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charset="2"/>
              <a:buChar char="§"/>
            </a:pPr>
            <a:r>
              <a:rPr lang="fr-CH" altLang="fr-FR" dirty="0" err="1"/>
              <a:t>h</a:t>
            </a:r>
            <a:r>
              <a:rPr lang="fr-CH" altLang="fr-FR" dirty="0" err="1" smtClean="0"/>
              <a:t>epia</a:t>
            </a:r>
            <a:r>
              <a:rPr lang="fr-CH" altLang="fr-FR" dirty="0" smtClean="0"/>
              <a:t>, une école d’ingénieur au service de la mobilité</a:t>
            </a:r>
          </a:p>
          <a:p>
            <a:pPr eaLnBrk="1" hangingPunct="1">
              <a:buFont typeface="Wingdings" charset="2"/>
              <a:buChar char="§"/>
            </a:pPr>
            <a:r>
              <a:rPr lang="fr-CH" altLang="fr-FR" dirty="0" smtClean="0"/>
              <a:t>Formation des chauffeurs de bus</a:t>
            </a:r>
          </a:p>
          <a:p>
            <a:pPr eaLnBrk="1" hangingPunct="1">
              <a:buFont typeface="Wingdings" charset="2"/>
              <a:buChar char="§"/>
            </a:pPr>
            <a:r>
              <a:rPr lang="fr-CH" altLang="fr-FR" dirty="0" smtClean="0"/>
              <a:t>Analyse et potentiel d’économie de carburants</a:t>
            </a:r>
          </a:p>
          <a:p>
            <a:pPr eaLnBrk="1" hangingPunct="1">
              <a:buFont typeface="Wingdings" charset="2"/>
              <a:buChar char="§"/>
            </a:pPr>
            <a:r>
              <a:rPr lang="fr-CH" altLang="fr-FR" dirty="0" smtClean="0"/>
              <a:t>Un nouvel outil pour l’éco-conduite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u texte 1"/>
          <p:cNvSpPr>
            <a:spLocks noGrp="1"/>
          </p:cNvSpPr>
          <p:nvPr>
            <p:ph type="body" sz="quarter" idx="10"/>
          </p:nvPr>
        </p:nvSpPr>
        <p:spPr bwMode="auto">
          <a:xfrm>
            <a:off x="1187624" y="857250"/>
            <a:ext cx="6956251" cy="100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CH" altLang="fr-FR" sz="2000" dirty="0" smtClean="0"/>
              <a:t>Variations de consommations entre chauffeurs</a:t>
            </a:r>
            <a:endParaRPr lang="fr-CH" altLang="fr-FR" sz="2000" dirty="0"/>
          </a:p>
        </p:txBody>
      </p:sp>
      <p:sp>
        <p:nvSpPr>
          <p:cNvPr id="27651" name="Espace réservé du texte 2"/>
          <p:cNvSpPr>
            <a:spLocks noGrp="1"/>
          </p:cNvSpPr>
          <p:nvPr>
            <p:ph type="body" sz="quarter" idx="12"/>
          </p:nvPr>
        </p:nvSpPr>
        <p:spPr bwMode="auto">
          <a:xfrm>
            <a:off x="2214563" y="2071688"/>
            <a:ext cx="6500812" cy="4000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charset="2"/>
              <a:buChar char="§"/>
            </a:pPr>
            <a:endParaRPr lang="fr-CH" altLang="fr-FR"/>
          </a:p>
        </p:txBody>
      </p:sp>
      <p:pic>
        <p:nvPicPr>
          <p:cNvPr id="2765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1484313"/>
            <a:ext cx="726916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u texte 1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CH" altLang="fr-FR" sz="2000" dirty="0" smtClean="0"/>
              <a:t>Répartition des vitesses les plus pratiquées</a:t>
            </a:r>
            <a:endParaRPr lang="fr-CH" altLang="fr-FR" sz="2000" dirty="0"/>
          </a:p>
        </p:txBody>
      </p:sp>
      <p:sp>
        <p:nvSpPr>
          <p:cNvPr id="28675" name="Espace réservé du texte 2"/>
          <p:cNvSpPr>
            <a:spLocks noGrp="1"/>
          </p:cNvSpPr>
          <p:nvPr>
            <p:ph type="body" sz="quarter" idx="12"/>
          </p:nvPr>
        </p:nvSpPr>
        <p:spPr bwMode="auto">
          <a:xfrm>
            <a:off x="2214563" y="2071688"/>
            <a:ext cx="6500812" cy="4000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charset="2"/>
              <a:buChar char="§"/>
            </a:pPr>
            <a:endParaRPr lang="fr-CH" altLang="fr-FR"/>
          </a:p>
        </p:txBody>
      </p:sp>
      <p:pic>
        <p:nvPicPr>
          <p:cNvPr id="2867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92176"/>
            <a:ext cx="6994525" cy="4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u texte 1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CH" altLang="fr-FR" dirty="0" smtClean="0"/>
              <a:t>Consommations excessives</a:t>
            </a:r>
            <a:endParaRPr lang="fr-CH" altLang="fr-FR" dirty="0"/>
          </a:p>
        </p:txBody>
      </p:sp>
      <p:sp>
        <p:nvSpPr>
          <p:cNvPr id="29699" name="Espace réservé du texte 2"/>
          <p:cNvSpPr>
            <a:spLocks noGrp="1"/>
          </p:cNvSpPr>
          <p:nvPr>
            <p:ph type="body" sz="quarter" idx="12"/>
          </p:nvPr>
        </p:nvSpPr>
        <p:spPr bwMode="auto">
          <a:xfrm>
            <a:off x="2214563" y="2071688"/>
            <a:ext cx="6500812" cy="4000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charset="2"/>
              <a:buChar char="§"/>
            </a:pPr>
            <a:endParaRPr lang="fr-CH" altLang="fr-FR"/>
          </a:p>
        </p:txBody>
      </p:sp>
      <p:pic>
        <p:nvPicPr>
          <p:cNvPr id="2970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663600"/>
            <a:ext cx="7078663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u texte 1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CH" altLang="fr-FR" dirty="0" smtClean="0"/>
              <a:t>Sollicitation de la boite à vitesse</a:t>
            </a:r>
            <a:endParaRPr lang="fr-CH" altLang="fr-FR" dirty="0"/>
          </a:p>
        </p:txBody>
      </p:sp>
      <p:sp>
        <p:nvSpPr>
          <p:cNvPr id="31747" name="Espace réservé du texte 2"/>
          <p:cNvSpPr>
            <a:spLocks noGrp="1"/>
          </p:cNvSpPr>
          <p:nvPr>
            <p:ph type="body" sz="quarter" idx="12"/>
          </p:nvPr>
        </p:nvSpPr>
        <p:spPr bwMode="auto">
          <a:xfrm>
            <a:off x="2214563" y="2071688"/>
            <a:ext cx="6500812" cy="4000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charset="2"/>
              <a:buChar char="§"/>
            </a:pPr>
            <a:endParaRPr lang="fr-CH" altLang="fr-FR"/>
          </a:p>
        </p:txBody>
      </p:sp>
      <p:pic>
        <p:nvPicPr>
          <p:cNvPr id="31748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57338"/>
            <a:ext cx="7489825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475656" y="292494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1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771800" y="292494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707904" y="292494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823031" y="292494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92D050"/>
                </a:solidFill>
              </a:rPr>
              <a:t>4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151916" y="220486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92D050"/>
                </a:solidFill>
              </a:rPr>
              <a:t>5</a:t>
            </a:r>
            <a:endParaRPr lang="fr-FR" dirty="0">
              <a:solidFill>
                <a:srgbClr val="92D05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664084" y="220486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92D050"/>
                </a:solidFill>
              </a:rPr>
              <a:t>6</a:t>
            </a:r>
            <a:endParaRPr lang="fr-FR" dirty="0">
              <a:solidFill>
                <a:srgbClr val="92D05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26447" y="494980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1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66607" y="4949801"/>
            <a:ext cx="569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151916" y="499169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664084" y="497490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450552" y="3794521"/>
            <a:ext cx="1213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5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992166" y="435296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Ellipse 4"/>
          <p:cNvSpPr/>
          <p:nvPr/>
        </p:nvSpPr>
        <p:spPr bwMode="auto">
          <a:xfrm>
            <a:off x="4502916" y="3324172"/>
            <a:ext cx="382594" cy="377250"/>
          </a:xfrm>
          <a:prstGeom prst="ellipse">
            <a:avLst/>
          </a:prstGeom>
          <a:solidFill>
            <a:srgbClr val="92D050">
              <a:alpha val="5800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6183670" y="5475190"/>
            <a:ext cx="382594" cy="377250"/>
          </a:xfrm>
          <a:prstGeom prst="ellipse">
            <a:avLst/>
          </a:prstGeom>
          <a:solidFill>
            <a:srgbClr val="92D050">
              <a:alpha val="5800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115616" y="6145699"/>
            <a:ext cx="5824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Utilisation du 3</a:t>
            </a:r>
            <a:r>
              <a:rPr lang="fr-FR" baseline="30000" dirty="0" smtClean="0"/>
              <a:t>ème</a:t>
            </a:r>
            <a:r>
              <a:rPr lang="fr-FR" dirty="0" smtClean="0"/>
              <a:t> rapport jusqu’à 45km/h</a:t>
            </a:r>
            <a:endParaRPr lang="fr-FR" dirty="0"/>
          </a:p>
        </p:txBody>
      </p:sp>
      <p:sp>
        <p:nvSpPr>
          <p:cNvPr id="21" name="Flèche vers la droite 20"/>
          <p:cNvSpPr/>
          <p:nvPr/>
        </p:nvSpPr>
        <p:spPr bwMode="auto">
          <a:xfrm rot="18648955">
            <a:off x="5855277" y="5871693"/>
            <a:ext cx="443087" cy="16878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1433" indent="0"/>
            <a:r>
              <a:rPr lang="fr-CH" sz="1654" dirty="0" smtClean="0"/>
              <a:t>Visualisation </a:t>
            </a:r>
            <a:r>
              <a:rPr lang="fr-CH" sz="1654" dirty="0"/>
              <a:t>cartographique de la consommation </a:t>
            </a:r>
            <a:r>
              <a:rPr lang="fr-CH" sz="1654" dirty="0" smtClean="0"/>
              <a:t>instantanée pour des vitesses &gt; à 15km/h</a:t>
            </a:r>
            <a:endParaRPr lang="fr-CH" sz="1654" dirty="0"/>
          </a:p>
          <a:p>
            <a:pPr lvl="1"/>
            <a:endParaRPr lang="fr-CH" sz="1540" dirty="0"/>
          </a:p>
          <a:p>
            <a:endParaRPr lang="fr-FR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70" y="3140968"/>
            <a:ext cx="4326865" cy="22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754" y="3140968"/>
            <a:ext cx="4340734" cy="22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Cartographie des consommations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598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u texte 1"/>
          <p:cNvSpPr>
            <a:spLocks noGrp="1"/>
          </p:cNvSpPr>
          <p:nvPr>
            <p:ph type="body" sz="quarter" idx="10"/>
          </p:nvPr>
        </p:nvSpPr>
        <p:spPr bwMode="auto">
          <a:xfrm>
            <a:off x="2214563" y="857250"/>
            <a:ext cx="5929312" cy="484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CH" altLang="fr-FR"/>
              <a:t>Perspectives</a:t>
            </a:r>
          </a:p>
        </p:txBody>
      </p:sp>
      <p:sp>
        <p:nvSpPr>
          <p:cNvPr id="33795" name="Espace réservé du texte 2"/>
          <p:cNvSpPr>
            <a:spLocks noGrp="1"/>
          </p:cNvSpPr>
          <p:nvPr>
            <p:ph type="body" sz="quarter" idx="12"/>
          </p:nvPr>
        </p:nvSpPr>
        <p:spPr bwMode="auto">
          <a:xfrm>
            <a:off x="2214563" y="1484313"/>
            <a:ext cx="6500812" cy="4587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charset="2"/>
              <a:buChar char="§"/>
            </a:pPr>
            <a:r>
              <a:rPr lang="fr-CH" altLang="fr-FR" dirty="0"/>
              <a:t>Potentiel clair d’économie de </a:t>
            </a:r>
            <a:r>
              <a:rPr lang="fr-CH" altLang="fr-FR" dirty="0" smtClean="0"/>
              <a:t>carburant </a:t>
            </a:r>
            <a:r>
              <a:rPr lang="fr-CH" altLang="fr-FR" b="1" dirty="0" smtClean="0"/>
              <a:t>estimé à 9.88 %</a:t>
            </a:r>
            <a:endParaRPr lang="fr-CH" altLang="fr-FR" b="1" dirty="0"/>
          </a:p>
        </p:txBody>
      </p:sp>
      <p:pic>
        <p:nvPicPr>
          <p:cNvPr id="33796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916113"/>
            <a:ext cx="5975350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altLang="fr-FR" dirty="0"/>
              <a:t>Un nouvel outil pour l’</a:t>
            </a:r>
            <a:r>
              <a:rPr lang="fr-CH" altLang="fr-FR" dirty="0" err="1"/>
              <a:t>écoconduite</a:t>
            </a:r>
            <a:endParaRPr lang="fr-CH" altLang="fr-FR" dirty="0"/>
          </a:p>
          <a:p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Système d’aide à l’éco-conduite dédié aux véhicules thermiques</a:t>
            </a:r>
            <a:endParaRPr lang="fr-FR" dirty="0"/>
          </a:p>
          <a:p>
            <a:r>
              <a:rPr lang="fr-CH" dirty="0"/>
              <a:t>Buts fixés:</a:t>
            </a:r>
          </a:p>
          <a:p>
            <a:pPr lvl="1"/>
            <a:r>
              <a:rPr lang="fr-CH" dirty="0"/>
              <a:t>Réduire la consommation de carburant</a:t>
            </a:r>
          </a:p>
          <a:p>
            <a:pPr lvl="1"/>
            <a:r>
              <a:rPr lang="fr-CH" dirty="0"/>
              <a:t>Donner des informations ciblées aux chauffeurs</a:t>
            </a:r>
          </a:p>
          <a:p>
            <a:pPr lvl="1"/>
            <a:r>
              <a:rPr lang="fr-CH" dirty="0"/>
              <a:t>Augmenter le confort des passagers</a:t>
            </a:r>
          </a:p>
          <a:p>
            <a:pPr lvl="1"/>
            <a:r>
              <a:rPr lang="fr-CH" dirty="0"/>
              <a:t>Augmenter la sécurité de la conduite</a:t>
            </a:r>
          </a:p>
          <a:p>
            <a:pPr lvl="1"/>
            <a:r>
              <a:rPr lang="fr-CH" dirty="0"/>
              <a:t>Réduire l’usure de certaines pièces</a:t>
            </a:r>
          </a:p>
          <a:p>
            <a:pPr lvl="1"/>
            <a:r>
              <a:rPr lang="fr-CH" dirty="0"/>
              <a:t>Réduire les coûts pour les commanditaires</a:t>
            </a:r>
          </a:p>
          <a:p>
            <a:pPr lvl="1"/>
            <a:r>
              <a:rPr lang="fr-CH" dirty="0"/>
              <a:t>Développer un système utilisable par les autres entreprises de TP, après adaptations</a:t>
            </a:r>
          </a:p>
          <a:p>
            <a:endParaRPr lang="fr-FR" dirty="0" smtClean="0"/>
          </a:p>
          <a:p>
            <a:r>
              <a:rPr lang="fr-FR" dirty="0" smtClean="0"/>
              <a:t>Projet en cours de réalisation. Livraison début 2018</a:t>
            </a:r>
          </a:p>
        </p:txBody>
      </p:sp>
      <p:pic>
        <p:nvPicPr>
          <p:cNvPr id="4" name="Image 10" descr="Logo_TPF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26884"/>
            <a:ext cx="13716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37112"/>
            <a:ext cx="1622406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59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dirty="0"/>
              <a:t>Eléments à développer</a:t>
            </a:r>
            <a:endParaRPr lang="fr-CH" dirty="0" smtClean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323528" y="2071678"/>
            <a:ext cx="8391877" cy="4000500"/>
          </a:xfrm>
        </p:spPr>
        <p:txBody>
          <a:bodyPr/>
          <a:lstStyle/>
          <a:p>
            <a:r>
              <a:rPr lang="fr-CH" dirty="0"/>
              <a:t>Solution technique embarquée</a:t>
            </a:r>
          </a:p>
          <a:p>
            <a:pPr lvl="1"/>
            <a:r>
              <a:rPr lang="fr-CH" dirty="0"/>
              <a:t>Facilement intégrable dans des véhicules disposant d’une interface FMS</a:t>
            </a:r>
          </a:p>
          <a:p>
            <a:pPr lvl="1"/>
            <a:r>
              <a:rPr lang="fr-CH" dirty="0"/>
              <a:t>Coût du matériel par véhicule raisonné (1.5-2.5 </a:t>
            </a:r>
            <a:r>
              <a:rPr lang="fr-CH" dirty="0" err="1"/>
              <a:t>kCHF</a:t>
            </a:r>
            <a:r>
              <a:rPr lang="fr-CH" dirty="0"/>
              <a:t> hors installation)</a:t>
            </a:r>
          </a:p>
          <a:p>
            <a:r>
              <a:rPr lang="fr-CH" dirty="0"/>
              <a:t>Conception d’un écran d’affichage.</a:t>
            </a:r>
          </a:p>
          <a:p>
            <a:r>
              <a:rPr lang="fr-CH" dirty="0"/>
              <a:t>Modèle permettant l’analyse du style de conduite en direct en fonction :</a:t>
            </a:r>
          </a:p>
          <a:p>
            <a:pPr lvl="1"/>
            <a:r>
              <a:rPr lang="fr-CH" dirty="0"/>
              <a:t>des paramètres du véhicule récoltés;</a:t>
            </a:r>
          </a:p>
          <a:p>
            <a:pPr lvl="1"/>
            <a:r>
              <a:rPr lang="fr-CH" dirty="0"/>
              <a:t>de la zone du parcours;</a:t>
            </a:r>
          </a:p>
          <a:p>
            <a:pPr lvl="1"/>
            <a:r>
              <a:rPr lang="fr-CH" dirty="0"/>
              <a:t>des informations complémentaires: météo, charge passagers, retard,…</a:t>
            </a:r>
          </a:p>
          <a:p>
            <a:r>
              <a:rPr lang="fr-CH" dirty="0"/>
              <a:t>Solution logicielle pour la récolte des données, l’enregistrement, et l’analyse comparative.</a:t>
            </a:r>
          </a:p>
          <a:p>
            <a:r>
              <a:rPr lang="fr-CH" dirty="0"/>
              <a:t>Interface d’accès aux données (chauffeurs et responsables)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302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dirty="0"/>
              <a:t>Solution technique embarquée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alphaModFix amt="27000"/>
          </a:blip>
          <a:srcRect t="13342" r="2279" b="5279"/>
          <a:stretch/>
        </p:blipFill>
        <p:spPr>
          <a:xfrm>
            <a:off x="-10256090" y="1382256"/>
            <a:ext cx="18744971" cy="4871796"/>
          </a:xfrm>
          <a:prstGeom prst="rect">
            <a:avLst/>
          </a:prstGeom>
        </p:spPr>
      </p:pic>
      <p:sp>
        <p:nvSpPr>
          <p:cNvPr id="52" name="ZoneTexte 51"/>
          <p:cNvSpPr txBox="1"/>
          <p:nvPr/>
        </p:nvSpPr>
        <p:spPr>
          <a:xfrm>
            <a:off x="467544" y="2279324"/>
            <a:ext cx="2774050" cy="3884140"/>
          </a:xfrm>
          <a:prstGeom prst="rect">
            <a:avLst/>
          </a:prstGeom>
          <a:solidFill>
            <a:schemeClr val="lt1">
              <a:alpha val="67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93351" indent="-293351">
              <a:buClr>
                <a:srgbClr val="FF0000"/>
              </a:buClr>
              <a:buFont typeface="Arial" charset="0"/>
              <a:buChar char="•"/>
            </a:pPr>
            <a:r>
              <a:rPr lang="fr-FR" sz="1540" dirty="0"/>
              <a:t>Ordinateur embarqué</a:t>
            </a:r>
          </a:p>
          <a:p>
            <a:pPr marL="293351" indent="-293351">
              <a:buClr>
                <a:srgbClr val="FF0000"/>
              </a:buClr>
              <a:buFont typeface="Arial" charset="0"/>
              <a:buChar char="•"/>
            </a:pPr>
            <a:r>
              <a:rPr lang="fr-FR" sz="1540" dirty="0"/>
              <a:t>Capteurs (accéléromètres, gyroscopes, magnétomètres)</a:t>
            </a:r>
          </a:p>
          <a:p>
            <a:pPr marL="293351" indent="-293351">
              <a:buClr>
                <a:srgbClr val="FF0000"/>
              </a:buClr>
              <a:buFont typeface="Arial" charset="0"/>
              <a:buChar char="•"/>
            </a:pPr>
            <a:r>
              <a:rPr lang="fr-FR" sz="1540" dirty="0"/>
              <a:t>GPS</a:t>
            </a:r>
          </a:p>
          <a:p>
            <a:pPr marL="293351" indent="-293351">
              <a:buClr>
                <a:srgbClr val="FF0000"/>
              </a:buClr>
              <a:buFont typeface="Arial" charset="0"/>
              <a:buChar char="•"/>
            </a:pPr>
            <a:r>
              <a:rPr lang="fr-FR" sz="1540" dirty="0"/>
              <a:t>Données du véhicule et moteur (FMS)</a:t>
            </a:r>
          </a:p>
          <a:p>
            <a:pPr marL="293351" indent="-293351">
              <a:buClr>
                <a:srgbClr val="FF0000"/>
              </a:buClr>
              <a:buFont typeface="Arial" charset="0"/>
              <a:buChar char="•"/>
            </a:pPr>
            <a:r>
              <a:rPr lang="fr-FR" sz="1540" dirty="0"/>
              <a:t>Système de retour d’information conducteur sur tableau de bord</a:t>
            </a:r>
          </a:p>
          <a:p>
            <a:pPr marL="293351" indent="-293351">
              <a:buClr>
                <a:srgbClr val="FF0000"/>
              </a:buClr>
              <a:buFont typeface="Arial" charset="0"/>
              <a:buChar char="•"/>
            </a:pPr>
            <a:r>
              <a:rPr lang="fr-FR" sz="1540" dirty="0"/>
              <a:t>Interface avec centre informatique en direct par 4G ou en différé par Wi-Fi</a:t>
            </a:r>
          </a:p>
          <a:p>
            <a:pPr marL="293351" indent="-293351">
              <a:buClr>
                <a:srgbClr val="FF0000"/>
              </a:buClr>
              <a:buFont typeface="Arial" charset="0"/>
              <a:buChar char="•"/>
            </a:pPr>
            <a:r>
              <a:rPr lang="fr-FR" sz="1540" dirty="0"/>
              <a:t>Méthode d’identification du conducteur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276" y="1235856"/>
            <a:ext cx="50038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4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texte 18"/>
          <p:cNvSpPr>
            <a:spLocks noGrp="1"/>
          </p:cNvSpPr>
          <p:nvPr>
            <p:ph type="body" sz="quarter" idx="10"/>
          </p:nvPr>
        </p:nvSpPr>
        <p:spPr>
          <a:xfrm>
            <a:off x="971600" y="857250"/>
            <a:ext cx="7172275" cy="1000125"/>
          </a:xfrm>
        </p:spPr>
        <p:txBody>
          <a:bodyPr/>
          <a:lstStyle/>
          <a:p>
            <a:r>
              <a:rPr lang="fr-CH"/>
              <a:t>Modèle (exemple d’événements détectés)</a:t>
            </a:r>
            <a:endParaRPr lang="fr-FR" dirty="0"/>
          </a:p>
        </p:txBody>
      </p:sp>
      <p:sp>
        <p:nvSpPr>
          <p:cNvPr id="31" name="Espace réservé du texte 3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6876256" y="2420888"/>
            <a:ext cx="2267744" cy="341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40" b="1" dirty="0"/>
              <a:t>1  (recommandation) </a:t>
            </a:r>
            <a:r>
              <a:rPr lang="fr-FR" sz="1540" dirty="0"/>
              <a:t>Utilisation du ralentisseur à la place du frein</a:t>
            </a:r>
          </a:p>
          <a:p>
            <a:r>
              <a:rPr lang="fr-FR" sz="1540" b="1" dirty="0"/>
              <a:t>2a-</a:t>
            </a:r>
            <a:r>
              <a:rPr lang="fr-FR" sz="1540" dirty="0"/>
              <a:t> </a:t>
            </a:r>
            <a:r>
              <a:rPr lang="fr-FR" sz="1540" b="1" dirty="0"/>
              <a:t>(Attention) </a:t>
            </a:r>
            <a:r>
              <a:rPr lang="fr-FR" sz="1540" dirty="0"/>
              <a:t>Vitesse excessive avant virage</a:t>
            </a:r>
          </a:p>
          <a:p>
            <a:r>
              <a:rPr lang="fr-FR" sz="1540" b="1" dirty="0"/>
              <a:t>2b-</a:t>
            </a:r>
            <a:r>
              <a:rPr lang="fr-FR" sz="1540" dirty="0"/>
              <a:t> </a:t>
            </a:r>
            <a:r>
              <a:rPr lang="fr-FR" sz="1540" b="1" dirty="0"/>
              <a:t>(Erreur) </a:t>
            </a:r>
            <a:r>
              <a:rPr lang="fr-FR" sz="1540" dirty="0"/>
              <a:t>Freinage dans le virage</a:t>
            </a:r>
          </a:p>
          <a:p>
            <a:r>
              <a:rPr lang="fr-FR" sz="1540" b="1" dirty="0"/>
              <a:t>3 – (Attention) </a:t>
            </a:r>
            <a:r>
              <a:rPr lang="fr-FR" sz="1540" dirty="0"/>
              <a:t>Vitesse excessive</a:t>
            </a:r>
          </a:p>
          <a:p>
            <a:r>
              <a:rPr lang="fr-FR" sz="1540" b="1" dirty="0"/>
              <a:t>4 – (Erreur) </a:t>
            </a:r>
            <a:r>
              <a:rPr lang="fr-FR" sz="1540" dirty="0"/>
              <a:t>Démarrage à un arrêt inconfortable</a:t>
            </a:r>
          </a:p>
          <a:p>
            <a:r>
              <a:rPr lang="fr-FR" sz="1540" b="1" dirty="0"/>
              <a:t>5 – (Correct) </a:t>
            </a:r>
            <a:r>
              <a:rPr lang="fr-FR" sz="1540" dirty="0"/>
              <a:t>Conduite optimale depuis 30s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988840"/>
            <a:ext cx="6843035" cy="419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  9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" b="5035"/>
          <a:stretch>
            <a:fillRect/>
          </a:stretch>
        </p:blipFill>
        <p:spPr>
          <a:xfrm>
            <a:off x="2204323" y="1772816"/>
            <a:ext cx="6500812" cy="3929062"/>
          </a:xfrm>
        </p:spPr>
      </p:pic>
      <p:sp>
        <p:nvSpPr>
          <p:cNvPr id="15" name="Rectangle 14"/>
          <p:cNvSpPr/>
          <p:nvPr/>
        </p:nvSpPr>
        <p:spPr bwMode="auto">
          <a:xfrm>
            <a:off x="1331640" y="5373216"/>
            <a:ext cx="2304256" cy="720080"/>
          </a:xfrm>
          <a:prstGeom prst="rect">
            <a:avLst/>
          </a:prstGeom>
          <a:solidFill>
            <a:srgbClr val="FF0000">
              <a:alpha val="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 smtClean="0"/>
              <a:t>hepia</a:t>
            </a:r>
            <a:r>
              <a:rPr lang="fr-FR" dirty="0" smtClean="0"/>
              <a:t>, une haute école d’ingénierie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Clr>
                <a:srgbClr val="E81B26"/>
              </a:buClr>
              <a:buFont typeface="Arial" charset="0"/>
              <a:buChar char="•"/>
            </a:pPr>
            <a:r>
              <a:rPr lang="fr-FR" sz="1400" dirty="0" err="1" smtClean="0"/>
              <a:t>hepia</a:t>
            </a:r>
            <a:r>
              <a:rPr lang="fr-FR" sz="1400" dirty="0" smtClean="0"/>
              <a:t> fait partie du réseau des hautes école de la HES-SO</a:t>
            </a:r>
          </a:p>
          <a:p>
            <a:pPr marL="285750" indent="-285750">
              <a:buClr>
                <a:srgbClr val="E81B26"/>
              </a:buClr>
              <a:buFont typeface="Arial" charset="0"/>
              <a:buChar char="•"/>
            </a:pPr>
            <a:r>
              <a:rPr lang="fr-FR" sz="1400" dirty="0" smtClean="0"/>
              <a:t>9 filières</a:t>
            </a:r>
          </a:p>
          <a:p>
            <a:pPr marL="285750" indent="-285750">
              <a:buClr>
                <a:srgbClr val="E81B26"/>
              </a:buClr>
              <a:buFont typeface="Arial" charset="0"/>
              <a:buChar char="•"/>
            </a:pPr>
            <a:r>
              <a:rPr lang="fr-FR" sz="1400" dirty="0" smtClean="0"/>
              <a:t>4 instituts de recherche</a:t>
            </a:r>
          </a:p>
          <a:p>
            <a:pPr marL="285750" indent="-285750">
              <a:buClr>
                <a:srgbClr val="E81B26"/>
              </a:buClr>
              <a:buFont typeface="Arial" charset="0"/>
              <a:buChar char="•"/>
            </a:pPr>
            <a:r>
              <a:rPr lang="fr-FR" sz="1400" dirty="0"/>
              <a:t>1000 étudiants</a:t>
            </a:r>
          </a:p>
          <a:p>
            <a:pPr marL="285750" indent="-285750">
              <a:buClr>
                <a:srgbClr val="E81B26"/>
              </a:buClr>
              <a:buFont typeface="Arial" charset="0"/>
              <a:buChar char="•"/>
            </a:pPr>
            <a:endParaRPr lang="fr-FR" sz="1400" dirty="0" smtClean="0"/>
          </a:p>
          <a:p>
            <a:pPr>
              <a:buClr>
                <a:srgbClr val="E81B26"/>
              </a:buClr>
            </a:pPr>
            <a:endParaRPr lang="fr-FR" sz="1400" dirty="0"/>
          </a:p>
        </p:txBody>
      </p:sp>
      <p:pic>
        <p:nvPicPr>
          <p:cNvPr id="12" name="Picture 5" descr="LOGO_hepia_gr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8665"/>
            <a:ext cx="2014723" cy="51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lèche vers la droite 12"/>
          <p:cNvSpPr/>
          <p:nvPr/>
        </p:nvSpPr>
        <p:spPr bwMode="auto">
          <a:xfrm rot="19971400">
            <a:off x="2954748" y="5167659"/>
            <a:ext cx="1015187" cy="100065"/>
          </a:xfrm>
          <a:prstGeom prst="rightArrow">
            <a:avLst/>
          </a:prstGeom>
          <a:solidFill>
            <a:srgbClr val="E81B26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095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dirty="0"/>
              <a:t>Solution logicielle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1382604" y="4173449"/>
            <a:ext cx="3405420" cy="2225225"/>
          </a:xfrm>
          <a:prstGeom prst="rect">
            <a:avLst/>
          </a:prstGeom>
          <a:solidFill>
            <a:schemeClr val="lt1">
              <a:alpha val="67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540" b="1" dirty="0"/>
              <a:t>Serveur de calcul</a:t>
            </a:r>
          </a:p>
          <a:p>
            <a:pPr marL="244459" indent="-244459">
              <a:buFont typeface="Arial" charset="0"/>
              <a:buChar char="•"/>
            </a:pPr>
            <a:r>
              <a:rPr lang="fr-FR" sz="1540" dirty="0"/>
              <a:t>Collecte des données des véhicules</a:t>
            </a:r>
          </a:p>
          <a:p>
            <a:pPr marL="244459" indent="-244459">
              <a:buFont typeface="Arial" charset="0"/>
              <a:buChar char="•"/>
            </a:pPr>
            <a:r>
              <a:rPr lang="fr-FR" sz="1540" dirty="0"/>
              <a:t>Stockage et archivage dans base de donnée</a:t>
            </a:r>
          </a:p>
          <a:p>
            <a:pPr marL="244459" indent="-244459">
              <a:buFont typeface="Arial" charset="0"/>
              <a:buChar char="•"/>
            </a:pPr>
            <a:r>
              <a:rPr lang="fr-FR" sz="1540" dirty="0"/>
              <a:t>Préparation des rapports</a:t>
            </a:r>
          </a:p>
          <a:p>
            <a:pPr marL="244459" indent="-244459">
              <a:buFont typeface="Arial" charset="0"/>
              <a:buChar char="•"/>
            </a:pPr>
            <a:r>
              <a:rPr lang="fr-FR" sz="1540" dirty="0"/>
              <a:t>Serveur web dédié</a:t>
            </a:r>
          </a:p>
          <a:p>
            <a:pPr marL="244459" indent="-244459">
              <a:buFont typeface="Arial" charset="0"/>
              <a:buChar char="•"/>
            </a:pPr>
            <a:r>
              <a:rPr lang="fr-FR" sz="1540" dirty="0"/>
              <a:t>Mise à jour des modèles de conduites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7524328" y="4941168"/>
            <a:ext cx="1477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Site web pour  </a:t>
            </a:r>
          </a:p>
          <a:p>
            <a:r>
              <a:rPr lang="fr-FR" sz="1600" dirty="0"/>
              <a:t>Chauffeurs et responsables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8427"/>
            <a:ext cx="9144000" cy="483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5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dirty="0" smtClean="0"/>
              <a:t>Interface </a:t>
            </a:r>
            <a:r>
              <a:rPr lang="fr-CH" dirty="0"/>
              <a:t>d’accès aux données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Site web dédié, permettant l’accès aux données de conduite d’un conducteur</a:t>
            </a:r>
          </a:p>
          <a:p>
            <a:pPr lvl="1"/>
            <a:r>
              <a:rPr lang="fr-FR" dirty="0" smtClean="0"/>
              <a:t>Accès aux données de la dernière course</a:t>
            </a:r>
          </a:p>
          <a:p>
            <a:pPr lvl="1"/>
            <a:r>
              <a:rPr lang="fr-FR" dirty="0" smtClean="0"/>
              <a:t>Comparatifs sur le même parcours avec ses propres courses, la moyenne et la meilleure de ses collègues</a:t>
            </a:r>
          </a:p>
          <a:p>
            <a:pPr lvl="1"/>
            <a:r>
              <a:rPr lang="fr-FR" dirty="0" smtClean="0"/>
              <a:t>Evolution sur plusieurs mois</a:t>
            </a:r>
          </a:p>
          <a:p>
            <a:pPr lvl="1"/>
            <a:r>
              <a:rPr lang="fr-FR" dirty="0" smtClean="0"/>
              <a:t>Recommandations</a:t>
            </a:r>
          </a:p>
          <a:p>
            <a:pPr lvl="1"/>
            <a:r>
              <a:rPr lang="fr-FR" dirty="0" smtClean="0"/>
              <a:t>Génération de rapports</a:t>
            </a:r>
          </a:p>
          <a:p>
            <a:r>
              <a:rPr lang="fr-FR" dirty="0" smtClean="0"/>
              <a:t>Accès aux données pour les responsables:</a:t>
            </a:r>
          </a:p>
          <a:p>
            <a:pPr lvl="1"/>
            <a:r>
              <a:rPr lang="fr-FR" dirty="0" smtClean="0"/>
              <a:t>Suivi du personnel</a:t>
            </a:r>
          </a:p>
          <a:p>
            <a:pPr lvl="1"/>
            <a:r>
              <a:rPr lang="fr-FR" dirty="0" smtClean="0"/>
              <a:t>Comparaison </a:t>
            </a:r>
            <a:r>
              <a:rPr lang="fr-FR" dirty="0" err="1" smtClean="0"/>
              <a:t>multi-conducteurs</a:t>
            </a:r>
            <a:endParaRPr lang="fr-FR" dirty="0" smtClean="0"/>
          </a:p>
          <a:p>
            <a:pPr lvl="1"/>
            <a:r>
              <a:rPr lang="fr-FR" dirty="0" smtClean="0"/>
              <a:t>Vision globale des indicateurs surveillés (consommation, alarmes, …)</a:t>
            </a:r>
          </a:p>
          <a:p>
            <a:pPr lvl="1"/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930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smtClean="0"/>
              <a:t>Eléments innovants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2214547" y="1700808"/>
            <a:ext cx="6500858" cy="4000500"/>
          </a:xfrm>
        </p:spPr>
        <p:txBody>
          <a:bodyPr/>
          <a:lstStyle/>
          <a:p>
            <a:r>
              <a:rPr lang="fr-CH" sz="2400" dirty="0"/>
              <a:t>Amélioration de la conduite par:</a:t>
            </a:r>
          </a:p>
          <a:p>
            <a:pPr lvl="1"/>
            <a:r>
              <a:rPr lang="fr-CH" dirty="0"/>
              <a:t>Auto-évaluation des paramètres clés de l’éco-conduite</a:t>
            </a:r>
          </a:p>
          <a:p>
            <a:pPr lvl="1"/>
            <a:r>
              <a:rPr lang="fr-CH" dirty="0"/>
              <a:t>Par le suivi des consommations</a:t>
            </a:r>
          </a:p>
          <a:p>
            <a:pPr lvl="1"/>
            <a:r>
              <a:rPr lang="fr-CH" dirty="0"/>
              <a:t>Par </a:t>
            </a:r>
            <a:r>
              <a:rPr lang="fr-CH" dirty="0" smtClean="0"/>
              <a:t>des informations </a:t>
            </a:r>
            <a:r>
              <a:rPr lang="fr-CH" dirty="0"/>
              <a:t>pendant la conduite</a:t>
            </a:r>
          </a:p>
          <a:p>
            <a:pPr lvl="1"/>
            <a:r>
              <a:rPr lang="fr-CH" dirty="0"/>
              <a:t>Par des formations ciblées</a:t>
            </a:r>
          </a:p>
          <a:p>
            <a:pPr lvl="1"/>
            <a:endParaRPr lang="fr-CH" dirty="0"/>
          </a:p>
          <a:p>
            <a:pPr lvl="1"/>
            <a:endParaRPr lang="fr-CH" dirty="0"/>
          </a:p>
          <a:p>
            <a:pPr lvl="1"/>
            <a:endParaRPr lang="fr-CH" dirty="0"/>
          </a:p>
          <a:p>
            <a:pPr lvl="1"/>
            <a:endParaRPr lang="fr-CH" dirty="0"/>
          </a:p>
          <a:p>
            <a:pPr lvl="1"/>
            <a:endParaRPr lang="fr-CH" dirty="0"/>
          </a:p>
          <a:p>
            <a:pPr lvl="1"/>
            <a:endParaRPr lang="fr-CH" dirty="0"/>
          </a:p>
          <a:p>
            <a:endParaRPr lang="fr-FR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5" y="3429001"/>
            <a:ext cx="4797092" cy="281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051" y="3429000"/>
            <a:ext cx="4863485" cy="298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83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u texte 1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CH" altLang="fr-FR"/>
              <a:t>Merci de votre attention</a:t>
            </a:r>
          </a:p>
        </p:txBody>
      </p:sp>
      <p:sp>
        <p:nvSpPr>
          <p:cNvPr id="35843" name="Espace réservé du texte 2"/>
          <p:cNvSpPr>
            <a:spLocks noGrp="1"/>
          </p:cNvSpPr>
          <p:nvPr>
            <p:ph type="body" sz="quarter" idx="12"/>
          </p:nvPr>
        </p:nvSpPr>
        <p:spPr bwMode="auto">
          <a:xfrm>
            <a:off x="2214563" y="2924944"/>
            <a:ext cx="6500812" cy="31472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buNone/>
            </a:pPr>
            <a:r>
              <a:rPr lang="fr-CH" altLang="fr-FR" sz="3600" dirty="0"/>
              <a:t>Questions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 smtClean="0"/>
              <a:t>hepia</a:t>
            </a:r>
            <a:r>
              <a:rPr lang="fr-FR" dirty="0" smtClean="0"/>
              <a:t> - Groupe de compétence en transports et éco-mobilité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76" y="2716104"/>
            <a:ext cx="1776530" cy="214686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6" y="2696121"/>
            <a:ext cx="2124602" cy="209335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0" r="41338"/>
          <a:stretch/>
        </p:blipFill>
        <p:spPr>
          <a:xfrm>
            <a:off x="6516216" y="2725534"/>
            <a:ext cx="2256871" cy="21280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447" y="2705075"/>
            <a:ext cx="1618420" cy="215789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25936" y="5161255"/>
            <a:ext cx="2124602" cy="150810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fr-FR" sz="1500" b="1" dirty="0" smtClean="0"/>
              <a:t>Prof. J.-M. </a:t>
            </a:r>
            <a:r>
              <a:rPr lang="fr-FR" sz="1500" b="1" dirty="0" err="1" smtClean="0"/>
              <a:t>Allenbach</a:t>
            </a:r>
            <a:endParaRPr lang="fr-FR" sz="1500" b="1" dirty="0" smtClean="0"/>
          </a:p>
          <a:p>
            <a:endParaRPr lang="fr-FR" sz="1500" b="1" dirty="0" smtClean="0"/>
          </a:p>
          <a:p>
            <a:pPr marL="107950" indent="-92075">
              <a:buClr>
                <a:srgbClr val="FF0000"/>
              </a:buClr>
              <a:buFont typeface="Arial" charset="0"/>
              <a:buChar char="•"/>
            </a:pPr>
            <a:r>
              <a:rPr lang="fr-FR" sz="1400" dirty="0" smtClean="0"/>
              <a:t>Traction électrique</a:t>
            </a:r>
          </a:p>
          <a:p>
            <a:pPr marL="107950" indent="-92075">
              <a:buClr>
                <a:srgbClr val="FF0000"/>
              </a:buClr>
              <a:buFont typeface="Arial" charset="0"/>
              <a:buChar char="•"/>
            </a:pPr>
            <a:r>
              <a:rPr lang="fr-FR" sz="1400" dirty="0" smtClean="0"/>
              <a:t>Dynamique véhicules</a:t>
            </a:r>
          </a:p>
          <a:p>
            <a:pPr marL="107950" indent="-92075">
              <a:buClr>
                <a:srgbClr val="FF0000"/>
              </a:buClr>
              <a:buFont typeface="Arial" charset="0"/>
              <a:buChar char="•"/>
            </a:pPr>
            <a:endParaRPr lang="fr-FR" sz="1400" dirty="0" smtClean="0"/>
          </a:p>
          <a:p>
            <a:pPr marL="342900" indent="-342900">
              <a:buFont typeface="Arial" charset="0"/>
              <a:buChar char="•"/>
            </a:pP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2403925" y="5161255"/>
            <a:ext cx="2072904" cy="143116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fr-FR" sz="1500" b="1" dirty="0" smtClean="0"/>
              <a:t>Prof. Dr. F. </a:t>
            </a:r>
            <a:r>
              <a:rPr lang="fr-FR" sz="1500" b="1" dirty="0" err="1" smtClean="0"/>
              <a:t>Vannel</a:t>
            </a:r>
            <a:endParaRPr lang="fr-FR" sz="1500" b="1" dirty="0" smtClean="0"/>
          </a:p>
          <a:p>
            <a:endParaRPr lang="fr-FR" sz="1500" b="1" dirty="0" smtClean="0"/>
          </a:p>
          <a:p>
            <a:pPr marL="107950" indent="-92075">
              <a:buClr>
                <a:srgbClr val="FF0000"/>
              </a:buClr>
              <a:buFont typeface="Arial" charset="0"/>
              <a:buChar char="•"/>
            </a:pPr>
            <a:r>
              <a:rPr lang="fr-FR" sz="1400" dirty="0" smtClean="0"/>
              <a:t>Electronique embarqué</a:t>
            </a:r>
          </a:p>
          <a:p>
            <a:pPr marL="107950" indent="-92075">
              <a:buClr>
                <a:srgbClr val="FF0000"/>
              </a:buClr>
              <a:buFont typeface="Arial" charset="0"/>
              <a:buChar char="•"/>
            </a:pPr>
            <a:r>
              <a:rPr lang="fr-FR" sz="1400" dirty="0" smtClean="0"/>
              <a:t>Informatique</a:t>
            </a:r>
          </a:p>
          <a:p>
            <a:pPr marL="107950" indent="-92075">
              <a:buClr>
                <a:srgbClr val="FF0000"/>
              </a:buClr>
              <a:buFont typeface="Arial" charset="0"/>
              <a:buChar char="•"/>
            </a:pPr>
            <a:r>
              <a:rPr lang="fr-FR" sz="1400" dirty="0" smtClean="0"/>
              <a:t>Eco-mobilité</a:t>
            </a:r>
            <a:endParaRPr lang="fr-FR" sz="1500" dirty="0" smtClean="0"/>
          </a:p>
          <a:p>
            <a:pPr marL="342900" indent="-342900">
              <a:buFont typeface="Arial" charset="0"/>
              <a:buChar char="•"/>
            </a:pPr>
            <a:endParaRPr lang="fr-FR" sz="1500" dirty="0"/>
          </a:p>
        </p:txBody>
      </p:sp>
      <p:sp>
        <p:nvSpPr>
          <p:cNvPr id="10" name="ZoneTexte 9"/>
          <p:cNvSpPr txBox="1"/>
          <p:nvPr/>
        </p:nvSpPr>
        <p:spPr>
          <a:xfrm>
            <a:off x="4482776" y="5161255"/>
            <a:ext cx="2124602" cy="1477328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fr-FR" sz="1500" b="1" dirty="0" err="1" smtClean="0"/>
              <a:t>Ing</a:t>
            </a:r>
            <a:r>
              <a:rPr lang="fr-FR" sz="1500" b="1" dirty="0" smtClean="0"/>
              <a:t>. C. </a:t>
            </a:r>
            <a:r>
              <a:rPr lang="fr-FR" sz="1500" b="1" dirty="0" err="1" smtClean="0"/>
              <a:t>Abegg</a:t>
            </a:r>
            <a:endParaRPr lang="fr-FR" sz="1500" b="1" dirty="0" smtClean="0"/>
          </a:p>
          <a:p>
            <a:endParaRPr lang="fr-FR" sz="1500" b="1" dirty="0" smtClean="0"/>
          </a:p>
          <a:p>
            <a:pPr marL="107950" indent="-92075">
              <a:buClr>
                <a:srgbClr val="FF0000"/>
              </a:buClr>
              <a:buFont typeface="Arial" charset="0"/>
              <a:buChar char="•"/>
            </a:pPr>
            <a:r>
              <a:rPr lang="fr-FR" sz="1400" dirty="0" smtClean="0"/>
              <a:t>Electronique embarquée</a:t>
            </a:r>
          </a:p>
          <a:p>
            <a:pPr marL="107950" indent="-92075">
              <a:buClr>
                <a:srgbClr val="FF0000"/>
              </a:buClr>
              <a:buFont typeface="Arial" charset="0"/>
              <a:buChar char="•"/>
            </a:pPr>
            <a:r>
              <a:rPr lang="fr-FR" sz="1400" dirty="0" smtClean="0"/>
              <a:t>Informatique</a:t>
            </a:r>
          </a:p>
          <a:p>
            <a:pPr marL="107950" indent="-92075">
              <a:buClr>
                <a:srgbClr val="FF0000"/>
              </a:buClr>
              <a:buFont typeface="Arial" charset="0"/>
              <a:buChar char="•"/>
            </a:pPr>
            <a:r>
              <a:rPr lang="fr-FR" sz="1400" dirty="0" smtClean="0"/>
              <a:t>Confort passagers</a:t>
            </a:r>
          </a:p>
          <a:p>
            <a:pPr marL="342900" indent="-342900">
              <a:buFont typeface="Arial" charset="0"/>
              <a:buChar char="•"/>
            </a:pPr>
            <a:endParaRPr lang="fr-FR" sz="18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613325" y="5161255"/>
            <a:ext cx="2351164" cy="1246495"/>
          </a:xfrm>
          <a:prstGeom prst="rect">
            <a:avLst/>
          </a:prstGeom>
          <a:noFill/>
        </p:spPr>
        <p:txBody>
          <a:bodyPr wrap="square" lIns="36000" rIns="36000" rtlCol="0">
            <a:normAutofit/>
          </a:bodyPr>
          <a:lstStyle/>
          <a:p>
            <a:r>
              <a:rPr lang="fr-FR" sz="1500" b="1" dirty="0" err="1" smtClean="0"/>
              <a:t>Ing</a:t>
            </a:r>
            <a:r>
              <a:rPr lang="fr-FR" sz="1500" b="1" dirty="0" smtClean="0"/>
              <a:t>. J. </a:t>
            </a:r>
            <a:r>
              <a:rPr lang="fr-FR" sz="1500" b="1" dirty="0" err="1" smtClean="0"/>
              <a:t>Antezana</a:t>
            </a:r>
            <a:endParaRPr lang="fr-FR" sz="1500" b="1" dirty="0" smtClean="0"/>
          </a:p>
          <a:p>
            <a:endParaRPr lang="fr-FR" sz="1500" b="1" dirty="0" smtClean="0"/>
          </a:p>
          <a:p>
            <a:pPr marL="107950" indent="-92075">
              <a:buClr>
                <a:srgbClr val="FF0000"/>
              </a:buClr>
              <a:buFont typeface="Arial" charset="0"/>
              <a:buChar char="•"/>
            </a:pPr>
            <a:r>
              <a:rPr lang="fr-FR" sz="1400" dirty="0" smtClean="0"/>
              <a:t>Modélisation mathématique</a:t>
            </a:r>
          </a:p>
          <a:p>
            <a:pPr marL="107950" indent="-92075">
              <a:buClr>
                <a:srgbClr val="FF0000"/>
              </a:buClr>
              <a:buFont typeface="Arial" charset="0"/>
              <a:buChar char="•"/>
            </a:pPr>
            <a:r>
              <a:rPr lang="fr-FR" sz="1400" dirty="0" smtClean="0"/>
              <a:t>Analyses énergétiques</a:t>
            </a:r>
          </a:p>
          <a:p>
            <a:pPr marL="342900" indent="-342900">
              <a:buFont typeface="Arial" charset="0"/>
              <a:buChar char="•"/>
            </a:pPr>
            <a:endParaRPr lang="fr-FR" sz="18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25936" y="1857375"/>
            <a:ext cx="8547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81B26"/>
              </a:buClr>
              <a:buFont typeface="Arial" charset="0"/>
              <a:buChar char="•"/>
            </a:pPr>
            <a:r>
              <a:rPr lang="fr-FR" sz="1600" dirty="0" smtClean="0"/>
              <a:t>Groupe de plusieurs professeurs, chercheurs et ingénieurs à </a:t>
            </a:r>
            <a:r>
              <a:rPr lang="fr-FR" sz="1600" dirty="0" err="1" smtClean="0"/>
              <a:t>hepia</a:t>
            </a:r>
            <a:r>
              <a:rPr lang="fr-FR" sz="1600" dirty="0" smtClean="0"/>
              <a:t>. </a:t>
            </a:r>
          </a:p>
          <a:p>
            <a:pPr marL="285750" indent="-285750">
              <a:buClr>
                <a:srgbClr val="E81B26"/>
              </a:buClr>
              <a:buFont typeface="Arial" charset="0"/>
              <a:buChar char="•"/>
            </a:pPr>
            <a:r>
              <a:rPr lang="fr-FR" sz="1600" dirty="0" smtClean="0"/>
              <a:t>Collaboration avec des groupes internationaux spécialisés dans les transports et mobilité. </a:t>
            </a:r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0" y="6407750"/>
            <a:ext cx="564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6225" indent="-138113">
              <a:buClr>
                <a:srgbClr val="E81B26"/>
              </a:buClr>
              <a:buFont typeface="Arial" charset="0"/>
              <a:buChar char="•"/>
            </a:pPr>
            <a:r>
              <a:rPr lang="en-GB" sz="1400" u="sng" dirty="0">
                <a:hlinkClick r:id="rId6"/>
              </a:rPr>
              <a:t>https://</a:t>
            </a:r>
            <a:r>
              <a:rPr lang="en-GB" sz="1400" u="sng" dirty="0" smtClean="0">
                <a:hlinkClick r:id="rId6"/>
              </a:rPr>
              <a:t>documents.epfl.ch/groups/t/tr/traction/www/TFtable.htm</a:t>
            </a:r>
            <a:endParaRPr lang="en-GB" sz="1400" u="sng" dirty="0" smtClean="0"/>
          </a:p>
          <a:p>
            <a:pPr marL="276225" indent="-138113">
              <a:buClr>
                <a:srgbClr val="E81B26"/>
              </a:buClr>
              <a:buFont typeface="Arial" charset="0"/>
              <a:buChar char="•"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9913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 smtClean="0"/>
              <a:t>hepia</a:t>
            </a:r>
            <a:r>
              <a:rPr lang="en-GB" dirty="0" smtClean="0"/>
              <a:t>, centre de </a:t>
            </a:r>
            <a:r>
              <a:rPr lang="en-GB" dirty="0" err="1" smtClean="0"/>
              <a:t>recherche</a:t>
            </a:r>
            <a:r>
              <a:rPr lang="en-GB" dirty="0" smtClean="0"/>
              <a:t> </a:t>
            </a:r>
            <a:r>
              <a:rPr lang="en-GB" dirty="0" err="1" smtClean="0"/>
              <a:t>académique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Différentes méthodes de collaborations :</a:t>
            </a:r>
          </a:p>
          <a:p>
            <a:pPr lvl="1"/>
            <a:r>
              <a:rPr lang="fr-FR" dirty="0" smtClean="0"/>
              <a:t>Mandats </a:t>
            </a:r>
          </a:p>
          <a:p>
            <a:pPr lvl="2"/>
            <a:r>
              <a:rPr lang="fr-FR" dirty="0" smtClean="0"/>
              <a:t>Exemples : </a:t>
            </a:r>
          </a:p>
          <a:p>
            <a:pPr marL="1200150" lvl="2" indent="-285750">
              <a:buFontTx/>
              <a:buChar char="-"/>
            </a:pPr>
            <a:r>
              <a:rPr lang="fr-FR" dirty="0" smtClean="0"/>
              <a:t>Outil </a:t>
            </a:r>
            <a:r>
              <a:rPr lang="fr-FR" dirty="0"/>
              <a:t>pour la formation à l’</a:t>
            </a:r>
            <a:r>
              <a:rPr lang="fr-FR" dirty="0" err="1"/>
              <a:t>écoconduite</a:t>
            </a:r>
            <a:r>
              <a:rPr lang="fr-FR" dirty="0"/>
              <a:t> des </a:t>
            </a:r>
            <a:r>
              <a:rPr lang="fr-FR" dirty="0" smtClean="0"/>
              <a:t>chauffeurs</a:t>
            </a:r>
          </a:p>
          <a:p>
            <a:pPr marL="1200150" lvl="2" indent="-285750">
              <a:buFontTx/>
              <a:buChar char="-"/>
            </a:pPr>
            <a:r>
              <a:rPr lang="fr-FR" dirty="0" smtClean="0"/>
              <a:t>Analyse </a:t>
            </a:r>
            <a:r>
              <a:rPr lang="fr-FR" dirty="0"/>
              <a:t>des flux de puissances dans un </a:t>
            </a:r>
            <a:r>
              <a:rPr lang="fr-FR" dirty="0" smtClean="0"/>
              <a:t>tramways</a:t>
            </a:r>
          </a:p>
          <a:p>
            <a:pPr marL="1200150" lvl="2" indent="-285750">
              <a:buFontTx/>
              <a:buChar char="-"/>
            </a:pPr>
            <a:r>
              <a:rPr lang="fr-FR" dirty="0" smtClean="0"/>
              <a:t>Analyse du potentiel d’économie de carburant et des consommables par une sensibilisation à l’éco-conduite.</a:t>
            </a:r>
          </a:p>
          <a:p>
            <a:pPr marL="1200150" lvl="2" indent="-285750">
              <a:buFontTx/>
              <a:buChar char="-"/>
            </a:pPr>
            <a:endParaRPr lang="fr-FR" dirty="0" smtClean="0"/>
          </a:p>
          <a:p>
            <a:pPr lvl="1"/>
            <a:r>
              <a:rPr lang="fr-FR" dirty="0" smtClean="0"/>
              <a:t>Projets de recherches (OFT, CTI, projets européens, …)</a:t>
            </a:r>
          </a:p>
          <a:p>
            <a:pPr lvl="1"/>
            <a:r>
              <a:rPr lang="fr-FR" dirty="0" smtClean="0"/>
              <a:t>Groupes de compétences : MOVI+</a:t>
            </a:r>
          </a:p>
        </p:txBody>
      </p:sp>
    </p:spTree>
    <p:extLst>
      <p:ext uri="{BB962C8B-B14F-4D97-AF65-F5344CB8AC3E}">
        <p14:creationId xmlns:p14="http://schemas.microsoft.com/office/powerpoint/2010/main" val="1715477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Projet pour la formation des conducteurs - TPG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Système permettant la formation régulière des conducteurs, entre autre à la sensibilisation à l’éco-conduite.</a:t>
            </a:r>
          </a:p>
          <a:p>
            <a:r>
              <a:rPr lang="fr-FR" dirty="0" smtClean="0"/>
              <a:t>Système permettant également la formation des nouveaux conducteurs par l’apprentissage correct des bons réflexes</a:t>
            </a:r>
          </a:p>
          <a:p>
            <a:endParaRPr lang="fr-FR" dirty="0"/>
          </a:p>
          <a:p>
            <a:r>
              <a:rPr lang="fr-FR" dirty="0" smtClean="0"/>
              <a:t>Points forts:</a:t>
            </a:r>
          </a:p>
          <a:p>
            <a:pPr lvl="1"/>
            <a:r>
              <a:rPr lang="fr-FR" dirty="0" smtClean="0"/>
              <a:t>Enregistrement des paramètres de conduites sur un parcours</a:t>
            </a:r>
          </a:p>
          <a:p>
            <a:pPr lvl="1"/>
            <a:r>
              <a:rPr lang="fr-FR" dirty="0" smtClean="0"/>
              <a:t>Synchronisation de vidéos avec la route et le conducteur</a:t>
            </a:r>
          </a:p>
          <a:p>
            <a:pPr lvl="1"/>
            <a:r>
              <a:rPr lang="fr-FR" dirty="0" smtClean="0"/>
              <a:t>Interaction avec le formateur</a:t>
            </a:r>
          </a:p>
          <a:p>
            <a:pPr lvl="1"/>
            <a:r>
              <a:rPr lang="fr-FR" dirty="0" smtClean="0"/>
              <a:t>Analyse comparative de plusieurs parcours</a:t>
            </a:r>
          </a:p>
          <a:p>
            <a:pPr lvl="1"/>
            <a:r>
              <a:rPr lang="fr-FR" dirty="0" smtClean="0"/>
              <a:t>Système modulaire et démontable</a:t>
            </a:r>
          </a:p>
        </p:txBody>
      </p:sp>
      <p:pic>
        <p:nvPicPr>
          <p:cNvPr id="4" name="Image 6" descr="logo_tp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49280"/>
            <a:ext cx="1598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247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-468560" y="1196752"/>
            <a:ext cx="9604376" cy="3448050"/>
            <a:chOff x="-588963" y="814388"/>
            <a:chExt cx="9604376" cy="3448050"/>
          </a:xfrm>
        </p:grpSpPr>
        <p:pic>
          <p:nvPicPr>
            <p:cNvPr id="44035" name="Image 1" descr="bus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13" y="985838"/>
              <a:ext cx="8826500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6" name="Image 1" descr="EcoMo_camera_en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262" r="5458" b="35756"/>
            <a:stretch>
              <a:fillRect/>
            </a:stretch>
          </p:blipFill>
          <p:spPr bwMode="auto">
            <a:xfrm>
              <a:off x="-588963" y="814388"/>
              <a:ext cx="7512051" cy="218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7" name="ZoneTexte 2"/>
            <p:cNvSpPr txBox="1">
              <a:spLocks noChangeArrowheads="1"/>
            </p:cNvSpPr>
            <p:nvPr/>
          </p:nvSpPr>
          <p:spPr bwMode="auto">
            <a:xfrm>
              <a:off x="6457950" y="985838"/>
              <a:ext cx="6731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eaLnBrk="1" hangingPunct="1"/>
              <a:r>
                <a:rPr lang="fr-FR" altLang="fr-FR" sz="1800"/>
                <a:t>Wi-Fi</a:t>
              </a:r>
            </a:p>
          </p:txBody>
        </p:sp>
        <p:sp>
          <p:nvSpPr>
            <p:cNvPr id="44038" name="ZoneTexte 3"/>
            <p:cNvSpPr txBox="1">
              <a:spLocks noChangeArrowheads="1"/>
            </p:cNvSpPr>
            <p:nvPr/>
          </p:nvSpPr>
          <p:spPr bwMode="auto">
            <a:xfrm>
              <a:off x="1765301" y="3817938"/>
              <a:ext cx="28067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eaLnBrk="1" hangingPunct="1"/>
              <a:r>
                <a:rPr lang="fr-FR" altLang="fr-FR" sz="1800" dirty="0"/>
                <a:t>Développements </a:t>
              </a:r>
              <a:r>
                <a:rPr lang="fr-FR" altLang="fr-FR" sz="1800" dirty="0" smtClean="0"/>
                <a:t>matériels</a:t>
              </a:r>
              <a:endParaRPr lang="fr-FR" altLang="fr-FR" sz="1800" dirty="0"/>
            </a:p>
          </p:txBody>
        </p:sp>
      </p:grpSp>
      <p:sp>
        <p:nvSpPr>
          <p:cNvPr id="44034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2214563" y="857251"/>
            <a:ext cx="5929312" cy="566614"/>
          </a:xfrm>
        </p:spPr>
        <p:txBody>
          <a:bodyPr/>
          <a:lstStyle/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fr-FR" altLang="fr-FR" sz="2400" smtClean="0">
                <a:latin typeface="Arial" charset="0"/>
                <a:ea typeface="ＭＳ Ｐゴシック" charset="-128"/>
              </a:rPr>
              <a:t>Architecture </a:t>
            </a:r>
            <a:r>
              <a:rPr lang="fr-FR" altLang="fr-FR" sz="2400" dirty="0" smtClean="0">
                <a:latin typeface="Arial" charset="0"/>
                <a:ea typeface="ＭＳ Ｐゴシック" charset="-128"/>
              </a:rPr>
              <a:t>du système</a:t>
            </a:r>
            <a:endParaRPr lang="fr-FR" altLang="fr-FR" sz="2400" dirty="0">
              <a:latin typeface="Arial" charset="0"/>
              <a:ea typeface="ＭＳ Ｐゴシック" charset="-128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/>
          </p:nvPr>
        </p:nvSpPr>
        <p:spPr>
          <a:xfrm>
            <a:off x="539552" y="4775815"/>
            <a:ext cx="8286779" cy="1779118"/>
          </a:xfrm>
        </p:spPr>
        <p:txBody>
          <a:bodyPr/>
          <a:lstStyle/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fr-FR" altLang="fr-FR" sz="2000" dirty="0">
                <a:latin typeface="Arial" charset="0"/>
                <a:ea typeface="ＭＳ Ｐゴシック" charset="-128"/>
              </a:rPr>
              <a:t>Système développé en respectant les contraintes industrielles du milieu automobile</a:t>
            </a:r>
          </a:p>
          <a:p>
            <a:pPr marL="742950" lvl="2" indent="-342900">
              <a:buClr>
                <a:srgbClr val="FF0000"/>
              </a:buClr>
              <a:buFont typeface="Wingdings" charset="2"/>
              <a:buChar char="§"/>
            </a:pPr>
            <a:r>
              <a:rPr lang="fr-FR" altLang="fr-FR" sz="1400" dirty="0" smtClean="0">
                <a:latin typeface="Arial" charset="0"/>
              </a:rPr>
              <a:t>Respect des normes industrielles, CEM, IP54, EN50155, …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fr-FR" altLang="fr-FR" sz="2000" dirty="0">
                <a:latin typeface="Arial" charset="0"/>
                <a:ea typeface="ＭＳ Ｐゴシック" charset="-128"/>
              </a:rPr>
              <a:t>Architecture robuste</a:t>
            </a: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fr-FR" altLang="fr-FR" sz="2000" dirty="0">
                <a:latin typeface="Arial" charset="0"/>
                <a:ea typeface="ＭＳ Ｐゴシック" charset="-128"/>
              </a:rPr>
              <a:t>Système d’enregistrement </a:t>
            </a:r>
            <a:r>
              <a:rPr lang="fr-FR" altLang="fr-FR" sz="2000" dirty="0" smtClean="0">
                <a:latin typeface="Arial" charset="0"/>
                <a:ea typeface="ＭＳ Ｐゴシック" charset="-128"/>
              </a:rPr>
              <a:t>redondant</a:t>
            </a:r>
            <a:endParaRPr lang="fr-FR" altLang="fr-FR" sz="200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9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Capteurs</a:t>
            </a:r>
            <a:endParaRPr lang="fr-FR" dirty="0"/>
          </a:p>
        </p:txBody>
      </p:sp>
      <p:pic>
        <p:nvPicPr>
          <p:cNvPr id="46082" name="Espace réservé pour une image  6" descr="capteur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2" r="-19472"/>
          <a:stretch>
            <a:fillRect/>
          </a:stretch>
        </p:blipFill>
        <p:spPr>
          <a:xfrm rot="5400000">
            <a:off x="4766109" y="2820765"/>
            <a:ext cx="5924550" cy="2676525"/>
          </a:xfrm>
          <a:prstGeom prst="rect">
            <a:avLst/>
          </a:prstGeom>
          <a:noFill/>
        </p:spPr>
      </p:pic>
      <p:pic>
        <p:nvPicPr>
          <p:cNvPr id="46083" name="Image 7" descr="interieu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24627"/>
            <a:ext cx="3228975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Image 1" descr="CANAG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891" y="2132014"/>
            <a:ext cx="3821113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2915816" y="4967941"/>
            <a:ext cx="3810000" cy="1524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/>
            <a:r>
              <a:rPr lang="fr-FR" altLang="fr-FR">
                <a:solidFill>
                  <a:srgbClr val="FFFFFF"/>
                </a:solidFill>
                <a:latin typeface="Arial" charset="0"/>
                <a:ea typeface="ＭＳ Ｐゴシック" charset="-128"/>
              </a:rPr>
              <a:t>Mesure de l</a:t>
            </a:r>
            <a:r>
              <a:rPr lang="fr-CH" altLang="fr-FR">
                <a:solidFill>
                  <a:srgbClr val="FFFFFF"/>
                </a:solidFill>
                <a:latin typeface="Arial" charset="0"/>
                <a:ea typeface="ＭＳ Ｐゴシック" charset="-128"/>
              </a:rPr>
              <a:t>’</a:t>
            </a:r>
            <a:r>
              <a:rPr lang="fr-FR" altLang="ja-JP">
                <a:solidFill>
                  <a:srgbClr val="FFFFFF"/>
                </a:solidFill>
                <a:latin typeface="Arial" charset="0"/>
                <a:ea typeface="ＭＳ Ｐゴシック" charset="-128"/>
              </a:rPr>
              <a:t>accélération sur les 3 axes</a:t>
            </a:r>
            <a:endParaRPr lang="fr-FR" altLang="fr-FR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91983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Espace réservé du contenu 3" descr="visu.pn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 b="1"/>
          <a:stretch/>
        </p:blipFill>
        <p:spPr>
          <a:xfrm>
            <a:off x="395536" y="1466333"/>
            <a:ext cx="8467946" cy="4996800"/>
          </a:xfrm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2214562" y="857250"/>
            <a:ext cx="6821933" cy="1000125"/>
          </a:xfrm>
        </p:spPr>
        <p:txBody>
          <a:bodyPr/>
          <a:lstStyle/>
          <a:p>
            <a:r>
              <a:rPr lang="fr-FR" altLang="fr-FR" dirty="0">
                <a:latin typeface="Arial" charset="0"/>
                <a:ea typeface="MS PGothic" charset="-128"/>
              </a:rPr>
              <a:t>Logiciel </a:t>
            </a:r>
            <a:r>
              <a:rPr lang="fr-FR" altLang="fr-FR" dirty="0" err="1">
                <a:latin typeface="Arial" charset="0"/>
                <a:ea typeface="MS PGothic" charset="-128"/>
              </a:rPr>
              <a:t>Ecoview</a:t>
            </a:r>
            <a:r>
              <a:rPr lang="fr-FR" altLang="fr-FR" dirty="0">
                <a:latin typeface="Arial" charset="0"/>
                <a:ea typeface="MS PGothic" charset="-128"/>
              </a:rPr>
              <a:t> </a:t>
            </a:r>
            <a:r>
              <a:rPr lang="fr-FR" altLang="fr-FR" dirty="0" smtClean="0">
                <a:latin typeface="Arial" charset="0"/>
                <a:ea typeface="MS PGothic" charset="-128"/>
              </a:rPr>
              <a:t>durant la phase de conduite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284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 Corps de présentation">
  <a:themeElements>
    <a:clrScheme name="hepia logos_ba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epia logos_ba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hepia logos_ba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pia logos_ba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pia logos_ba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pia logos_ba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pia logos_ba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pia logos_ba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pia logos_ba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pia logos_ba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pia logos_ba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pia logos_ba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pia logos_ba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pia logos_ba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 Titre de présentation">
  <a:themeElements>
    <a:clrScheme name="hepia logos_ba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epia logos_ba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hepia logos_ba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pia logos_ba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pia logos_ba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pia logos_ba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pia logos_ba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pia logos_ba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pia logos_ba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pia logos_ba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pia logos_ba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pia logos_ba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pia logos_ba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pia logos_ba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Présentation1</Template>
  <TotalTime>13185</TotalTime>
  <Words>952</Words>
  <Application>Microsoft Office PowerPoint</Application>
  <PresentationFormat>Affichage à l'écran (4:3)</PresentationFormat>
  <Paragraphs>196</Paragraphs>
  <Slides>33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33</vt:i4>
      </vt:variant>
    </vt:vector>
  </HeadingPairs>
  <TitlesOfParts>
    <vt:vector size="40" baseType="lpstr">
      <vt:lpstr>ＭＳ Ｐゴシック</vt:lpstr>
      <vt:lpstr>ＭＳ Ｐゴシック</vt:lpstr>
      <vt:lpstr>Arial</vt:lpstr>
      <vt:lpstr>Calibri</vt:lpstr>
      <vt:lpstr>Wingdings</vt:lpstr>
      <vt:lpstr>B Corps de présentation</vt:lpstr>
      <vt:lpstr>A Titre de présentation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lucad</dc:creator>
  <cp:lastModifiedBy>Allenbach</cp:lastModifiedBy>
  <cp:revision>66</cp:revision>
  <dcterms:created xsi:type="dcterms:W3CDTF">2009-07-02T08:59:19Z</dcterms:created>
  <dcterms:modified xsi:type="dcterms:W3CDTF">2016-08-17T06:18:32Z</dcterms:modified>
</cp:coreProperties>
</file>