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7" r:id="rId2"/>
    <p:sldId id="268" r:id="rId3"/>
    <p:sldId id="270" r:id="rId4"/>
    <p:sldId id="275" r:id="rId5"/>
    <p:sldId id="269" r:id="rId6"/>
    <p:sldId id="274" r:id="rId7"/>
    <p:sldId id="286" r:id="rId8"/>
    <p:sldId id="287" r:id="rId9"/>
    <p:sldId id="285" r:id="rId10"/>
    <p:sldId id="272" r:id="rId11"/>
    <p:sldId id="293" r:id="rId12"/>
    <p:sldId id="284" r:id="rId13"/>
    <p:sldId id="292" r:id="rId14"/>
    <p:sldId id="276" r:id="rId15"/>
    <p:sldId id="277" r:id="rId16"/>
    <p:sldId id="279" r:id="rId17"/>
    <p:sldId id="281" r:id="rId18"/>
    <p:sldId id="289" r:id="rId19"/>
    <p:sldId id="290" r:id="rId20"/>
    <p:sldId id="288" r:id="rId21"/>
    <p:sldId id="280" r:id="rId22"/>
    <p:sldId id="294" r:id="rId23"/>
    <p:sldId id="282" r:id="rId24"/>
    <p:sldId id="283" r:id="rId25"/>
    <p:sldId id="295" r:id="rId26"/>
    <p:sldId id="296" r:id="rId27"/>
    <p:sldId id="298" r:id="rId28"/>
    <p:sldId id="299" r:id="rId29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2835">
          <p15:clr>
            <a:srgbClr val="A4A3A4"/>
          </p15:clr>
        </p15:guide>
        <p15:guide id="3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ACA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7" autoAdjust="0"/>
    <p:restoredTop sz="94645" autoAdjust="0"/>
  </p:normalViewPr>
  <p:slideViewPr>
    <p:cSldViewPr>
      <p:cViewPr varScale="1">
        <p:scale>
          <a:sx n="120" d="100"/>
          <a:sy n="120" d="100"/>
        </p:scale>
        <p:origin x="2058" y="108"/>
      </p:cViewPr>
      <p:guideLst>
        <p:guide orient="horz" pos="3974"/>
        <p:guide pos="283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43F2F6-83A6-4D39-9C74-F37DEDF55DC7}" type="datetimeFigureOut">
              <a:rPr lang="fr-CH"/>
              <a:pPr>
                <a:defRPr/>
              </a:pPr>
              <a:t>23.11.2018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H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H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3991DD-2677-446C-80E4-529A644C181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3299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6021388"/>
            <a:ext cx="11747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4284663" y="6503988"/>
            <a:ext cx="574675" cy="28733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EE6EBF-2813-4C74-8F58-9B21CD7869E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8724"/>
            <a:ext cx="2592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6021388"/>
            <a:ext cx="11747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4284663" y="6503988"/>
            <a:ext cx="574675" cy="28733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EA4A20-5F05-4072-B885-0A062EB7398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6021388"/>
            <a:ext cx="11747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4284663" y="6503988"/>
            <a:ext cx="574675" cy="28733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0B2363-8CB5-4118-A003-B402AB00853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6021388"/>
            <a:ext cx="11747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4284663" y="6503988"/>
            <a:ext cx="574675" cy="28733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FF72B6-CC3F-4C98-B50A-985DC2A0D2B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8724"/>
            <a:ext cx="2592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jpeg"/><Relationship Id="rId5" Type="http://schemas.openxmlformats.org/officeDocument/2006/relationships/image" Target="../media/image34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9838" y="4149725"/>
            <a:ext cx="5224462" cy="132238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000" b="1" dirty="0" smtClean="0">
                <a:latin typeface="Verdana" pitchFamily="1" charset="0"/>
                <a:cs typeface="+mn-cs"/>
              </a:rPr>
              <a:t>Génie </a:t>
            </a:r>
            <a:r>
              <a:rPr lang="fr-CH" sz="2000" b="1" dirty="0">
                <a:latin typeface="Verdana" pitchFamily="1" charset="0"/>
              </a:rPr>
              <a:t>électrique</a:t>
            </a:r>
            <a:r>
              <a:rPr lang="fr-CH" sz="2000" b="1" dirty="0" smtClean="0">
                <a:latin typeface="Verdana" pitchFamily="1" charset="0"/>
                <a:cs typeface="+mn-cs"/>
              </a:rPr>
              <a:t> ferroviaire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2000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latin typeface="Verdana" pitchFamily="1" charset="0"/>
                <a:cs typeface="+mn-cs"/>
              </a:rPr>
              <a:t>Alimentation </a:t>
            </a:r>
            <a:r>
              <a:rPr lang="fr-CH" sz="1600" b="1" dirty="0">
                <a:latin typeface="Verdana" pitchFamily="1" charset="0"/>
                <a:cs typeface="+mn-cs"/>
              </a:rPr>
              <a:t>du chemin de fer</a:t>
            </a:r>
            <a:endParaRPr lang="fr-CH" sz="17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779838" y="3933825"/>
            <a:ext cx="5370512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779838" y="5668963"/>
            <a:ext cx="5364162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2" descr="C:\Users\patrick.favreper\Desktop\1 (23).JPG"/>
          <p:cNvPicPr>
            <a:picLocks noChangeAspect="1" noChangeArrowheads="1"/>
          </p:cNvPicPr>
          <p:nvPr/>
        </p:nvPicPr>
        <p:blipFill>
          <a:blip r:embed="rId2"/>
          <a:srcRect t="30466" b="8340"/>
          <a:stretch>
            <a:fillRect/>
          </a:stretch>
        </p:blipFill>
        <p:spPr bwMode="auto">
          <a:xfrm>
            <a:off x="0" y="-4763"/>
            <a:ext cx="9158288" cy="37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75463" y="0"/>
            <a:ext cx="2282825" cy="3732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Zone pour image illustrant la leçon</a:t>
            </a:r>
          </a:p>
        </p:txBody>
      </p:sp>
      <p:sp>
        <p:nvSpPr>
          <p:cNvPr id="8198" name="ZoneTexte 6"/>
          <p:cNvSpPr txBox="1">
            <a:spLocks noChangeArrowheads="1"/>
          </p:cNvSpPr>
          <p:nvPr/>
        </p:nvSpPr>
        <p:spPr bwMode="auto">
          <a:xfrm>
            <a:off x="3851275" y="5732463"/>
            <a:ext cx="489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i="1">
                <a:latin typeface="Calibri" pitchFamily="34" charset="0"/>
              </a:rPr>
              <a:t>Jean-Marc Allenbach</a:t>
            </a:r>
          </a:p>
        </p:txBody>
      </p:sp>
      <p:sp>
        <p:nvSpPr>
          <p:cNvPr id="8199" name="ZoneTexte 8"/>
          <p:cNvSpPr txBox="1">
            <a:spLocks noChangeArrowheads="1"/>
          </p:cNvSpPr>
          <p:nvPr/>
        </p:nvSpPr>
        <p:spPr bwMode="auto">
          <a:xfrm>
            <a:off x="3851275" y="6443663"/>
            <a:ext cx="489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mtClean="0">
                <a:latin typeface="Calibri" pitchFamily="34" charset="0"/>
              </a:rPr>
              <a:t>2016-10-27</a:t>
            </a:r>
            <a:endParaRPr lang="fr-CH" dirty="0">
              <a:latin typeface="Calibri" pitchFamily="34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651500"/>
            <a:ext cx="2676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7288" y="0"/>
            <a:ext cx="29067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75677"/>
            <a:ext cx="1943447" cy="55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42D944-9A19-4B73-8637-C9BF73C3491C}" type="slidenum">
              <a:rPr lang="fr-C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CH" smtClean="0">
              <a:latin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539750"/>
            <a:ext cx="57150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468313" y="5445125"/>
            <a:ext cx="81994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10.17</a:t>
            </a:r>
            <a:r>
              <a:rPr lang="fr-CH" altLang="fr-FR">
                <a:latin typeface="Calibri" pitchFamily="34" charset="0"/>
              </a:rPr>
              <a:t> Chutes de tension relatives dans une ligne à courant continu.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>
                <a:latin typeface="Calibri" pitchFamily="34" charset="0"/>
              </a:rPr>
              <a:t>Relativen Spannungsabfällen auf einer Gleichstrom-Linie.</a:t>
            </a:r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E456AA7-19C3-426A-9B31-024BD4EFCC56}" type="slidenum">
              <a:rPr lang="fr-CH" sz="1000">
                <a:solidFill>
                  <a:srgbClr val="ACA39A"/>
                </a:solidFill>
              </a:rPr>
              <a:pPr algn="ctr"/>
              <a:t>11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35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Limite de puissance transitée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fr-CH" altLang="fr-FR"/>
              <a:t>Leistungstransportbegrenzung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  <p:pic>
        <p:nvPicPr>
          <p:cNvPr id="4096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58800"/>
            <a:ext cx="4679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ZoneTexte 1"/>
          <p:cNvSpPr txBox="1">
            <a:spLocks noChangeArrowheads="1"/>
          </p:cNvSpPr>
          <p:nvPr/>
        </p:nvSpPr>
        <p:spPr bwMode="auto">
          <a:xfrm>
            <a:off x="2843213" y="1989138"/>
            <a:ext cx="2808287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200"/>
              <a:t>puissance fournie par la sous-station</a:t>
            </a:r>
          </a:p>
          <a:p>
            <a:r>
              <a:rPr lang="fr-CH" sz="1200"/>
              <a:t>aus der Unterwerk gelieferte Leistung </a:t>
            </a:r>
          </a:p>
        </p:txBody>
      </p:sp>
      <p:sp>
        <p:nvSpPr>
          <p:cNvPr id="40966" name="ZoneTexte 6"/>
          <p:cNvSpPr txBox="1">
            <a:spLocks noChangeArrowheads="1"/>
          </p:cNvSpPr>
          <p:nvPr/>
        </p:nvSpPr>
        <p:spPr bwMode="auto">
          <a:xfrm>
            <a:off x="4500563" y="4149725"/>
            <a:ext cx="3060700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200"/>
              <a:t>puissance absorbée par l’engin de traction</a:t>
            </a:r>
          </a:p>
          <a:p>
            <a:r>
              <a:rPr lang="fr-CH" sz="1200"/>
              <a:t>beim Triebfahrzeug benützte Leistung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6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CC45396-A940-4BD1-A692-416F76DD101C}" type="slidenum">
              <a:rPr lang="fr-CH" sz="1000">
                <a:solidFill>
                  <a:srgbClr val="ACA39A"/>
                </a:solidFill>
              </a:rPr>
              <a:pPr algn="ctr"/>
              <a:t>12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8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27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Chutes de tension en monophasé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Spannungsabfall für Wechselstrom</a:t>
            </a:r>
            <a:r>
              <a:rPr lang="fr-FR" altLang="fr-FR"/>
              <a:t>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  <p:grpSp>
        <p:nvGrpSpPr>
          <p:cNvPr id="29739" name="Group 5"/>
          <p:cNvGrpSpPr>
            <a:grpSpLocks/>
          </p:cNvGrpSpPr>
          <p:nvPr/>
        </p:nvGrpSpPr>
        <p:grpSpPr bwMode="auto">
          <a:xfrm>
            <a:off x="1258888" y="765175"/>
            <a:ext cx="5761037" cy="3546475"/>
            <a:chOff x="4080" y="3719"/>
            <a:chExt cx="3479" cy="2265"/>
          </a:xfrm>
        </p:grpSpPr>
        <p:grpSp>
          <p:nvGrpSpPr>
            <p:cNvPr id="29741" name="Group 6"/>
            <p:cNvGrpSpPr>
              <a:grpSpLocks/>
            </p:cNvGrpSpPr>
            <p:nvPr/>
          </p:nvGrpSpPr>
          <p:grpSpPr bwMode="auto">
            <a:xfrm>
              <a:off x="4520" y="3960"/>
              <a:ext cx="2680" cy="1693"/>
              <a:chOff x="4520" y="3960"/>
              <a:chExt cx="2680" cy="1693"/>
            </a:xfrm>
          </p:grpSpPr>
          <p:sp>
            <p:nvSpPr>
              <p:cNvPr id="29755" name="Line 7"/>
              <p:cNvSpPr>
                <a:spLocks noChangeShapeType="1"/>
              </p:cNvSpPr>
              <p:nvPr/>
            </p:nvSpPr>
            <p:spPr bwMode="auto">
              <a:xfrm>
                <a:off x="4532" y="4710"/>
                <a:ext cx="1846" cy="91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6" name="Freeform 8"/>
              <p:cNvSpPr>
                <a:spLocks/>
              </p:cNvSpPr>
              <p:nvPr/>
            </p:nvSpPr>
            <p:spPr bwMode="auto">
              <a:xfrm>
                <a:off x="6361" y="4702"/>
                <a:ext cx="67" cy="187"/>
              </a:xfrm>
              <a:custGeom>
                <a:avLst/>
                <a:gdLst>
                  <a:gd name="T0" fmla="*/ 67 w 67"/>
                  <a:gd name="T1" fmla="*/ 0 h 187"/>
                  <a:gd name="T2" fmla="*/ 63 w 67"/>
                  <a:gd name="T3" fmla="*/ 72 h 187"/>
                  <a:gd name="T4" fmla="*/ 48 w 67"/>
                  <a:gd name="T5" fmla="*/ 129 h 187"/>
                  <a:gd name="T6" fmla="*/ 39 w 67"/>
                  <a:gd name="T7" fmla="*/ 153 h 187"/>
                  <a:gd name="T8" fmla="*/ 29 w 67"/>
                  <a:gd name="T9" fmla="*/ 172 h 187"/>
                  <a:gd name="T10" fmla="*/ 15 w 67"/>
                  <a:gd name="T11" fmla="*/ 182 h 187"/>
                  <a:gd name="T12" fmla="*/ 0 w 67"/>
                  <a:gd name="T13" fmla="*/ 187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87"/>
                  <a:gd name="T23" fmla="*/ 67 w 67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87">
                    <a:moveTo>
                      <a:pt x="67" y="0"/>
                    </a:moveTo>
                    <a:lnTo>
                      <a:pt x="63" y="72"/>
                    </a:lnTo>
                    <a:lnTo>
                      <a:pt x="48" y="129"/>
                    </a:lnTo>
                    <a:lnTo>
                      <a:pt x="39" y="153"/>
                    </a:lnTo>
                    <a:lnTo>
                      <a:pt x="29" y="172"/>
                    </a:lnTo>
                    <a:lnTo>
                      <a:pt x="15" y="182"/>
                    </a:lnTo>
                    <a:lnTo>
                      <a:pt x="0" y="187"/>
                    </a:lnTo>
                  </a:path>
                </a:pathLst>
              </a:custGeom>
              <a:noFill/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7" name="Line 9"/>
              <p:cNvSpPr>
                <a:spLocks noChangeShapeType="1"/>
              </p:cNvSpPr>
              <p:nvPr/>
            </p:nvSpPr>
            <p:spPr bwMode="auto">
              <a:xfrm flipV="1">
                <a:off x="5726" y="4710"/>
                <a:ext cx="302" cy="623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8" name="Line 10"/>
              <p:cNvSpPr>
                <a:spLocks noChangeShapeType="1"/>
              </p:cNvSpPr>
              <p:nvPr/>
            </p:nvSpPr>
            <p:spPr bwMode="auto">
              <a:xfrm>
                <a:off x="4677" y="4694"/>
                <a:ext cx="19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9" name="Line 11"/>
              <p:cNvSpPr>
                <a:spLocks noChangeShapeType="1"/>
              </p:cNvSpPr>
              <p:nvPr/>
            </p:nvSpPr>
            <p:spPr bwMode="auto">
              <a:xfrm flipV="1">
                <a:off x="4520" y="3960"/>
                <a:ext cx="2680" cy="74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0" name="Line 12"/>
              <p:cNvSpPr>
                <a:spLocks noChangeShapeType="1"/>
              </p:cNvSpPr>
              <p:nvPr/>
            </p:nvSpPr>
            <p:spPr bwMode="auto">
              <a:xfrm>
                <a:off x="4520" y="4693"/>
                <a:ext cx="150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1" name="Line 13"/>
              <p:cNvSpPr>
                <a:spLocks noChangeShapeType="1"/>
              </p:cNvSpPr>
              <p:nvPr/>
            </p:nvSpPr>
            <p:spPr bwMode="auto">
              <a:xfrm flipV="1">
                <a:off x="6013" y="4000"/>
                <a:ext cx="1120" cy="6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2" name="Line 14"/>
              <p:cNvSpPr>
                <a:spLocks noChangeShapeType="1"/>
              </p:cNvSpPr>
              <p:nvPr/>
            </p:nvSpPr>
            <p:spPr bwMode="auto">
              <a:xfrm>
                <a:off x="6027" y="4707"/>
                <a:ext cx="626" cy="3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3" name="Line 15"/>
              <p:cNvSpPr>
                <a:spLocks noChangeShapeType="1"/>
              </p:cNvSpPr>
              <p:nvPr/>
            </p:nvSpPr>
            <p:spPr bwMode="auto">
              <a:xfrm flipV="1">
                <a:off x="6653" y="3973"/>
                <a:ext cx="520" cy="10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4" name="Line 16"/>
              <p:cNvSpPr>
                <a:spLocks noChangeShapeType="1"/>
              </p:cNvSpPr>
              <p:nvPr/>
            </p:nvSpPr>
            <p:spPr bwMode="auto">
              <a:xfrm flipH="1">
                <a:off x="6386" y="4933"/>
                <a:ext cx="32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5" name="Line 17"/>
              <p:cNvSpPr>
                <a:spLocks noChangeShapeType="1"/>
              </p:cNvSpPr>
              <p:nvPr/>
            </p:nvSpPr>
            <p:spPr bwMode="auto">
              <a:xfrm>
                <a:off x="4520" y="4693"/>
                <a:ext cx="680" cy="3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9742" name="Text Box 18"/>
            <p:cNvSpPr txBox="1">
              <a:spLocks noChangeArrowheads="1"/>
            </p:cNvSpPr>
            <p:nvPr/>
          </p:nvSpPr>
          <p:spPr bwMode="auto">
            <a:xfrm>
              <a:off x="6131" y="5584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200">
                  <a:latin typeface="Times New Roman" pitchFamily="18" charset="0"/>
                </a:rPr>
                <a:t>B’</a:t>
              </a:r>
              <a:endParaRPr lang="fr-FR"/>
            </a:p>
          </p:txBody>
        </p:sp>
        <p:sp>
          <p:nvSpPr>
            <p:cNvPr id="29743" name="Text Box 19"/>
            <p:cNvSpPr txBox="1">
              <a:spLocks noChangeArrowheads="1"/>
            </p:cNvSpPr>
            <p:nvPr/>
          </p:nvSpPr>
          <p:spPr bwMode="auto">
            <a:xfrm>
              <a:off x="4783" y="4972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i="1">
                  <a:solidFill>
                    <a:srgbClr val="3C3C3C"/>
                  </a:solidFill>
                  <a:latin typeface="Times New Roman" pitchFamily="18" charset="0"/>
                </a:rPr>
                <a:t>I</a:t>
              </a:r>
              <a:r>
                <a:rPr lang="fr-FR" baseline="-25000">
                  <a:solidFill>
                    <a:srgbClr val="3C3C3C"/>
                  </a:solidFill>
                  <a:latin typeface="Times New Roman" pitchFamily="18" charset="0"/>
                </a:rPr>
                <a:t>lc</a:t>
              </a:r>
              <a:endParaRPr lang="fr-FR">
                <a:solidFill>
                  <a:srgbClr val="3C3C3C"/>
                </a:solidFill>
              </a:endParaRPr>
            </a:p>
          </p:txBody>
        </p:sp>
        <p:sp>
          <p:nvSpPr>
            <p:cNvPr id="29744" name="Text Box 20"/>
            <p:cNvSpPr txBox="1">
              <a:spLocks noChangeArrowheads="1"/>
            </p:cNvSpPr>
            <p:nvPr/>
          </p:nvSpPr>
          <p:spPr bwMode="auto">
            <a:xfrm>
              <a:off x="6065" y="4880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i="1">
                  <a:solidFill>
                    <a:srgbClr val="3C3C3C"/>
                  </a:solidFill>
                  <a:latin typeface="Times New Roman" pitchFamily="18" charset="0"/>
                </a:rPr>
                <a:t>RI</a:t>
              </a:r>
              <a:r>
                <a:rPr lang="fr-FR" baseline="-25000">
                  <a:solidFill>
                    <a:srgbClr val="3C3C3C"/>
                  </a:solidFill>
                  <a:latin typeface="Times New Roman" pitchFamily="18" charset="0"/>
                </a:rPr>
                <a:t>lc</a:t>
              </a:r>
              <a:endParaRPr lang="fr-FR">
                <a:solidFill>
                  <a:srgbClr val="3C3C3C"/>
                </a:solidFill>
              </a:endParaRPr>
            </a:p>
          </p:txBody>
        </p:sp>
        <p:sp>
          <p:nvSpPr>
            <p:cNvPr id="29745" name="Text Box 21"/>
            <p:cNvSpPr txBox="1">
              <a:spLocks noChangeArrowheads="1"/>
            </p:cNvSpPr>
            <p:nvPr/>
          </p:nvSpPr>
          <p:spPr bwMode="auto">
            <a:xfrm>
              <a:off x="6867" y="4240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i="1">
                  <a:solidFill>
                    <a:srgbClr val="3C3C3C"/>
                  </a:solidFill>
                  <a:latin typeface="Times New Roman" pitchFamily="18" charset="0"/>
                </a:rPr>
                <a:t>L</a:t>
              </a:r>
              <a:r>
                <a:rPr lang="fr-FR" i="1">
                  <a:solidFill>
                    <a:srgbClr val="3C3C3C"/>
                  </a:solidFill>
                  <a:latin typeface="Symbol" pitchFamily="18" charset="2"/>
                </a:rPr>
                <a:t>wI</a:t>
              </a:r>
              <a:r>
                <a:rPr lang="fr-FR" baseline="-25000">
                  <a:solidFill>
                    <a:srgbClr val="3C3C3C"/>
                  </a:solidFill>
                  <a:latin typeface="Times New Roman" pitchFamily="18" charset="0"/>
                </a:rPr>
                <a:t>lc</a:t>
              </a:r>
              <a:endParaRPr lang="fr-FR">
                <a:solidFill>
                  <a:srgbClr val="3C3C3C"/>
                </a:solidFill>
              </a:endParaRPr>
            </a:p>
          </p:txBody>
        </p:sp>
        <p:sp>
          <p:nvSpPr>
            <p:cNvPr id="29746" name="Text Box 22"/>
            <p:cNvSpPr txBox="1">
              <a:spLocks noChangeArrowheads="1"/>
            </p:cNvSpPr>
            <p:nvPr/>
          </p:nvSpPr>
          <p:spPr bwMode="auto">
            <a:xfrm>
              <a:off x="5963" y="4214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400">
                <a:latin typeface="Symbol" pitchFamily="18" charset="2"/>
              </a:endParaRPr>
            </a:p>
            <a:p>
              <a:r>
                <a:rPr lang="fr-FR">
                  <a:solidFill>
                    <a:srgbClr val="3C3C3C"/>
                  </a:solidFill>
                  <a:latin typeface="Symbol" pitchFamily="18" charset="2"/>
                </a:rPr>
                <a:t>D</a:t>
              </a:r>
              <a:r>
                <a:rPr lang="fr-FR" i="1">
                  <a:solidFill>
                    <a:srgbClr val="3C3C3C"/>
                  </a:solidFill>
                  <a:latin typeface="Times New Roman" pitchFamily="18" charset="0"/>
                </a:rPr>
                <a:t>U</a:t>
              </a:r>
              <a:endParaRPr lang="fr-FR">
                <a:solidFill>
                  <a:srgbClr val="3C3C3C"/>
                </a:solidFill>
              </a:endParaRPr>
            </a:p>
          </p:txBody>
        </p:sp>
        <p:sp>
          <p:nvSpPr>
            <p:cNvPr id="29747" name="Text Box 23"/>
            <p:cNvSpPr txBox="1">
              <a:spLocks noChangeArrowheads="1"/>
            </p:cNvSpPr>
            <p:nvPr/>
          </p:nvSpPr>
          <p:spPr bwMode="auto">
            <a:xfrm>
              <a:off x="5306" y="4387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 sz="200" i="1">
                <a:latin typeface="Times New Roman" pitchFamily="18" charset="0"/>
              </a:endParaRPr>
            </a:p>
            <a:p>
              <a:pPr algn="ctr"/>
              <a:r>
                <a:rPr lang="fr-FR" i="1">
                  <a:solidFill>
                    <a:srgbClr val="3C3C3C"/>
                  </a:solidFill>
                  <a:latin typeface="Times New Roman" pitchFamily="18" charset="0"/>
                </a:rPr>
                <a:t>U</a:t>
              </a:r>
              <a:r>
                <a:rPr lang="fr-FR" baseline="-25000">
                  <a:solidFill>
                    <a:srgbClr val="3C3C3C"/>
                  </a:solidFill>
                  <a:latin typeface="Times New Roman" pitchFamily="18" charset="0"/>
                </a:rPr>
                <a:t>lc</a:t>
              </a:r>
              <a:endParaRPr lang="fr-FR">
                <a:solidFill>
                  <a:srgbClr val="3C3C3C"/>
                </a:solidFill>
              </a:endParaRPr>
            </a:p>
          </p:txBody>
        </p:sp>
        <p:sp>
          <p:nvSpPr>
            <p:cNvPr id="29748" name="Text Box 24"/>
            <p:cNvSpPr txBox="1">
              <a:spLocks noChangeArrowheads="1"/>
            </p:cNvSpPr>
            <p:nvPr/>
          </p:nvSpPr>
          <p:spPr bwMode="auto">
            <a:xfrm>
              <a:off x="5734" y="3921"/>
              <a:ext cx="600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 sz="200" i="1">
                <a:latin typeface="Times New Roman" pitchFamily="18" charset="0"/>
              </a:endParaRPr>
            </a:p>
            <a:p>
              <a:pPr algn="ctr"/>
              <a:r>
                <a:rPr lang="fr-FR" i="1">
                  <a:solidFill>
                    <a:srgbClr val="3C3C3C"/>
                  </a:solidFill>
                  <a:latin typeface="Times New Roman" pitchFamily="18" charset="0"/>
                </a:rPr>
                <a:t>U</a:t>
              </a:r>
              <a:r>
                <a:rPr lang="fr-FR" baseline="-25000">
                  <a:solidFill>
                    <a:srgbClr val="3C3C3C"/>
                  </a:solidFill>
                  <a:latin typeface="Times New Roman" pitchFamily="18" charset="0"/>
                </a:rPr>
                <a:t>ss</a:t>
              </a:r>
              <a:endParaRPr lang="fr-FR">
                <a:solidFill>
                  <a:srgbClr val="3C3C3C"/>
                </a:solidFill>
              </a:endParaRPr>
            </a:p>
          </p:txBody>
        </p:sp>
        <p:sp>
          <p:nvSpPr>
            <p:cNvPr id="29749" name="Text Box 25"/>
            <p:cNvSpPr txBox="1">
              <a:spLocks noChangeArrowheads="1"/>
            </p:cNvSpPr>
            <p:nvPr/>
          </p:nvSpPr>
          <p:spPr bwMode="auto">
            <a:xfrm>
              <a:off x="5412" y="5252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900">
                  <a:latin typeface="Times New Roman" pitchFamily="18" charset="0"/>
                </a:rPr>
                <a:t>A’</a:t>
              </a:r>
              <a:endParaRPr lang="fr-FR"/>
            </a:p>
          </p:txBody>
        </p:sp>
        <p:sp>
          <p:nvSpPr>
            <p:cNvPr id="29750" name="Text Box 26"/>
            <p:cNvSpPr txBox="1">
              <a:spLocks noChangeArrowheads="1"/>
            </p:cNvSpPr>
            <p:nvPr/>
          </p:nvSpPr>
          <p:spPr bwMode="auto">
            <a:xfrm>
              <a:off x="6959" y="3719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200">
                  <a:latin typeface="Times New Roman" pitchFamily="18" charset="0"/>
                </a:rPr>
                <a:t>C</a:t>
              </a:r>
              <a:endParaRPr lang="fr-FR"/>
            </a:p>
          </p:txBody>
        </p:sp>
        <p:sp>
          <p:nvSpPr>
            <p:cNvPr id="29751" name="Text Box 27"/>
            <p:cNvSpPr txBox="1">
              <a:spLocks noChangeArrowheads="1"/>
            </p:cNvSpPr>
            <p:nvPr/>
          </p:nvSpPr>
          <p:spPr bwMode="auto">
            <a:xfrm>
              <a:off x="6465" y="4933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200">
                  <a:latin typeface="Times New Roman" pitchFamily="18" charset="0"/>
                </a:rPr>
                <a:t>B</a:t>
              </a:r>
              <a:endParaRPr lang="fr-FR"/>
            </a:p>
          </p:txBody>
        </p:sp>
        <p:sp>
          <p:nvSpPr>
            <p:cNvPr id="29752" name="Text Box 28"/>
            <p:cNvSpPr txBox="1">
              <a:spLocks noChangeArrowheads="1"/>
            </p:cNvSpPr>
            <p:nvPr/>
          </p:nvSpPr>
          <p:spPr bwMode="auto">
            <a:xfrm>
              <a:off x="5680" y="4387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 sz="200">
                <a:latin typeface="Times New Roman" pitchFamily="18" charset="0"/>
              </a:endParaRPr>
            </a:p>
            <a:p>
              <a:pPr algn="ctr"/>
              <a:r>
                <a:rPr lang="fr-FR" sz="1200">
                  <a:latin typeface="Times New Roman" pitchFamily="18" charset="0"/>
                </a:rPr>
                <a:t>A</a:t>
              </a:r>
              <a:endParaRPr lang="fr-FR"/>
            </a:p>
          </p:txBody>
        </p:sp>
        <p:sp>
          <p:nvSpPr>
            <p:cNvPr id="29753" name="Text Box 29"/>
            <p:cNvSpPr txBox="1">
              <a:spLocks noChangeArrowheads="1"/>
            </p:cNvSpPr>
            <p:nvPr/>
          </p:nvSpPr>
          <p:spPr bwMode="auto">
            <a:xfrm>
              <a:off x="4080" y="4519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200">
                  <a:latin typeface="Times New Roman" pitchFamily="18" charset="0"/>
                </a:rPr>
                <a:t>O</a:t>
              </a:r>
              <a:endParaRPr lang="fr-FR"/>
            </a:p>
          </p:txBody>
        </p:sp>
        <p:sp>
          <p:nvSpPr>
            <p:cNvPr id="29754" name="Text Box 30"/>
            <p:cNvSpPr txBox="1">
              <a:spLocks noChangeArrowheads="1"/>
            </p:cNvSpPr>
            <p:nvPr/>
          </p:nvSpPr>
          <p:spPr bwMode="auto">
            <a:xfrm>
              <a:off x="6213" y="4614"/>
              <a:ext cx="6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>
                  <a:latin typeface="Symbol" pitchFamily="18" charset="2"/>
                </a:rPr>
                <a:t>j</a:t>
              </a:r>
              <a:endParaRPr lang="fr-FR"/>
            </a:p>
          </p:txBody>
        </p:sp>
      </p:grpSp>
      <p:graphicFrame>
        <p:nvGraphicFramePr>
          <p:cNvPr id="29735" name="Object 39"/>
          <p:cNvGraphicFramePr>
            <a:graphicFrameLocks noChangeAspect="1"/>
          </p:cNvGraphicFramePr>
          <p:nvPr/>
        </p:nvGraphicFramePr>
        <p:xfrm>
          <a:off x="1187450" y="4292600"/>
          <a:ext cx="23764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3" imgW="1612900" imgH="279400" progId="Equation.3">
                  <p:embed/>
                </p:oleObj>
              </mc:Choice>
              <mc:Fallback>
                <p:oleObj name="Equation" r:id="rId3" imgW="1612900" imgH="2794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292600"/>
                        <a:ext cx="23764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40" name="Text Box 32"/>
          <p:cNvSpPr txBox="1">
            <a:spLocks noChangeArrowheads="1"/>
          </p:cNvSpPr>
          <p:nvPr/>
        </p:nvSpPr>
        <p:spPr bwMode="auto">
          <a:xfrm>
            <a:off x="4211638" y="42926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(10.50a)</a:t>
            </a:r>
            <a:r>
              <a:rPr lang="fr-FR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2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9245105-44FC-4054-8110-45B21C7DCACD}" type="slidenum">
              <a:rPr lang="fr-CH" sz="1000">
                <a:solidFill>
                  <a:srgbClr val="ACA39A"/>
                </a:solidFill>
              </a:rPr>
              <a:pPr algn="ctr"/>
              <a:t>13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104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34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Rendement en monophasé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Wirkungsgrad für Wechselstrom</a:t>
            </a:r>
            <a:r>
              <a:rPr lang="fr-FR" altLang="fr-FR"/>
              <a:t>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  <p:pic>
        <p:nvPicPr>
          <p:cNvPr id="46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558800"/>
            <a:ext cx="72072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46107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46100" name="Object 20"/>
          <p:cNvGraphicFramePr>
            <a:graphicFrameLocks noChangeAspect="1"/>
          </p:cNvGraphicFramePr>
          <p:nvPr/>
        </p:nvGraphicFramePr>
        <p:xfrm>
          <a:off x="1187450" y="419100"/>
          <a:ext cx="3952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Equation" r:id="rId4" imgW="253890" imgH="279279" progId="Equation.3">
                  <p:embed/>
                </p:oleObj>
              </mc:Choice>
              <mc:Fallback>
                <p:oleObj name="Equation" r:id="rId4" imgW="253890" imgH="27927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19100"/>
                        <a:ext cx="39528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10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6800" y="857250"/>
            <a:ext cx="2692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46101" name="Object 21"/>
          <p:cNvGraphicFramePr>
            <a:graphicFrameLocks noChangeAspect="1"/>
          </p:cNvGraphicFramePr>
          <p:nvPr/>
        </p:nvGraphicFramePr>
        <p:xfrm>
          <a:off x="6227763" y="2982913"/>
          <a:ext cx="10953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Equation" r:id="rId7" imgW="812447" imgH="507780" progId="Equation.3">
                  <p:embed/>
                </p:oleObj>
              </mc:Choice>
              <mc:Fallback>
                <p:oleObj name="Equation" r:id="rId7" imgW="812447" imgH="5077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982913"/>
                        <a:ext cx="1095375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0" name="Text Box 32"/>
          <p:cNvSpPr txBox="1">
            <a:spLocks noChangeArrowheads="1"/>
          </p:cNvSpPr>
          <p:nvPr/>
        </p:nvSpPr>
        <p:spPr bwMode="auto">
          <a:xfrm>
            <a:off x="7715250" y="31416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(10.59)</a:t>
            </a:r>
            <a:r>
              <a:rPr lang="fr-FR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2C461DE-D207-4188-A5ED-3CD862034806}" type="slidenum">
              <a:rPr lang="fr-CH" sz="1000">
                <a:solidFill>
                  <a:srgbClr val="ACA39A"/>
                </a:solidFill>
              </a:rPr>
              <a:pPr algn="ctr"/>
              <a:t>14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323" name="Group 326"/>
          <p:cNvGrpSpPr>
            <a:grpSpLocks/>
          </p:cNvGrpSpPr>
          <p:nvPr/>
        </p:nvGrpSpPr>
        <p:grpSpPr bwMode="auto">
          <a:xfrm>
            <a:off x="900113" y="981075"/>
            <a:ext cx="6767512" cy="4098925"/>
            <a:chOff x="567" y="391"/>
            <a:chExt cx="4263" cy="2582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4375" y="1260"/>
              <a:ext cx="0" cy="1065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567" y="2193"/>
              <a:ext cx="4209" cy="149"/>
              <a:chOff x="2523" y="11147"/>
              <a:chExt cx="8307" cy="221"/>
            </a:xfrm>
          </p:grpSpPr>
          <p:sp>
            <p:nvSpPr>
              <p:cNvPr id="56641" name="Line 7"/>
              <p:cNvSpPr>
                <a:spLocks noChangeShapeType="1"/>
              </p:cNvSpPr>
              <p:nvPr/>
            </p:nvSpPr>
            <p:spPr bwMode="auto">
              <a:xfrm>
                <a:off x="2523" y="11147"/>
                <a:ext cx="8307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42" name="Line 8"/>
              <p:cNvSpPr>
                <a:spLocks noChangeShapeType="1"/>
              </p:cNvSpPr>
              <p:nvPr/>
            </p:nvSpPr>
            <p:spPr bwMode="auto">
              <a:xfrm>
                <a:off x="2523" y="11367"/>
                <a:ext cx="8307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27" name="Group 9"/>
            <p:cNvGrpSpPr>
              <a:grpSpLocks/>
            </p:cNvGrpSpPr>
            <p:nvPr/>
          </p:nvGrpSpPr>
          <p:grpSpPr bwMode="auto">
            <a:xfrm>
              <a:off x="4451" y="2136"/>
              <a:ext cx="306" cy="116"/>
              <a:chOff x="10244" y="11064"/>
              <a:chExt cx="494" cy="170"/>
            </a:xfrm>
          </p:grpSpPr>
          <p:sp>
            <p:nvSpPr>
              <p:cNvPr id="56637" name="Line 10"/>
              <p:cNvSpPr>
                <a:spLocks noChangeShapeType="1"/>
              </p:cNvSpPr>
              <p:nvPr/>
            </p:nvSpPr>
            <p:spPr bwMode="auto">
              <a:xfrm>
                <a:off x="10244" y="11147"/>
                <a:ext cx="494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38" name="Rectangle 11"/>
              <p:cNvSpPr>
                <a:spLocks noChangeArrowheads="1"/>
              </p:cNvSpPr>
              <p:nvPr/>
            </p:nvSpPr>
            <p:spPr bwMode="auto">
              <a:xfrm>
                <a:off x="10427" y="11113"/>
                <a:ext cx="128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39" name="Line 12"/>
              <p:cNvSpPr>
                <a:spLocks noChangeShapeType="1"/>
              </p:cNvSpPr>
              <p:nvPr/>
            </p:nvSpPr>
            <p:spPr bwMode="auto">
              <a:xfrm flipV="1">
                <a:off x="10414" y="11064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40" name="Line 13"/>
              <p:cNvSpPr>
                <a:spLocks noChangeShapeType="1"/>
              </p:cNvSpPr>
              <p:nvPr/>
            </p:nvSpPr>
            <p:spPr bwMode="auto">
              <a:xfrm flipV="1">
                <a:off x="10431" y="11151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28" name="Group 14"/>
            <p:cNvGrpSpPr>
              <a:grpSpLocks/>
            </p:cNvGrpSpPr>
            <p:nvPr/>
          </p:nvGrpSpPr>
          <p:grpSpPr bwMode="auto">
            <a:xfrm>
              <a:off x="4451" y="2286"/>
              <a:ext cx="306" cy="115"/>
              <a:chOff x="10244" y="11284"/>
              <a:chExt cx="494" cy="170"/>
            </a:xfrm>
          </p:grpSpPr>
          <p:sp>
            <p:nvSpPr>
              <p:cNvPr id="56633" name="Line 15"/>
              <p:cNvSpPr>
                <a:spLocks noChangeShapeType="1"/>
              </p:cNvSpPr>
              <p:nvPr/>
            </p:nvSpPr>
            <p:spPr bwMode="auto">
              <a:xfrm>
                <a:off x="10244" y="11367"/>
                <a:ext cx="494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34" name="Rectangle 16"/>
              <p:cNvSpPr>
                <a:spLocks noChangeArrowheads="1"/>
              </p:cNvSpPr>
              <p:nvPr/>
            </p:nvSpPr>
            <p:spPr bwMode="auto">
              <a:xfrm>
                <a:off x="10427" y="11330"/>
                <a:ext cx="128" cy="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35" name="Line 17"/>
              <p:cNvSpPr>
                <a:spLocks noChangeShapeType="1"/>
              </p:cNvSpPr>
              <p:nvPr/>
            </p:nvSpPr>
            <p:spPr bwMode="auto">
              <a:xfrm flipV="1">
                <a:off x="10414" y="11284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36" name="Line 18"/>
              <p:cNvSpPr>
                <a:spLocks noChangeShapeType="1"/>
              </p:cNvSpPr>
              <p:nvPr/>
            </p:nvSpPr>
            <p:spPr bwMode="auto">
              <a:xfrm flipV="1">
                <a:off x="10431" y="11371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29" name="Group 19"/>
            <p:cNvGrpSpPr>
              <a:grpSpLocks/>
            </p:cNvGrpSpPr>
            <p:nvPr/>
          </p:nvGrpSpPr>
          <p:grpSpPr bwMode="auto">
            <a:xfrm>
              <a:off x="3883" y="2136"/>
              <a:ext cx="306" cy="116"/>
              <a:chOff x="9101" y="11064"/>
              <a:chExt cx="495" cy="170"/>
            </a:xfrm>
          </p:grpSpPr>
          <p:sp>
            <p:nvSpPr>
              <p:cNvPr id="56629" name="Line 20"/>
              <p:cNvSpPr>
                <a:spLocks noChangeShapeType="1"/>
              </p:cNvSpPr>
              <p:nvPr/>
            </p:nvSpPr>
            <p:spPr bwMode="auto">
              <a:xfrm>
                <a:off x="9101" y="11147"/>
                <a:ext cx="495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30" name="Rectangle 21"/>
              <p:cNvSpPr>
                <a:spLocks noChangeArrowheads="1"/>
              </p:cNvSpPr>
              <p:nvPr/>
            </p:nvSpPr>
            <p:spPr bwMode="auto">
              <a:xfrm>
                <a:off x="9288" y="11113"/>
                <a:ext cx="125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31" name="Line 22"/>
              <p:cNvSpPr>
                <a:spLocks noChangeShapeType="1"/>
              </p:cNvSpPr>
              <p:nvPr/>
            </p:nvSpPr>
            <p:spPr bwMode="auto">
              <a:xfrm flipV="1">
                <a:off x="9271" y="11064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32" name="Line 23"/>
              <p:cNvSpPr>
                <a:spLocks noChangeShapeType="1"/>
              </p:cNvSpPr>
              <p:nvPr/>
            </p:nvSpPr>
            <p:spPr bwMode="auto">
              <a:xfrm flipV="1">
                <a:off x="9292" y="11151"/>
                <a:ext cx="125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30" name="Group 24"/>
            <p:cNvGrpSpPr>
              <a:grpSpLocks/>
            </p:cNvGrpSpPr>
            <p:nvPr/>
          </p:nvGrpSpPr>
          <p:grpSpPr bwMode="auto">
            <a:xfrm>
              <a:off x="3883" y="2286"/>
              <a:ext cx="306" cy="115"/>
              <a:chOff x="9101" y="11284"/>
              <a:chExt cx="495" cy="170"/>
            </a:xfrm>
          </p:grpSpPr>
          <p:sp>
            <p:nvSpPr>
              <p:cNvPr id="56625" name="Line 25"/>
              <p:cNvSpPr>
                <a:spLocks noChangeShapeType="1"/>
              </p:cNvSpPr>
              <p:nvPr/>
            </p:nvSpPr>
            <p:spPr bwMode="auto">
              <a:xfrm>
                <a:off x="9101" y="11367"/>
                <a:ext cx="495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26" name="Rectangle 26"/>
              <p:cNvSpPr>
                <a:spLocks noChangeArrowheads="1"/>
              </p:cNvSpPr>
              <p:nvPr/>
            </p:nvSpPr>
            <p:spPr bwMode="auto">
              <a:xfrm>
                <a:off x="9288" y="11330"/>
                <a:ext cx="125" cy="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27" name="Line 27"/>
              <p:cNvSpPr>
                <a:spLocks noChangeShapeType="1"/>
              </p:cNvSpPr>
              <p:nvPr/>
            </p:nvSpPr>
            <p:spPr bwMode="auto">
              <a:xfrm flipV="1">
                <a:off x="9271" y="11284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28" name="Line 28"/>
              <p:cNvSpPr>
                <a:spLocks noChangeShapeType="1"/>
              </p:cNvSpPr>
              <p:nvPr/>
            </p:nvSpPr>
            <p:spPr bwMode="auto">
              <a:xfrm flipV="1">
                <a:off x="9292" y="11371"/>
                <a:ext cx="125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331" name="Line 29"/>
            <p:cNvSpPr>
              <a:spLocks noChangeShapeType="1"/>
            </p:cNvSpPr>
            <p:nvPr/>
          </p:nvSpPr>
          <p:spPr bwMode="auto">
            <a:xfrm>
              <a:off x="4236" y="1255"/>
              <a:ext cx="0" cy="949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32" name="Group 30"/>
            <p:cNvGrpSpPr>
              <a:grpSpLocks/>
            </p:cNvGrpSpPr>
            <p:nvPr/>
          </p:nvGrpSpPr>
          <p:grpSpPr bwMode="auto">
            <a:xfrm>
              <a:off x="4182" y="1382"/>
              <a:ext cx="114" cy="225"/>
              <a:chOff x="8792" y="9954"/>
              <a:chExt cx="187" cy="332"/>
            </a:xfrm>
          </p:grpSpPr>
          <p:sp>
            <p:nvSpPr>
              <p:cNvPr id="56620" name="Rectangle 31"/>
              <p:cNvSpPr>
                <a:spLocks noChangeArrowheads="1"/>
              </p:cNvSpPr>
              <p:nvPr/>
            </p:nvSpPr>
            <p:spPr bwMode="auto">
              <a:xfrm>
                <a:off x="8804" y="9966"/>
                <a:ext cx="129" cy="3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21" name="Oval 32"/>
              <p:cNvSpPr>
                <a:spLocks noChangeArrowheads="1"/>
              </p:cNvSpPr>
              <p:nvPr/>
            </p:nvSpPr>
            <p:spPr bwMode="auto">
              <a:xfrm>
                <a:off x="8846" y="10212"/>
                <a:ext cx="67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22" name="Oval 33"/>
              <p:cNvSpPr>
                <a:spLocks noChangeArrowheads="1"/>
              </p:cNvSpPr>
              <p:nvPr/>
            </p:nvSpPr>
            <p:spPr bwMode="auto">
              <a:xfrm>
                <a:off x="8838" y="10203"/>
                <a:ext cx="83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23" name="Freeform 34"/>
              <p:cNvSpPr>
                <a:spLocks/>
              </p:cNvSpPr>
              <p:nvPr/>
            </p:nvSpPr>
            <p:spPr bwMode="auto">
              <a:xfrm>
                <a:off x="8792" y="9954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7 h 33"/>
                  <a:gd name="T4" fmla="*/ 37 w 162"/>
                  <a:gd name="T5" fmla="*/ 8 h 33"/>
                  <a:gd name="T6" fmla="*/ 58 w 162"/>
                  <a:gd name="T7" fmla="*/ 0 h 33"/>
                  <a:gd name="T8" fmla="*/ 79 w 162"/>
                  <a:gd name="T9" fmla="*/ 0 h 33"/>
                  <a:gd name="T10" fmla="*/ 100 w 162"/>
                  <a:gd name="T11" fmla="*/ 0 h 33"/>
                  <a:gd name="T12" fmla="*/ 125 w 162"/>
                  <a:gd name="T13" fmla="*/ 8 h 33"/>
                  <a:gd name="T14" fmla="*/ 145 w 162"/>
                  <a:gd name="T15" fmla="*/ 17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7"/>
                    </a:lnTo>
                    <a:lnTo>
                      <a:pt x="37" y="8"/>
                    </a:lnTo>
                    <a:lnTo>
                      <a:pt x="58" y="0"/>
                    </a:lnTo>
                    <a:lnTo>
                      <a:pt x="79" y="0"/>
                    </a:lnTo>
                    <a:lnTo>
                      <a:pt x="100" y="0"/>
                    </a:lnTo>
                    <a:lnTo>
                      <a:pt x="125" y="8"/>
                    </a:lnTo>
                    <a:lnTo>
                      <a:pt x="145" y="17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24" name="Line 35"/>
              <p:cNvSpPr>
                <a:spLocks noChangeShapeType="1"/>
              </p:cNvSpPr>
              <p:nvPr/>
            </p:nvSpPr>
            <p:spPr bwMode="auto">
              <a:xfrm flipV="1">
                <a:off x="8892" y="10025"/>
                <a:ext cx="87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33" name="Group 36"/>
            <p:cNvGrpSpPr>
              <a:grpSpLocks/>
            </p:cNvGrpSpPr>
            <p:nvPr/>
          </p:nvGrpSpPr>
          <p:grpSpPr bwMode="auto">
            <a:xfrm>
              <a:off x="4324" y="1382"/>
              <a:ext cx="115" cy="225"/>
              <a:chOff x="9087" y="9954"/>
              <a:chExt cx="187" cy="332"/>
            </a:xfrm>
          </p:grpSpPr>
          <p:sp>
            <p:nvSpPr>
              <p:cNvPr id="56615" name="Rectangle 37"/>
              <p:cNvSpPr>
                <a:spLocks noChangeArrowheads="1"/>
              </p:cNvSpPr>
              <p:nvPr/>
            </p:nvSpPr>
            <p:spPr bwMode="auto">
              <a:xfrm>
                <a:off x="9100" y="9966"/>
                <a:ext cx="128" cy="3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16" name="Oval 38"/>
              <p:cNvSpPr>
                <a:spLocks noChangeArrowheads="1"/>
              </p:cNvSpPr>
              <p:nvPr/>
            </p:nvSpPr>
            <p:spPr bwMode="auto">
              <a:xfrm>
                <a:off x="9141" y="10212"/>
                <a:ext cx="67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17" name="Oval 39"/>
              <p:cNvSpPr>
                <a:spLocks noChangeArrowheads="1"/>
              </p:cNvSpPr>
              <p:nvPr/>
            </p:nvSpPr>
            <p:spPr bwMode="auto">
              <a:xfrm>
                <a:off x="9133" y="10203"/>
                <a:ext cx="83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18" name="Freeform 40"/>
              <p:cNvSpPr>
                <a:spLocks/>
              </p:cNvSpPr>
              <p:nvPr/>
            </p:nvSpPr>
            <p:spPr bwMode="auto">
              <a:xfrm>
                <a:off x="9087" y="9954"/>
                <a:ext cx="158" cy="33"/>
              </a:xfrm>
              <a:custGeom>
                <a:avLst/>
                <a:gdLst>
                  <a:gd name="T0" fmla="*/ 0 w 158"/>
                  <a:gd name="T1" fmla="*/ 33 h 33"/>
                  <a:gd name="T2" fmla="*/ 17 w 158"/>
                  <a:gd name="T3" fmla="*/ 17 h 33"/>
                  <a:gd name="T4" fmla="*/ 37 w 158"/>
                  <a:gd name="T5" fmla="*/ 8 h 33"/>
                  <a:gd name="T6" fmla="*/ 58 w 158"/>
                  <a:gd name="T7" fmla="*/ 0 h 33"/>
                  <a:gd name="T8" fmla="*/ 79 w 158"/>
                  <a:gd name="T9" fmla="*/ 0 h 33"/>
                  <a:gd name="T10" fmla="*/ 100 w 158"/>
                  <a:gd name="T11" fmla="*/ 0 h 33"/>
                  <a:gd name="T12" fmla="*/ 121 w 158"/>
                  <a:gd name="T13" fmla="*/ 8 h 33"/>
                  <a:gd name="T14" fmla="*/ 141 w 158"/>
                  <a:gd name="T15" fmla="*/ 17 h 33"/>
                  <a:gd name="T16" fmla="*/ 158 w 158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"/>
                  <a:gd name="T28" fmla="*/ 0 h 33"/>
                  <a:gd name="T29" fmla="*/ 158 w 158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" h="33">
                    <a:moveTo>
                      <a:pt x="0" y="33"/>
                    </a:moveTo>
                    <a:lnTo>
                      <a:pt x="17" y="17"/>
                    </a:lnTo>
                    <a:lnTo>
                      <a:pt x="37" y="8"/>
                    </a:lnTo>
                    <a:lnTo>
                      <a:pt x="58" y="0"/>
                    </a:lnTo>
                    <a:lnTo>
                      <a:pt x="79" y="0"/>
                    </a:lnTo>
                    <a:lnTo>
                      <a:pt x="100" y="0"/>
                    </a:lnTo>
                    <a:lnTo>
                      <a:pt x="121" y="8"/>
                    </a:lnTo>
                    <a:lnTo>
                      <a:pt x="141" y="17"/>
                    </a:lnTo>
                    <a:lnTo>
                      <a:pt x="158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19" name="Line 41"/>
              <p:cNvSpPr>
                <a:spLocks noChangeShapeType="1"/>
              </p:cNvSpPr>
              <p:nvPr/>
            </p:nvSpPr>
            <p:spPr bwMode="auto">
              <a:xfrm flipV="1">
                <a:off x="9187" y="10025"/>
                <a:ext cx="87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334" name="Line 42"/>
            <p:cNvSpPr>
              <a:spLocks noChangeShapeType="1"/>
            </p:cNvSpPr>
            <p:nvPr/>
          </p:nvSpPr>
          <p:spPr bwMode="auto">
            <a:xfrm>
              <a:off x="3885" y="1261"/>
              <a:ext cx="839" cy="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35" name="Group 43"/>
            <p:cNvGrpSpPr>
              <a:grpSpLocks/>
            </p:cNvGrpSpPr>
            <p:nvPr/>
          </p:nvGrpSpPr>
          <p:grpSpPr bwMode="auto">
            <a:xfrm>
              <a:off x="4017" y="1261"/>
              <a:ext cx="115" cy="445"/>
              <a:chOff x="9434" y="9788"/>
              <a:chExt cx="187" cy="656"/>
            </a:xfrm>
          </p:grpSpPr>
          <p:sp>
            <p:nvSpPr>
              <p:cNvPr id="56609" name="Line 44"/>
              <p:cNvSpPr>
                <a:spLocks noChangeShapeType="1"/>
              </p:cNvSpPr>
              <p:nvPr/>
            </p:nvSpPr>
            <p:spPr bwMode="auto">
              <a:xfrm flipV="1">
                <a:off x="9521" y="9788"/>
                <a:ext cx="1" cy="65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10" name="Rectangle 45"/>
              <p:cNvSpPr>
                <a:spLocks noChangeArrowheads="1"/>
              </p:cNvSpPr>
              <p:nvPr/>
            </p:nvSpPr>
            <p:spPr bwMode="auto">
              <a:xfrm>
                <a:off x="9450" y="9966"/>
                <a:ext cx="129" cy="3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11" name="Oval 46"/>
              <p:cNvSpPr>
                <a:spLocks noChangeArrowheads="1"/>
              </p:cNvSpPr>
              <p:nvPr/>
            </p:nvSpPr>
            <p:spPr bwMode="auto">
              <a:xfrm>
                <a:off x="9492" y="10212"/>
                <a:ext cx="66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12" name="Oval 47"/>
              <p:cNvSpPr>
                <a:spLocks noChangeArrowheads="1"/>
              </p:cNvSpPr>
              <p:nvPr/>
            </p:nvSpPr>
            <p:spPr bwMode="auto">
              <a:xfrm>
                <a:off x="9483" y="10203"/>
                <a:ext cx="84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13" name="Freeform 48"/>
              <p:cNvSpPr>
                <a:spLocks/>
              </p:cNvSpPr>
              <p:nvPr/>
            </p:nvSpPr>
            <p:spPr bwMode="auto">
              <a:xfrm>
                <a:off x="9434" y="9954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6 w 162"/>
                  <a:gd name="T3" fmla="*/ 17 h 33"/>
                  <a:gd name="T4" fmla="*/ 37 w 162"/>
                  <a:gd name="T5" fmla="*/ 8 h 33"/>
                  <a:gd name="T6" fmla="*/ 62 w 162"/>
                  <a:gd name="T7" fmla="*/ 0 h 33"/>
                  <a:gd name="T8" fmla="*/ 83 w 162"/>
                  <a:gd name="T9" fmla="*/ 0 h 33"/>
                  <a:gd name="T10" fmla="*/ 103 w 162"/>
                  <a:gd name="T11" fmla="*/ 0 h 33"/>
                  <a:gd name="T12" fmla="*/ 124 w 162"/>
                  <a:gd name="T13" fmla="*/ 8 h 33"/>
                  <a:gd name="T14" fmla="*/ 145 w 162"/>
                  <a:gd name="T15" fmla="*/ 17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6" y="17"/>
                    </a:lnTo>
                    <a:lnTo>
                      <a:pt x="37" y="8"/>
                    </a:lnTo>
                    <a:lnTo>
                      <a:pt x="62" y="0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4" y="8"/>
                    </a:lnTo>
                    <a:lnTo>
                      <a:pt x="145" y="17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14" name="Line 49"/>
              <p:cNvSpPr>
                <a:spLocks noChangeShapeType="1"/>
              </p:cNvSpPr>
              <p:nvPr/>
            </p:nvSpPr>
            <p:spPr bwMode="auto">
              <a:xfrm flipV="1">
                <a:off x="9537" y="10025"/>
                <a:ext cx="84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36" name="Group 50"/>
            <p:cNvGrpSpPr>
              <a:grpSpLocks/>
            </p:cNvGrpSpPr>
            <p:nvPr/>
          </p:nvGrpSpPr>
          <p:grpSpPr bwMode="auto">
            <a:xfrm>
              <a:off x="3883" y="1267"/>
              <a:ext cx="115" cy="445"/>
              <a:chOff x="9139" y="9784"/>
              <a:chExt cx="186" cy="656"/>
            </a:xfrm>
          </p:grpSpPr>
          <p:sp>
            <p:nvSpPr>
              <p:cNvPr id="56603" name="Line 51"/>
              <p:cNvSpPr>
                <a:spLocks noChangeShapeType="1"/>
              </p:cNvSpPr>
              <p:nvPr/>
            </p:nvSpPr>
            <p:spPr bwMode="auto">
              <a:xfrm flipV="1">
                <a:off x="9222" y="9784"/>
                <a:ext cx="1" cy="65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04" name="Rectangle 52"/>
              <p:cNvSpPr>
                <a:spLocks noChangeArrowheads="1"/>
              </p:cNvSpPr>
              <p:nvPr/>
            </p:nvSpPr>
            <p:spPr bwMode="auto">
              <a:xfrm>
                <a:off x="9151" y="9962"/>
                <a:ext cx="129" cy="3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05" name="Oval 53"/>
              <p:cNvSpPr>
                <a:spLocks noChangeArrowheads="1"/>
              </p:cNvSpPr>
              <p:nvPr/>
            </p:nvSpPr>
            <p:spPr bwMode="auto">
              <a:xfrm>
                <a:off x="9197" y="10212"/>
                <a:ext cx="62" cy="6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06" name="Oval 54"/>
              <p:cNvSpPr>
                <a:spLocks noChangeArrowheads="1"/>
              </p:cNvSpPr>
              <p:nvPr/>
            </p:nvSpPr>
            <p:spPr bwMode="auto">
              <a:xfrm>
                <a:off x="9188" y="10203"/>
                <a:ext cx="79" cy="79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07" name="Freeform 55"/>
              <p:cNvSpPr>
                <a:spLocks/>
              </p:cNvSpPr>
              <p:nvPr/>
            </p:nvSpPr>
            <p:spPr bwMode="auto">
              <a:xfrm>
                <a:off x="9139" y="9950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6 w 162"/>
                  <a:gd name="T3" fmla="*/ 16 h 33"/>
                  <a:gd name="T4" fmla="*/ 37 w 162"/>
                  <a:gd name="T5" fmla="*/ 8 h 33"/>
                  <a:gd name="T6" fmla="*/ 58 w 162"/>
                  <a:gd name="T7" fmla="*/ 0 h 33"/>
                  <a:gd name="T8" fmla="*/ 83 w 162"/>
                  <a:gd name="T9" fmla="*/ 0 h 33"/>
                  <a:gd name="T10" fmla="*/ 103 w 162"/>
                  <a:gd name="T11" fmla="*/ 0 h 33"/>
                  <a:gd name="T12" fmla="*/ 124 w 162"/>
                  <a:gd name="T13" fmla="*/ 8 h 33"/>
                  <a:gd name="T14" fmla="*/ 145 w 162"/>
                  <a:gd name="T15" fmla="*/ 16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6" y="16"/>
                    </a:lnTo>
                    <a:lnTo>
                      <a:pt x="37" y="8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4" y="8"/>
                    </a:lnTo>
                    <a:lnTo>
                      <a:pt x="145" y="16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08" name="Line 56"/>
              <p:cNvSpPr>
                <a:spLocks noChangeShapeType="1"/>
              </p:cNvSpPr>
              <p:nvPr/>
            </p:nvSpPr>
            <p:spPr bwMode="auto">
              <a:xfrm flipV="1">
                <a:off x="9238" y="10025"/>
                <a:ext cx="87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337" name="Line 57"/>
            <p:cNvSpPr>
              <a:spLocks noChangeShapeType="1"/>
            </p:cNvSpPr>
            <p:nvPr/>
          </p:nvSpPr>
          <p:spPr bwMode="auto">
            <a:xfrm flipV="1">
              <a:off x="4538" y="1273"/>
              <a:ext cx="0" cy="445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8" name="Rectangle 58"/>
            <p:cNvSpPr>
              <a:spLocks noChangeArrowheads="1"/>
            </p:cNvSpPr>
            <p:nvPr/>
          </p:nvSpPr>
          <p:spPr bwMode="auto">
            <a:xfrm>
              <a:off x="4494" y="1396"/>
              <a:ext cx="80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9" name="Oval 59"/>
            <p:cNvSpPr>
              <a:spLocks noChangeArrowheads="1"/>
            </p:cNvSpPr>
            <p:nvPr/>
          </p:nvSpPr>
          <p:spPr bwMode="auto">
            <a:xfrm>
              <a:off x="4519" y="1563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0" name="Oval 60"/>
            <p:cNvSpPr>
              <a:spLocks noChangeArrowheads="1"/>
            </p:cNvSpPr>
            <p:nvPr/>
          </p:nvSpPr>
          <p:spPr bwMode="auto">
            <a:xfrm>
              <a:off x="4515" y="1557"/>
              <a:ext cx="51" cy="54"/>
            </a:xfrm>
            <a:prstGeom prst="ellips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1" name="Freeform 61"/>
            <p:cNvSpPr>
              <a:spLocks/>
            </p:cNvSpPr>
            <p:nvPr/>
          </p:nvSpPr>
          <p:spPr bwMode="auto">
            <a:xfrm>
              <a:off x="4483" y="1385"/>
              <a:ext cx="101" cy="23"/>
            </a:xfrm>
            <a:custGeom>
              <a:avLst/>
              <a:gdLst>
                <a:gd name="T0" fmla="*/ 0 w 162"/>
                <a:gd name="T1" fmla="*/ 23 h 33"/>
                <a:gd name="T2" fmla="*/ 11 w 162"/>
                <a:gd name="T3" fmla="*/ 12 h 33"/>
                <a:gd name="T4" fmla="*/ 24 w 162"/>
                <a:gd name="T5" fmla="*/ 6 h 33"/>
                <a:gd name="T6" fmla="*/ 39 w 162"/>
                <a:gd name="T7" fmla="*/ 0 h 33"/>
                <a:gd name="T8" fmla="*/ 52 w 162"/>
                <a:gd name="T9" fmla="*/ 0 h 33"/>
                <a:gd name="T10" fmla="*/ 65 w 162"/>
                <a:gd name="T11" fmla="*/ 0 h 33"/>
                <a:gd name="T12" fmla="*/ 78 w 162"/>
                <a:gd name="T13" fmla="*/ 6 h 33"/>
                <a:gd name="T14" fmla="*/ 91 w 162"/>
                <a:gd name="T15" fmla="*/ 12 h 33"/>
                <a:gd name="T16" fmla="*/ 101 w 162"/>
                <a:gd name="T17" fmla="*/ 23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33"/>
                <a:gd name="T29" fmla="*/ 162 w 16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33">
                  <a:moveTo>
                    <a:pt x="0" y="33"/>
                  </a:moveTo>
                  <a:lnTo>
                    <a:pt x="17" y="17"/>
                  </a:lnTo>
                  <a:lnTo>
                    <a:pt x="38" y="8"/>
                  </a:lnTo>
                  <a:lnTo>
                    <a:pt x="63" y="0"/>
                  </a:lnTo>
                  <a:lnTo>
                    <a:pt x="83" y="0"/>
                  </a:lnTo>
                  <a:lnTo>
                    <a:pt x="104" y="0"/>
                  </a:lnTo>
                  <a:lnTo>
                    <a:pt x="125" y="8"/>
                  </a:lnTo>
                  <a:lnTo>
                    <a:pt x="146" y="17"/>
                  </a:lnTo>
                  <a:lnTo>
                    <a:pt x="162" y="33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2" name="Line 62"/>
            <p:cNvSpPr>
              <a:spLocks noChangeShapeType="1"/>
            </p:cNvSpPr>
            <p:nvPr/>
          </p:nvSpPr>
          <p:spPr bwMode="auto">
            <a:xfrm flipV="1">
              <a:off x="4548" y="1436"/>
              <a:ext cx="54" cy="127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3" name="Line 63"/>
            <p:cNvSpPr>
              <a:spLocks noChangeShapeType="1"/>
            </p:cNvSpPr>
            <p:nvPr/>
          </p:nvSpPr>
          <p:spPr bwMode="auto">
            <a:xfrm flipV="1">
              <a:off x="4674" y="1261"/>
              <a:ext cx="1" cy="445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4" name="Rectangle 64"/>
            <p:cNvSpPr>
              <a:spLocks noChangeArrowheads="1"/>
            </p:cNvSpPr>
            <p:nvPr/>
          </p:nvSpPr>
          <p:spPr bwMode="auto">
            <a:xfrm>
              <a:off x="4631" y="1382"/>
              <a:ext cx="79" cy="2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5" name="Oval 65"/>
            <p:cNvSpPr>
              <a:spLocks noChangeArrowheads="1"/>
            </p:cNvSpPr>
            <p:nvPr/>
          </p:nvSpPr>
          <p:spPr bwMode="auto">
            <a:xfrm>
              <a:off x="4659" y="1551"/>
              <a:ext cx="36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6" name="Oval 66"/>
            <p:cNvSpPr>
              <a:spLocks noChangeArrowheads="1"/>
            </p:cNvSpPr>
            <p:nvPr/>
          </p:nvSpPr>
          <p:spPr bwMode="auto">
            <a:xfrm>
              <a:off x="4649" y="1541"/>
              <a:ext cx="57" cy="62"/>
            </a:xfrm>
            <a:prstGeom prst="ellips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7" name="Freeform 67"/>
            <p:cNvSpPr>
              <a:spLocks/>
            </p:cNvSpPr>
            <p:nvPr/>
          </p:nvSpPr>
          <p:spPr bwMode="auto">
            <a:xfrm>
              <a:off x="4623" y="1375"/>
              <a:ext cx="99" cy="21"/>
            </a:xfrm>
            <a:custGeom>
              <a:avLst/>
              <a:gdLst>
                <a:gd name="T0" fmla="*/ 0 w 162"/>
                <a:gd name="T1" fmla="*/ 21 h 33"/>
                <a:gd name="T2" fmla="*/ 10 w 162"/>
                <a:gd name="T3" fmla="*/ 10 h 33"/>
                <a:gd name="T4" fmla="*/ 23 w 162"/>
                <a:gd name="T5" fmla="*/ 5 h 33"/>
                <a:gd name="T6" fmla="*/ 35 w 162"/>
                <a:gd name="T7" fmla="*/ 0 h 33"/>
                <a:gd name="T8" fmla="*/ 48 w 162"/>
                <a:gd name="T9" fmla="*/ 0 h 33"/>
                <a:gd name="T10" fmla="*/ 61 w 162"/>
                <a:gd name="T11" fmla="*/ 0 h 33"/>
                <a:gd name="T12" fmla="*/ 76 w 162"/>
                <a:gd name="T13" fmla="*/ 5 h 33"/>
                <a:gd name="T14" fmla="*/ 89 w 162"/>
                <a:gd name="T15" fmla="*/ 10 h 33"/>
                <a:gd name="T16" fmla="*/ 99 w 162"/>
                <a:gd name="T17" fmla="*/ 2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33"/>
                <a:gd name="T29" fmla="*/ 162 w 16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33">
                  <a:moveTo>
                    <a:pt x="0" y="33"/>
                  </a:moveTo>
                  <a:lnTo>
                    <a:pt x="17" y="16"/>
                  </a:lnTo>
                  <a:lnTo>
                    <a:pt x="38" y="8"/>
                  </a:lnTo>
                  <a:lnTo>
                    <a:pt x="58" y="0"/>
                  </a:lnTo>
                  <a:lnTo>
                    <a:pt x="79" y="0"/>
                  </a:lnTo>
                  <a:lnTo>
                    <a:pt x="100" y="0"/>
                  </a:lnTo>
                  <a:lnTo>
                    <a:pt x="125" y="8"/>
                  </a:lnTo>
                  <a:lnTo>
                    <a:pt x="146" y="16"/>
                  </a:lnTo>
                  <a:lnTo>
                    <a:pt x="162" y="33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8" name="Line 68"/>
            <p:cNvSpPr>
              <a:spLocks noChangeShapeType="1"/>
            </p:cNvSpPr>
            <p:nvPr/>
          </p:nvSpPr>
          <p:spPr bwMode="auto">
            <a:xfrm flipV="1">
              <a:off x="4685" y="1425"/>
              <a:ext cx="54" cy="126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9" name="Rectangle 69"/>
            <p:cNvSpPr>
              <a:spLocks noChangeArrowheads="1"/>
            </p:cNvSpPr>
            <p:nvPr/>
          </p:nvSpPr>
          <p:spPr bwMode="auto">
            <a:xfrm>
              <a:off x="4146" y="1176"/>
              <a:ext cx="51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0" name="Freeform 70"/>
            <p:cNvSpPr>
              <a:spLocks/>
            </p:cNvSpPr>
            <p:nvPr/>
          </p:nvSpPr>
          <p:spPr bwMode="auto">
            <a:xfrm>
              <a:off x="4538" y="1688"/>
              <a:ext cx="7" cy="160"/>
            </a:xfrm>
            <a:custGeom>
              <a:avLst/>
              <a:gdLst>
                <a:gd name="T0" fmla="*/ 7 w 12"/>
                <a:gd name="T1" fmla="*/ 5 h 237"/>
                <a:gd name="T2" fmla="*/ 7 w 12"/>
                <a:gd name="T3" fmla="*/ 3 h 237"/>
                <a:gd name="T4" fmla="*/ 5 w 12"/>
                <a:gd name="T5" fmla="*/ 0 h 237"/>
                <a:gd name="T6" fmla="*/ 2 w 12"/>
                <a:gd name="T7" fmla="*/ 0 h 237"/>
                <a:gd name="T8" fmla="*/ 0 w 12"/>
                <a:gd name="T9" fmla="*/ 3 h 237"/>
                <a:gd name="T10" fmla="*/ 0 w 12"/>
                <a:gd name="T11" fmla="*/ 36 h 237"/>
                <a:gd name="T12" fmla="*/ 0 w 12"/>
                <a:gd name="T13" fmla="*/ 39 h 237"/>
                <a:gd name="T14" fmla="*/ 2 w 12"/>
                <a:gd name="T15" fmla="*/ 42 h 237"/>
                <a:gd name="T16" fmla="*/ 5 w 12"/>
                <a:gd name="T17" fmla="*/ 42 h 237"/>
                <a:gd name="T18" fmla="*/ 7 w 12"/>
                <a:gd name="T19" fmla="*/ 39 h 237"/>
                <a:gd name="T20" fmla="*/ 7 w 12"/>
                <a:gd name="T21" fmla="*/ 5 h 237"/>
                <a:gd name="T22" fmla="*/ 7 w 12"/>
                <a:gd name="T23" fmla="*/ 64 h 237"/>
                <a:gd name="T24" fmla="*/ 7 w 12"/>
                <a:gd name="T25" fmla="*/ 61 h 237"/>
                <a:gd name="T26" fmla="*/ 5 w 12"/>
                <a:gd name="T27" fmla="*/ 59 h 237"/>
                <a:gd name="T28" fmla="*/ 2 w 12"/>
                <a:gd name="T29" fmla="*/ 59 h 237"/>
                <a:gd name="T30" fmla="*/ 0 w 12"/>
                <a:gd name="T31" fmla="*/ 61 h 237"/>
                <a:gd name="T32" fmla="*/ 0 w 12"/>
                <a:gd name="T33" fmla="*/ 95 h 237"/>
                <a:gd name="T34" fmla="*/ 0 w 12"/>
                <a:gd name="T35" fmla="*/ 98 h 237"/>
                <a:gd name="T36" fmla="*/ 2 w 12"/>
                <a:gd name="T37" fmla="*/ 101 h 237"/>
                <a:gd name="T38" fmla="*/ 5 w 12"/>
                <a:gd name="T39" fmla="*/ 101 h 237"/>
                <a:gd name="T40" fmla="*/ 7 w 12"/>
                <a:gd name="T41" fmla="*/ 98 h 237"/>
                <a:gd name="T42" fmla="*/ 7 w 12"/>
                <a:gd name="T43" fmla="*/ 64 h 237"/>
                <a:gd name="T44" fmla="*/ 7 w 12"/>
                <a:gd name="T45" fmla="*/ 5 h 237"/>
                <a:gd name="T46" fmla="*/ 7 w 12"/>
                <a:gd name="T47" fmla="*/ 124 h 237"/>
                <a:gd name="T48" fmla="*/ 7 w 12"/>
                <a:gd name="T49" fmla="*/ 121 h 237"/>
                <a:gd name="T50" fmla="*/ 5 w 12"/>
                <a:gd name="T51" fmla="*/ 117 h 237"/>
                <a:gd name="T52" fmla="*/ 2 w 12"/>
                <a:gd name="T53" fmla="*/ 117 h 237"/>
                <a:gd name="T54" fmla="*/ 0 w 12"/>
                <a:gd name="T55" fmla="*/ 121 h 237"/>
                <a:gd name="T56" fmla="*/ 0 w 12"/>
                <a:gd name="T57" fmla="*/ 154 h 237"/>
                <a:gd name="T58" fmla="*/ 0 w 12"/>
                <a:gd name="T59" fmla="*/ 157 h 237"/>
                <a:gd name="T60" fmla="*/ 2 w 12"/>
                <a:gd name="T61" fmla="*/ 160 h 237"/>
                <a:gd name="T62" fmla="*/ 5 w 12"/>
                <a:gd name="T63" fmla="*/ 160 h 237"/>
                <a:gd name="T64" fmla="*/ 7 w 12"/>
                <a:gd name="T65" fmla="*/ 157 h 237"/>
                <a:gd name="T66" fmla="*/ 7 w 12"/>
                <a:gd name="T67" fmla="*/ 124 h 237"/>
                <a:gd name="T68" fmla="*/ 7 w 12"/>
                <a:gd name="T69" fmla="*/ 5 h 2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237"/>
                <a:gd name="T107" fmla="*/ 12 w 12"/>
                <a:gd name="T108" fmla="*/ 237 h 2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237">
                  <a:moveTo>
                    <a:pt x="12" y="8"/>
                  </a:move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2" y="8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8" y="87"/>
                  </a:lnTo>
                  <a:lnTo>
                    <a:pt x="4" y="87"/>
                  </a:lnTo>
                  <a:lnTo>
                    <a:pt x="0" y="91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4" y="149"/>
                  </a:lnTo>
                  <a:lnTo>
                    <a:pt x="8" y="149"/>
                  </a:lnTo>
                  <a:lnTo>
                    <a:pt x="12" y="145"/>
                  </a:lnTo>
                  <a:lnTo>
                    <a:pt x="12" y="95"/>
                  </a:lnTo>
                  <a:lnTo>
                    <a:pt x="12" y="8"/>
                  </a:lnTo>
                  <a:lnTo>
                    <a:pt x="12" y="183"/>
                  </a:lnTo>
                  <a:lnTo>
                    <a:pt x="12" y="179"/>
                  </a:lnTo>
                  <a:lnTo>
                    <a:pt x="8" y="174"/>
                  </a:lnTo>
                  <a:lnTo>
                    <a:pt x="4" y="174"/>
                  </a:lnTo>
                  <a:lnTo>
                    <a:pt x="0" y="179"/>
                  </a:lnTo>
                  <a:lnTo>
                    <a:pt x="0" y="228"/>
                  </a:lnTo>
                  <a:lnTo>
                    <a:pt x="0" y="233"/>
                  </a:lnTo>
                  <a:lnTo>
                    <a:pt x="4" y="237"/>
                  </a:lnTo>
                  <a:lnTo>
                    <a:pt x="8" y="237"/>
                  </a:lnTo>
                  <a:lnTo>
                    <a:pt x="12" y="233"/>
                  </a:lnTo>
                  <a:lnTo>
                    <a:pt x="12" y="183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1" name="Freeform 71"/>
            <p:cNvSpPr>
              <a:spLocks/>
            </p:cNvSpPr>
            <p:nvPr/>
          </p:nvSpPr>
          <p:spPr bwMode="auto">
            <a:xfrm>
              <a:off x="4689" y="1702"/>
              <a:ext cx="93" cy="7"/>
            </a:xfrm>
            <a:custGeom>
              <a:avLst/>
              <a:gdLst>
                <a:gd name="T0" fmla="*/ 91 w 150"/>
                <a:gd name="T1" fmla="*/ 7 h 12"/>
                <a:gd name="T2" fmla="*/ 93 w 150"/>
                <a:gd name="T3" fmla="*/ 5 h 12"/>
                <a:gd name="T4" fmla="*/ 93 w 150"/>
                <a:gd name="T5" fmla="*/ 2 h 12"/>
                <a:gd name="T6" fmla="*/ 91 w 150"/>
                <a:gd name="T7" fmla="*/ 0 h 12"/>
                <a:gd name="T8" fmla="*/ 87 w 150"/>
                <a:gd name="T9" fmla="*/ 0 h 12"/>
                <a:gd name="T10" fmla="*/ 57 w 150"/>
                <a:gd name="T11" fmla="*/ 0 h 12"/>
                <a:gd name="T12" fmla="*/ 54 w 150"/>
                <a:gd name="T13" fmla="*/ 2 h 12"/>
                <a:gd name="T14" fmla="*/ 54 w 150"/>
                <a:gd name="T15" fmla="*/ 5 h 12"/>
                <a:gd name="T16" fmla="*/ 57 w 150"/>
                <a:gd name="T17" fmla="*/ 7 h 12"/>
                <a:gd name="T18" fmla="*/ 60 w 150"/>
                <a:gd name="T19" fmla="*/ 7 h 12"/>
                <a:gd name="T20" fmla="*/ 91 w 150"/>
                <a:gd name="T21" fmla="*/ 7 h 12"/>
                <a:gd name="T22" fmla="*/ 36 w 150"/>
                <a:gd name="T23" fmla="*/ 7 h 12"/>
                <a:gd name="T24" fmla="*/ 38 w 150"/>
                <a:gd name="T25" fmla="*/ 5 h 12"/>
                <a:gd name="T26" fmla="*/ 38 w 150"/>
                <a:gd name="T27" fmla="*/ 2 h 12"/>
                <a:gd name="T28" fmla="*/ 36 w 150"/>
                <a:gd name="T29" fmla="*/ 0 h 12"/>
                <a:gd name="T30" fmla="*/ 33 w 150"/>
                <a:gd name="T31" fmla="*/ 0 h 12"/>
                <a:gd name="T32" fmla="*/ 2 w 150"/>
                <a:gd name="T33" fmla="*/ 0 h 12"/>
                <a:gd name="T34" fmla="*/ 0 w 150"/>
                <a:gd name="T35" fmla="*/ 2 h 12"/>
                <a:gd name="T36" fmla="*/ 0 w 150"/>
                <a:gd name="T37" fmla="*/ 5 h 12"/>
                <a:gd name="T38" fmla="*/ 2 w 150"/>
                <a:gd name="T39" fmla="*/ 7 h 12"/>
                <a:gd name="T40" fmla="*/ 5 w 150"/>
                <a:gd name="T41" fmla="*/ 7 h 12"/>
                <a:gd name="T42" fmla="*/ 36 w 150"/>
                <a:gd name="T43" fmla="*/ 7 h 12"/>
                <a:gd name="T44" fmla="*/ 91 w 150"/>
                <a:gd name="T45" fmla="*/ 7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12"/>
                <a:gd name="T71" fmla="*/ 150 w 150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12">
                  <a:moveTo>
                    <a:pt x="146" y="12"/>
                  </a:moveTo>
                  <a:lnTo>
                    <a:pt x="150" y="8"/>
                  </a:lnTo>
                  <a:lnTo>
                    <a:pt x="150" y="4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92" y="0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146" y="12"/>
                  </a:lnTo>
                  <a:lnTo>
                    <a:pt x="58" y="12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58" y="12"/>
                  </a:lnTo>
                  <a:lnTo>
                    <a:pt x="14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2" name="Freeform 72"/>
            <p:cNvSpPr>
              <a:spLocks/>
            </p:cNvSpPr>
            <p:nvPr/>
          </p:nvSpPr>
          <p:spPr bwMode="auto">
            <a:xfrm>
              <a:off x="4545" y="1828"/>
              <a:ext cx="285" cy="9"/>
            </a:xfrm>
            <a:custGeom>
              <a:avLst/>
              <a:gdLst>
                <a:gd name="T0" fmla="*/ 285 w 461"/>
                <a:gd name="T1" fmla="*/ 6 h 12"/>
                <a:gd name="T2" fmla="*/ 283 w 461"/>
                <a:gd name="T3" fmla="*/ 0 h 12"/>
                <a:gd name="T4" fmla="*/ 249 w 461"/>
                <a:gd name="T5" fmla="*/ 0 h 12"/>
                <a:gd name="T6" fmla="*/ 246 w 461"/>
                <a:gd name="T7" fmla="*/ 6 h 12"/>
                <a:gd name="T8" fmla="*/ 252 w 461"/>
                <a:gd name="T9" fmla="*/ 9 h 12"/>
                <a:gd name="T10" fmla="*/ 228 w 461"/>
                <a:gd name="T11" fmla="*/ 9 h 12"/>
                <a:gd name="T12" fmla="*/ 231 w 461"/>
                <a:gd name="T13" fmla="*/ 3 h 12"/>
                <a:gd name="T14" fmla="*/ 226 w 461"/>
                <a:gd name="T15" fmla="*/ 0 h 12"/>
                <a:gd name="T16" fmla="*/ 192 w 461"/>
                <a:gd name="T17" fmla="*/ 3 h 12"/>
                <a:gd name="T18" fmla="*/ 195 w 461"/>
                <a:gd name="T19" fmla="*/ 9 h 12"/>
                <a:gd name="T20" fmla="*/ 228 w 461"/>
                <a:gd name="T21" fmla="*/ 9 h 12"/>
                <a:gd name="T22" fmla="*/ 174 w 461"/>
                <a:gd name="T23" fmla="*/ 9 h 12"/>
                <a:gd name="T24" fmla="*/ 177 w 461"/>
                <a:gd name="T25" fmla="*/ 3 h 12"/>
                <a:gd name="T26" fmla="*/ 172 w 461"/>
                <a:gd name="T27" fmla="*/ 0 h 12"/>
                <a:gd name="T28" fmla="*/ 138 w 461"/>
                <a:gd name="T29" fmla="*/ 3 h 12"/>
                <a:gd name="T30" fmla="*/ 141 w 461"/>
                <a:gd name="T31" fmla="*/ 9 h 12"/>
                <a:gd name="T32" fmla="*/ 174 w 461"/>
                <a:gd name="T33" fmla="*/ 9 h 12"/>
                <a:gd name="T34" fmla="*/ 121 w 461"/>
                <a:gd name="T35" fmla="*/ 9 h 12"/>
                <a:gd name="T36" fmla="*/ 123 w 461"/>
                <a:gd name="T37" fmla="*/ 3 h 12"/>
                <a:gd name="T38" fmla="*/ 118 w 461"/>
                <a:gd name="T39" fmla="*/ 0 h 12"/>
                <a:gd name="T40" fmla="*/ 85 w 461"/>
                <a:gd name="T41" fmla="*/ 3 h 12"/>
                <a:gd name="T42" fmla="*/ 87 w 461"/>
                <a:gd name="T43" fmla="*/ 9 h 12"/>
                <a:gd name="T44" fmla="*/ 121 w 461"/>
                <a:gd name="T45" fmla="*/ 9 h 12"/>
                <a:gd name="T46" fmla="*/ 67 w 461"/>
                <a:gd name="T47" fmla="*/ 9 h 12"/>
                <a:gd name="T48" fmla="*/ 69 w 461"/>
                <a:gd name="T49" fmla="*/ 3 h 12"/>
                <a:gd name="T50" fmla="*/ 64 w 461"/>
                <a:gd name="T51" fmla="*/ 0 h 12"/>
                <a:gd name="T52" fmla="*/ 30 w 461"/>
                <a:gd name="T53" fmla="*/ 3 h 12"/>
                <a:gd name="T54" fmla="*/ 33 w 461"/>
                <a:gd name="T55" fmla="*/ 9 h 12"/>
                <a:gd name="T56" fmla="*/ 67 w 461"/>
                <a:gd name="T57" fmla="*/ 9 h 12"/>
                <a:gd name="T58" fmla="*/ 12 w 461"/>
                <a:gd name="T59" fmla="*/ 9 h 12"/>
                <a:gd name="T60" fmla="*/ 15 w 461"/>
                <a:gd name="T61" fmla="*/ 3 h 12"/>
                <a:gd name="T62" fmla="*/ 10 w 461"/>
                <a:gd name="T63" fmla="*/ 0 h 12"/>
                <a:gd name="T64" fmla="*/ 0 w 461"/>
                <a:gd name="T65" fmla="*/ 3 h 12"/>
                <a:gd name="T66" fmla="*/ 2 w 461"/>
                <a:gd name="T67" fmla="*/ 9 h 12"/>
                <a:gd name="T68" fmla="*/ 12 w 461"/>
                <a:gd name="T69" fmla="*/ 9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1"/>
                <a:gd name="T106" fmla="*/ 0 h 12"/>
                <a:gd name="T107" fmla="*/ 461 w 461"/>
                <a:gd name="T108" fmla="*/ 12 h 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1" h="12">
                  <a:moveTo>
                    <a:pt x="457" y="12"/>
                  </a:moveTo>
                  <a:lnTo>
                    <a:pt x="461" y="8"/>
                  </a:lnTo>
                  <a:lnTo>
                    <a:pt x="461" y="4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03" y="0"/>
                  </a:lnTo>
                  <a:lnTo>
                    <a:pt x="398" y="4"/>
                  </a:lnTo>
                  <a:lnTo>
                    <a:pt x="398" y="8"/>
                  </a:lnTo>
                  <a:lnTo>
                    <a:pt x="403" y="12"/>
                  </a:lnTo>
                  <a:lnTo>
                    <a:pt x="407" y="12"/>
                  </a:lnTo>
                  <a:lnTo>
                    <a:pt x="457" y="12"/>
                  </a:lnTo>
                  <a:lnTo>
                    <a:pt x="369" y="12"/>
                  </a:lnTo>
                  <a:lnTo>
                    <a:pt x="373" y="8"/>
                  </a:lnTo>
                  <a:lnTo>
                    <a:pt x="373" y="4"/>
                  </a:lnTo>
                  <a:lnTo>
                    <a:pt x="369" y="0"/>
                  </a:lnTo>
                  <a:lnTo>
                    <a:pt x="365" y="0"/>
                  </a:lnTo>
                  <a:lnTo>
                    <a:pt x="315" y="0"/>
                  </a:lnTo>
                  <a:lnTo>
                    <a:pt x="311" y="4"/>
                  </a:lnTo>
                  <a:lnTo>
                    <a:pt x="311" y="8"/>
                  </a:lnTo>
                  <a:lnTo>
                    <a:pt x="315" y="12"/>
                  </a:lnTo>
                  <a:lnTo>
                    <a:pt x="319" y="12"/>
                  </a:lnTo>
                  <a:lnTo>
                    <a:pt x="369" y="12"/>
                  </a:lnTo>
                  <a:lnTo>
                    <a:pt x="457" y="12"/>
                  </a:lnTo>
                  <a:lnTo>
                    <a:pt x="282" y="12"/>
                  </a:lnTo>
                  <a:lnTo>
                    <a:pt x="286" y="8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28" y="0"/>
                  </a:lnTo>
                  <a:lnTo>
                    <a:pt x="224" y="4"/>
                  </a:lnTo>
                  <a:lnTo>
                    <a:pt x="224" y="8"/>
                  </a:lnTo>
                  <a:lnTo>
                    <a:pt x="228" y="12"/>
                  </a:lnTo>
                  <a:lnTo>
                    <a:pt x="232" y="12"/>
                  </a:lnTo>
                  <a:lnTo>
                    <a:pt x="282" y="12"/>
                  </a:lnTo>
                  <a:lnTo>
                    <a:pt x="457" y="12"/>
                  </a:lnTo>
                  <a:lnTo>
                    <a:pt x="195" y="12"/>
                  </a:lnTo>
                  <a:lnTo>
                    <a:pt x="199" y="8"/>
                  </a:lnTo>
                  <a:lnTo>
                    <a:pt x="199" y="4"/>
                  </a:lnTo>
                  <a:lnTo>
                    <a:pt x="195" y="0"/>
                  </a:lnTo>
                  <a:lnTo>
                    <a:pt x="191" y="0"/>
                  </a:lnTo>
                  <a:lnTo>
                    <a:pt x="141" y="0"/>
                  </a:lnTo>
                  <a:lnTo>
                    <a:pt x="137" y="4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95" y="12"/>
                  </a:lnTo>
                  <a:lnTo>
                    <a:pt x="457" y="12"/>
                  </a:lnTo>
                  <a:lnTo>
                    <a:pt x="108" y="12"/>
                  </a:lnTo>
                  <a:lnTo>
                    <a:pt x="112" y="8"/>
                  </a:lnTo>
                  <a:lnTo>
                    <a:pt x="112" y="4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54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108" y="12"/>
                  </a:lnTo>
                  <a:lnTo>
                    <a:pt x="457" y="12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20" y="12"/>
                  </a:lnTo>
                  <a:lnTo>
                    <a:pt x="45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53" name="Group 73"/>
            <p:cNvGrpSpPr>
              <a:grpSpLocks/>
            </p:cNvGrpSpPr>
            <p:nvPr/>
          </p:nvGrpSpPr>
          <p:grpSpPr bwMode="auto">
            <a:xfrm>
              <a:off x="1298" y="2136"/>
              <a:ext cx="304" cy="116"/>
              <a:chOff x="4177" y="11064"/>
              <a:chExt cx="494" cy="170"/>
            </a:xfrm>
          </p:grpSpPr>
          <p:sp>
            <p:nvSpPr>
              <p:cNvPr id="56599" name="Line 74"/>
              <p:cNvSpPr>
                <a:spLocks noChangeShapeType="1"/>
              </p:cNvSpPr>
              <p:nvPr/>
            </p:nvSpPr>
            <p:spPr bwMode="auto">
              <a:xfrm>
                <a:off x="4177" y="11147"/>
                <a:ext cx="494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00" name="Rectangle 75"/>
              <p:cNvSpPr>
                <a:spLocks noChangeArrowheads="1"/>
              </p:cNvSpPr>
              <p:nvPr/>
            </p:nvSpPr>
            <p:spPr bwMode="auto">
              <a:xfrm>
                <a:off x="4364" y="11113"/>
                <a:ext cx="125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01" name="Line 76"/>
              <p:cNvSpPr>
                <a:spLocks noChangeShapeType="1"/>
              </p:cNvSpPr>
              <p:nvPr/>
            </p:nvSpPr>
            <p:spPr bwMode="auto">
              <a:xfrm flipV="1">
                <a:off x="4347" y="11064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02" name="Line 77"/>
              <p:cNvSpPr>
                <a:spLocks noChangeShapeType="1"/>
              </p:cNvSpPr>
              <p:nvPr/>
            </p:nvSpPr>
            <p:spPr bwMode="auto">
              <a:xfrm flipV="1">
                <a:off x="4368" y="11151"/>
                <a:ext cx="125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54" name="Group 78"/>
            <p:cNvGrpSpPr>
              <a:grpSpLocks/>
            </p:cNvGrpSpPr>
            <p:nvPr/>
          </p:nvGrpSpPr>
          <p:grpSpPr bwMode="auto">
            <a:xfrm>
              <a:off x="1298" y="2283"/>
              <a:ext cx="304" cy="112"/>
              <a:chOff x="4177" y="11280"/>
              <a:chExt cx="494" cy="166"/>
            </a:xfrm>
          </p:grpSpPr>
          <p:sp>
            <p:nvSpPr>
              <p:cNvPr id="56595" name="Line 79"/>
              <p:cNvSpPr>
                <a:spLocks noChangeShapeType="1"/>
              </p:cNvSpPr>
              <p:nvPr/>
            </p:nvSpPr>
            <p:spPr bwMode="auto">
              <a:xfrm>
                <a:off x="4177" y="11363"/>
                <a:ext cx="494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96" name="Rectangle 80"/>
              <p:cNvSpPr>
                <a:spLocks noChangeArrowheads="1"/>
              </p:cNvSpPr>
              <p:nvPr/>
            </p:nvSpPr>
            <p:spPr bwMode="auto">
              <a:xfrm>
                <a:off x="4364" y="11325"/>
                <a:ext cx="125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97" name="Line 81"/>
              <p:cNvSpPr>
                <a:spLocks noChangeShapeType="1"/>
              </p:cNvSpPr>
              <p:nvPr/>
            </p:nvSpPr>
            <p:spPr bwMode="auto">
              <a:xfrm flipV="1">
                <a:off x="4347" y="11280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98" name="Line 82"/>
              <p:cNvSpPr>
                <a:spLocks noChangeShapeType="1"/>
              </p:cNvSpPr>
              <p:nvPr/>
            </p:nvSpPr>
            <p:spPr bwMode="auto">
              <a:xfrm flipV="1">
                <a:off x="4368" y="11363"/>
                <a:ext cx="125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55" name="Group 83"/>
            <p:cNvGrpSpPr>
              <a:grpSpLocks/>
            </p:cNvGrpSpPr>
            <p:nvPr/>
          </p:nvGrpSpPr>
          <p:grpSpPr bwMode="auto">
            <a:xfrm>
              <a:off x="585" y="2136"/>
              <a:ext cx="305" cy="116"/>
              <a:chOff x="2552" y="11064"/>
              <a:chExt cx="495" cy="170"/>
            </a:xfrm>
          </p:grpSpPr>
          <p:sp>
            <p:nvSpPr>
              <p:cNvPr id="56591" name="Line 84"/>
              <p:cNvSpPr>
                <a:spLocks noChangeShapeType="1"/>
              </p:cNvSpPr>
              <p:nvPr/>
            </p:nvSpPr>
            <p:spPr bwMode="auto">
              <a:xfrm>
                <a:off x="2552" y="11147"/>
                <a:ext cx="495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92" name="Rectangle 85"/>
              <p:cNvSpPr>
                <a:spLocks noChangeArrowheads="1"/>
              </p:cNvSpPr>
              <p:nvPr/>
            </p:nvSpPr>
            <p:spPr bwMode="auto">
              <a:xfrm>
                <a:off x="2735" y="11113"/>
                <a:ext cx="129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93" name="Line 86"/>
              <p:cNvSpPr>
                <a:spLocks noChangeShapeType="1"/>
              </p:cNvSpPr>
              <p:nvPr/>
            </p:nvSpPr>
            <p:spPr bwMode="auto">
              <a:xfrm flipV="1">
                <a:off x="2723" y="11064"/>
                <a:ext cx="128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94" name="Line 87"/>
              <p:cNvSpPr>
                <a:spLocks noChangeShapeType="1"/>
              </p:cNvSpPr>
              <p:nvPr/>
            </p:nvSpPr>
            <p:spPr bwMode="auto">
              <a:xfrm flipV="1">
                <a:off x="2739" y="11151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56" name="Group 88"/>
            <p:cNvGrpSpPr>
              <a:grpSpLocks/>
            </p:cNvGrpSpPr>
            <p:nvPr/>
          </p:nvGrpSpPr>
          <p:grpSpPr bwMode="auto">
            <a:xfrm>
              <a:off x="585" y="2286"/>
              <a:ext cx="305" cy="115"/>
              <a:chOff x="2552" y="11284"/>
              <a:chExt cx="495" cy="170"/>
            </a:xfrm>
          </p:grpSpPr>
          <p:sp>
            <p:nvSpPr>
              <p:cNvPr id="56587" name="Line 89"/>
              <p:cNvSpPr>
                <a:spLocks noChangeShapeType="1"/>
              </p:cNvSpPr>
              <p:nvPr/>
            </p:nvSpPr>
            <p:spPr bwMode="auto">
              <a:xfrm>
                <a:off x="2552" y="11367"/>
                <a:ext cx="495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88" name="Rectangle 90"/>
              <p:cNvSpPr>
                <a:spLocks noChangeArrowheads="1"/>
              </p:cNvSpPr>
              <p:nvPr/>
            </p:nvSpPr>
            <p:spPr bwMode="auto">
              <a:xfrm>
                <a:off x="2735" y="11330"/>
                <a:ext cx="129" cy="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89" name="Line 91"/>
              <p:cNvSpPr>
                <a:spLocks noChangeShapeType="1"/>
              </p:cNvSpPr>
              <p:nvPr/>
            </p:nvSpPr>
            <p:spPr bwMode="auto">
              <a:xfrm flipV="1">
                <a:off x="2723" y="11284"/>
                <a:ext cx="128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90" name="Line 92"/>
              <p:cNvSpPr>
                <a:spLocks noChangeShapeType="1"/>
              </p:cNvSpPr>
              <p:nvPr/>
            </p:nvSpPr>
            <p:spPr bwMode="auto">
              <a:xfrm flipV="1">
                <a:off x="2739" y="11371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357" name="Line 93"/>
            <p:cNvSpPr>
              <a:spLocks noChangeShapeType="1"/>
            </p:cNvSpPr>
            <p:nvPr/>
          </p:nvSpPr>
          <p:spPr bwMode="auto">
            <a:xfrm>
              <a:off x="986" y="1706"/>
              <a:ext cx="0" cy="487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8" name="Line 94"/>
            <p:cNvSpPr>
              <a:spLocks noChangeShapeType="1"/>
            </p:cNvSpPr>
            <p:nvPr/>
          </p:nvSpPr>
          <p:spPr bwMode="auto">
            <a:xfrm>
              <a:off x="1124" y="1688"/>
              <a:ext cx="1" cy="66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9" name="Freeform 95"/>
            <p:cNvSpPr>
              <a:spLocks/>
            </p:cNvSpPr>
            <p:nvPr/>
          </p:nvSpPr>
          <p:spPr bwMode="auto">
            <a:xfrm>
              <a:off x="578" y="1723"/>
              <a:ext cx="91" cy="12"/>
            </a:xfrm>
            <a:custGeom>
              <a:avLst/>
              <a:gdLst>
                <a:gd name="T0" fmla="*/ 5 w 149"/>
                <a:gd name="T1" fmla="*/ 0 h 12"/>
                <a:gd name="T2" fmla="*/ 2 w 149"/>
                <a:gd name="T3" fmla="*/ 0 h 12"/>
                <a:gd name="T4" fmla="*/ 0 w 149"/>
                <a:gd name="T5" fmla="*/ 4 h 12"/>
                <a:gd name="T6" fmla="*/ 0 w 149"/>
                <a:gd name="T7" fmla="*/ 8 h 12"/>
                <a:gd name="T8" fmla="*/ 2 w 149"/>
                <a:gd name="T9" fmla="*/ 12 h 12"/>
                <a:gd name="T10" fmla="*/ 33 w 149"/>
                <a:gd name="T11" fmla="*/ 12 h 12"/>
                <a:gd name="T12" fmla="*/ 35 w 149"/>
                <a:gd name="T13" fmla="*/ 12 h 12"/>
                <a:gd name="T14" fmla="*/ 38 w 149"/>
                <a:gd name="T15" fmla="*/ 8 h 12"/>
                <a:gd name="T16" fmla="*/ 38 w 149"/>
                <a:gd name="T17" fmla="*/ 4 h 12"/>
                <a:gd name="T18" fmla="*/ 35 w 149"/>
                <a:gd name="T19" fmla="*/ 0 h 12"/>
                <a:gd name="T20" fmla="*/ 5 w 149"/>
                <a:gd name="T21" fmla="*/ 0 h 12"/>
                <a:gd name="T22" fmla="*/ 58 w 149"/>
                <a:gd name="T23" fmla="*/ 0 h 12"/>
                <a:gd name="T24" fmla="*/ 56 w 149"/>
                <a:gd name="T25" fmla="*/ 0 h 12"/>
                <a:gd name="T26" fmla="*/ 53 w 149"/>
                <a:gd name="T27" fmla="*/ 4 h 12"/>
                <a:gd name="T28" fmla="*/ 53 w 149"/>
                <a:gd name="T29" fmla="*/ 8 h 12"/>
                <a:gd name="T30" fmla="*/ 56 w 149"/>
                <a:gd name="T31" fmla="*/ 12 h 12"/>
                <a:gd name="T32" fmla="*/ 86 w 149"/>
                <a:gd name="T33" fmla="*/ 12 h 12"/>
                <a:gd name="T34" fmla="*/ 89 w 149"/>
                <a:gd name="T35" fmla="*/ 12 h 12"/>
                <a:gd name="T36" fmla="*/ 91 w 149"/>
                <a:gd name="T37" fmla="*/ 8 h 12"/>
                <a:gd name="T38" fmla="*/ 91 w 149"/>
                <a:gd name="T39" fmla="*/ 4 h 12"/>
                <a:gd name="T40" fmla="*/ 89 w 149"/>
                <a:gd name="T41" fmla="*/ 0 h 12"/>
                <a:gd name="T42" fmla="*/ 58 w 149"/>
                <a:gd name="T43" fmla="*/ 0 h 12"/>
                <a:gd name="T44" fmla="*/ 5 w 149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9"/>
                <a:gd name="T70" fmla="*/ 0 h 12"/>
                <a:gd name="T71" fmla="*/ 149 w 149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9" h="12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58" y="0"/>
                  </a:lnTo>
                  <a:lnTo>
                    <a:pt x="8" y="0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9" y="8"/>
                  </a:lnTo>
                  <a:lnTo>
                    <a:pt x="149" y="4"/>
                  </a:lnTo>
                  <a:lnTo>
                    <a:pt x="145" y="0"/>
                  </a:lnTo>
                  <a:lnTo>
                    <a:pt x="9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60" name="Group 96"/>
            <p:cNvGrpSpPr>
              <a:grpSpLocks/>
            </p:cNvGrpSpPr>
            <p:nvPr/>
          </p:nvGrpSpPr>
          <p:grpSpPr bwMode="auto">
            <a:xfrm>
              <a:off x="929" y="1270"/>
              <a:ext cx="115" cy="445"/>
              <a:chOff x="3188" y="9788"/>
              <a:chExt cx="187" cy="656"/>
            </a:xfrm>
          </p:grpSpPr>
          <p:sp>
            <p:nvSpPr>
              <p:cNvPr id="56581" name="Line 97"/>
              <p:cNvSpPr>
                <a:spLocks noChangeShapeType="1"/>
              </p:cNvSpPr>
              <p:nvPr/>
            </p:nvSpPr>
            <p:spPr bwMode="auto">
              <a:xfrm flipV="1">
                <a:off x="3275" y="9788"/>
                <a:ext cx="1" cy="65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82" name="Rectangle 98"/>
              <p:cNvSpPr>
                <a:spLocks noChangeArrowheads="1"/>
              </p:cNvSpPr>
              <p:nvPr/>
            </p:nvSpPr>
            <p:spPr bwMode="auto">
              <a:xfrm>
                <a:off x="3200" y="9966"/>
                <a:ext cx="129" cy="3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83" name="Oval 99"/>
              <p:cNvSpPr>
                <a:spLocks noChangeArrowheads="1"/>
              </p:cNvSpPr>
              <p:nvPr/>
            </p:nvSpPr>
            <p:spPr bwMode="auto">
              <a:xfrm>
                <a:off x="3246" y="10212"/>
                <a:ext cx="67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84" name="Oval 100"/>
              <p:cNvSpPr>
                <a:spLocks noChangeArrowheads="1"/>
              </p:cNvSpPr>
              <p:nvPr/>
            </p:nvSpPr>
            <p:spPr bwMode="auto">
              <a:xfrm>
                <a:off x="3238" y="10203"/>
                <a:ext cx="83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85" name="Freeform 101"/>
              <p:cNvSpPr>
                <a:spLocks/>
              </p:cNvSpPr>
              <p:nvPr/>
            </p:nvSpPr>
            <p:spPr bwMode="auto">
              <a:xfrm>
                <a:off x="3188" y="9954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7 h 33"/>
                  <a:gd name="T4" fmla="*/ 37 w 162"/>
                  <a:gd name="T5" fmla="*/ 8 h 33"/>
                  <a:gd name="T6" fmla="*/ 58 w 162"/>
                  <a:gd name="T7" fmla="*/ 0 h 33"/>
                  <a:gd name="T8" fmla="*/ 83 w 162"/>
                  <a:gd name="T9" fmla="*/ 0 h 33"/>
                  <a:gd name="T10" fmla="*/ 104 w 162"/>
                  <a:gd name="T11" fmla="*/ 0 h 33"/>
                  <a:gd name="T12" fmla="*/ 125 w 162"/>
                  <a:gd name="T13" fmla="*/ 8 h 33"/>
                  <a:gd name="T14" fmla="*/ 145 w 162"/>
                  <a:gd name="T15" fmla="*/ 17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7"/>
                    </a:lnTo>
                    <a:lnTo>
                      <a:pt x="37" y="8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5" y="8"/>
                    </a:lnTo>
                    <a:lnTo>
                      <a:pt x="145" y="17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86" name="Line 102"/>
              <p:cNvSpPr>
                <a:spLocks noChangeShapeType="1"/>
              </p:cNvSpPr>
              <p:nvPr/>
            </p:nvSpPr>
            <p:spPr bwMode="auto">
              <a:xfrm flipV="1">
                <a:off x="3292" y="10025"/>
                <a:ext cx="83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61" name="Group 103"/>
            <p:cNvGrpSpPr>
              <a:grpSpLocks/>
            </p:cNvGrpSpPr>
            <p:nvPr/>
          </p:nvGrpSpPr>
          <p:grpSpPr bwMode="auto">
            <a:xfrm>
              <a:off x="1070" y="1270"/>
              <a:ext cx="116" cy="445"/>
              <a:chOff x="3483" y="9788"/>
              <a:chExt cx="187" cy="656"/>
            </a:xfrm>
          </p:grpSpPr>
          <p:sp>
            <p:nvSpPr>
              <p:cNvPr id="56575" name="Line 104"/>
              <p:cNvSpPr>
                <a:spLocks noChangeShapeType="1"/>
              </p:cNvSpPr>
              <p:nvPr/>
            </p:nvSpPr>
            <p:spPr bwMode="auto">
              <a:xfrm flipV="1">
                <a:off x="3566" y="9788"/>
                <a:ext cx="1" cy="65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76" name="Rectangle 105"/>
              <p:cNvSpPr>
                <a:spLocks noChangeArrowheads="1"/>
              </p:cNvSpPr>
              <p:nvPr/>
            </p:nvSpPr>
            <p:spPr bwMode="auto">
              <a:xfrm>
                <a:off x="3496" y="9966"/>
                <a:ext cx="128" cy="3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77" name="Oval 106"/>
              <p:cNvSpPr>
                <a:spLocks noChangeArrowheads="1"/>
              </p:cNvSpPr>
              <p:nvPr/>
            </p:nvSpPr>
            <p:spPr bwMode="auto">
              <a:xfrm>
                <a:off x="3541" y="10212"/>
                <a:ext cx="67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78" name="Oval 107"/>
              <p:cNvSpPr>
                <a:spLocks noChangeArrowheads="1"/>
              </p:cNvSpPr>
              <p:nvPr/>
            </p:nvSpPr>
            <p:spPr bwMode="auto">
              <a:xfrm>
                <a:off x="3533" y="10203"/>
                <a:ext cx="83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79" name="Freeform 108"/>
              <p:cNvSpPr>
                <a:spLocks/>
              </p:cNvSpPr>
              <p:nvPr/>
            </p:nvSpPr>
            <p:spPr bwMode="auto">
              <a:xfrm>
                <a:off x="3483" y="9954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7 h 33"/>
                  <a:gd name="T4" fmla="*/ 37 w 162"/>
                  <a:gd name="T5" fmla="*/ 8 h 33"/>
                  <a:gd name="T6" fmla="*/ 58 w 162"/>
                  <a:gd name="T7" fmla="*/ 0 h 33"/>
                  <a:gd name="T8" fmla="*/ 83 w 162"/>
                  <a:gd name="T9" fmla="*/ 0 h 33"/>
                  <a:gd name="T10" fmla="*/ 104 w 162"/>
                  <a:gd name="T11" fmla="*/ 0 h 33"/>
                  <a:gd name="T12" fmla="*/ 125 w 162"/>
                  <a:gd name="T13" fmla="*/ 8 h 33"/>
                  <a:gd name="T14" fmla="*/ 145 w 162"/>
                  <a:gd name="T15" fmla="*/ 17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7"/>
                    </a:lnTo>
                    <a:lnTo>
                      <a:pt x="37" y="8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5" y="8"/>
                    </a:lnTo>
                    <a:lnTo>
                      <a:pt x="145" y="17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80" name="Line 109"/>
              <p:cNvSpPr>
                <a:spLocks noChangeShapeType="1"/>
              </p:cNvSpPr>
              <p:nvPr/>
            </p:nvSpPr>
            <p:spPr bwMode="auto">
              <a:xfrm flipV="1">
                <a:off x="3587" y="10025"/>
                <a:ext cx="83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362" name="Line 110"/>
            <p:cNvSpPr>
              <a:spLocks noChangeShapeType="1"/>
            </p:cNvSpPr>
            <p:nvPr/>
          </p:nvSpPr>
          <p:spPr bwMode="auto">
            <a:xfrm>
              <a:off x="602" y="1263"/>
              <a:ext cx="906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63" name="Group 111"/>
            <p:cNvGrpSpPr>
              <a:grpSpLocks/>
            </p:cNvGrpSpPr>
            <p:nvPr/>
          </p:nvGrpSpPr>
          <p:grpSpPr bwMode="auto">
            <a:xfrm>
              <a:off x="613" y="1275"/>
              <a:ext cx="116" cy="446"/>
              <a:chOff x="2598" y="9796"/>
              <a:chExt cx="187" cy="657"/>
            </a:xfrm>
          </p:grpSpPr>
          <p:sp>
            <p:nvSpPr>
              <p:cNvPr id="56569" name="Line 112"/>
              <p:cNvSpPr>
                <a:spLocks noChangeShapeType="1"/>
              </p:cNvSpPr>
              <p:nvPr/>
            </p:nvSpPr>
            <p:spPr bwMode="auto">
              <a:xfrm flipV="1">
                <a:off x="2681" y="9796"/>
                <a:ext cx="1" cy="65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70" name="Rectangle 113"/>
              <p:cNvSpPr>
                <a:spLocks noChangeArrowheads="1"/>
              </p:cNvSpPr>
              <p:nvPr/>
            </p:nvSpPr>
            <p:spPr bwMode="auto">
              <a:xfrm>
                <a:off x="2610" y="9975"/>
                <a:ext cx="129" cy="3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71" name="Oval 114"/>
              <p:cNvSpPr>
                <a:spLocks noChangeArrowheads="1"/>
              </p:cNvSpPr>
              <p:nvPr/>
            </p:nvSpPr>
            <p:spPr bwMode="auto">
              <a:xfrm>
                <a:off x="2656" y="10220"/>
                <a:ext cx="62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72" name="Oval 115"/>
              <p:cNvSpPr>
                <a:spLocks noChangeArrowheads="1"/>
              </p:cNvSpPr>
              <p:nvPr/>
            </p:nvSpPr>
            <p:spPr bwMode="auto">
              <a:xfrm>
                <a:off x="2648" y="10212"/>
                <a:ext cx="79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73" name="Freeform 116"/>
              <p:cNvSpPr>
                <a:spLocks/>
              </p:cNvSpPr>
              <p:nvPr/>
            </p:nvSpPr>
            <p:spPr bwMode="auto">
              <a:xfrm>
                <a:off x="2598" y="9962"/>
                <a:ext cx="162" cy="34"/>
              </a:xfrm>
              <a:custGeom>
                <a:avLst/>
                <a:gdLst>
                  <a:gd name="T0" fmla="*/ 0 w 162"/>
                  <a:gd name="T1" fmla="*/ 34 h 34"/>
                  <a:gd name="T2" fmla="*/ 17 w 162"/>
                  <a:gd name="T3" fmla="*/ 17 h 34"/>
                  <a:gd name="T4" fmla="*/ 37 w 162"/>
                  <a:gd name="T5" fmla="*/ 9 h 34"/>
                  <a:gd name="T6" fmla="*/ 58 w 162"/>
                  <a:gd name="T7" fmla="*/ 0 h 34"/>
                  <a:gd name="T8" fmla="*/ 83 w 162"/>
                  <a:gd name="T9" fmla="*/ 0 h 34"/>
                  <a:gd name="T10" fmla="*/ 104 w 162"/>
                  <a:gd name="T11" fmla="*/ 0 h 34"/>
                  <a:gd name="T12" fmla="*/ 125 w 162"/>
                  <a:gd name="T13" fmla="*/ 9 h 34"/>
                  <a:gd name="T14" fmla="*/ 145 w 162"/>
                  <a:gd name="T15" fmla="*/ 17 h 34"/>
                  <a:gd name="T16" fmla="*/ 162 w 162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4"/>
                  <a:gd name="T29" fmla="*/ 162 w 162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4">
                    <a:moveTo>
                      <a:pt x="0" y="34"/>
                    </a:moveTo>
                    <a:lnTo>
                      <a:pt x="17" y="17"/>
                    </a:lnTo>
                    <a:lnTo>
                      <a:pt x="37" y="9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5" y="9"/>
                    </a:lnTo>
                    <a:lnTo>
                      <a:pt x="145" y="17"/>
                    </a:lnTo>
                    <a:lnTo>
                      <a:pt x="162" y="34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74" name="Line 117"/>
              <p:cNvSpPr>
                <a:spLocks noChangeShapeType="1"/>
              </p:cNvSpPr>
              <p:nvPr/>
            </p:nvSpPr>
            <p:spPr bwMode="auto">
              <a:xfrm flipV="1">
                <a:off x="2698" y="10037"/>
                <a:ext cx="87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64" name="Group 118"/>
            <p:cNvGrpSpPr>
              <a:grpSpLocks/>
            </p:cNvGrpSpPr>
            <p:nvPr/>
          </p:nvGrpSpPr>
          <p:grpSpPr bwMode="auto">
            <a:xfrm>
              <a:off x="743" y="1270"/>
              <a:ext cx="114" cy="587"/>
              <a:chOff x="2885" y="9788"/>
              <a:chExt cx="187" cy="864"/>
            </a:xfrm>
          </p:grpSpPr>
          <p:grpSp>
            <p:nvGrpSpPr>
              <p:cNvPr id="56561" name="Group 119"/>
              <p:cNvGrpSpPr>
                <a:grpSpLocks/>
              </p:cNvGrpSpPr>
              <p:nvPr/>
            </p:nvGrpSpPr>
            <p:grpSpPr bwMode="auto">
              <a:xfrm>
                <a:off x="2885" y="9788"/>
                <a:ext cx="187" cy="656"/>
                <a:chOff x="2885" y="9788"/>
                <a:chExt cx="187" cy="656"/>
              </a:xfrm>
            </p:grpSpPr>
            <p:sp>
              <p:nvSpPr>
                <p:cNvPr id="56563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2968" y="9788"/>
                  <a:ext cx="1" cy="656"/>
                </a:xfrm>
                <a:prstGeom prst="line">
                  <a:avLst/>
                </a:prstGeom>
                <a:noFill/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64" name="Rectangle 121"/>
                <p:cNvSpPr>
                  <a:spLocks noChangeArrowheads="1"/>
                </p:cNvSpPr>
                <p:nvPr/>
              </p:nvSpPr>
              <p:spPr bwMode="auto">
                <a:xfrm>
                  <a:off x="2897" y="9966"/>
                  <a:ext cx="129" cy="3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65" name="Oval 122"/>
                <p:cNvSpPr>
                  <a:spLocks noChangeArrowheads="1"/>
                </p:cNvSpPr>
                <p:nvPr/>
              </p:nvSpPr>
              <p:spPr bwMode="auto">
                <a:xfrm>
                  <a:off x="2943" y="10212"/>
                  <a:ext cx="62" cy="6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66" name="Oval 123"/>
                <p:cNvSpPr>
                  <a:spLocks noChangeArrowheads="1"/>
                </p:cNvSpPr>
                <p:nvPr/>
              </p:nvSpPr>
              <p:spPr bwMode="auto">
                <a:xfrm>
                  <a:off x="2935" y="10203"/>
                  <a:ext cx="78" cy="83"/>
                </a:xfrm>
                <a:prstGeom prst="ellipse">
                  <a:avLst/>
                </a:prstGeom>
                <a:noFill/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67" name="Freeform 124"/>
                <p:cNvSpPr>
                  <a:spLocks/>
                </p:cNvSpPr>
                <p:nvPr/>
              </p:nvSpPr>
              <p:spPr bwMode="auto">
                <a:xfrm>
                  <a:off x="2885" y="9954"/>
                  <a:ext cx="162" cy="33"/>
                </a:xfrm>
                <a:custGeom>
                  <a:avLst/>
                  <a:gdLst>
                    <a:gd name="T0" fmla="*/ 0 w 162"/>
                    <a:gd name="T1" fmla="*/ 33 h 33"/>
                    <a:gd name="T2" fmla="*/ 16 w 162"/>
                    <a:gd name="T3" fmla="*/ 17 h 33"/>
                    <a:gd name="T4" fmla="*/ 37 w 162"/>
                    <a:gd name="T5" fmla="*/ 8 h 33"/>
                    <a:gd name="T6" fmla="*/ 58 w 162"/>
                    <a:gd name="T7" fmla="*/ 0 h 33"/>
                    <a:gd name="T8" fmla="*/ 83 w 162"/>
                    <a:gd name="T9" fmla="*/ 0 h 33"/>
                    <a:gd name="T10" fmla="*/ 104 w 162"/>
                    <a:gd name="T11" fmla="*/ 0 h 33"/>
                    <a:gd name="T12" fmla="*/ 124 w 162"/>
                    <a:gd name="T13" fmla="*/ 8 h 33"/>
                    <a:gd name="T14" fmla="*/ 145 w 162"/>
                    <a:gd name="T15" fmla="*/ 17 h 33"/>
                    <a:gd name="T16" fmla="*/ 162 w 162"/>
                    <a:gd name="T17" fmla="*/ 33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2"/>
                    <a:gd name="T28" fmla="*/ 0 h 33"/>
                    <a:gd name="T29" fmla="*/ 162 w 162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2" h="33">
                      <a:moveTo>
                        <a:pt x="0" y="33"/>
                      </a:moveTo>
                      <a:lnTo>
                        <a:pt x="16" y="17"/>
                      </a:lnTo>
                      <a:lnTo>
                        <a:pt x="37" y="8"/>
                      </a:lnTo>
                      <a:lnTo>
                        <a:pt x="58" y="0"/>
                      </a:lnTo>
                      <a:lnTo>
                        <a:pt x="83" y="0"/>
                      </a:lnTo>
                      <a:lnTo>
                        <a:pt x="104" y="0"/>
                      </a:lnTo>
                      <a:lnTo>
                        <a:pt x="124" y="8"/>
                      </a:lnTo>
                      <a:lnTo>
                        <a:pt x="145" y="17"/>
                      </a:lnTo>
                      <a:lnTo>
                        <a:pt x="162" y="33"/>
                      </a:lnTo>
                    </a:path>
                  </a:pathLst>
                </a:custGeom>
                <a:noFill/>
                <a:ln w="508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68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2984" y="10025"/>
                  <a:ext cx="88" cy="187"/>
                </a:xfrm>
                <a:prstGeom prst="line">
                  <a:avLst/>
                </a:prstGeom>
                <a:noFill/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6562" name="Freeform 126"/>
              <p:cNvSpPr>
                <a:spLocks/>
              </p:cNvSpPr>
              <p:nvPr/>
            </p:nvSpPr>
            <p:spPr bwMode="auto">
              <a:xfrm>
                <a:off x="2968" y="10415"/>
                <a:ext cx="12" cy="237"/>
              </a:xfrm>
              <a:custGeom>
                <a:avLst/>
                <a:gdLst>
                  <a:gd name="T0" fmla="*/ 12 w 12"/>
                  <a:gd name="T1" fmla="*/ 9 h 237"/>
                  <a:gd name="T2" fmla="*/ 12 w 12"/>
                  <a:gd name="T3" fmla="*/ 4 h 237"/>
                  <a:gd name="T4" fmla="*/ 8 w 12"/>
                  <a:gd name="T5" fmla="*/ 0 h 237"/>
                  <a:gd name="T6" fmla="*/ 4 w 12"/>
                  <a:gd name="T7" fmla="*/ 0 h 237"/>
                  <a:gd name="T8" fmla="*/ 0 w 12"/>
                  <a:gd name="T9" fmla="*/ 4 h 237"/>
                  <a:gd name="T10" fmla="*/ 0 w 12"/>
                  <a:gd name="T11" fmla="*/ 54 h 237"/>
                  <a:gd name="T12" fmla="*/ 0 w 12"/>
                  <a:gd name="T13" fmla="*/ 58 h 237"/>
                  <a:gd name="T14" fmla="*/ 4 w 12"/>
                  <a:gd name="T15" fmla="*/ 63 h 237"/>
                  <a:gd name="T16" fmla="*/ 8 w 12"/>
                  <a:gd name="T17" fmla="*/ 63 h 237"/>
                  <a:gd name="T18" fmla="*/ 12 w 12"/>
                  <a:gd name="T19" fmla="*/ 58 h 237"/>
                  <a:gd name="T20" fmla="*/ 12 w 12"/>
                  <a:gd name="T21" fmla="*/ 9 h 237"/>
                  <a:gd name="T22" fmla="*/ 12 w 12"/>
                  <a:gd name="T23" fmla="*/ 96 h 237"/>
                  <a:gd name="T24" fmla="*/ 12 w 12"/>
                  <a:gd name="T25" fmla="*/ 92 h 237"/>
                  <a:gd name="T26" fmla="*/ 8 w 12"/>
                  <a:gd name="T27" fmla="*/ 88 h 237"/>
                  <a:gd name="T28" fmla="*/ 4 w 12"/>
                  <a:gd name="T29" fmla="*/ 88 h 237"/>
                  <a:gd name="T30" fmla="*/ 0 w 12"/>
                  <a:gd name="T31" fmla="*/ 92 h 237"/>
                  <a:gd name="T32" fmla="*/ 0 w 12"/>
                  <a:gd name="T33" fmla="*/ 142 h 237"/>
                  <a:gd name="T34" fmla="*/ 0 w 12"/>
                  <a:gd name="T35" fmla="*/ 146 h 237"/>
                  <a:gd name="T36" fmla="*/ 4 w 12"/>
                  <a:gd name="T37" fmla="*/ 150 h 237"/>
                  <a:gd name="T38" fmla="*/ 8 w 12"/>
                  <a:gd name="T39" fmla="*/ 150 h 237"/>
                  <a:gd name="T40" fmla="*/ 12 w 12"/>
                  <a:gd name="T41" fmla="*/ 146 h 237"/>
                  <a:gd name="T42" fmla="*/ 12 w 12"/>
                  <a:gd name="T43" fmla="*/ 96 h 237"/>
                  <a:gd name="T44" fmla="*/ 12 w 12"/>
                  <a:gd name="T45" fmla="*/ 9 h 237"/>
                  <a:gd name="T46" fmla="*/ 12 w 12"/>
                  <a:gd name="T47" fmla="*/ 183 h 237"/>
                  <a:gd name="T48" fmla="*/ 12 w 12"/>
                  <a:gd name="T49" fmla="*/ 179 h 237"/>
                  <a:gd name="T50" fmla="*/ 8 w 12"/>
                  <a:gd name="T51" fmla="*/ 175 h 237"/>
                  <a:gd name="T52" fmla="*/ 4 w 12"/>
                  <a:gd name="T53" fmla="*/ 175 h 237"/>
                  <a:gd name="T54" fmla="*/ 0 w 12"/>
                  <a:gd name="T55" fmla="*/ 179 h 237"/>
                  <a:gd name="T56" fmla="*/ 0 w 12"/>
                  <a:gd name="T57" fmla="*/ 229 h 237"/>
                  <a:gd name="T58" fmla="*/ 0 w 12"/>
                  <a:gd name="T59" fmla="*/ 233 h 237"/>
                  <a:gd name="T60" fmla="*/ 4 w 12"/>
                  <a:gd name="T61" fmla="*/ 237 h 237"/>
                  <a:gd name="T62" fmla="*/ 8 w 12"/>
                  <a:gd name="T63" fmla="*/ 237 h 237"/>
                  <a:gd name="T64" fmla="*/ 12 w 12"/>
                  <a:gd name="T65" fmla="*/ 233 h 237"/>
                  <a:gd name="T66" fmla="*/ 12 w 12"/>
                  <a:gd name="T67" fmla="*/ 183 h 237"/>
                  <a:gd name="T68" fmla="*/ 12 w 12"/>
                  <a:gd name="T69" fmla="*/ 9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"/>
                  <a:gd name="T106" fmla="*/ 0 h 237"/>
                  <a:gd name="T107" fmla="*/ 12 w 12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" h="237">
                    <a:moveTo>
                      <a:pt x="12" y="9"/>
                    </a:move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4" y="63"/>
                    </a:lnTo>
                    <a:lnTo>
                      <a:pt x="8" y="63"/>
                    </a:lnTo>
                    <a:lnTo>
                      <a:pt x="12" y="58"/>
                    </a:lnTo>
                    <a:lnTo>
                      <a:pt x="12" y="9"/>
                    </a:lnTo>
                    <a:lnTo>
                      <a:pt x="12" y="96"/>
                    </a:lnTo>
                    <a:lnTo>
                      <a:pt x="12" y="92"/>
                    </a:lnTo>
                    <a:lnTo>
                      <a:pt x="8" y="88"/>
                    </a:lnTo>
                    <a:lnTo>
                      <a:pt x="4" y="88"/>
                    </a:lnTo>
                    <a:lnTo>
                      <a:pt x="0" y="92"/>
                    </a:lnTo>
                    <a:lnTo>
                      <a:pt x="0" y="142"/>
                    </a:lnTo>
                    <a:lnTo>
                      <a:pt x="0" y="146"/>
                    </a:lnTo>
                    <a:lnTo>
                      <a:pt x="4" y="150"/>
                    </a:lnTo>
                    <a:lnTo>
                      <a:pt x="8" y="150"/>
                    </a:lnTo>
                    <a:lnTo>
                      <a:pt x="12" y="146"/>
                    </a:lnTo>
                    <a:lnTo>
                      <a:pt x="12" y="96"/>
                    </a:lnTo>
                    <a:lnTo>
                      <a:pt x="12" y="9"/>
                    </a:lnTo>
                    <a:lnTo>
                      <a:pt x="12" y="183"/>
                    </a:lnTo>
                    <a:lnTo>
                      <a:pt x="12" y="179"/>
                    </a:lnTo>
                    <a:lnTo>
                      <a:pt x="8" y="175"/>
                    </a:lnTo>
                    <a:lnTo>
                      <a:pt x="4" y="175"/>
                    </a:lnTo>
                    <a:lnTo>
                      <a:pt x="0" y="179"/>
                    </a:lnTo>
                    <a:lnTo>
                      <a:pt x="0" y="229"/>
                    </a:lnTo>
                    <a:lnTo>
                      <a:pt x="0" y="233"/>
                    </a:lnTo>
                    <a:lnTo>
                      <a:pt x="4" y="237"/>
                    </a:lnTo>
                    <a:lnTo>
                      <a:pt x="8" y="237"/>
                    </a:lnTo>
                    <a:lnTo>
                      <a:pt x="12" y="233"/>
                    </a:lnTo>
                    <a:lnTo>
                      <a:pt x="12" y="183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65" name="Group 127"/>
            <p:cNvGrpSpPr>
              <a:grpSpLocks/>
            </p:cNvGrpSpPr>
            <p:nvPr/>
          </p:nvGrpSpPr>
          <p:grpSpPr bwMode="auto">
            <a:xfrm>
              <a:off x="1242" y="1273"/>
              <a:ext cx="114" cy="445"/>
              <a:chOff x="3786" y="9792"/>
              <a:chExt cx="187" cy="657"/>
            </a:xfrm>
          </p:grpSpPr>
          <p:sp>
            <p:nvSpPr>
              <p:cNvPr id="56555" name="Line 128"/>
              <p:cNvSpPr>
                <a:spLocks noChangeShapeType="1"/>
              </p:cNvSpPr>
              <p:nvPr/>
            </p:nvSpPr>
            <p:spPr bwMode="auto">
              <a:xfrm flipV="1">
                <a:off x="3869" y="9792"/>
                <a:ext cx="1" cy="65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56" name="Rectangle 129"/>
              <p:cNvSpPr>
                <a:spLocks noChangeArrowheads="1"/>
              </p:cNvSpPr>
              <p:nvPr/>
            </p:nvSpPr>
            <p:spPr bwMode="auto">
              <a:xfrm>
                <a:off x="3799" y="9975"/>
                <a:ext cx="129" cy="3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57" name="Oval 130"/>
              <p:cNvSpPr>
                <a:spLocks noChangeArrowheads="1"/>
              </p:cNvSpPr>
              <p:nvPr/>
            </p:nvSpPr>
            <p:spPr bwMode="auto">
              <a:xfrm>
                <a:off x="3845" y="10220"/>
                <a:ext cx="62" cy="6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58" name="Oval 131"/>
              <p:cNvSpPr>
                <a:spLocks noChangeArrowheads="1"/>
              </p:cNvSpPr>
              <p:nvPr/>
            </p:nvSpPr>
            <p:spPr bwMode="auto">
              <a:xfrm>
                <a:off x="3836" y="10212"/>
                <a:ext cx="79" cy="79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59" name="Freeform 132"/>
              <p:cNvSpPr>
                <a:spLocks/>
              </p:cNvSpPr>
              <p:nvPr/>
            </p:nvSpPr>
            <p:spPr bwMode="auto">
              <a:xfrm>
                <a:off x="3786" y="9958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7 h 33"/>
                  <a:gd name="T4" fmla="*/ 38 w 162"/>
                  <a:gd name="T5" fmla="*/ 8 h 33"/>
                  <a:gd name="T6" fmla="*/ 59 w 162"/>
                  <a:gd name="T7" fmla="*/ 0 h 33"/>
                  <a:gd name="T8" fmla="*/ 83 w 162"/>
                  <a:gd name="T9" fmla="*/ 0 h 33"/>
                  <a:gd name="T10" fmla="*/ 104 w 162"/>
                  <a:gd name="T11" fmla="*/ 0 h 33"/>
                  <a:gd name="T12" fmla="*/ 125 w 162"/>
                  <a:gd name="T13" fmla="*/ 8 h 33"/>
                  <a:gd name="T14" fmla="*/ 146 w 162"/>
                  <a:gd name="T15" fmla="*/ 17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7"/>
                    </a:lnTo>
                    <a:lnTo>
                      <a:pt x="38" y="8"/>
                    </a:lnTo>
                    <a:lnTo>
                      <a:pt x="59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5" y="8"/>
                    </a:lnTo>
                    <a:lnTo>
                      <a:pt x="146" y="17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60" name="Line 133"/>
              <p:cNvSpPr>
                <a:spLocks noChangeShapeType="1"/>
              </p:cNvSpPr>
              <p:nvPr/>
            </p:nvSpPr>
            <p:spPr bwMode="auto">
              <a:xfrm flipV="1">
                <a:off x="3886" y="10033"/>
                <a:ext cx="87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66" name="Group 134"/>
            <p:cNvGrpSpPr>
              <a:grpSpLocks/>
            </p:cNvGrpSpPr>
            <p:nvPr/>
          </p:nvGrpSpPr>
          <p:grpSpPr bwMode="auto">
            <a:xfrm>
              <a:off x="1385" y="1261"/>
              <a:ext cx="116" cy="445"/>
              <a:chOff x="4073" y="9775"/>
              <a:chExt cx="187" cy="657"/>
            </a:xfrm>
          </p:grpSpPr>
          <p:sp>
            <p:nvSpPr>
              <p:cNvPr id="56549" name="Line 135"/>
              <p:cNvSpPr>
                <a:spLocks noChangeShapeType="1"/>
              </p:cNvSpPr>
              <p:nvPr/>
            </p:nvSpPr>
            <p:spPr bwMode="auto">
              <a:xfrm flipV="1">
                <a:off x="4156" y="9775"/>
                <a:ext cx="1" cy="65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50" name="Rectangle 136"/>
              <p:cNvSpPr>
                <a:spLocks noChangeArrowheads="1"/>
              </p:cNvSpPr>
              <p:nvPr/>
            </p:nvSpPr>
            <p:spPr bwMode="auto">
              <a:xfrm>
                <a:off x="4086" y="9954"/>
                <a:ext cx="128" cy="3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51" name="Oval 137"/>
              <p:cNvSpPr>
                <a:spLocks noChangeArrowheads="1"/>
              </p:cNvSpPr>
              <p:nvPr/>
            </p:nvSpPr>
            <p:spPr bwMode="auto">
              <a:xfrm>
                <a:off x="4131" y="10199"/>
                <a:ext cx="67" cy="6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52" name="Oval 138"/>
              <p:cNvSpPr>
                <a:spLocks noChangeArrowheads="1"/>
              </p:cNvSpPr>
              <p:nvPr/>
            </p:nvSpPr>
            <p:spPr bwMode="auto">
              <a:xfrm>
                <a:off x="4123" y="10191"/>
                <a:ext cx="83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53" name="Freeform 139"/>
              <p:cNvSpPr>
                <a:spLocks/>
              </p:cNvSpPr>
              <p:nvPr/>
            </p:nvSpPr>
            <p:spPr bwMode="auto">
              <a:xfrm>
                <a:off x="4073" y="9942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6 h 33"/>
                  <a:gd name="T4" fmla="*/ 38 w 162"/>
                  <a:gd name="T5" fmla="*/ 8 h 33"/>
                  <a:gd name="T6" fmla="*/ 58 w 162"/>
                  <a:gd name="T7" fmla="*/ 0 h 33"/>
                  <a:gd name="T8" fmla="*/ 83 w 162"/>
                  <a:gd name="T9" fmla="*/ 0 h 33"/>
                  <a:gd name="T10" fmla="*/ 104 w 162"/>
                  <a:gd name="T11" fmla="*/ 0 h 33"/>
                  <a:gd name="T12" fmla="*/ 125 w 162"/>
                  <a:gd name="T13" fmla="*/ 8 h 33"/>
                  <a:gd name="T14" fmla="*/ 146 w 162"/>
                  <a:gd name="T15" fmla="*/ 16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6"/>
                    </a:lnTo>
                    <a:lnTo>
                      <a:pt x="38" y="8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5" y="8"/>
                    </a:lnTo>
                    <a:lnTo>
                      <a:pt x="146" y="16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54" name="Line 140"/>
              <p:cNvSpPr>
                <a:spLocks noChangeShapeType="1"/>
              </p:cNvSpPr>
              <p:nvPr/>
            </p:nvSpPr>
            <p:spPr bwMode="auto">
              <a:xfrm flipV="1">
                <a:off x="4177" y="10016"/>
                <a:ext cx="83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367" name="Rectangle 141"/>
            <p:cNvSpPr>
              <a:spLocks noChangeArrowheads="1"/>
            </p:cNvSpPr>
            <p:nvPr/>
          </p:nvSpPr>
          <p:spPr bwMode="auto">
            <a:xfrm>
              <a:off x="902" y="1176"/>
              <a:ext cx="5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8" name="Rectangle 142"/>
            <p:cNvSpPr>
              <a:spLocks noChangeArrowheads="1"/>
            </p:cNvSpPr>
            <p:nvPr/>
          </p:nvSpPr>
          <p:spPr bwMode="auto">
            <a:xfrm>
              <a:off x="1184" y="1179"/>
              <a:ext cx="53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9" name="Freeform 143"/>
            <p:cNvSpPr>
              <a:spLocks/>
            </p:cNvSpPr>
            <p:nvPr/>
          </p:nvSpPr>
          <p:spPr bwMode="auto">
            <a:xfrm>
              <a:off x="1293" y="1679"/>
              <a:ext cx="7" cy="161"/>
            </a:xfrm>
            <a:custGeom>
              <a:avLst/>
              <a:gdLst>
                <a:gd name="T0" fmla="*/ 7 w 13"/>
                <a:gd name="T1" fmla="*/ 5 h 237"/>
                <a:gd name="T2" fmla="*/ 7 w 13"/>
                <a:gd name="T3" fmla="*/ 3 h 237"/>
                <a:gd name="T4" fmla="*/ 5 w 13"/>
                <a:gd name="T5" fmla="*/ 0 h 237"/>
                <a:gd name="T6" fmla="*/ 3 w 13"/>
                <a:gd name="T7" fmla="*/ 0 h 237"/>
                <a:gd name="T8" fmla="*/ 0 w 13"/>
                <a:gd name="T9" fmla="*/ 3 h 237"/>
                <a:gd name="T10" fmla="*/ 0 w 13"/>
                <a:gd name="T11" fmla="*/ 37 h 237"/>
                <a:gd name="T12" fmla="*/ 0 w 13"/>
                <a:gd name="T13" fmla="*/ 39 h 237"/>
                <a:gd name="T14" fmla="*/ 3 w 13"/>
                <a:gd name="T15" fmla="*/ 42 h 237"/>
                <a:gd name="T16" fmla="*/ 5 w 13"/>
                <a:gd name="T17" fmla="*/ 42 h 237"/>
                <a:gd name="T18" fmla="*/ 7 w 13"/>
                <a:gd name="T19" fmla="*/ 39 h 237"/>
                <a:gd name="T20" fmla="*/ 7 w 13"/>
                <a:gd name="T21" fmla="*/ 5 h 237"/>
                <a:gd name="T22" fmla="*/ 7 w 13"/>
                <a:gd name="T23" fmla="*/ 65 h 237"/>
                <a:gd name="T24" fmla="*/ 7 w 13"/>
                <a:gd name="T25" fmla="*/ 62 h 237"/>
                <a:gd name="T26" fmla="*/ 5 w 13"/>
                <a:gd name="T27" fmla="*/ 59 h 237"/>
                <a:gd name="T28" fmla="*/ 3 w 13"/>
                <a:gd name="T29" fmla="*/ 59 h 237"/>
                <a:gd name="T30" fmla="*/ 0 w 13"/>
                <a:gd name="T31" fmla="*/ 62 h 237"/>
                <a:gd name="T32" fmla="*/ 0 w 13"/>
                <a:gd name="T33" fmla="*/ 96 h 237"/>
                <a:gd name="T34" fmla="*/ 0 w 13"/>
                <a:gd name="T35" fmla="*/ 99 h 237"/>
                <a:gd name="T36" fmla="*/ 3 w 13"/>
                <a:gd name="T37" fmla="*/ 101 h 237"/>
                <a:gd name="T38" fmla="*/ 5 w 13"/>
                <a:gd name="T39" fmla="*/ 101 h 237"/>
                <a:gd name="T40" fmla="*/ 7 w 13"/>
                <a:gd name="T41" fmla="*/ 99 h 237"/>
                <a:gd name="T42" fmla="*/ 7 w 13"/>
                <a:gd name="T43" fmla="*/ 65 h 237"/>
                <a:gd name="T44" fmla="*/ 7 w 13"/>
                <a:gd name="T45" fmla="*/ 5 h 237"/>
                <a:gd name="T46" fmla="*/ 7 w 13"/>
                <a:gd name="T47" fmla="*/ 124 h 237"/>
                <a:gd name="T48" fmla="*/ 7 w 13"/>
                <a:gd name="T49" fmla="*/ 122 h 237"/>
                <a:gd name="T50" fmla="*/ 5 w 13"/>
                <a:gd name="T51" fmla="*/ 118 h 237"/>
                <a:gd name="T52" fmla="*/ 3 w 13"/>
                <a:gd name="T53" fmla="*/ 118 h 237"/>
                <a:gd name="T54" fmla="*/ 0 w 13"/>
                <a:gd name="T55" fmla="*/ 122 h 237"/>
                <a:gd name="T56" fmla="*/ 0 w 13"/>
                <a:gd name="T57" fmla="*/ 155 h 237"/>
                <a:gd name="T58" fmla="*/ 0 w 13"/>
                <a:gd name="T59" fmla="*/ 158 h 237"/>
                <a:gd name="T60" fmla="*/ 3 w 13"/>
                <a:gd name="T61" fmla="*/ 161 h 237"/>
                <a:gd name="T62" fmla="*/ 5 w 13"/>
                <a:gd name="T63" fmla="*/ 161 h 237"/>
                <a:gd name="T64" fmla="*/ 7 w 13"/>
                <a:gd name="T65" fmla="*/ 158 h 237"/>
                <a:gd name="T66" fmla="*/ 7 w 13"/>
                <a:gd name="T67" fmla="*/ 124 h 237"/>
                <a:gd name="T68" fmla="*/ 7 w 13"/>
                <a:gd name="T69" fmla="*/ 5 h 2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"/>
                <a:gd name="T106" fmla="*/ 0 h 237"/>
                <a:gd name="T107" fmla="*/ 13 w 13"/>
                <a:gd name="T108" fmla="*/ 237 h 2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" h="237">
                  <a:moveTo>
                    <a:pt x="13" y="8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13" y="58"/>
                  </a:lnTo>
                  <a:lnTo>
                    <a:pt x="13" y="8"/>
                  </a:lnTo>
                  <a:lnTo>
                    <a:pt x="13" y="95"/>
                  </a:lnTo>
                  <a:lnTo>
                    <a:pt x="13" y="91"/>
                  </a:lnTo>
                  <a:lnTo>
                    <a:pt x="9" y="87"/>
                  </a:lnTo>
                  <a:lnTo>
                    <a:pt x="5" y="87"/>
                  </a:lnTo>
                  <a:lnTo>
                    <a:pt x="0" y="91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5" y="149"/>
                  </a:lnTo>
                  <a:lnTo>
                    <a:pt x="9" y="149"/>
                  </a:lnTo>
                  <a:lnTo>
                    <a:pt x="13" y="145"/>
                  </a:lnTo>
                  <a:lnTo>
                    <a:pt x="13" y="95"/>
                  </a:lnTo>
                  <a:lnTo>
                    <a:pt x="13" y="8"/>
                  </a:lnTo>
                  <a:lnTo>
                    <a:pt x="13" y="183"/>
                  </a:lnTo>
                  <a:lnTo>
                    <a:pt x="13" y="179"/>
                  </a:lnTo>
                  <a:lnTo>
                    <a:pt x="9" y="174"/>
                  </a:lnTo>
                  <a:lnTo>
                    <a:pt x="5" y="174"/>
                  </a:lnTo>
                  <a:lnTo>
                    <a:pt x="0" y="179"/>
                  </a:lnTo>
                  <a:lnTo>
                    <a:pt x="0" y="228"/>
                  </a:lnTo>
                  <a:lnTo>
                    <a:pt x="0" y="233"/>
                  </a:lnTo>
                  <a:lnTo>
                    <a:pt x="5" y="237"/>
                  </a:lnTo>
                  <a:lnTo>
                    <a:pt x="9" y="237"/>
                  </a:lnTo>
                  <a:lnTo>
                    <a:pt x="13" y="233"/>
                  </a:lnTo>
                  <a:lnTo>
                    <a:pt x="13" y="183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0" name="Line 144"/>
            <p:cNvSpPr>
              <a:spLocks noChangeShapeType="1"/>
            </p:cNvSpPr>
            <p:nvPr/>
          </p:nvSpPr>
          <p:spPr bwMode="auto">
            <a:xfrm>
              <a:off x="2733" y="1268"/>
              <a:ext cx="0" cy="349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1" name="Line 145"/>
            <p:cNvSpPr>
              <a:spLocks noChangeShapeType="1"/>
            </p:cNvSpPr>
            <p:nvPr/>
          </p:nvSpPr>
          <p:spPr bwMode="auto">
            <a:xfrm flipV="1">
              <a:off x="2593" y="1263"/>
              <a:ext cx="2" cy="92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72" name="Group 146"/>
            <p:cNvGrpSpPr>
              <a:grpSpLocks/>
            </p:cNvGrpSpPr>
            <p:nvPr/>
          </p:nvGrpSpPr>
          <p:grpSpPr bwMode="auto">
            <a:xfrm>
              <a:off x="2332" y="2136"/>
              <a:ext cx="306" cy="114"/>
              <a:chOff x="6188" y="11064"/>
              <a:chExt cx="495" cy="170"/>
            </a:xfrm>
          </p:grpSpPr>
          <p:sp>
            <p:nvSpPr>
              <p:cNvPr id="56545" name="Line 147"/>
              <p:cNvSpPr>
                <a:spLocks noChangeShapeType="1"/>
              </p:cNvSpPr>
              <p:nvPr/>
            </p:nvSpPr>
            <p:spPr bwMode="auto">
              <a:xfrm>
                <a:off x="6188" y="11147"/>
                <a:ext cx="495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46" name="Rectangle 148"/>
              <p:cNvSpPr>
                <a:spLocks noChangeArrowheads="1"/>
              </p:cNvSpPr>
              <p:nvPr/>
            </p:nvSpPr>
            <p:spPr bwMode="auto">
              <a:xfrm>
                <a:off x="6375" y="11113"/>
                <a:ext cx="125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47" name="Line 149"/>
              <p:cNvSpPr>
                <a:spLocks noChangeShapeType="1"/>
              </p:cNvSpPr>
              <p:nvPr/>
            </p:nvSpPr>
            <p:spPr bwMode="auto">
              <a:xfrm flipV="1">
                <a:off x="6359" y="11064"/>
                <a:ext cx="128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48" name="Line 150"/>
              <p:cNvSpPr>
                <a:spLocks noChangeShapeType="1"/>
              </p:cNvSpPr>
              <p:nvPr/>
            </p:nvSpPr>
            <p:spPr bwMode="auto">
              <a:xfrm flipV="1">
                <a:off x="6379" y="11151"/>
                <a:ext cx="125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73" name="Group 151"/>
            <p:cNvGrpSpPr>
              <a:grpSpLocks/>
            </p:cNvGrpSpPr>
            <p:nvPr/>
          </p:nvGrpSpPr>
          <p:grpSpPr bwMode="auto">
            <a:xfrm>
              <a:off x="2332" y="2285"/>
              <a:ext cx="306" cy="115"/>
              <a:chOff x="6188" y="11284"/>
              <a:chExt cx="495" cy="170"/>
            </a:xfrm>
          </p:grpSpPr>
          <p:sp>
            <p:nvSpPr>
              <p:cNvPr id="56541" name="Line 152"/>
              <p:cNvSpPr>
                <a:spLocks noChangeShapeType="1"/>
              </p:cNvSpPr>
              <p:nvPr/>
            </p:nvSpPr>
            <p:spPr bwMode="auto">
              <a:xfrm>
                <a:off x="6188" y="11367"/>
                <a:ext cx="495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42" name="Rectangle 153"/>
              <p:cNvSpPr>
                <a:spLocks noChangeArrowheads="1"/>
              </p:cNvSpPr>
              <p:nvPr/>
            </p:nvSpPr>
            <p:spPr bwMode="auto">
              <a:xfrm>
                <a:off x="6375" y="11330"/>
                <a:ext cx="125" cy="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43" name="Line 154"/>
              <p:cNvSpPr>
                <a:spLocks noChangeShapeType="1"/>
              </p:cNvSpPr>
              <p:nvPr/>
            </p:nvSpPr>
            <p:spPr bwMode="auto">
              <a:xfrm flipV="1">
                <a:off x="6359" y="11284"/>
                <a:ext cx="128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44" name="Line 155"/>
              <p:cNvSpPr>
                <a:spLocks noChangeShapeType="1"/>
              </p:cNvSpPr>
              <p:nvPr/>
            </p:nvSpPr>
            <p:spPr bwMode="auto">
              <a:xfrm flipV="1">
                <a:off x="6379" y="11371"/>
                <a:ext cx="125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74" name="Group 156"/>
            <p:cNvGrpSpPr>
              <a:grpSpLocks/>
            </p:cNvGrpSpPr>
            <p:nvPr/>
          </p:nvGrpSpPr>
          <p:grpSpPr bwMode="auto">
            <a:xfrm>
              <a:off x="2545" y="1442"/>
              <a:ext cx="116" cy="449"/>
              <a:chOff x="6612" y="10004"/>
              <a:chExt cx="187" cy="661"/>
            </a:xfrm>
          </p:grpSpPr>
          <p:sp>
            <p:nvSpPr>
              <p:cNvPr id="56535" name="Line 157"/>
              <p:cNvSpPr>
                <a:spLocks noChangeShapeType="1"/>
              </p:cNvSpPr>
              <p:nvPr/>
            </p:nvSpPr>
            <p:spPr bwMode="auto">
              <a:xfrm flipV="1">
                <a:off x="6695" y="10004"/>
                <a:ext cx="1" cy="66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36" name="Rectangle 158"/>
              <p:cNvSpPr>
                <a:spLocks noChangeArrowheads="1"/>
              </p:cNvSpPr>
              <p:nvPr/>
            </p:nvSpPr>
            <p:spPr bwMode="auto">
              <a:xfrm>
                <a:off x="6625" y="10191"/>
                <a:ext cx="128" cy="3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37" name="Oval 159"/>
              <p:cNvSpPr>
                <a:spLocks noChangeArrowheads="1"/>
              </p:cNvSpPr>
              <p:nvPr/>
            </p:nvSpPr>
            <p:spPr bwMode="auto">
              <a:xfrm>
                <a:off x="6666" y="10436"/>
                <a:ext cx="67" cy="6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38" name="Oval 160"/>
              <p:cNvSpPr>
                <a:spLocks noChangeArrowheads="1"/>
              </p:cNvSpPr>
              <p:nvPr/>
            </p:nvSpPr>
            <p:spPr bwMode="auto">
              <a:xfrm>
                <a:off x="6658" y="10428"/>
                <a:ext cx="83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39" name="Freeform 161"/>
              <p:cNvSpPr>
                <a:spLocks/>
              </p:cNvSpPr>
              <p:nvPr/>
            </p:nvSpPr>
            <p:spPr bwMode="auto">
              <a:xfrm>
                <a:off x="6612" y="10178"/>
                <a:ext cx="158" cy="30"/>
              </a:xfrm>
              <a:custGeom>
                <a:avLst/>
                <a:gdLst>
                  <a:gd name="T0" fmla="*/ 0 w 158"/>
                  <a:gd name="T1" fmla="*/ 30 h 30"/>
                  <a:gd name="T2" fmla="*/ 37 w 158"/>
                  <a:gd name="T3" fmla="*/ 5 h 30"/>
                  <a:gd name="T4" fmla="*/ 79 w 158"/>
                  <a:gd name="T5" fmla="*/ 0 h 30"/>
                  <a:gd name="T6" fmla="*/ 121 w 158"/>
                  <a:gd name="T7" fmla="*/ 5 h 30"/>
                  <a:gd name="T8" fmla="*/ 158 w 158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0"/>
                  <a:gd name="T17" fmla="*/ 158 w 1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0">
                    <a:moveTo>
                      <a:pt x="0" y="30"/>
                    </a:moveTo>
                    <a:lnTo>
                      <a:pt x="37" y="5"/>
                    </a:lnTo>
                    <a:lnTo>
                      <a:pt x="79" y="0"/>
                    </a:lnTo>
                    <a:lnTo>
                      <a:pt x="121" y="5"/>
                    </a:lnTo>
                    <a:lnTo>
                      <a:pt x="158" y="30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40" name="Line 162"/>
              <p:cNvSpPr>
                <a:spLocks noChangeShapeType="1"/>
              </p:cNvSpPr>
              <p:nvPr/>
            </p:nvSpPr>
            <p:spPr bwMode="auto">
              <a:xfrm flipV="1">
                <a:off x="6712" y="10249"/>
                <a:ext cx="87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75" name="Group 163"/>
            <p:cNvGrpSpPr>
              <a:grpSpLocks/>
            </p:cNvGrpSpPr>
            <p:nvPr/>
          </p:nvGrpSpPr>
          <p:grpSpPr bwMode="auto">
            <a:xfrm>
              <a:off x="2682" y="1436"/>
              <a:ext cx="115" cy="448"/>
              <a:chOff x="6936" y="10021"/>
              <a:chExt cx="187" cy="660"/>
            </a:xfrm>
          </p:grpSpPr>
          <p:sp>
            <p:nvSpPr>
              <p:cNvPr id="56529" name="Line 164"/>
              <p:cNvSpPr>
                <a:spLocks noChangeShapeType="1"/>
              </p:cNvSpPr>
              <p:nvPr/>
            </p:nvSpPr>
            <p:spPr bwMode="auto">
              <a:xfrm flipV="1">
                <a:off x="7019" y="10021"/>
                <a:ext cx="1" cy="66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30" name="Rectangle 165"/>
              <p:cNvSpPr>
                <a:spLocks noChangeArrowheads="1"/>
              </p:cNvSpPr>
              <p:nvPr/>
            </p:nvSpPr>
            <p:spPr bwMode="auto">
              <a:xfrm>
                <a:off x="6949" y="10203"/>
                <a:ext cx="128" cy="3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31" name="Oval 166"/>
              <p:cNvSpPr>
                <a:spLocks noChangeArrowheads="1"/>
              </p:cNvSpPr>
              <p:nvPr/>
            </p:nvSpPr>
            <p:spPr bwMode="auto">
              <a:xfrm>
                <a:off x="6994" y="10449"/>
                <a:ext cx="67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32" name="Oval 167"/>
              <p:cNvSpPr>
                <a:spLocks noChangeArrowheads="1"/>
              </p:cNvSpPr>
              <p:nvPr/>
            </p:nvSpPr>
            <p:spPr bwMode="auto">
              <a:xfrm>
                <a:off x="6986" y="10440"/>
                <a:ext cx="83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33" name="Freeform 168"/>
              <p:cNvSpPr>
                <a:spLocks/>
              </p:cNvSpPr>
              <p:nvPr/>
            </p:nvSpPr>
            <p:spPr bwMode="auto">
              <a:xfrm>
                <a:off x="6936" y="10191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7 h 33"/>
                  <a:gd name="T4" fmla="*/ 38 w 162"/>
                  <a:gd name="T5" fmla="*/ 8 h 33"/>
                  <a:gd name="T6" fmla="*/ 58 w 162"/>
                  <a:gd name="T7" fmla="*/ 0 h 33"/>
                  <a:gd name="T8" fmla="*/ 83 w 162"/>
                  <a:gd name="T9" fmla="*/ 0 h 33"/>
                  <a:gd name="T10" fmla="*/ 104 w 162"/>
                  <a:gd name="T11" fmla="*/ 0 h 33"/>
                  <a:gd name="T12" fmla="*/ 125 w 162"/>
                  <a:gd name="T13" fmla="*/ 8 h 33"/>
                  <a:gd name="T14" fmla="*/ 146 w 162"/>
                  <a:gd name="T15" fmla="*/ 17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7"/>
                    </a:lnTo>
                    <a:lnTo>
                      <a:pt x="38" y="8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5" y="8"/>
                    </a:lnTo>
                    <a:lnTo>
                      <a:pt x="146" y="17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34" name="Line 169"/>
              <p:cNvSpPr>
                <a:spLocks noChangeShapeType="1"/>
              </p:cNvSpPr>
              <p:nvPr/>
            </p:nvSpPr>
            <p:spPr bwMode="auto">
              <a:xfrm flipV="1">
                <a:off x="7040" y="10262"/>
                <a:ext cx="83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376" name="Line 170"/>
            <p:cNvSpPr>
              <a:spLocks noChangeShapeType="1"/>
            </p:cNvSpPr>
            <p:nvPr/>
          </p:nvSpPr>
          <p:spPr bwMode="auto">
            <a:xfrm>
              <a:off x="2202" y="914"/>
              <a:ext cx="1060" cy="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77" name="Group 171"/>
            <p:cNvGrpSpPr>
              <a:grpSpLocks/>
            </p:cNvGrpSpPr>
            <p:nvPr/>
          </p:nvGrpSpPr>
          <p:grpSpPr bwMode="auto">
            <a:xfrm>
              <a:off x="2390" y="1274"/>
              <a:ext cx="115" cy="445"/>
              <a:chOff x="6321" y="9730"/>
              <a:chExt cx="187" cy="656"/>
            </a:xfrm>
          </p:grpSpPr>
          <p:sp>
            <p:nvSpPr>
              <p:cNvPr id="56523" name="Line 172"/>
              <p:cNvSpPr>
                <a:spLocks noChangeShapeType="1"/>
              </p:cNvSpPr>
              <p:nvPr/>
            </p:nvSpPr>
            <p:spPr bwMode="auto">
              <a:xfrm flipV="1">
                <a:off x="6404" y="9730"/>
                <a:ext cx="1" cy="65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24" name="Rectangle 173"/>
              <p:cNvSpPr>
                <a:spLocks noChangeArrowheads="1"/>
              </p:cNvSpPr>
              <p:nvPr/>
            </p:nvSpPr>
            <p:spPr bwMode="auto">
              <a:xfrm>
                <a:off x="6334" y="9912"/>
                <a:ext cx="128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25" name="Oval 174"/>
              <p:cNvSpPr>
                <a:spLocks noChangeArrowheads="1"/>
              </p:cNvSpPr>
              <p:nvPr/>
            </p:nvSpPr>
            <p:spPr bwMode="auto">
              <a:xfrm>
                <a:off x="6379" y="10153"/>
                <a:ext cx="63" cy="6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26" name="Oval 175"/>
              <p:cNvSpPr>
                <a:spLocks noChangeArrowheads="1"/>
              </p:cNvSpPr>
              <p:nvPr/>
            </p:nvSpPr>
            <p:spPr bwMode="auto">
              <a:xfrm>
                <a:off x="6371" y="10145"/>
                <a:ext cx="79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27" name="Freeform 176"/>
              <p:cNvSpPr>
                <a:spLocks/>
              </p:cNvSpPr>
              <p:nvPr/>
            </p:nvSpPr>
            <p:spPr bwMode="auto">
              <a:xfrm>
                <a:off x="6321" y="9900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7 h 33"/>
                  <a:gd name="T4" fmla="*/ 38 w 162"/>
                  <a:gd name="T5" fmla="*/ 8 h 33"/>
                  <a:gd name="T6" fmla="*/ 58 w 162"/>
                  <a:gd name="T7" fmla="*/ 0 h 33"/>
                  <a:gd name="T8" fmla="*/ 83 w 162"/>
                  <a:gd name="T9" fmla="*/ 0 h 33"/>
                  <a:gd name="T10" fmla="*/ 104 w 162"/>
                  <a:gd name="T11" fmla="*/ 0 h 33"/>
                  <a:gd name="T12" fmla="*/ 125 w 162"/>
                  <a:gd name="T13" fmla="*/ 8 h 33"/>
                  <a:gd name="T14" fmla="*/ 146 w 162"/>
                  <a:gd name="T15" fmla="*/ 17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7"/>
                    </a:lnTo>
                    <a:lnTo>
                      <a:pt x="38" y="8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5" y="8"/>
                    </a:lnTo>
                    <a:lnTo>
                      <a:pt x="146" y="17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28" name="Line 177"/>
              <p:cNvSpPr>
                <a:spLocks noChangeShapeType="1"/>
              </p:cNvSpPr>
              <p:nvPr/>
            </p:nvSpPr>
            <p:spPr bwMode="auto">
              <a:xfrm flipV="1">
                <a:off x="6421" y="9966"/>
                <a:ext cx="87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78" name="Group 178"/>
            <p:cNvGrpSpPr>
              <a:grpSpLocks/>
            </p:cNvGrpSpPr>
            <p:nvPr/>
          </p:nvGrpSpPr>
          <p:grpSpPr bwMode="auto">
            <a:xfrm>
              <a:off x="2230" y="1270"/>
              <a:ext cx="115" cy="446"/>
              <a:chOff x="6034" y="9725"/>
              <a:chExt cx="187" cy="657"/>
            </a:xfrm>
          </p:grpSpPr>
          <p:sp>
            <p:nvSpPr>
              <p:cNvPr id="56517" name="Line 179"/>
              <p:cNvSpPr>
                <a:spLocks noChangeShapeType="1"/>
              </p:cNvSpPr>
              <p:nvPr/>
            </p:nvSpPr>
            <p:spPr bwMode="auto">
              <a:xfrm flipV="1">
                <a:off x="6118" y="9725"/>
                <a:ext cx="1" cy="65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18" name="Rectangle 180"/>
              <p:cNvSpPr>
                <a:spLocks noChangeArrowheads="1"/>
              </p:cNvSpPr>
              <p:nvPr/>
            </p:nvSpPr>
            <p:spPr bwMode="auto">
              <a:xfrm>
                <a:off x="6047" y="9908"/>
                <a:ext cx="129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19" name="Oval 181"/>
              <p:cNvSpPr>
                <a:spLocks noChangeArrowheads="1"/>
              </p:cNvSpPr>
              <p:nvPr/>
            </p:nvSpPr>
            <p:spPr bwMode="auto">
              <a:xfrm>
                <a:off x="6088" y="10153"/>
                <a:ext cx="67" cy="6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20" name="Oval 182"/>
              <p:cNvSpPr>
                <a:spLocks noChangeArrowheads="1"/>
              </p:cNvSpPr>
              <p:nvPr/>
            </p:nvSpPr>
            <p:spPr bwMode="auto">
              <a:xfrm>
                <a:off x="6080" y="10145"/>
                <a:ext cx="83" cy="79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21" name="Freeform 183"/>
              <p:cNvSpPr>
                <a:spLocks/>
              </p:cNvSpPr>
              <p:nvPr/>
            </p:nvSpPr>
            <p:spPr bwMode="auto">
              <a:xfrm>
                <a:off x="6034" y="9896"/>
                <a:ext cx="163" cy="33"/>
              </a:xfrm>
              <a:custGeom>
                <a:avLst/>
                <a:gdLst>
                  <a:gd name="T0" fmla="*/ 0 w 163"/>
                  <a:gd name="T1" fmla="*/ 33 h 33"/>
                  <a:gd name="T2" fmla="*/ 17 w 163"/>
                  <a:gd name="T3" fmla="*/ 16 h 33"/>
                  <a:gd name="T4" fmla="*/ 38 w 163"/>
                  <a:gd name="T5" fmla="*/ 8 h 33"/>
                  <a:gd name="T6" fmla="*/ 59 w 163"/>
                  <a:gd name="T7" fmla="*/ 0 h 33"/>
                  <a:gd name="T8" fmla="*/ 79 w 163"/>
                  <a:gd name="T9" fmla="*/ 0 h 33"/>
                  <a:gd name="T10" fmla="*/ 100 w 163"/>
                  <a:gd name="T11" fmla="*/ 0 h 33"/>
                  <a:gd name="T12" fmla="*/ 125 w 163"/>
                  <a:gd name="T13" fmla="*/ 8 h 33"/>
                  <a:gd name="T14" fmla="*/ 146 w 163"/>
                  <a:gd name="T15" fmla="*/ 16 h 33"/>
                  <a:gd name="T16" fmla="*/ 163 w 163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3"/>
                  <a:gd name="T28" fmla="*/ 0 h 33"/>
                  <a:gd name="T29" fmla="*/ 163 w 16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3" h="33">
                    <a:moveTo>
                      <a:pt x="0" y="33"/>
                    </a:moveTo>
                    <a:lnTo>
                      <a:pt x="17" y="16"/>
                    </a:lnTo>
                    <a:lnTo>
                      <a:pt x="38" y="8"/>
                    </a:lnTo>
                    <a:lnTo>
                      <a:pt x="59" y="0"/>
                    </a:lnTo>
                    <a:lnTo>
                      <a:pt x="79" y="0"/>
                    </a:lnTo>
                    <a:lnTo>
                      <a:pt x="100" y="0"/>
                    </a:lnTo>
                    <a:lnTo>
                      <a:pt x="125" y="8"/>
                    </a:lnTo>
                    <a:lnTo>
                      <a:pt x="146" y="16"/>
                    </a:lnTo>
                    <a:lnTo>
                      <a:pt x="163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22" name="Line 184"/>
              <p:cNvSpPr>
                <a:spLocks noChangeShapeType="1"/>
              </p:cNvSpPr>
              <p:nvPr/>
            </p:nvSpPr>
            <p:spPr bwMode="auto">
              <a:xfrm flipV="1">
                <a:off x="6134" y="9966"/>
                <a:ext cx="87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379" name="Freeform 185"/>
            <p:cNvSpPr>
              <a:spLocks/>
            </p:cNvSpPr>
            <p:nvPr/>
          </p:nvSpPr>
          <p:spPr bwMode="auto">
            <a:xfrm>
              <a:off x="2285" y="1847"/>
              <a:ext cx="8" cy="504"/>
            </a:xfrm>
            <a:custGeom>
              <a:avLst/>
              <a:gdLst>
                <a:gd name="T0" fmla="*/ 8 w 13"/>
                <a:gd name="T1" fmla="*/ 3 h 743"/>
                <a:gd name="T2" fmla="*/ 2 w 13"/>
                <a:gd name="T3" fmla="*/ 0 h 743"/>
                <a:gd name="T4" fmla="*/ 0 w 13"/>
                <a:gd name="T5" fmla="*/ 37 h 743"/>
                <a:gd name="T6" fmla="*/ 2 w 13"/>
                <a:gd name="T7" fmla="*/ 42 h 743"/>
                <a:gd name="T8" fmla="*/ 8 w 13"/>
                <a:gd name="T9" fmla="*/ 39 h 743"/>
                <a:gd name="T10" fmla="*/ 8 w 13"/>
                <a:gd name="T11" fmla="*/ 64 h 743"/>
                <a:gd name="T12" fmla="*/ 6 w 13"/>
                <a:gd name="T13" fmla="*/ 59 h 743"/>
                <a:gd name="T14" fmla="*/ 0 w 13"/>
                <a:gd name="T15" fmla="*/ 62 h 743"/>
                <a:gd name="T16" fmla="*/ 0 w 13"/>
                <a:gd name="T17" fmla="*/ 96 h 743"/>
                <a:gd name="T18" fmla="*/ 6 w 13"/>
                <a:gd name="T19" fmla="*/ 98 h 743"/>
                <a:gd name="T20" fmla="*/ 8 w 13"/>
                <a:gd name="T21" fmla="*/ 64 h 743"/>
                <a:gd name="T22" fmla="*/ 8 w 13"/>
                <a:gd name="T23" fmla="*/ 121 h 743"/>
                <a:gd name="T24" fmla="*/ 6 w 13"/>
                <a:gd name="T25" fmla="*/ 115 h 743"/>
                <a:gd name="T26" fmla="*/ 0 w 13"/>
                <a:gd name="T27" fmla="*/ 118 h 743"/>
                <a:gd name="T28" fmla="*/ 0 w 13"/>
                <a:gd name="T29" fmla="*/ 155 h 743"/>
                <a:gd name="T30" fmla="*/ 6 w 13"/>
                <a:gd name="T31" fmla="*/ 157 h 743"/>
                <a:gd name="T32" fmla="*/ 8 w 13"/>
                <a:gd name="T33" fmla="*/ 121 h 743"/>
                <a:gd name="T34" fmla="*/ 8 w 13"/>
                <a:gd name="T35" fmla="*/ 180 h 743"/>
                <a:gd name="T36" fmla="*/ 6 w 13"/>
                <a:gd name="T37" fmla="*/ 174 h 743"/>
                <a:gd name="T38" fmla="*/ 0 w 13"/>
                <a:gd name="T39" fmla="*/ 177 h 743"/>
                <a:gd name="T40" fmla="*/ 0 w 13"/>
                <a:gd name="T41" fmla="*/ 214 h 743"/>
                <a:gd name="T42" fmla="*/ 6 w 13"/>
                <a:gd name="T43" fmla="*/ 217 h 743"/>
                <a:gd name="T44" fmla="*/ 8 w 13"/>
                <a:gd name="T45" fmla="*/ 180 h 743"/>
                <a:gd name="T46" fmla="*/ 8 w 13"/>
                <a:gd name="T47" fmla="*/ 239 h 743"/>
                <a:gd name="T48" fmla="*/ 6 w 13"/>
                <a:gd name="T49" fmla="*/ 234 h 743"/>
                <a:gd name="T50" fmla="*/ 0 w 13"/>
                <a:gd name="T51" fmla="*/ 237 h 743"/>
                <a:gd name="T52" fmla="*/ 0 w 13"/>
                <a:gd name="T53" fmla="*/ 273 h 743"/>
                <a:gd name="T54" fmla="*/ 6 w 13"/>
                <a:gd name="T55" fmla="*/ 276 h 743"/>
                <a:gd name="T56" fmla="*/ 8 w 13"/>
                <a:gd name="T57" fmla="*/ 239 h 743"/>
                <a:gd name="T58" fmla="*/ 8 w 13"/>
                <a:gd name="T59" fmla="*/ 298 h 743"/>
                <a:gd name="T60" fmla="*/ 6 w 13"/>
                <a:gd name="T61" fmla="*/ 293 h 743"/>
                <a:gd name="T62" fmla="*/ 0 w 13"/>
                <a:gd name="T63" fmla="*/ 296 h 743"/>
                <a:gd name="T64" fmla="*/ 0 w 13"/>
                <a:gd name="T65" fmla="*/ 332 h 743"/>
                <a:gd name="T66" fmla="*/ 6 w 13"/>
                <a:gd name="T67" fmla="*/ 335 h 743"/>
                <a:gd name="T68" fmla="*/ 8 w 13"/>
                <a:gd name="T69" fmla="*/ 298 h 743"/>
                <a:gd name="T70" fmla="*/ 8 w 13"/>
                <a:gd name="T71" fmla="*/ 357 h 743"/>
                <a:gd name="T72" fmla="*/ 6 w 13"/>
                <a:gd name="T73" fmla="*/ 352 h 743"/>
                <a:gd name="T74" fmla="*/ 0 w 13"/>
                <a:gd name="T75" fmla="*/ 355 h 743"/>
                <a:gd name="T76" fmla="*/ 0 w 13"/>
                <a:gd name="T77" fmla="*/ 391 h 743"/>
                <a:gd name="T78" fmla="*/ 6 w 13"/>
                <a:gd name="T79" fmla="*/ 394 h 743"/>
                <a:gd name="T80" fmla="*/ 8 w 13"/>
                <a:gd name="T81" fmla="*/ 357 h 743"/>
                <a:gd name="T82" fmla="*/ 8 w 13"/>
                <a:gd name="T83" fmla="*/ 417 h 743"/>
                <a:gd name="T84" fmla="*/ 6 w 13"/>
                <a:gd name="T85" fmla="*/ 411 h 743"/>
                <a:gd name="T86" fmla="*/ 0 w 13"/>
                <a:gd name="T87" fmla="*/ 414 h 743"/>
                <a:gd name="T88" fmla="*/ 0 w 13"/>
                <a:gd name="T89" fmla="*/ 451 h 743"/>
                <a:gd name="T90" fmla="*/ 6 w 13"/>
                <a:gd name="T91" fmla="*/ 454 h 743"/>
                <a:gd name="T92" fmla="*/ 8 w 13"/>
                <a:gd name="T93" fmla="*/ 417 h 743"/>
                <a:gd name="T94" fmla="*/ 8 w 13"/>
                <a:gd name="T95" fmla="*/ 476 h 743"/>
                <a:gd name="T96" fmla="*/ 6 w 13"/>
                <a:gd name="T97" fmla="*/ 471 h 743"/>
                <a:gd name="T98" fmla="*/ 0 w 13"/>
                <a:gd name="T99" fmla="*/ 473 h 743"/>
                <a:gd name="T100" fmla="*/ 0 w 13"/>
                <a:gd name="T101" fmla="*/ 501 h 743"/>
                <a:gd name="T102" fmla="*/ 6 w 13"/>
                <a:gd name="T103" fmla="*/ 504 h 743"/>
                <a:gd name="T104" fmla="*/ 8 w 13"/>
                <a:gd name="T105" fmla="*/ 476 h 7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"/>
                <a:gd name="T160" fmla="*/ 0 h 743"/>
                <a:gd name="T161" fmla="*/ 13 w 13"/>
                <a:gd name="T162" fmla="*/ 743 h 7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" h="743">
                  <a:moveTo>
                    <a:pt x="13" y="8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9" y="62"/>
                  </a:lnTo>
                  <a:lnTo>
                    <a:pt x="13" y="58"/>
                  </a:lnTo>
                  <a:lnTo>
                    <a:pt x="13" y="8"/>
                  </a:lnTo>
                  <a:lnTo>
                    <a:pt x="13" y="95"/>
                  </a:lnTo>
                  <a:lnTo>
                    <a:pt x="13" y="91"/>
                  </a:lnTo>
                  <a:lnTo>
                    <a:pt x="9" y="87"/>
                  </a:lnTo>
                  <a:lnTo>
                    <a:pt x="4" y="87"/>
                  </a:lnTo>
                  <a:lnTo>
                    <a:pt x="0" y="91"/>
                  </a:lnTo>
                  <a:lnTo>
                    <a:pt x="0" y="137"/>
                  </a:lnTo>
                  <a:lnTo>
                    <a:pt x="0" y="141"/>
                  </a:lnTo>
                  <a:lnTo>
                    <a:pt x="4" y="145"/>
                  </a:lnTo>
                  <a:lnTo>
                    <a:pt x="9" y="145"/>
                  </a:lnTo>
                  <a:lnTo>
                    <a:pt x="13" y="141"/>
                  </a:lnTo>
                  <a:lnTo>
                    <a:pt x="13" y="95"/>
                  </a:lnTo>
                  <a:lnTo>
                    <a:pt x="13" y="8"/>
                  </a:lnTo>
                  <a:lnTo>
                    <a:pt x="13" y="178"/>
                  </a:lnTo>
                  <a:lnTo>
                    <a:pt x="13" y="174"/>
                  </a:lnTo>
                  <a:lnTo>
                    <a:pt x="9" y="170"/>
                  </a:lnTo>
                  <a:lnTo>
                    <a:pt x="4" y="170"/>
                  </a:lnTo>
                  <a:lnTo>
                    <a:pt x="0" y="174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4" y="232"/>
                  </a:lnTo>
                  <a:lnTo>
                    <a:pt x="9" y="232"/>
                  </a:lnTo>
                  <a:lnTo>
                    <a:pt x="13" y="228"/>
                  </a:lnTo>
                  <a:lnTo>
                    <a:pt x="13" y="178"/>
                  </a:lnTo>
                  <a:lnTo>
                    <a:pt x="13" y="8"/>
                  </a:lnTo>
                  <a:lnTo>
                    <a:pt x="13" y="266"/>
                  </a:lnTo>
                  <a:lnTo>
                    <a:pt x="13" y="261"/>
                  </a:lnTo>
                  <a:lnTo>
                    <a:pt x="9" y="257"/>
                  </a:lnTo>
                  <a:lnTo>
                    <a:pt x="4" y="257"/>
                  </a:lnTo>
                  <a:lnTo>
                    <a:pt x="0" y="261"/>
                  </a:lnTo>
                  <a:lnTo>
                    <a:pt x="0" y="311"/>
                  </a:lnTo>
                  <a:lnTo>
                    <a:pt x="0" y="315"/>
                  </a:lnTo>
                  <a:lnTo>
                    <a:pt x="4" y="320"/>
                  </a:lnTo>
                  <a:lnTo>
                    <a:pt x="9" y="320"/>
                  </a:lnTo>
                  <a:lnTo>
                    <a:pt x="13" y="315"/>
                  </a:lnTo>
                  <a:lnTo>
                    <a:pt x="13" y="266"/>
                  </a:lnTo>
                  <a:lnTo>
                    <a:pt x="13" y="8"/>
                  </a:lnTo>
                  <a:lnTo>
                    <a:pt x="13" y="353"/>
                  </a:lnTo>
                  <a:lnTo>
                    <a:pt x="13" y="349"/>
                  </a:lnTo>
                  <a:lnTo>
                    <a:pt x="9" y="345"/>
                  </a:lnTo>
                  <a:lnTo>
                    <a:pt x="4" y="345"/>
                  </a:lnTo>
                  <a:lnTo>
                    <a:pt x="0" y="349"/>
                  </a:lnTo>
                  <a:lnTo>
                    <a:pt x="0" y="399"/>
                  </a:lnTo>
                  <a:lnTo>
                    <a:pt x="0" y="403"/>
                  </a:lnTo>
                  <a:lnTo>
                    <a:pt x="4" y="407"/>
                  </a:lnTo>
                  <a:lnTo>
                    <a:pt x="9" y="407"/>
                  </a:lnTo>
                  <a:lnTo>
                    <a:pt x="13" y="403"/>
                  </a:lnTo>
                  <a:lnTo>
                    <a:pt x="13" y="353"/>
                  </a:lnTo>
                  <a:lnTo>
                    <a:pt x="13" y="8"/>
                  </a:lnTo>
                  <a:lnTo>
                    <a:pt x="13" y="440"/>
                  </a:lnTo>
                  <a:lnTo>
                    <a:pt x="13" y="436"/>
                  </a:lnTo>
                  <a:lnTo>
                    <a:pt x="9" y="432"/>
                  </a:lnTo>
                  <a:lnTo>
                    <a:pt x="4" y="432"/>
                  </a:lnTo>
                  <a:lnTo>
                    <a:pt x="0" y="436"/>
                  </a:lnTo>
                  <a:lnTo>
                    <a:pt x="0" y="486"/>
                  </a:lnTo>
                  <a:lnTo>
                    <a:pt x="0" y="490"/>
                  </a:lnTo>
                  <a:lnTo>
                    <a:pt x="4" y="494"/>
                  </a:lnTo>
                  <a:lnTo>
                    <a:pt x="9" y="494"/>
                  </a:lnTo>
                  <a:lnTo>
                    <a:pt x="13" y="490"/>
                  </a:lnTo>
                  <a:lnTo>
                    <a:pt x="13" y="440"/>
                  </a:lnTo>
                  <a:lnTo>
                    <a:pt x="13" y="8"/>
                  </a:lnTo>
                  <a:lnTo>
                    <a:pt x="13" y="527"/>
                  </a:lnTo>
                  <a:lnTo>
                    <a:pt x="13" y="523"/>
                  </a:lnTo>
                  <a:lnTo>
                    <a:pt x="9" y="519"/>
                  </a:lnTo>
                  <a:lnTo>
                    <a:pt x="4" y="519"/>
                  </a:lnTo>
                  <a:lnTo>
                    <a:pt x="0" y="523"/>
                  </a:lnTo>
                  <a:lnTo>
                    <a:pt x="0" y="573"/>
                  </a:lnTo>
                  <a:lnTo>
                    <a:pt x="0" y="577"/>
                  </a:lnTo>
                  <a:lnTo>
                    <a:pt x="4" y="581"/>
                  </a:lnTo>
                  <a:lnTo>
                    <a:pt x="9" y="581"/>
                  </a:lnTo>
                  <a:lnTo>
                    <a:pt x="13" y="577"/>
                  </a:lnTo>
                  <a:lnTo>
                    <a:pt x="13" y="527"/>
                  </a:lnTo>
                  <a:lnTo>
                    <a:pt x="13" y="8"/>
                  </a:lnTo>
                  <a:lnTo>
                    <a:pt x="13" y="615"/>
                  </a:lnTo>
                  <a:lnTo>
                    <a:pt x="13" y="611"/>
                  </a:lnTo>
                  <a:lnTo>
                    <a:pt x="9" y="606"/>
                  </a:lnTo>
                  <a:lnTo>
                    <a:pt x="4" y="606"/>
                  </a:lnTo>
                  <a:lnTo>
                    <a:pt x="0" y="611"/>
                  </a:lnTo>
                  <a:lnTo>
                    <a:pt x="0" y="660"/>
                  </a:lnTo>
                  <a:lnTo>
                    <a:pt x="0" y="665"/>
                  </a:lnTo>
                  <a:lnTo>
                    <a:pt x="4" y="669"/>
                  </a:lnTo>
                  <a:lnTo>
                    <a:pt x="9" y="669"/>
                  </a:lnTo>
                  <a:lnTo>
                    <a:pt x="13" y="665"/>
                  </a:lnTo>
                  <a:lnTo>
                    <a:pt x="13" y="615"/>
                  </a:lnTo>
                  <a:lnTo>
                    <a:pt x="13" y="8"/>
                  </a:lnTo>
                  <a:lnTo>
                    <a:pt x="13" y="702"/>
                  </a:lnTo>
                  <a:lnTo>
                    <a:pt x="13" y="698"/>
                  </a:lnTo>
                  <a:lnTo>
                    <a:pt x="9" y="694"/>
                  </a:lnTo>
                  <a:lnTo>
                    <a:pt x="4" y="694"/>
                  </a:lnTo>
                  <a:lnTo>
                    <a:pt x="0" y="698"/>
                  </a:lnTo>
                  <a:lnTo>
                    <a:pt x="0" y="735"/>
                  </a:lnTo>
                  <a:lnTo>
                    <a:pt x="0" y="739"/>
                  </a:lnTo>
                  <a:lnTo>
                    <a:pt x="4" y="743"/>
                  </a:lnTo>
                  <a:lnTo>
                    <a:pt x="9" y="743"/>
                  </a:lnTo>
                  <a:lnTo>
                    <a:pt x="13" y="739"/>
                  </a:lnTo>
                  <a:lnTo>
                    <a:pt x="13" y="702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0" name="Freeform 186"/>
            <p:cNvSpPr>
              <a:spLocks/>
            </p:cNvSpPr>
            <p:nvPr/>
          </p:nvSpPr>
          <p:spPr bwMode="auto">
            <a:xfrm>
              <a:off x="2188" y="1729"/>
              <a:ext cx="93" cy="9"/>
            </a:xfrm>
            <a:custGeom>
              <a:avLst/>
              <a:gdLst>
                <a:gd name="T0" fmla="*/ 6 w 150"/>
                <a:gd name="T1" fmla="*/ 0 h 12"/>
                <a:gd name="T2" fmla="*/ 3 w 150"/>
                <a:gd name="T3" fmla="*/ 0 h 12"/>
                <a:gd name="T4" fmla="*/ 0 w 150"/>
                <a:gd name="T5" fmla="*/ 3 h 12"/>
                <a:gd name="T6" fmla="*/ 0 w 150"/>
                <a:gd name="T7" fmla="*/ 6 h 12"/>
                <a:gd name="T8" fmla="*/ 3 w 150"/>
                <a:gd name="T9" fmla="*/ 9 h 12"/>
                <a:gd name="T10" fmla="*/ 34 w 150"/>
                <a:gd name="T11" fmla="*/ 9 h 12"/>
                <a:gd name="T12" fmla="*/ 37 w 150"/>
                <a:gd name="T13" fmla="*/ 9 h 12"/>
                <a:gd name="T14" fmla="*/ 39 w 150"/>
                <a:gd name="T15" fmla="*/ 6 h 12"/>
                <a:gd name="T16" fmla="*/ 39 w 150"/>
                <a:gd name="T17" fmla="*/ 3 h 12"/>
                <a:gd name="T18" fmla="*/ 37 w 150"/>
                <a:gd name="T19" fmla="*/ 0 h 12"/>
                <a:gd name="T20" fmla="*/ 6 w 150"/>
                <a:gd name="T21" fmla="*/ 0 h 12"/>
                <a:gd name="T22" fmla="*/ 60 w 150"/>
                <a:gd name="T23" fmla="*/ 0 h 12"/>
                <a:gd name="T24" fmla="*/ 57 w 150"/>
                <a:gd name="T25" fmla="*/ 0 h 12"/>
                <a:gd name="T26" fmla="*/ 55 w 150"/>
                <a:gd name="T27" fmla="*/ 3 h 12"/>
                <a:gd name="T28" fmla="*/ 55 w 150"/>
                <a:gd name="T29" fmla="*/ 6 h 12"/>
                <a:gd name="T30" fmla="*/ 57 w 150"/>
                <a:gd name="T31" fmla="*/ 9 h 12"/>
                <a:gd name="T32" fmla="*/ 88 w 150"/>
                <a:gd name="T33" fmla="*/ 9 h 12"/>
                <a:gd name="T34" fmla="*/ 91 w 150"/>
                <a:gd name="T35" fmla="*/ 9 h 12"/>
                <a:gd name="T36" fmla="*/ 93 w 150"/>
                <a:gd name="T37" fmla="*/ 6 h 12"/>
                <a:gd name="T38" fmla="*/ 93 w 150"/>
                <a:gd name="T39" fmla="*/ 3 h 12"/>
                <a:gd name="T40" fmla="*/ 91 w 150"/>
                <a:gd name="T41" fmla="*/ 0 h 12"/>
                <a:gd name="T42" fmla="*/ 60 w 150"/>
                <a:gd name="T43" fmla="*/ 0 h 12"/>
                <a:gd name="T44" fmla="*/ 6 w 150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12"/>
                <a:gd name="T71" fmla="*/ 150 w 150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12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5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9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8" y="4"/>
                  </a:lnTo>
                  <a:lnTo>
                    <a:pt x="88" y="8"/>
                  </a:lnTo>
                  <a:lnTo>
                    <a:pt x="92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46" y="0"/>
                  </a:lnTo>
                  <a:lnTo>
                    <a:pt x="9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1" name="Freeform 187"/>
            <p:cNvSpPr>
              <a:spLocks/>
            </p:cNvSpPr>
            <p:nvPr/>
          </p:nvSpPr>
          <p:spPr bwMode="auto">
            <a:xfrm>
              <a:off x="2281" y="1844"/>
              <a:ext cx="123" cy="10"/>
            </a:xfrm>
            <a:custGeom>
              <a:avLst/>
              <a:gdLst>
                <a:gd name="T0" fmla="*/ 6 w 200"/>
                <a:gd name="T1" fmla="*/ 0 h 13"/>
                <a:gd name="T2" fmla="*/ 3 w 200"/>
                <a:gd name="T3" fmla="*/ 0 h 13"/>
                <a:gd name="T4" fmla="*/ 0 w 200"/>
                <a:gd name="T5" fmla="*/ 3 h 13"/>
                <a:gd name="T6" fmla="*/ 0 w 200"/>
                <a:gd name="T7" fmla="*/ 6 h 13"/>
                <a:gd name="T8" fmla="*/ 3 w 200"/>
                <a:gd name="T9" fmla="*/ 10 h 13"/>
                <a:gd name="T10" fmla="*/ 33 w 200"/>
                <a:gd name="T11" fmla="*/ 10 h 13"/>
                <a:gd name="T12" fmla="*/ 36 w 200"/>
                <a:gd name="T13" fmla="*/ 10 h 13"/>
                <a:gd name="T14" fmla="*/ 39 w 200"/>
                <a:gd name="T15" fmla="*/ 6 h 13"/>
                <a:gd name="T16" fmla="*/ 39 w 200"/>
                <a:gd name="T17" fmla="*/ 3 h 13"/>
                <a:gd name="T18" fmla="*/ 36 w 200"/>
                <a:gd name="T19" fmla="*/ 0 h 13"/>
                <a:gd name="T20" fmla="*/ 6 w 200"/>
                <a:gd name="T21" fmla="*/ 0 h 13"/>
                <a:gd name="T22" fmla="*/ 59 w 200"/>
                <a:gd name="T23" fmla="*/ 0 h 13"/>
                <a:gd name="T24" fmla="*/ 57 w 200"/>
                <a:gd name="T25" fmla="*/ 0 h 13"/>
                <a:gd name="T26" fmla="*/ 54 w 200"/>
                <a:gd name="T27" fmla="*/ 3 h 13"/>
                <a:gd name="T28" fmla="*/ 54 w 200"/>
                <a:gd name="T29" fmla="*/ 6 h 13"/>
                <a:gd name="T30" fmla="*/ 57 w 200"/>
                <a:gd name="T31" fmla="*/ 10 h 13"/>
                <a:gd name="T32" fmla="*/ 87 w 200"/>
                <a:gd name="T33" fmla="*/ 10 h 13"/>
                <a:gd name="T34" fmla="*/ 90 w 200"/>
                <a:gd name="T35" fmla="*/ 10 h 13"/>
                <a:gd name="T36" fmla="*/ 92 w 200"/>
                <a:gd name="T37" fmla="*/ 6 h 13"/>
                <a:gd name="T38" fmla="*/ 92 w 200"/>
                <a:gd name="T39" fmla="*/ 3 h 13"/>
                <a:gd name="T40" fmla="*/ 90 w 200"/>
                <a:gd name="T41" fmla="*/ 0 h 13"/>
                <a:gd name="T42" fmla="*/ 59 w 200"/>
                <a:gd name="T43" fmla="*/ 0 h 13"/>
                <a:gd name="T44" fmla="*/ 6 w 200"/>
                <a:gd name="T45" fmla="*/ 0 h 13"/>
                <a:gd name="T46" fmla="*/ 113 w 200"/>
                <a:gd name="T47" fmla="*/ 0 h 13"/>
                <a:gd name="T48" fmla="*/ 110 w 200"/>
                <a:gd name="T49" fmla="*/ 0 h 13"/>
                <a:gd name="T50" fmla="*/ 108 w 200"/>
                <a:gd name="T51" fmla="*/ 3 h 13"/>
                <a:gd name="T52" fmla="*/ 108 w 200"/>
                <a:gd name="T53" fmla="*/ 6 h 13"/>
                <a:gd name="T54" fmla="*/ 110 w 200"/>
                <a:gd name="T55" fmla="*/ 10 h 13"/>
                <a:gd name="T56" fmla="*/ 118 w 200"/>
                <a:gd name="T57" fmla="*/ 10 h 13"/>
                <a:gd name="T58" fmla="*/ 121 w 200"/>
                <a:gd name="T59" fmla="*/ 10 h 13"/>
                <a:gd name="T60" fmla="*/ 123 w 200"/>
                <a:gd name="T61" fmla="*/ 6 h 13"/>
                <a:gd name="T62" fmla="*/ 123 w 200"/>
                <a:gd name="T63" fmla="*/ 3 h 13"/>
                <a:gd name="T64" fmla="*/ 121 w 200"/>
                <a:gd name="T65" fmla="*/ 0 h 13"/>
                <a:gd name="T66" fmla="*/ 113 w 200"/>
                <a:gd name="T67" fmla="*/ 0 h 13"/>
                <a:gd name="T68" fmla="*/ 6 w 200"/>
                <a:gd name="T69" fmla="*/ 0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"/>
                <a:gd name="T106" fmla="*/ 0 h 13"/>
                <a:gd name="T107" fmla="*/ 200 w 200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" h="13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5" y="13"/>
                  </a:lnTo>
                  <a:lnTo>
                    <a:pt x="54" y="13"/>
                  </a:lnTo>
                  <a:lnTo>
                    <a:pt x="59" y="13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9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8" y="4"/>
                  </a:lnTo>
                  <a:lnTo>
                    <a:pt x="88" y="8"/>
                  </a:lnTo>
                  <a:lnTo>
                    <a:pt x="92" y="13"/>
                  </a:lnTo>
                  <a:lnTo>
                    <a:pt x="142" y="13"/>
                  </a:lnTo>
                  <a:lnTo>
                    <a:pt x="146" y="13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46" y="0"/>
                  </a:lnTo>
                  <a:lnTo>
                    <a:pt x="96" y="0"/>
                  </a:lnTo>
                  <a:lnTo>
                    <a:pt x="9" y="0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5" y="4"/>
                  </a:lnTo>
                  <a:lnTo>
                    <a:pt x="175" y="8"/>
                  </a:lnTo>
                  <a:lnTo>
                    <a:pt x="179" y="13"/>
                  </a:lnTo>
                  <a:lnTo>
                    <a:pt x="192" y="13"/>
                  </a:lnTo>
                  <a:lnTo>
                    <a:pt x="196" y="13"/>
                  </a:lnTo>
                  <a:lnTo>
                    <a:pt x="200" y="8"/>
                  </a:lnTo>
                  <a:lnTo>
                    <a:pt x="200" y="4"/>
                  </a:lnTo>
                  <a:lnTo>
                    <a:pt x="196" y="0"/>
                  </a:lnTo>
                  <a:lnTo>
                    <a:pt x="18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2" name="Freeform 188"/>
            <p:cNvSpPr>
              <a:spLocks/>
            </p:cNvSpPr>
            <p:nvPr/>
          </p:nvSpPr>
          <p:spPr bwMode="auto">
            <a:xfrm>
              <a:off x="2441" y="1698"/>
              <a:ext cx="9" cy="160"/>
            </a:xfrm>
            <a:custGeom>
              <a:avLst/>
              <a:gdLst>
                <a:gd name="T0" fmla="*/ 9 w 13"/>
                <a:gd name="T1" fmla="*/ 5 h 237"/>
                <a:gd name="T2" fmla="*/ 9 w 13"/>
                <a:gd name="T3" fmla="*/ 3 h 237"/>
                <a:gd name="T4" fmla="*/ 6 w 13"/>
                <a:gd name="T5" fmla="*/ 0 h 237"/>
                <a:gd name="T6" fmla="*/ 3 w 13"/>
                <a:gd name="T7" fmla="*/ 0 h 237"/>
                <a:gd name="T8" fmla="*/ 0 w 13"/>
                <a:gd name="T9" fmla="*/ 3 h 237"/>
                <a:gd name="T10" fmla="*/ 0 w 13"/>
                <a:gd name="T11" fmla="*/ 36 h 237"/>
                <a:gd name="T12" fmla="*/ 0 w 13"/>
                <a:gd name="T13" fmla="*/ 39 h 237"/>
                <a:gd name="T14" fmla="*/ 3 w 13"/>
                <a:gd name="T15" fmla="*/ 42 h 237"/>
                <a:gd name="T16" fmla="*/ 6 w 13"/>
                <a:gd name="T17" fmla="*/ 42 h 237"/>
                <a:gd name="T18" fmla="*/ 9 w 13"/>
                <a:gd name="T19" fmla="*/ 39 h 237"/>
                <a:gd name="T20" fmla="*/ 9 w 13"/>
                <a:gd name="T21" fmla="*/ 5 h 237"/>
                <a:gd name="T22" fmla="*/ 9 w 13"/>
                <a:gd name="T23" fmla="*/ 65 h 237"/>
                <a:gd name="T24" fmla="*/ 9 w 13"/>
                <a:gd name="T25" fmla="*/ 61 h 237"/>
                <a:gd name="T26" fmla="*/ 6 w 13"/>
                <a:gd name="T27" fmla="*/ 59 h 237"/>
                <a:gd name="T28" fmla="*/ 3 w 13"/>
                <a:gd name="T29" fmla="*/ 59 h 237"/>
                <a:gd name="T30" fmla="*/ 0 w 13"/>
                <a:gd name="T31" fmla="*/ 61 h 237"/>
                <a:gd name="T32" fmla="*/ 0 w 13"/>
                <a:gd name="T33" fmla="*/ 95 h 237"/>
                <a:gd name="T34" fmla="*/ 0 w 13"/>
                <a:gd name="T35" fmla="*/ 98 h 237"/>
                <a:gd name="T36" fmla="*/ 3 w 13"/>
                <a:gd name="T37" fmla="*/ 101 h 237"/>
                <a:gd name="T38" fmla="*/ 6 w 13"/>
                <a:gd name="T39" fmla="*/ 101 h 237"/>
                <a:gd name="T40" fmla="*/ 9 w 13"/>
                <a:gd name="T41" fmla="*/ 98 h 237"/>
                <a:gd name="T42" fmla="*/ 9 w 13"/>
                <a:gd name="T43" fmla="*/ 65 h 237"/>
                <a:gd name="T44" fmla="*/ 9 w 13"/>
                <a:gd name="T45" fmla="*/ 5 h 237"/>
                <a:gd name="T46" fmla="*/ 9 w 13"/>
                <a:gd name="T47" fmla="*/ 124 h 237"/>
                <a:gd name="T48" fmla="*/ 9 w 13"/>
                <a:gd name="T49" fmla="*/ 121 h 237"/>
                <a:gd name="T50" fmla="*/ 6 w 13"/>
                <a:gd name="T51" fmla="*/ 118 h 237"/>
                <a:gd name="T52" fmla="*/ 3 w 13"/>
                <a:gd name="T53" fmla="*/ 118 h 237"/>
                <a:gd name="T54" fmla="*/ 0 w 13"/>
                <a:gd name="T55" fmla="*/ 121 h 237"/>
                <a:gd name="T56" fmla="*/ 0 w 13"/>
                <a:gd name="T57" fmla="*/ 155 h 237"/>
                <a:gd name="T58" fmla="*/ 0 w 13"/>
                <a:gd name="T59" fmla="*/ 157 h 237"/>
                <a:gd name="T60" fmla="*/ 3 w 13"/>
                <a:gd name="T61" fmla="*/ 160 h 237"/>
                <a:gd name="T62" fmla="*/ 6 w 13"/>
                <a:gd name="T63" fmla="*/ 160 h 237"/>
                <a:gd name="T64" fmla="*/ 9 w 13"/>
                <a:gd name="T65" fmla="*/ 157 h 237"/>
                <a:gd name="T66" fmla="*/ 9 w 13"/>
                <a:gd name="T67" fmla="*/ 124 h 237"/>
                <a:gd name="T68" fmla="*/ 9 w 13"/>
                <a:gd name="T69" fmla="*/ 5 h 2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"/>
                <a:gd name="T106" fmla="*/ 0 h 237"/>
                <a:gd name="T107" fmla="*/ 13 w 13"/>
                <a:gd name="T108" fmla="*/ 237 h 2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" h="237">
                  <a:moveTo>
                    <a:pt x="13" y="8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9" y="62"/>
                  </a:lnTo>
                  <a:lnTo>
                    <a:pt x="13" y="58"/>
                  </a:lnTo>
                  <a:lnTo>
                    <a:pt x="13" y="8"/>
                  </a:lnTo>
                  <a:lnTo>
                    <a:pt x="13" y="96"/>
                  </a:lnTo>
                  <a:lnTo>
                    <a:pt x="13" y="91"/>
                  </a:lnTo>
                  <a:lnTo>
                    <a:pt x="9" y="87"/>
                  </a:lnTo>
                  <a:lnTo>
                    <a:pt x="4" y="87"/>
                  </a:lnTo>
                  <a:lnTo>
                    <a:pt x="0" y="91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4" y="150"/>
                  </a:lnTo>
                  <a:lnTo>
                    <a:pt x="9" y="150"/>
                  </a:lnTo>
                  <a:lnTo>
                    <a:pt x="13" y="145"/>
                  </a:lnTo>
                  <a:lnTo>
                    <a:pt x="13" y="96"/>
                  </a:lnTo>
                  <a:lnTo>
                    <a:pt x="13" y="8"/>
                  </a:lnTo>
                  <a:lnTo>
                    <a:pt x="13" y="183"/>
                  </a:lnTo>
                  <a:lnTo>
                    <a:pt x="13" y="179"/>
                  </a:lnTo>
                  <a:lnTo>
                    <a:pt x="9" y="175"/>
                  </a:lnTo>
                  <a:lnTo>
                    <a:pt x="4" y="175"/>
                  </a:lnTo>
                  <a:lnTo>
                    <a:pt x="0" y="179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4" y="237"/>
                  </a:lnTo>
                  <a:lnTo>
                    <a:pt x="9" y="237"/>
                  </a:lnTo>
                  <a:lnTo>
                    <a:pt x="13" y="233"/>
                  </a:lnTo>
                  <a:lnTo>
                    <a:pt x="13" y="183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83" name="Group 189"/>
            <p:cNvGrpSpPr>
              <a:grpSpLocks/>
            </p:cNvGrpSpPr>
            <p:nvPr/>
          </p:nvGrpSpPr>
          <p:grpSpPr bwMode="auto">
            <a:xfrm>
              <a:off x="2921" y="1204"/>
              <a:ext cx="116" cy="446"/>
              <a:chOff x="7235" y="9680"/>
              <a:chExt cx="187" cy="656"/>
            </a:xfrm>
          </p:grpSpPr>
          <p:sp>
            <p:nvSpPr>
              <p:cNvPr id="56511" name="Line 190"/>
              <p:cNvSpPr>
                <a:spLocks noChangeShapeType="1"/>
              </p:cNvSpPr>
              <p:nvPr/>
            </p:nvSpPr>
            <p:spPr bwMode="auto">
              <a:xfrm flipV="1">
                <a:off x="7318" y="9680"/>
                <a:ext cx="1" cy="65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12" name="Rectangle 191"/>
              <p:cNvSpPr>
                <a:spLocks noChangeArrowheads="1"/>
              </p:cNvSpPr>
              <p:nvPr/>
            </p:nvSpPr>
            <p:spPr bwMode="auto">
              <a:xfrm>
                <a:off x="7248" y="9867"/>
                <a:ext cx="129" cy="3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13" name="Oval 192"/>
              <p:cNvSpPr>
                <a:spLocks noChangeArrowheads="1"/>
              </p:cNvSpPr>
              <p:nvPr/>
            </p:nvSpPr>
            <p:spPr bwMode="auto">
              <a:xfrm>
                <a:off x="7289" y="10108"/>
                <a:ext cx="67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14" name="Oval 193"/>
              <p:cNvSpPr>
                <a:spLocks noChangeArrowheads="1"/>
              </p:cNvSpPr>
              <p:nvPr/>
            </p:nvSpPr>
            <p:spPr bwMode="auto">
              <a:xfrm>
                <a:off x="7281" y="10099"/>
                <a:ext cx="83" cy="84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15" name="Freeform 194"/>
              <p:cNvSpPr>
                <a:spLocks/>
              </p:cNvSpPr>
              <p:nvPr/>
            </p:nvSpPr>
            <p:spPr bwMode="auto">
              <a:xfrm>
                <a:off x="7235" y="9854"/>
                <a:ext cx="158" cy="34"/>
              </a:xfrm>
              <a:custGeom>
                <a:avLst/>
                <a:gdLst>
                  <a:gd name="T0" fmla="*/ 0 w 158"/>
                  <a:gd name="T1" fmla="*/ 34 h 34"/>
                  <a:gd name="T2" fmla="*/ 17 w 158"/>
                  <a:gd name="T3" fmla="*/ 17 h 34"/>
                  <a:gd name="T4" fmla="*/ 38 w 158"/>
                  <a:gd name="T5" fmla="*/ 9 h 34"/>
                  <a:gd name="T6" fmla="*/ 59 w 158"/>
                  <a:gd name="T7" fmla="*/ 0 h 34"/>
                  <a:gd name="T8" fmla="*/ 79 w 158"/>
                  <a:gd name="T9" fmla="*/ 0 h 34"/>
                  <a:gd name="T10" fmla="*/ 100 w 158"/>
                  <a:gd name="T11" fmla="*/ 0 h 34"/>
                  <a:gd name="T12" fmla="*/ 121 w 158"/>
                  <a:gd name="T13" fmla="*/ 9 h 34"/>
                  <a:gd name="T14" fmla="*/ 142 w 158"/>
                  <a:gd name="T15" fmla="*/ 17 h 34"/>
                  <a:gd name="T16" fmla="*/ 158 w 158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"/>
                  <a:gd name="T28" fmla="*/ 0 h 34"/>
                  <a:gd name="T29" fmla="*/ 158 w 158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" h="34">
                    <a:moveTo>
                      <a:pt x="0" y="34"/>
                    </a:moveTo>
                    <a:lnTo>
                      <a:pt x="17" y="17"/>
                    </a:lnTo>
                    <a:lnTo>
                      <a:pt x="38" y="9"/>
                    </a:lnTo>
                    <a:lnTo>
                      <a:pt x="59" y="0"/>
                    </a:lnTo>
                    <a:lnTo>
                      <a:pt x="79" y="0"/>
                    </a:lnTo>
                    <a:lnTo>
                      <a:pt x="100" y="0"/>
                    </a:lnTo>
                    <a:lnTo>
                      <a:pt x="121" y="9"/>
                    </a:lnTo>
                    <a:lnTo>
                      <a:pt x="142" y="17"/>
                    </a:lnTo>
                    <a:lnTo>
                      <a:pt x="158" y="34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16" name="Line 195"/>
              <p:cNvSpPr>
                <a:spLocks noChangeShapeType="1"/>
              </p:cNvSpPr>
              <p:nvPr/>
            </p:nvSpPr>
            <p:spPr bwMode="auto">
              <a:xfrm flipV="1">
                <a:off x="7335" y="9925"/>
                <a:ext cx="87" cy="183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84" name="Group 196"/>
            <p:cNvGrpSpPr>
              <a:grpSpLocks/>
            </p:cNvGrpSpPr>
            <p:nvPr/>
          </p:nvGrpSpPr>
          <p:grpSpPr bwMode="auto">
            <a:xfrm>
              <a:off x="3059" y="1204"/>
              <a:ext cx="115" cy="446"/>
              <a:chOff x="7510" y="9680"/>
              <a:chExt cx="187" cy="656"/>
            </a:xfrm>
          </p:grpSpPr>
          <p:sp>
            <p:nvSpPr>
              <p:cNvPr id="56505" name="Line 197"/>
              <p:cNvSpPr>
                <a:spLocks noChangeShapeType="1"/>
              </p:cNvSpPr>
              <p:nvPr/>
            </p:nvSpPr>
            <p:spPr bwMode="auto">
              <a:xfrm flipV="1">
                <a:off x="7593" y="9680"/>
                <a:ext cx="1" cy="65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06" name="Rectangle 198"/>
              <p:cNvSpPr>
                <a:spLocks noChangeArrowheads="1"/>
              </p:cNvSpPr>
              <p:nvPr/>
            </p:nvSpPr>
            <p:spPr bwMode="auto">
              <a:xfrm>
                <a:off x="7522" y="9867"/>
                <a:ext cx="129" cy="3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07" name="Oval 199"/>
              <p:cNvSpPr>
                <a:spLocks noChangeArrowheads="1"/>
              </p:cNvSpPr>
              <p:nvPr/>
            </p:nvSpPr>
            <p:spPr bwMode="auto">
              <a:xfrm>
                <a:off x="7568" y="10108"/>
                <a:ext cx="66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08" name="Oval 200"/>
              <p:cNvSpPr>
                <a:spLocks noChangeArrowheads="1"/>
              </p:cNvSpPr>
              <p:nvPr/>
            </p:nvSpPr>
            <p:spPr bwMode="auto">
              <a:xfrm>
                <a:off x="7559" y="10099"/>
                <a:ext cx="84" cy="84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09" name="Freeform 201"/>
              <p:cNvSpPr>
                <a:spLocks/>
              </p:cNvSpPr>
              <p:nvPr/>
            </p:nvSpPr>
            <p:spPr bwMode="auto">
              <a:xfrm>
                <a:off x="7510" y="9854"/>
                <a:ext cx="162" cy="34"/>
              </a:xfrm>
              <a:custGeom>
                <a:avLst/>
                <a:gdLst>
                  <a:gd name="T0" fmla="*/ 0 w 162"/>
                  <a:gd name="T1" fmla="*/ 34 h 34"/>
                  <a:gd name="T2" fmla="*/ 16 w 162"/>
                  <a:gd name="T3" fmla="*/ 17 h 34"/>
                  <a:gd name="T4" fmla="*/ 37 w 162"/>
                  <a:gd name="T5" fmla="*/ 9 h 34"/>
                  <a:gd name="T6" fmla="*/ 58 w 162"/>
                  <a:gd name="T7" fmla="*/ 0 h 34"/>
                  <a:gd name="T8" fmla="*/ 83 w 162"/>
                  <a:gd name="T9" fmla="*/ 0 h 34"/>
                  <a:gd name="T10" fmla="*/ 103 w 162"/>
                  <a:gd name="T11" fmla="*/ 0 h 34"/>
                  <a:gd name="T12" fmla="*/ 124 w 162"/>
                  <a:gd name="T13" fmla="*/ 9 h 34"/>
                  <a:gd name="T14" fmla="*/ 145 w 162"/>
                  <a:gd name="T15" fmla="*/ 17 h 34"/>
                  <a:gd name="T16" fmla="*/ 162 w 162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4"/>
                  <a:gd name="T29" fmla="*/ 162 w 162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4">
                    <a:moveTo>
                      <a:pt x="0" y="34"/>
                    </a:moveTo>
                    <a:lnTo>
                      <a:pt x="16" y="17"/>
                    </a:lnTo>
                    <a:lnTo>
                      <a:pt x="37" y="9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4" y="9"/>
                    </a:lnTo>
                    <a:lnTo>
                      <a:pt x="145" y="17"/>
                    </a:lnTo>
                    <a:lnTo>
                      <a:pt x="162" y="34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10" name="Line 202"/>
              <p:cNvSpPr>
                <a:spLocks noChangeShapeType="1"/>
              </p:cNvSpPr>
              <p:nvPr/>
            </p:nvSpPr>
            <p:spPr bwMode="auto">
              <a:xfrm flipV="1">
                <a:off x="7609" y="9925"/>
                <a:ext cx="88" cy="183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85" name="Group 203"/>
            <p:cNvGrpSpPr>
              <a:grpSpLocks/>
            </p:cNvGrpSpPr>
            <p:nvPr/>
          </p:nvGrpSpPr>
          <p:grpSpPr bwMode="auto">
            <a:xfrm>
              <a:off x="2846" y="2136"/>
              <a:ext cx="303" cy="114"/>
              <a:chOff x="7023" y="11064"/>
              <a:chExt cx="491" cy="170"/>
            </a:xfrm>
          </p:grpSpPr>
          <p:sp>
            <p:nvSpPr>
              <p:cNvPr id="56501" name="Line 204"/>
              <p:cNvSpPr>
                <a:spLocks noChangeShapeType="1"/>
              </p:cNvSpPr>
              <p:nvPr/>
            </p:nvSpPr>
            <p:spPr bwMode="auto">
              <a:xfrm>
                <a:off x="7023" y="11147"/>
                <a:ext cx="491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02" name="Rectangle 205"/>
              <p:cNvSpPr>
                <a:spLocks noChangeArrowheads="1"/>
              </p:cNvSpPr>
              <p:nvPr/>
            </p:nvSpPr>
            <p:spPr bwMode="auto">
              <a:xfrm>
                <a:off x="7206" y="11113"/>
                <a:ext cx="129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03" name="Line 206"/>
              <p:cNvSpPr>
                <a:spLocks noChangeShapeType="1"/>
              </p:cNvSpPr>
              <p:nvPr/>
            </p:nvSpPr>
            <p:spPr bwMode="auto">
              <a:xfrm flipV="1">
                <a:off x="7194" y="11064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04" name="Line 207"/>
              <p:cNvSpPr>
                <a:spLocks noChangeShapeType="1"/>
              </p:cNvSpPr>
              <p:nvPr/>
            </p:nvSpPr>
            <p:spPr bwMode="auto">
              <a:xfrm flipV="1">
                <a:off x="7210" y="11151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86" name="Group 208"/>
            <p:cNvGrpSpPr>
              <a:grpSpLocks/>
            </p:cNvGrpSpPr>
            <p:nvPr/>
          </p:nvGrpSpPr>
          <p:grpSpPr bwMode="auto">
            <a:xfrm>
              <a:off x="2846" y="2285"/>
              <a:ext cx="303" cy="115"/>
              <a:chOff x="7023" y="11284"/>
              <a:chExt cx="491" cy="170"/>
            </a:xfrm>
          </p:grpSpPr>
          <p:sp>
            <p:nvSpPr>
              <p:cNvPr id="56497" name="Line 209"/>
              <p:cNvSpPr>
                <a:spLocks noChangeShapeType="1"/>
              </p:cNvSpPr>
              <p:nvPr/>
            </p:nvSpPr>
            <p:spPr bwMode="auto">
              <a:xfrm>
                <a:off x="7023" y="11367"/>
                <a:ext cx="491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98" name="Rectangle 210"/>
              <p:cNvSpPr>
                <a:spLocks noChangeArrowheads="1"/>
              </p:cNvSpPr>
              <p:nvPr/>
            </p:nvSpPr>
            <p:spPr bwMode="auto">
              <a:xfrm>
                <a:off x="7206" y="11330"/>
                <a:ext cx="129" cy="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99" name="Line 211"/>
              <p:cNvSpPr>
                <a:spLocks noChangeShapeType="1"/>
              </p:cNvSpPr>
              <p:nvPr/>
            </p:nvSpPr>
            <p:spPr bwMode="auto">
              <a:xfrm flipV="1">
                <a:off x="7194" y="11284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00" name="Line 212"/>
              <p:cNvSpPr>
                <a:spLocks noChangeShapeType="1"/>
              </p:cNvSpPr>
              <p:nvPr/>
            </p:nvSpPr>
            <p:spPr bwMode="auto">
              <a:xfrm flipV="1">
                <a:off x="7210" y="11371"/>
                <a:ext cx="129" cy="8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87" name="Group 213"/>
            <p:cNvGrpSpPr>
              <a:grpSpLocks/>
            </p:cNvGrpSpPr>
            <p:nvPr/>
          </p:nvGrpSpPr>
          <p:grpSpPr bwMode="auto">
            <a:xfrm>
              <a:off x="2618" y="803"/>
              <a:ext cx="392" cy="172"/>
              <a:chOff x="6716" y="9102"/>
              <a:chExt cx="636" cy="254"/>
            </a:xfrm>
          </p:grpSpPr>
          <p:sp>
            <p:nvSpPr>
              <p:cNvPr id="56489" name="Line 214"/>
              <p:cNvSpPr>
                <a:spLocks noChangeShapeType="1"/>
              </p:cNvSpPr>
              <p:nvPr/>
            </p:nvSpPr>
            <p:spPr bwMode="auto">
              <a:xfrm flipH="1">
                <a:off x="6716" y="9264"/>
                <a:ext cx="636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90" name="Rectangle 215"/>
              <p:cNvSpPr>
                <a:spLocks noChangeArrowheads="1"/>
              </p:cNvSpPr>
              <p:nvPr/>
            </p:nvSpPr>
            <p:spPr bwMode="auto">
              <a:xfrm>
                <a:off x="6882" y="9218"/>
                <a:ext cx="308" cy="1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6491" name="Group 216"/>
              <p:cNvGrpSpPr>
                <a:grpSpLocks/>
              </p:cNvGrpSpPr>
              <p:nvPr/>
            </p:nvGrpSpPr>
            <p:grpSpPr bwMode="auto">
              <a:xfrm>
                <a:off x="7140" y="9235"/>
                <a:ext cx="79" cy="79"/>
                <a:chOff x="7140" y="9235"/>
                <a:chExt cx="79" cy="79"/>
              </a:xfrm>
            </p:grpSpPr>
            <p:sp>
              <p:nvSpPr>
                <p:cNvPr id="56495" name="Oval 217"/>
                <p:cNvSpPr>
                  <a:spLocks noChangeArrowheads="1"/>
                </p:cNvSpPr>
                <p:nvPr/>
              </p:nvSpPr>
              <p:spPr bwMode="auto">
                <a:xfrm>
                  <a:off x="7148" y="9243"/>
                  <a:ext cx="62" cy="6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96" name="Oval 218"/>
                <p:cNvSpPr>
                  <a:spLocks noChangeArrowheads="1"/>
                </p:cNvSpPr>
                <p:nvPr/>
              </p:nvSpPr>
              <p:spPr bwMode="auto">
                <a:xfrm>
                  <a:off x="7140" y="9235"/>
                  <a:ext cx="79" cy="79"/>
                </a:xfrm>
                <a:prstGeom prst="ellipse">
                  <a:avLst/>
                </a:prstGeom>
                <a:noFill/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6492" name="Freeform 219"/>
              <p:cNvSpPr>
                <a:spLocks/>
              </p:cNvSpPr>
              <p:nvPr/>
            </p:nvSpPr>
            <p:spPr bwMode="auto">
              <a:xfrm>
                <a:off x="6886" y="9194"/>
                <a:ext cx="34" cy="162"/>
              </a:xfrm>
              <a:custGeom>
                <a:avLst/>
                <a:gdLst>
                  <a:gd name="T0" fmla="*/ 34 w 34"/>
                  <a:gd name="T1" fmla="*/ 162 h 162"/>
                  <a:gd name="T2" fmla="*/ 17 w 34"/>
                  <a:gd name="T3" fmla="*/ 145 h 162"/>
                  <a:gd name="T4" fmla="*/ 9 w 34"/>
                  <a:gd name="T5" fmla="*/ 124 h 162"/>
                  <a:gd name="T6" fmla="*/ 0 w 34"/>
                  <a:gd name="T7" fmla="*/ 103 h 162"/>
                  <a:gd name="T8" fmla="*/ 0 w 34"/>
                  <a:gd name="T9" fmla="*/ 83 h 162"/>
                  <a:gd name="T10" fmla="*/ 0 w 34"/>
                  <a:gd name="T11" fmla="*/ 58 h 162"/>
                  <a:gd name="T12" fmla="*/ 9 w 34"/>
                  <a:gd name="T13" fmla="*/ 37 h 162"/>
                  <a:gd name="T14" fmla="*/ 17 w 34"/>
                  <a:gd name="T15" fmla="*/ 16 h 162"/>
                  <a:gd name="T16" fmla="*/ 34 w 34"/>
                  <a:gd name="T17" fmla="*/ 0 h 1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62"/>
                  <a:gd name="T29" fmla="*/ 34 w 34"/>
                  <a:gd name="T30" fmla="*/ 162 h 1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62">
                    <a:moveTo>
                      <a:pt x="34" y="162"/>
                    </a:moveTo>
                    <a:lnTo>
                      <a:pt x="17" y="145"/>
                    </a:lnTo>
                    <a:lnTo>
                      <a:pt x="9" y="124"/>
                    </a:lnTo>
                    <a:lnTo>
                      <a:pt x="0" y="103"/>
                    </a:lnTo>
                    <a:lnTo>
                      <a:pt x="0" y="83"/>
                    </a:lnTo>
                    <a:lnTo>
                      <a:pt x="0" y="58"/>
                    </a:lnTo>
                    <a:lnTo>
                      <a:pt x="9" y="37"/>
                    </a:lnTo>
                    <a:lnTo>
                      <a:pt x="17" y="16"/>
                    </a:lnTo>
                    <a:lnTo>
                      <a:pt x="34" y="0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93" name="Line 220"/>
              <p:cNvSpPr>
                <a:spLocks noChangeShapeType="1"/>
              </p:cNvSpPr>
              <p:nvPr/>
            </p:nvSpPr>
            <p:spPr bwMode="auto">
              <a:xfrm flipH="1" flipV="1">
                <a:off x="6953" y="9160"/>
                <a:ext cx="187" cy="83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94" name="Freeform 221"/>
              <p:cNvSpPr>
                <a:spLocks/>
              </p:cNvSpPr>
              <p:nvPr/>
            </p:nvSpPr>
            <p:spPr bwMode="auto">
              <a:xfrm>
                <a:off x="6969" y="9102"/>
                <a:ext cx="88" cy="87"/>
              </a:xfrm>
              <a:custGeom>
                <a:avLst/>
                <a:gdLst>
                  <a:gd name="T0" fmla="*/ 0 w 88"/>
                  <a:gd name="T1" fmla="*/ 54 h 87"/>
                  <a:gd name="T2" fmla="*/ 54 w 88"/>
                  <a:gd name="T3" fmla="*/ 87 h 87"/>
                  <a:gd name="T4" fmla="*/ 88 w 88"/>
                  <a:gd name="T5" fmla="*/ 29 h 87"/>
                  <a:gd name="T6" fmla="*/ 34 w 88"/>
                  <a:gd name="T7" fmla="*/ 0 h 87"/>
                  <a:gd name="T8" fmla="*/ 0 w 88"/>
                  <a:gd name="T9" fmla="*/ 54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7"/>
                  <a:gd name="T17" fmla="*/ 88 w 88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7">
                    <a:moveTo>
                      <a:pt x="0" y="54"/>
                    </a:moveTo>
                    <a:lnTo>
                      <a:pt x="54" y="87"/>
                    </a:lnTo>
                    <a:lnTo>
                      <a:pt x="88" y="29"/>
                    </a:lnTo>
                    <a:lnTo>
                      <a:pt x="3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388" name="Freeform 222"/>
            <p:cNvSpPr>
              <a:spLocks/>
            </p:cNvSpPr>
            <p:nvPr/>
          </p:nvSpPr>
          <p:spPr bwMode="auto">
            <a:xfrm>
              <a:off x="3222" y="1723"/>
              <a:ext cx="9" cy="492"/>
            </a:xfrm>
            <a:custGeom>
              <a:avLst/>
              <a:gdLst>
                <a:gd name="T0" fmla="*/ 9 w 12"/>
                <a:gd name="T1" fmla="*/ 3 h 723"/>
                <a:gd name="T2" fmla="*/ 3 w 12"/>
                <a:gd name="T3" fmla="*/ 0 h 723"/>
                <a:gd name="T4" fmla="*/ 0 w 12"/>
                <a:gd name="T5" fmla="*/ 37 h 723"/>
                <a:gd name="T6" fmla="*/ 3 w 12"/>
                <a:gd name="T7" fmla="*/ 43 h 723"/>
                <a:gd name="T8" fmla="*/ 9 w 12"/>
                <a:gd name="T9" fmla="*/ 40 h 723"/>
                <a:gd name="T10" fmla="*/ 9 w 12"/>
                <a:gd name="T11" fmla="*/ 65 h 723"/>
                <a:gd name="T12" fmla="*/ 6 w 12"/>
                <a:gd name="T13" fmla="*/ 60 h 723"/>
                <a:gd name="T14" fmla="*/ 0 w 12"/>
                <a:gd name="T15" fmla="*/ 63 h 723"/>
                <a:gd name="T16" fmla="*/ 0 w 12"/>
                <a:gd name="T17" fmla="*/ 99 h 723"/>
                <a:gd name="T18" fmla="*/ 6 w 12"/>
                <a:gd name="T19" fmla="*/ 102 h 723"/>
                <a:gd name="T20" fmla="*/ 9 w 12"/>
                <a:gd name="T21" fmla="*/ 65 h 723"/>
                <a:gd name="T22" fmla="*/ 9 w 12"/>
                <a:gd name="T23" fmla="*/ 125 h 723"/>
                <a:gd name="T24" fmla="*/ 6 w 12"/>
                <a:gd name="T25" fmla="*/ 119 h 723"/>
                <a:gd name="T26" fmla="*/ 0 w 12"/>
                <a:gd name="T27" fmla="*/ 122 h 723"/>
                <a:gd name="T28" fmla="*/ 0 w 12"/>
                <a:gd name="T29" fmla="*/ 159 h 723"/>
                <a:gd name="T30" fmla="*/ 6 w 12"/>
                <a:gd name="T31" fmla="*/ 161 h 723"/>
                <a:gd name="T32" fmla="*/ 9 w 12"/>
                <a:gd name="T33" fmla="*/ 125 h 723"/>
                <a:gd name="T34" fmla="*/ 9 w 12"/>
                <a:gd name="T35" fmla="*/ 184 h 723"/>
                <a:gd name="T36" fmla="*/ 6 w 12"/>
                <a:gd name="T37" fmla="*/ 178 h 723"/>
                <a:gd name="T38" fmla="*/ 0 w 12"/>
                <a:gd name="T39" fmla="*/ 181 h 723"/>
                <a:gd name="T40" fmla="*/ 0 w 12"/>
                <a:gd name="T41" fmla="*/ 218 h 723"/>
                <a:gd name="T42" fmla="*/ 6 w 12"/>
                <a:gd name="T43" fmla="*/ 221 h 723"/>
                <a:gd name="T44" fmla="*/ 9 w 12"/>
                <a:gd name="T45" fmla="*/ 184 h 723"/>
                <a:gd name="T46" fmla="*/ 9 w 12"/>
                <a:gd name="T47" fmla="*/ 241 h 723"/>
                <a:gd name="T48" fmla="*/ 6 w 12"/>
                <a:gd name="T49" fmla="*/ 237 h 723"/>
                <a:gd name="T50" fmla="*/ 0 w 12"/>
                <a:gd name="T51" fmla="*/ 241 h 723"/>
                <a:gd name="T52" fmla="*/ 0 w 12"/>
                <a:gd name="T53" fmla="*/ 274 h 723"/>
                <a:gd name="T54" fmla="*/ 6 w 12"/>
                <a:gd name="T55" fmla="*/ 278 h 723"/>
                <a:gd name="T56" fmla="*/ 9 w 12"/>
                <a:gd name="T57" fmla="*/ 241 h 723"/>
                <a:gd name="T58" fmla="*/ 9 w 12"/>
                <a:gd name="T59" fmla="*/ 300 h 723"/>
                <a:gd name="T60" fmla="*/ 6 w 12"/>
                <a:gd name="T61" fmla="*/ 295 h 723"/>
                <a:gd name="T62" fmla="*/ 0 w 12"/>
                <a:gd name="T63" fmla="*/ 297 h 723"/>
                <a:gd name="T64" fmla="*/ 0 w 12"/>
                <a:gd name="T65" fmla="*/ 334 h 723"/>
                <a:gd name="T66" fmla="*/ 6 w 12"/>
                <a:gd name="T67" fmla="*/ 337 h 723"/>
                <a:gd name="T68" fmla="*/ 9 w 12"/>
                <a:gd name="T69" fmla="*/ 300 h 723"/>
                <a:gd name="T70" fmla="*/ 9 w 12"/>
                <a:gd name="T71" fmla="*/ 359 h 723"/>
                <a:gd name="T72" fmla="*/ 6 w 12"/>
                <a:gd name="T73" fmla="*/ 354 h 723"/>
                <a:gd name="T74" fmla="*/ 0 w 12"/>
                <a:gd name="T75" fmla="*/ 357 h 723"/>
                <a:gd name="T76" fmla="*/ 0 w 12"/>
                <a:gd name="T77" fmla="*/ 393 h 723"/>
                <a:gd name="T78" fmla="*/ 6 w 12"/>
                <a:gd name="T79" fmla="*/ 396 h 723"/>
                <a:gd name="T80" fmla="*/ 9 w 12"/>
                <a:gd name="T81" fmla="*/ 359 h 723"/>
                <a:gd name="T82" fmla="*/ 9 w 12"/>
                <a:gd name="T83" fmla="*/ 419 h 723"/>
                <a:gd name="T84" fmla="*/ 6 w 12"/>
                <a:gd name="T85" fmla="*/ 413 h 723"/>
                <a:gd name="T86" fmla="*/ 0 w 12"/>
                <a:gd name="T87" fmla="*/ 416 h 723"/>
                <a:gd name="T88" fmla="*/ 0 w 12"/>
                <a:gd name="T89" fmla="*/ 453 h 723"/>
                <a:gd name="T90" fmla="*/ 6 w 12"/>
                <a:gd name="T91" fmla="*/ 455 h 723"/>
                <a:gd name="T92" fmla="*/ 9 w 12"/>
                <a:gd name="T93" fmla="*/ 419 h 723"/>
                <a:gd name="T94" fmla="*/ 9 w 12"/>
                <a:gd name="T95" fmla="*/ 478 h 723"/>
                <a:gd name="T96" fmla="*/ 6 w 12"/>
                <a:gd name="T97" fmla="*/ 472 h 723"/>
                <a:gd name="T98" fmla="*/ 0 w 12"/>
                <a:gd name="T99" fmla="*/ 476 h 723"/>
                <a:gd name="T100" fmla="*/ 0 w 12"/>
                <a:gd name="T101" fmla="*/ 489 h 723"/>
                <a:gd name="T102" fmla="*/ 6 w 12"/>
                <a:gd name="T103" fmla="*/ 492 h 723"/>
                <a:gd name="T104" fmla="*/ 9 w 12"/>
                <a:gd name="T105" fmla="*/ 478 h 7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"/>
                <a:gd name="T160" fmla="*/ 0 h 723"/>
                <a:gd name="T161" fmla="*/ 12 w 12"/>
                <a:gd name="T162" fmla="*/ 723 h 7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" h="723">
                  <a:moveTo>
                    <a:pt x="12" y="9"/>
                  </a:moveTo>
                  <a:lnTo>
                    <a:pt x="12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2" y="59"/>
                  </a:lnTo>
                  <a:lnTo>
                    <a:pt x="12" y="9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0" y="92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4" y="150"/>
                  </a:lnTo>
                  <a:lnTo>
                    <a:pt x="8" y="150"/>
                  </a:lnTo>
                  <a:lnTo>
                    <a:pt x="12" y="146"/>
                  </a:lnTo>
                  <a:lnTo>
                    <a:pt x="12" y="96"/>
                  </a:lnTo>
                  <a:lnTo>
                    <a:pt x="12" y="9"/>
                  </a:lnTo>
                  <a:lnTo>
                    <a:pt x="12" y="183"/>
                  </a:lnTo>
                  <a:lnTo>
                    <a:pt x="12" y="179"/>
                  </a:lnTo>
                  <a:lnTo>
                    <a:pt x="8" y="175"/>
                  </a:lnTo>
                  <a:lnTo>
                    <a:pt x="4" y="175"/>
                  </a:lnTo>
                  <a:lnTo>
                    <a:pt x="0" y="179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4" y="237"/>
                  </a:lnTo>
                  <a:lnTo>
                    <a:pt x="8" y="237"/>
                  </a:lnTo>
                  <a:lnTo>
                    <a:pt x="12" y="233"/>
                  </a:lnTo>
                  <a:lnTo>
                    <a:pt x="12" y="183"/>
                  </a:lnTo>
                  <a:lnTo>
                    <a:pt x="12" y="9"/>
                  </a:lnTo>
                  <a:lnTo>
                    <a:pt x="12" y="270"/>
                  </a:lnTo>
                  <a:lnTo>
                    <a:pt x="12" y="266"/>
                  </a:lnTo>
                  <a:lnTo>
                    <a:pt x="8" y="262"/>
                  </a:lnTo>
                  <a:lnTo>
                    <a:pt x="4" y="262"/>
                  </a:lnTo>
                  <a:lnTo>
                    <a:pt x="0" y="266"/>
                  </a:lnTo>
                  <a:lnTo>
                    <a:pt x="0" y="316"/>
                  </a:lnTo>
                  <a:lnTo>
                    <a:pt x="0" y="320"/>
                  </a:lnTo>
                  <a:lnTo>
                    <a:pt x="4" y="325"/>
                  </a:lnTo>
                  <a:lnTo>
                    <a:pt x="8" y="325"/>
                  </a:lnTo>
                  <a:lnTo>
                    <a:pt x="12" y="320"/>
                  </a:lnTo>
                  <a:lnTo>
                    <a:pt x="12" y="270"/>
                  </a:lnTo>
                  <a:lnTo>
                    <a:pt x="12" y="9"/>
                  </a:lnTo>
                  <a:lnTo>
                    <a:pt x="12" y="354"/>
                  </a:lnTo>
                  <a:lnTo>
                    <a:pt x="8" y="349"/>
                  </a:lnTo>
                  <a:lnTo>
                    <a:pt x="4" y="349"/>
                  </a:lnTo>
                  <a:lnTo>
                    <a:pt x="0" y="354"/>
                  </a:lnTo>
                  <a:lnTo>
                    <a:pt x="0" y="399"/>
                  </a:lnTo>
                  <a:lnTo>
                    <a:pt x="0" y="403"/>
                  </a:lnTo>
                  <a:lnTo>
                    <a:pt x="4" y="408"/>
                  </a:lnTo>
                  <a:lnTo>
                    <a:pt x="8" y="408"/>
                  </a:lnTo>
                  <a:lnTo>
                    <a:pt x="12" y="403"/>
                  </a:lnTo>
                  <a:lnTo>
                    <a:pt x="12" y="354"/>
                  </a:lnTo>
                  <a:lnTo>
                    <a:pt x="12" y="9"/>
                  </a:lnTo>
                  <a:lnTo>
                    <a:pt x="12" y="441"/>
                  </a:lnTo>
                  <a:lnTo>
                    <a:pt x="12" y="437"/>
                  </a:lnTo>
                  <a:lnTo>
                    <a:pt x="8" y="433"/>
                  </a:lnTo>
                  <a:lnTo>
                    <a:pt x="4" y="433"/>
                  </a:lnTo>
                  <a:lnTo>
                    <a:pt x="0" y="437"/>
                  </a:lnTo>
                  <a:lnTo>
                    <a:pt x="0" y="487"/>
                  </a:lnTo>
                  <a:lnTo>
                    <a:pt x="0" y="491"/>
                  </a:lnTo>
                  <a:lnTo>
                    <a:pt x="4" y="495"/>
                  </a:lnTo>
                  <a:lnTo>
                    <a:pt x="8" y="495"/>
                  </a:lnTo>
                  <a:lnTo>
                    <a:pt x="12" y="491"/>
                  </a:lnTo>
                  <a:lnTo>
                    <a:pt x="12" y="441"/>
                  </a:lnTo>
                  <a:lnTo>
                    <a:pt x="12" y="9"/>
                  </a:lnTo>
                  <a:lnTo>
                    <a:pt x="12" y="528"/>
                  </a:lnTo>
                  <a:lnTo>
                    <a:pt x="12" y="524"/>
                  </a:lnTo>
                  <a:lnTo>
                    <a:pt x="8" y="520"/>
                  </a:lnTo>
                  <a:lnTo>
                    <a:pt x="4" y="520"/>
                  </a:lnTo>
                  <a:lnTo>
                    <a:pt x="0" y="524"/>
                  </a:lnTo>
                  <a:lnTo>
                    <a:pt x="0" y="574"/>
                  </a:lnTo>
                  <a:lnTo>
                    <a:pt x="0" y="578"/>
                  </a:lnTo>
                  <a:lnTo>
                    <a:pt x="4" y="582"/>
                  </a:lnTo>
                  <a:lnTo>
                    <a:pt x="8" y="582"/>
                  </a:lnTo>
                  <a:lnTo>
                    <a:pt x="12" y="578"/>
                  </a:lnTo>
                  <a:lnTo>
                    <a:pt x="12" y="528"/>
                  </a:lnTo>
                  <a:lnTo>
                    <a:pt x="12" y="9"/>
                  </a:lnTo>
                  <a:lnTo>
                    <a:pt x="12" y="615"/>
                  </a:lnTo>
                  <a:lnTo>
                    <a:pt x="12" y="611"/>
                  </a:lnTo>
                  <a:lnTo>
                    <a:pt x="8" y="607"/>
                  </a:lnTo>
                  <a:lnTo>
                    <a:pt x="4" y="607"/>
                  </a:lnTo>
                  <a:lnTo>
                    <a:pt x="0" y="611"/>
                  </a:lnTo>
                  <a:lnTo>
                    <a:pt x="0" y="661"/>
                  </a:lnTo>
                  <a:lnTo>
                    <a:pt x="0" y="665"/>
                  </a:lnTo>
                  <a:lnTo>
                    <a:pt x="4" y="669"/>
                  </a:lnTo>
                  <a:lnTo>
                    <a:pt x="8" y="669"/>
                  </a:lnTo>
                  <a:lnTo>
                    <a:pt x="12" y="665"/>
                  </a:lnTo>
                  <a:lnTo>
                    <a:pt x="12" y="615"/>
                  </a:lnTo>
                  <a:lnTo>
                    <a:pt x="12" y="9"/>
                  </a:lnTo>
                  <a:lnTo>
                    <a:pt x="12" y="703"/>
                  </a:lnTo>
                  <a:lnTo>
                    <a:pt x="12" y="699"/>
                  </a:lnTo>
                  <a:lnTo>
                    <a:pt x="8" y="694"/>
                  </a:lnTo>
                  <a:lnTo>
                    <a:pt x="4" y="694"/>
                  </a:lnTo>
                  <a:lnTo>
                    <a:pt x="0" y="699"/>
                  </a:lnTo>
                  <a:lnTo>
                    <a:pt x="0" y="715"/>
                  </a:lnTo>
                  <a:lnTo>
                    <a:pt x="0" y="719"/>
                  </a:lnTo>
                  <a:lnTo>
                    <a:pt x="4" y="723"/>
                  </a:lnTo>
                  <a:lnTo>
                    <a:pt x="8" y="723"/>
                  </a:lnTo>
                  <a:lnTo>
                    <a:pt x="12" y="719"/>
                  </a:lnTo>
                  <a:lnTo>
                    <a:pt x="12" y="70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9" name="Freeform 223"/>
            <p:cNvSpPr>
              <a:spLocks/>
            </p:cNvSpPr>
            <p:nvPr/>
          </p:nvSpPr>
          <p:spPr bwMode="auto">
            <a:xfrm>
              <a:off x="3119" y="1854"/>
              <a:ext cx="7" cy="504"/>
            </a:xfrm>
            <a:custGeom>
              <a:avLst/>
              <a:gdLst>
                <a:gd name="T0" fmla="*/ 7 w 12"/>
                <a:gd name="T1" fmla="*/ 3 h 743"/>
                <a:gd name="T2" fmla="*/ 2 w 12"/>
                <a:gd name="T3" fmla="*/ 0 h 743"/>
                <a:gd name="T4" fmla="*/ 0 w 12"/>
                <a:gd name="T5" fmla="*/ 37 h 743"/>
                <a:gd name="T6" fmla="*/ 2 w 12"/>
                <a:gd name="T7" fmla="*/ 42 h 743"/>
                <a:gd name="T8" fmla="*/ 7 w 12"/>
                <a:gd name="T9" fmla="*/ 39 h 743"/>
                <a:gd name="T10" fmla="*/ 7 w 12"/>
                <a:gd name="T11" fmla="*/ 64 h 743"/>
                <a:gd name="T12" fmla="*/ 5 w 12"/>
                <a:gd name="T13" fmla="*/ 59 h 743"/>
                <a:gd name="T14" fmla="*/ 0 w 12"/>
                <a:gd name="T15" fmla="*/ 62 h 743"/>
                <a:gd name="T16" fmla="*/ 0 w 12"/>
                <a:gd name="T17" fmla="*/ 98 h 743"/>
                <a:gd name="T18" fmla="*/ 5 w 12"/>
                <a:gd name="T19" fmla="*/ 101 h 743"/>
                <a:gd name="T20" fmla="*/ 7 w 12"/>
                <a:gd name="T21" fmla="*/ 64 h 743"/>
                <a:gd name="T22" fmla="*/ 7 w 12"/>
                <a:gd name="T23" fmla="*/ 121 h 743"/>
                <a:gd name="T24" fmla="*/ 5 w 12"/>
                <a:gd name="T25" fmla="*/ 115 h 743"/>
                <a:gd name="T26" fmla="*/ 0 w 12"/>
                <a:gd name="T27" fmla="*/ 118 h 743"/>
                <a:gd name="T28" fmla="*/ 0 w 12"/>
                <a:gd name="T29" fmla="*/ 155 h 743"/>
                <a:gd name="T30" fmla="*/ 5 w 12"/>
                <a:gd name="T31" fmla="*/ 157 h 743"/>
                <a:gd name="T32" fmla="*/ 7 w 12"/>
                <a:gd name="T33" fmla="*/ 121 h 743"/>
                <a:gd name="T34" fmla="*/ 7 w 12"/>
                <a:gd name="T35" fmla="*/ 180 h 743"/>
                <a:gd name="T36" fmla="*/ 5 w 12"/>
                <a:gd name="T37" fmla="*/ 174 h 743"/>
                <a:gd name="T38" fmla="*/ 0 w 12"/>
                <a:gd name="T39" fmla="*/ 177 h 743"/>
                <a:gd name="T40" fmla="*/ 0 w 12"/>
                <a:gd name="T41" fmla="*/ 214 h 743"/>
                <a:gd name="T42" fmla="*/ 5 w 12"/>
                <a:gd name="T43" fmla="*/ 217 h 743"/>
                <a:gd name="T44" fmla="*/ 7 w 12"/>
                <a:gd name="T45" fmla="*/ 180 h 743"/>
                <a:gd name="T46" fmla="*/ 7 w 12"/>
                <a:gd name="T47" fmla="*/ 239 h 743"/>
                <a:gd name="T48" fmla="*/ 5 w 12"/>
                <a:gd name="T49" fmla="*/ 233 h 743"/>
                <a:gd name="T50" fmla="*/ 0 w 12"/>
                <a:gd name="T51" fmla="*/ 237 h 743"/>
                <a:gd name="T52" fmla="*/ 0 w 12"/>
                <a:gd name="T53" fmla="*/ 273 h 743"/>
                <a:gd name="T54" fmla="*/ 5 w 12"/>
                <a:gd name="T55" fmla="*/ 276 h 743"/>
                <a:gd name="T56" fmla="*/ 7 w 12"/>
                <a:gd name="T57" fmla="*/ 239 h 743"/>
                <a:gd name="T58" fmla="*/ 7 w 12"/>
                <a:gd name="T59" fmla="*/ 298 h 743"/>
                <a:gd name="T60" fmla="*/ 5 w 12"/>
                <a:gd name="T61" fmla="*/ 293 h 743"/>
                <a:gd name="T62" fmla="*/ 0 w 12"/>
                <a:gd name="T63" fmla="*/ 296 h 743"/>
                <a:gd name="T64" fmla="*/ 0 w 12"/>
                <a:gd name="T65" fmla="*/ 332 h 743"/>
                <a:gd name="T66" fmla="*/ 5 w 12"/>
                <a:gd name="T67" fmla="*/ 335 h 743"/>
                <a:gd name="T68" fmla="*/ 7 w 12"/>
                <a:gd name="T69" fmla="*/ 298 h 743"/>
                <a:gd name="T70" fmla="*/ 7 w 12"/>
                <a:gd name="T71" fmla="*/ 357 h 743"/>
                <a:gd name="T72" fmla="*/ 5 w 12"/>
                <a:gd name="T73" fmla="*/ 352 h 743"/>
                <a:gd name="T74" fmla="*/ 0 w 12"/>
                <a:gd name="T75" fmla="*/ 355 h 743"/>
                <a:gd name="T76" fmla="*/ 0 w 12"/>
                <a:gd name="T77" fmla="*/ 391 h 743"/>
                <a:gd name="T78" fmla="*/ 5 w 12"/>
                <a:gd name="T79" fmla="*/ 394 h 743"/>
                <a:gd name="T80" fmla="*/ 7 w 12"/>
                <a:gd name="T81" fmla="*/ 357 h 743"/>
                <a:gd name="T82" fmla="*/ 7 w 12"/>
                <a:gd name="T83" fmla="*/ 417 h 743"/>
                <a:gd name="T84" fmla="*/ 5 w 12"/>
                <a:gd name="T85" fmla="*/ 411 h 743"/>
                <a:gd name="T86" fmla="*/ 0 w 12"/>
                <a:gd name="T87" fmla="*/ 414 h 743"/>
                <a:gd name="T88" fmla="*/ 0 w 12"/>
                <a:gd name="T89" fmla="*/ 450 h 743"/>
                <a:gd name="T90" fmla="*/ 5 w 12"/>
                <a:gd name="T91" fmla="*/ 454 h 743"/>
                <a:gd name="T92" fmla="*/ 7 w 12"/>
                <a:gd name="T93" fmla="*/ 417 h 743"/>
                <a:gd name="T94" fmla="*/ 7 w 12"/>
                <a:gd name="T95" fmla="*/ 476 h 743"/>
                <a:gd name="T96" fmla="*/ 5 w 12"/>
                <a:gd name="T97" fmla="*/ 471 h 743"/>
                <a:gd name="T98" fmla="*/ 0 w 12"/>
                <a:gd name="T99" fmla="*/ 473 h 743"/>
                <a:gd name="T100" fmla="*/ 0 w 12"/>
                <a:gd name="T101" fmla="*/ 501 h 743"/>
                <a:gd name="T102" fmla="*/ 5 w 12"/>
                <a:gd name="T103" fmla="*/ 504 h 743"/>
                <a:gd name="T104" fmla="*/ 7 w 12"/>
                <a:gd name="T105" fmla="*/ 476 h 7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"/>
                <a:gd name="T160" fmla="*/ 0 h 743"/>
                <a:gd name="T161" fmla="*/ 12 w 12"/>
                <a:gd name="T162" fmla="*/ 743 h 7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" h="743">
                  <a:moveTo>
                    <a:pt x="12" y="8"/>
                  </a:move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2" y="8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8" y="87"/>
                  </a:lnTo>
                  <a:lnTo>
                    <a:pt x="4" y="87"/>
                  </a:lnTo>
                  <a:lnTo>
                    <a:pt x="0" y="91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4" y="149"/>
                  </a:lnTo>
                  <a:lnTo>
                    <a:pt x="8" y="149"/>
                  </a:lnTo>
                  <a:lnTo>
                    <a:pt x="12" y="145"/>
                  </a:lnTo>
                  <a:lnTo>
                    <a:pt x="12" y="95"/>
                  </a:lnTo>
                  <a:lnTo>
                    <a:pt x="12" y="8"/>
                  </a:lnTo>
                  <a:lnTo>
                    <a:pt x="12" y="178"/>
                  </a:lnTo>
                  <a:lnTo>
                    <a:pt x="12" y="174"/>
                  </a:lnTo>
                  <a:lnTo>
                    <a:pt x="8" y="170"/>
                  </a:lnTo>
                  <a:lnTo>
                    <a:pt x="4" y="170"/>
                  </a:lnTo>
                  <a:lnTo>
                    <a:pt x="0" y="174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4" y="232"/>
                  </a:lnTo>
                  <a:lnTo>
                    <a:pt x="8" y="232"/>
                  </a:lnTo>
                  <a:lnTo>
                    <a:pt x="12" y="228"/>
                  </a:lnTo>
                  <a:lnTo>
                    <a:pt x="12" y="178"/>
                  </a:lnTo>
                  <a:lnTo>
                    <a:pt x="12" y="8"/>
                  </a:lnTo>
                  <a:lnTo>
                    <a:pt x="12" y="265"/>
                  </a:lnTo>
                  <a:lnTo>
                    <a:pt x="12" y="261"/>
                  </a:lnTo>
                  <a:lnTo>
                    <a:pt x="8" y="257"/>
                  </a:lnTo>
                  <a:lnTo>
                    <a:pt x="4" y="257"/>
                  </a:lnTo>
                  <a:lnTo>
                    <a:pt x="0" y="261"/>
                  </a:lnTo>
                  <a:lnTo>
                    <a:pt x="0" y="311"/>
                  </a:lnTo>
                  <a:lnTo>
                    <a:pt x="0" y="315"/>
                  </a:lnTo>
                  <a:lnTo>
                    <a:pt x="4" y="320"/>
                  </a:lnTo>
                  <a:lnTo>
                    <a:pt x="8" y="320"/>
                  </a:lnTo>
                  <a:lnTo>
                    <a:pt x="12" y="315"/>
                  </a:lnTo>
                  <a:lnTo>
                    <a:pt x="12" y="265"/>
                  </a:lnTo>
                  <a:lnTo>
                    <a:pt x="12" y="8"/>
                  </a:lnTo>
                  <a:lnTo>
                    <a:pt x="12" y="353"/>
                  </a:lnTo>
                  <a:lnTo>
                    <a:pt x="12" y="349"/>
                  </a:lnTo>
                  <a:lnTo>
                    <a:pt x="8" y="344"/>
                  </a:lnTo>
                  <a:lnTo>
                    <a:pt x="4" y="344"/>
                  </a:lnTo>
                  <a:lnTo>
                    <a:pt x="0" y="349"/>
                  </a:lnTo>
                  <a:lnTo>
                    <a:pt x="0" y="398"/>
                  </a:lnTo>
                  <a:lnTo>
                    <a:pt x="0" y="403"/>
                  </a:lnTo>
                  <a:lnTo>
                    <a:pt x="4" y="407"/>
                  </a:lnTo>
                  <a:lnTo>
                    <a:pt x="8" y="407"/>
                  </a:lnTo>
                  <a:lnTo>
                    <a:pt x="12" y="403"/>
                  </a:lnTo>
                  <a:lnTo>
                    <a:pt x="12" y="353"/>
                  </a:lnTo>
                  <a:lnTo>
                    <a:pt x="12" y="8"/>
                  </a:lnTo>
                  <a:lnTo>
                    <a:pt x="12" y="440"/>
                  </a:lnTo>
                  <a:lnTo>
                    <a:pt x="12" y="436"/>
                  </a:lnTo>
                  <a:lnTo>
                    <a:pt x="8" y="432"/>
                  </a:lnTo>
                  <a:lnTo>
                    <a:pt x="4" y="432"/>
                  </a:lnTo>
                  <a:lnTo>
                    <a:pt x="0" y="436"/>
                  </a:lnTo>
                  <a:lnTo>
                    <a:pt x="0" y="486"/>
                  </a:lnTo>
                  <a:lnTo>
                    <a:pt x="0" y="490"/>
                  </a:lnTo>
                  <a:lnTo>
                    <a:pt x="4" y="494"/>
                  </a:lnTo>
                  <a:lnTo>
                    <a:pt x="8" y="494"/>
                  </a:lnTo>
                  <a:lnTo>
                    <a:pt x="12" y="490"/>
                  </a:lnTo>
                  <a:lnTo>
                    <a:pt x="12" y="440"/>
                  </a:lnTo>
                  <a:lnTo>
                    <a:pt x="12" y="8"/>
                  </a:lnTo>
                  <a:lnTo>
                    <a:pt x="12" y="527"/>
                  </a:lnTo>
                  <a:lnTo>
                    <a:pt x="12" y="523"/>
                  </a:lnTo>
                  <a:lnTo>
                    <a:pt x="8" y="519"/>
                  </a:lnTo>
                  <a:lnTo>
                    <a:pt x="4" y="519"/>
                  </a:lnTo>
                  <a:lnTo>
                    <a:pt x="0" y="523"/>
                  </a:lnTo>
                  <a:lnTo>
                    <a:pt x="0" y="573"/>
                  </a:lnTo>
                  <a:lnTo>
                    <a:pt x="0" y="577"/>
                  </a:lnTo>
                  <a:lnTo>
                    <a:pt x="4" y="581"/>
                  </a:lnTo>
                  <a:lnTo>
                    <a:pt x="8" y="581"/>
                  </a:lnTo>
                  <a:lnTo>
                    <a:pt x="12" y="577"/>
                  </a:lnTo>
                  <a:lnTo>
                    <a:pt x="12" y="527"/>
                  </a:lnTo>
                  <a:lnTo>
                    <a:pt x="12" y="8"/>
                  </a:lnTo>
                  <a:lnTo>
                    <a:pt x="12" y="615"/>
                  </a:lnTo>
                  <a:lnTo>
                    <a:pt x="12" y="610"/>
                  </a:lnTo>
                  <a:lnTo>
                    <a:pt x="8" y="606"/>
                  </a:lnTo>
                  <a:lnTo>
                    <a:pt x="4" y="606"/>
                  </a:lnTo>
                  <a:lnTo>
                    <a:pt x="0" y="610"/>
                  </a:lnTo>
                  <a:lnTo>
                    <a:pt x="0" y="660"/>
                  </a:lnTo>
                  <a:lnTo>
                    <a:pt x="0" y="664"/>
                  </a:lnTo>
                  <a:lnTo>
                    <a:pt x="4" y="669"/>
                  </a:lnTo>
                  <a:lnTo>
                    <a:pt x="8" y="669"/>
                  </a:lnTo>
                  <a:lnTo>
                    <a:pt x="12" y="664"/>
                  </a:lnTo>
                  <a:lnTo>
                    <a:pt x="12" y="615"/>
                  </a:lnTo>
                  <a:lnTo>
                    <a:pt x="12" y="8"/>
                  </a:lnTo>
                  <a:lnTo>
                    <a:pt x="12" y="702"/>
                  </a:lnTo>
                  <a:lnTo>
                    <a:pt x="12" y="698"/>
                  </a:lnTo>
                  <a:lnTo>
                    <a:pt x="8" y="694"/>
                  </a:lnTo>
                  <a:lnTo>
                    <a:pt x="4" y="694"/>
                  </a:lnTo>
                  <a:lnTo>
                    <a:pt x="0" y="698"/>
                  </a:lnTo>
                  <a:lnTo>
                    <a:pt x="0" y="735"/>
                  </a:lnTo>
                  <a:lnTo>
                    <a:pt x="0" y="739"/>
                  </a:lnTo>
                  <a:lnTo>
                    <a:pt x="4" y="743"/>
                  </a:lnTo>
                  <a:lnTo>
                    <a:pt x="8" y="743"/>
                  </a:lnTo>
                  <a:lnTo>
                    <a:pt x="12" y="739"/>
                  </a:lnTo>
                  <a:lnTo>
                    <a:pt x="12" y="702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0" name="Freeform 224"/>
            <p:cNvSpPr>
              <a:spLocks/>
            </p:cNvSpPr>
            <p:nvPr/>
          </p:nvSpPr>
          <p:spPr bwMode="auto">
            <a:xfrm>
              <a:off x="3131" y="1715"/>
              <a:ext cx="91" cy="8"/>
            </a:xfrm>
            <a:custGeom>
              <a:avLst/>
              <a:gdLst>
                <a:gd name="T0" fmla="*/ 88 w 150"/>
                <a:gd name="T1" fmla="*/ 8 h 12"/>
                <a:gd name="T2" fmla="*/ 91 w 150"/>
                <a:gd name="T3" fmla="*/ 5 h 12"/>
                <a:gd name="T4" fmla="*/ 91 w 150"/>
                <a:gd name="T5" fmla="*/ 3 h 12"/>
                <a:gd name="T6" fmla="*/ 88 w 150"/>
                <a:gd name="T7" fmla="*/ 0 h 12"/>
                <a:gd name="T8" fmla="*/ 86 w 150"/>
                <a:gd name="T9" fmla="*/ 0 h 12"/>
                <a:gd name="T10" fmla="*/ 55 w 150"/>
                <a:gd name="T11" fmla="*/ 0 h 12"/>
                <a:gd name="T12" fmla="*/ 53 w 150"/>
                <a:gd name="T13" fmla="*/ 3 h 12"/>
                <a:gd name="T14" fmla="*/ 53 w 150"/>
                <a:gd name="T15" fmla="*/ 5 h 12"/>
                <a:gd name="T16" fmla="*/ 55 w 150"/>
                <a:gd name="T17" fmla="*/ 8 h 12"/>
                <a:gd name="T18" fmla="*/ 58 w 150"/>
                <a:gd name="T19" fmla="*/ 8 h 12"/>
                <a:gd name="T20" fmla="*/ 88 w 150"/>
                <a:gd name="T21" fmla="*/ 8 h 12"/>
                <a:gd name="T22" fmla="*/ 35 w 150"/>
                <a:gd name="T23" fmla="*/ 8 h 12"/>
                <a:gd name="T24" fmla="*/ 38 w 150"/>
                <a:gd name="T25" fmla="*/ 5 h 12"/>
                <a:gd name="T26" fmla="*/ 38 w 150"/>
                <a:gd name="T27" fmla="*/ 3 h 12"/>
                <a:gd name="T28" fmla="*/ 35 w 150"/>
                <a:gd name="T29" fmla="*/ 0 h 12"/>
                <a:gd name="T30" fmla="*/ 33 w 150"/>
                <a:gd name="T31" fmla="*/ 0 h 12"/>
                <a:gd name="T32" fmla="*/ 2 w 150"/>
                <a:gd name="T33" fmla="*/ 0 h 12"/>
                <a:gd name="T34" fmla="*/ 0 w 150"/>
                <a:gd name="T35" fmla="*/ 3 h 12"/>
                <a:gd name="T36" fmla="*/ 0 w 150"/>
                <a:gd name="T37" fmla="*/ 5 h 12"/>
                <a:gd name="T38" fmla="*/ 2 w 150"/>
                <a:gd name="T39" fmla="*/ 8 h 12"/>
                <a:gd name="T40" fmla="*/ 5 w 150"/>
                <a:gd name="T41" fmla="*/ 8 h 12"/>
                <a:gd name="T42" fmla="*/ 35 w 150"/>
                <a:gd name="T43" fmla="*/ 8 h 12"/>
                <a:gd name="T44" fmla="*/ 88 w 150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12"/>
                <a:gd name="T71" fmla="*/ 150 w 150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12">
                  <a:moveTo>
                    <a:pt x="145" y="12"/>
                  </a:moveTo>
                  <a:lnTo>
                    <a:pt x="150" y="8"/>
                  </a:lnTo>
                  <a:lnTo>
                    <a:pt x="150" y="4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91" y="0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1" y="12"/>
                  </a:lnTo>
                  <a:lnTo>
                    <a:pt x="96" y="12"/>
                  </a:lnTo>
                  <a:lnTo>
                    <a:pt x="145" y="12"/>
                  </a:lnTo>
                  <a:lnTo>
                    <a:pt x="58" y="12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58" y="12"/>
                  </a:lnTo>
                  <a:lnTo>
                    <a:pt x="14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1" name="Freeform 225"/>
            <p:cNvSpPr>
              <a:spLocks/>
            </p:cNvSpPr>
            <p:nvPr/>
          </p:nvSpPr>
          <p:spPr bwMode="auto">
            <a:xfrm>
              <a:off x="2976" y="1833"/>
              <a:ext cx="158" cy="21"/>
            </a:xfrm>
            <a:custGeom>
              <a:avLst/>
              <a:gdLst>
                <a:gd name="T0" fmla="*/ 154 w 200"/>
                <a:gd name="T1" fmla="*/ 9 h 30"/>
                <a:gd name="T2" fmla="*/ 158 w 200"/>
                <a:gd name="T3" fmla="*/ 6 h 30"/>
                <a:gd name="T4" fmla="*/ 158 w 200"/>
                <a:gd name="T5" fmla="*/ 4 h 30"/>
                <a:gd name="T6" fmla="*/ 154 w 200"/>
                <a:gd name="T7" fmla="*/ 0 h 30"/>
                <a:gd name="T8" fmla="*/ 151 w 200"/>
                <a:gd name="T9" fmla="*/ 0 h 30"/>
                <a:gd name="T10" fmla="*/ 111 w 200"/>
                <a:gd name="T11" fmla="*/ 4 h 30"/>
                <a:gd name="T12" fmla="*/ 108 w 200"/>
                <a:gd name="T13" fmla="*/ 6 h 30"/>
                <a:gd name="T14" fmla="*/ 108 w 200"/>
                <a:gd name="T15" fmla="*/ 9 h 30"/>
                <a:gd name="T16" fmla="*/ 111 w 200"/>
                <a:gd name="T17" fmla="*/ 12 h 30"/>
                <a:gd name="T18" fmla="*/ 115 w 200"/>
                <a:gd name="T19" fmla="*/ 12 h 30"/>
                <a:gd name="T20" fmla="*/ 154 w 200"/>
                <a:gd name="T21" fmla="*/ 9 h 30"/>
                <a:gd name="T22" fmla="*/ 85 w 200"/>
                <a:gd name="T23" fmla="*/ 15 h 30"/>
                <a:gd name="T24" fmla="*/ 88 w 200"/>
                <a:gd name="T25" fmla="*/ 12 h 30"/>
                <a:gd name="T26" fmla="*/ 88 w 200"/>
                <a:gd name="T27" fmla="*/ 9 h 30"/>
                <a:gd name="T28" fmla="*/ 85 w 200"/>
                <a:gd name="T29" fmla="*/ 6 h 30"/>
                <a:gd name="T30" fmla="*/ 82 w 200"/>
                <a:gd name="T31" fmla="*/ 6 h 30"/>
                <a:gd name="T32" fmla="*/ 43 w 200"/>
                <a:gd name="T33" fmla="*/ 9 h 30"/>
                <a:gd name="T34" fmla="*/ 40 w 200"/>
                <a:gd name="T35" fmla="*/ 12 h 30"/>
                <a:gd name="T36" fmla="*/ 40 w 200"/>
                <a:gd name="T37" fmla="*/ 15 h 30"/>
                <a:gd name="T38" fmla="*/ 43 w 200"/>
                <a:gd name="T39" fmla="*/ 18 h 30"/>
                <a:gd name="T40" fmla="*/ 46 w 200"/>
                <a:gd name="T41" fmla="*/ 18 h 30"/>
                <a:gd name="T42" fmla="*/ 85 w 200"/>
                <a:gd name="T43" fmla="*/ 15 h 30"/>
                <a:gd name="T44" fmla="*/ 154 w 200"/>
                <a:gd name="T45" fmla="*/ 9 h 30"/>
                <a:gd name="T46" fmla="*/ 17 w 200"/>
                <a:gd name="T47" fmla="*/ 18 h 30"/>
                <a:gd name="T48" fmla="*/ 20 w 200"/>
                <a:gd name="T49" fmla="*/ 15 h 30"/>
                <a:gd name="T50" fmla="*/ 20 w 200"/>
                <a:gd name="T51" fmla="*/ 12 h 30"/>
                <a:gd name="T52" fmla="*/ 17 w 200"/>
                <a:gd name="T53" fmla="*/ 9 h 30"/>
                <a:gd name="T54" fmla="*/ 13 w 200"/>
                <a:gd name="T55" fmla="*/ 9 h 30"/>
                <a:gd name="T56" fmla="*/ 3 w 200"/>
                <a:gd name="T57" fmla="*/ 12 h 30"/>
                <a:gd name="T58" fmla="*/ 0 w 200"/>
                <a:gd name="T59" fmla="*/ 15 h 30"/>
                <a:gd name="T60" fmla="*/ 0 w 200"/>
                <a:gd name="T61" fmla="*/ 18 h 30"/>
                <a:gd name="T62" fmla="*/ 3 w 200"/>
                <a:gd name="T63" fmla="*/ 21 h 30"/>
                <a:gd name="T64" fmla="*/ 6 w 200"/>
                <a:gd name="T65" fmla="*/ 21 h 30"/>
                <a:gd name="T66" fmla="*/ 17 w 200"/>
                <a:gd name="T67" fmla="*/ 18 h 30"/>
                <a:gd name="T68" fmla="*/ 154 w 200"/>
                <a:gd name="T69" fmla="*/ 9 h 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"/>
                <a:gd name="T106" fmla="*/ 0 h 30"/>
                <a:gd name="T107" fmla="*/ 200 w 200"/>
                <a:gd name="T108" fmla="*/ 30 h 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" h="30">
                  <a:moveTo>
                    <a:pt x="195" y="13"/>
                  </a:moveTo>
                  <a:lnTo>
                    <a:pt x="200" y="9"/>
                  </a:lnTo>
                  <a:lnTo>
                    <a:pt x="200" y="5"/>
                  </a:lnTo>
                  <a:lnTo>
                    <a:pt x="195" y="0"/>
                  </a:lnTo>
                  <a:lnTo>
                    <a:pt x="191" y="0"/>
                  </a:lnTo>
                  <a:lnTo>
                    <a:pt x="141" y="5"/>
                  </a:lnTo>
                  <a:lnTo>
                    <a:pt x="137" y="9"/>
                  </a:lnTo>
                  <a:lnTo>
                    <a:pt x="137" y="13"/>
                  </a:lnTo>
                  <a:lnTo>
                    <a:pt x="141" y="17"/>
                  </a:lnTo>
                  <a:lnTo>
                    <a:pt x="146" y="17"/>
                  </a:lnTo>
                  <a:lnTo>
                    <a:pt x="195" y="13"/>
                  </a:lnTo>
                  <a:lnTo>
                    <a:pt x="108" y="21"/>
                  </a:lnTo>
                  <a:lnTo>
                    <a:pt x="112" y="17"/>
                  </a:lnTo>
                  <a:lnTo>
                    <a:pt x="112" y="13"/>
                  </a:lnTo>
                  <a:lnTo>
                    <a:pt x="108" y="9"/>
                  </a:lnTo>
                  <a:lnTo>
                    <a:pt x="104" y="9"/>
                  </a:lnTo>
                  <a:lnTo>
                    <a:pt x="54" y="13"/>
                  </a:lnTo>
                  <a:lnTo>
                    <a:pt x="50" y="17"/>
                  </a:lnTo>
                  <a:lnTo>
                    <a:pt x="50" y="21"/>
                  </a:lnTo>
                  <a:lnTo>
                    <a:pt x="54" y="25"/>
                  </a:lnTo>
                  <a:lnTo>
                    <a:pt x="58" y="25"/>
                  </a:lnTo>
                  <a:lnTo>
                    <a:pt x="108" y="21"/>
                  </a:lnTo>
                  <a:lnTo>
                    <a:pt x="195" y="13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5" y="17"/>
                  </a:lnTo>
                  <a:lnTo>
                    <a:pt x="21" y="13"/>
                  </a:lnTo>
                  <a:lnTo>
                    <a:pt x="17" y="13"/>
                  </a:lnTo>
                  <a:lnTo>
                    <a:pt x="4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21" y="25"/>
                  </a:lnTo>
                  <a:lnTo>
                    <a:pt x="19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2" name="Freeform 226"/>
            <p:cNvSpPr>
              <a:spLocks/>
            </p:cNvSpPr>
            <p:nvPr/>
          </p:nvSpPr>
          <p:spPr bwMode="auto">
            <a:xfrm>
              <a:off x="2971" y="1650"/>
              <a:ext cx="7" cy="204"/>
            </a:xfrm>
            <a:custGeom>
              <a:avLst/>
              <a:gdLst>
                <a:gd name="T0" fmla="*/ 7 w 13"/>
                <a:gd name="T1" fmla="*/ 6 h 300"/>
                <a:gd name="T2" fmla="*/ 7 w 13"/>
                <a:gd name="T3" fmla="*/ 3 h 300"/>
                <a:gd name="T4" fmla="*/ 5 w 13"/>
                <a:gd name="T5" fmla="*/ 0 h 300"/>
                <a:gd name="T6" fmla="*/ 2 w 13"/>
                <a:gd name="T7" fmla="*/ 0 h 300"/>
                <a:gd name="T8" fmla="*/ 0 w 13"/>
                <a:gd name="T9" fmla="*/ 3 h 300"/>
                <a:gd name="T10" fmla="*/ 0 w 13"/>
                <a:gd name="T11" fmla="*/ 37 h 300"/>
                <a:gd name="T12" fmla="*/ 0 w 13"/>
                <a:gd name="T13" fmla="*/ 40 h 300"/>
                <a:gd name="T14" fmla="*/ 2 w 13"/>
                <a:gd name="T15" fmla="*/ 43 h 300"/>
                <a:gd name="T16" fmla="*/ 5 w 13"/>
                <a:gd name="T17" fmla="*/ 43 h 300"/>
                <a:gd name="T18" fmla="*/ 7 w 13"/>
                <a:gd name="T19" fmla="*/ 40 h 300"/>
                <a:gd name="T20" fmla="*/ 7 w 13"/>
                <a:gd name="T21" fmla="*/ 6 h 300"/>
                <a:gd name="T22" fmla="*/ 7 w 13"/>
                <a:gd name="T23" fmla="*/ 65 h 300"/>
                <a:gd name="T24" fmla="*/ 7 w 13"/>
                <a:gd name="T25" fmla="*/ 63 h 300"/>
                <a:gd name="T26" fmla="*/ 5 w 13"/>
                <a:gd name="T27" fmla="*/ 60 h 300"/>
                <a:gd name="T28" fmla="*/ 2 w 13"/>
                <a:gd name="T29" fmla="*/ 60 h 300"/>
                <a:gd name="T30" fmla="*/ 0 w 13"/>
                <a:gd name="T31" fmla="*/ 63 h 300"/>
                <a:gd name="T32" fmla="*/ 0 w 13"/>
                <a:gd name="T33" fmla="*/ 97 h 300"/>
                <a:gd name="T34" fmla="*/ 0 w 13"/>
                <a:gd name="T35" fmla="*/ 99 h 300"/>
                <a:gd name="T36" fmla="*/ 2 w 13"/>
                <a:gd name="T37" fmla="*/ 102 h 300"/>
                <a:gd name="T38" fmla="*/ 5 w 13"/>
                <a:gd name="T39" fmla="*/ 102 h 300"/>
                <a:gd name="T40" fmla="*/ 7 w 13"/>
                <a:gd name="T41" fmla="*/ 99 h 300"/>
                <a:gd name="T42" fmla="*/ 7 w 13"/>
                <a:gd name="T43" fmla="*/ 65 h 300"/>
                <a:gd name="T44" fmla="*/ 7 w 13"/>
                <a:gd name="T45" fmla="*/ 6 h 300"/>
                <a:gd name="T46" fmla="*/ 7 w 13"/>
                <a:gd name="T47" fmla="*/ 124 h 300"/>
                <a:gd name="T48" fmla="*/ 7 w 13"/>
                <a:gd name="T49" fmla="*/ 122 h 300"/>
                <a:gd name="T50" fmla="*/ 5 w 13"/>
                <a:gd name="T51" fmla="*/ 119 h 300"/>
                <a:gd name="T52" fmla="*/ 2 w 13"/>
                <a:gd name="T53" fmla="*/ 119 h 300"/>
                <a:gd name="T54" fmla="*/ 0 w 13"/>
                <a:gd name="T55" fmla="*/ 122 h 300"/>
                <a:gd name="T56" fmla="*/ 0 w 13"/>
                <a:gd name="T57" fmla="*/ 156 h 300"/>
                <a:gd name="T58" fmla="*/ 0 w 13"/>
                <a:gd name="T59" fmla="*/ 158 h 300"/>
                <a:gd name="T60" fmla="*/ 2 w 13"/>
                <a:gd name="T61" fmla="*/ 161 h 300"/>
                <a:gd name="T62" fmla="*/ 5 w 13"/>
                <a:gd name="T63" fmla="*/ 161 h 300"/>
                <a:gd name="T64" fmla="*/ 7 w 13"/>
                <a:gd name="T65" fmla="*/ 158 h 300"/>
                <a:gd name="T66" fmla="*/ 7 w 13"/>
                <a:gd name="T67" fmla="*/ 124 h 300"/>
                <a:gd name="T68" fmla="*/ 7 w 13"/>
                <a:gd name="T69" fmla="*/ 6 h 300"/>
                <a:gd name="T70" fmla="*/ 7 w 13"/>
                <a:gd name="T71" fmla="*/ 184 h 300"/>
                <a:gd name="T72" fmla="*/ 7 w 13"/>
                <a:gd name="T73" fmla="*/ 181 h 300"/>
                <a:gd name="T74" fmla="*/ 5 w 13"/>
                <a:gd name="T75" fmla="*/ 178 h 300"/>
                <a:gd name="T76" fmla="*/ 2 w 13"/>
                <a:gd name="T77" fmla="*/ 178 h 300"/>
                <a:gd name="T78" fmla="*/ 0 w 13"/>
                <a:gd name="T79" fmla="*/ 181 h 300"/>
                <a:gd name="T80" fmla="*/ 0 w 13"/>
                <a:gd name="T81" fmla="*/ 198 h 300"/>
                <a:gd name="T82" fmla="*/ 0 w 13"/>
                <a:gd name="T83" fmla="*/ 201 h 300"/>
                <a:gd name="T84" fmla="*/ 2 w 13"/>
                <a:gd name="T85" fmla="*/ 204 h 300"/>
                <a:gd name="T86" fmla="*/ 5 w 13"/>
                <a:gd name="T87" fmla="*/ 204 h 300"/>
                <a:gd name="T88" fmla="*/ 7 w 13"/>
                <a:gd name="T89" fmla="*/ 201 h 300"/>
                <a:gd name="T90" fmla="*/ 7 w 13"/>
                <a:gd name="T91" fmla="*/ 184 h 300"/>
                <a:gd name="T92" fmla="*/ 7 w 13"/>
                <a:gd name="T93" fmla="*/ 6 h 3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"/>
                <a:gd name="T142" fmla="*/ 0 h 300"/>
                <a:gd name="T143" fmla="*/ 13 w 13"/>
                <a:gd name="T144" fmla="*/ 300 h 3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" h="300">
                  <a:moveTo>
                    <a:pt x="13" y="9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9" y="63"/>
                  </a:lnTo>
                  <a:lnTo>
                    <a:pt x="13" y="59"/>
                  </a:lnTo>
                  <a:lnTo>
                    <a:pt x="13" y="9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9" y="88"/>
                  </a:lnTo>
                  <a:lnTo>
                    <a:pt x="4" y="88"/>
                  </a:lnTo>
                  <a:lnTo>
                    <a:pt x="0" y="92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4" y="150"/>
                  </a:lnTo>
                  <a:lnTo>
                    <a:pt x="9" y="150"/>
                  </a:lnTo>
                  <a:lnTo>
                    <a:pt x="13" y="146"/>
                  </a:lnTo>
                  <a:lnTo>
                    <a:pt x="13" y="96"/>
                  </a:lnTo>
                  <a:lnTo>
                    <a:pt x="13" y="9"/>
                  </a:lnTo>
                  <a:lnTo>
                    <a:pt x="13" y="183"/>
                  </a:lnTo>
                  <a:lnTo>
                    <a:pt x="13" y="179"/>
                  </a:lnTo>
                  <a:lnTo>
                    <a:pt x="9" y="175"/>
                  </a:lnTo>
                  <a:lnTo>
                    <a:pt x="4" y="175"/>
                  </a:lnTo>
                  <a:lnTo>
                    <a:pt x="0" y="179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4" y="237"/>
                  </a:lnTo>
                  <a:lnTo>
                    <a:pt x="9" y="237"/>
                  </a:lnTo>
                  <a:lnTo>
                    <a:pt x="13" y="233"/>
                  </a:lnTo>
                  <a:lnTo>
                    <a:pt x="13" y="183"/>
                  </a:lnTo>
                  <a:lnTo>
                    <a:pt x="13" y="9"/>
                  </a:lnTo>
                  <a:lnTo>
                    <a:pt x="13" y="270"/>
                  </a:lnTo>
                  <a:lnTo>
                    <a:pt x="13" y="266"/>
                  </a:lnTo>
                  <a:lnTo>
                    <a:pt x="9" y="262"/>
                  </a:lnTo>
                  <a:lnTo>
                    <a:pt x="4" y="262"/>
                  </a:lnTo>
                  <a:lnTo>
                    <a:pt x="0" y="266"/>
                  </a:lnTo>
                  <a:lnTo>
                    <a:pt x="0" y="291"/>
                  </a:lnTo>
                  <a:lnTo>
                    <a:pt x="0" y="295"/>
                  </a:lnTo>
                  <a:lnTo>
                    <a:pt x="4" y="300"/>
                  </a:lnTo>
                  <a:lnTo>
                    <a:pt x="9" y="300"/>
                  </a:lnTo>
                  <a:lnTo>
                    <a:pt x="13" y="295"/>
                  </a:lnTo>
                  <a:lnTo>
                    <a:pt x="13" y="27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3" name="Line 227"/>
            <p:cNvSpPr>
              <a:spLocks noChangeShapeType="1"/>
            </p:cNvSpPr>
            <p:nvPr/>
          </p:nvSpPr>
          <p:spPr bwMode="auto">
            <a:xfrm>
              <a:off x="2567" y="1263"/>
              <a:ext cx="196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4" name="Line 228"/>
            <p:cNvSpPr>
              <a:spLocks noChangeShapeType="1"/>
            </p:cNvSpPr>
            <p:nvPr/>
          </p:nvSpPr>
          <p:spPr bwMode="auto">
            <a:xfrm flipV="1">
              <a:off x="2281" y="914"/>
              <a:ext cx="1" cy="349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5" name="Line 229"/>
            <p:cNvSpPr>
              <a:spLocks noChangeShapeType="1"/>
            </p:cNvSpPr>
            <p:nvPr/>
          </p:nvSpPr>
          <p:spPr bwMode="auto">
            <a:xfrm flipV="1">
              <a:off x="2439" y="914"/>
              <a:ext cx="1" cy="387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6" name="Line 230"/>
            <p:cNvSpPr>
              <a:spLocks noChangeShapeType="1"/>
            </p:cNvSpPr>
            <p:nvPr/>
          </p:nvSpPr>
          <p:spPr bwMode="auto">
            <a:xfrm flipV="1">
              <a:off x="2657" y="914"/>
              <a:ext cx="1" cy="349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7" name="Line 231"/>
            <p:cNvSpPr>
              <a:spLocks noChangeShapeType="1"/>
            </p:cNvSpPr>
            <p:nvPr/>
          </p:nvSpPr>
          <p:spPr bwMode="auto">
            <a:xfrm flipV="1">
              <a:off x="2971" y="914"/>
              <a:ext cx="0" cy="349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8" name="Line 232"/>
            <p:cNvSpPr>
              <a:spLocks noChangeShapeType="1"/>
            </p:cNvSpPr>
            <p:nvPr/>
          </p:nvSpPr>
          <p:spPr bwMode="auto">
            <a:xfrm flipV="1">
              <a:off x="3113" y="914"/>
              <a:ext cx="0" cy="349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99" name="Group 233"/>
            <p:cNvGrpSpPr>
              <a:grpSpLocks/>
            </p:cNvGrpSpPr>
            <p:nvPr/>
          </p:nvGrpSpPr>
          <p:grpSpPr bwMode="auto">
            <a:xfrm>
              <a:off x="2596" y="993"/>
              <a:ext cx="115" cy="225"/>
              <a:chOff x="6550" y="9368"/>
              <a:chExt cx="187" cy="333"/>
            </a:xfrm>
          </p:grpSpPr>
          <p:sp>
            <p:nvSpPr>
              <p:cNvPr id="56484" name="Rectangle 234"/>
              <p:cNvSpPr>
                <a:spLocks noChangeArrowheads="1"/>
              </p:cNvSpPr>
              <p:nvPr/>
            </p:nvSpPr>
            <p:spPr bwMode="auto">
              <a:xfrm>
                <a:off x="6562" y="9381"/>
                <a:ext cx="129" cy="3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85" name="Oval 235"/>
              <p:cNvSpPr>
                <a:spLocks noChangeArrowheads="1"/>
              </p:cNvSpPr>
              <p:nvPr/>
            </p:nvSpPr>
            <p:spPr bwMode="auto">
              <a:xfrm>
                <a:off x="6608" y="9626"/>
                <a:ext cx="62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86" name="Oval 236"/>
              <p:cNvSpPr>
                <a:spLocks noChangeArrowheads="1"/>
              </p:cNvSpPr>
              <p:nvPr/>
            </p:nvSpPr>
            <p:spPr bwMode="auto">
              <a:xfrm>
                <a:off x="6600" y="9617"/>
                <a:ext cx="79" cy="84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87" name="Freeform 237"/>
              <p:cNvSpPr>
                <a:spLocks/>
              </p:cNvSpPr>
              <p:nvPr/>
            </p:nvSpPr>
            <p:spPr bwMode="auto">
              <a:xfrm>
                <a:off x="6550" y="9368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6 w 162"/>
                  <a:gd name="T3" fmla="*/ 17 h 33"/>
                  <a:gd name="T4" fmla="*/ 37 w 162"/>
                  <a:gd name="T5" fmla="*/ 8 h 33"/>
                  <a:gd name="T6" fmla="*/ 58 w 162"/>
                  <a:gd name="T7" fmla="*/ 0 h 33"/>
                  <a:gd name="T8" fmla="*/ 83 w 162"/>
                  <a:gd name="T9" fmla="*/ 0 h 33"/>
                  <a:gd name="T10" fmla="*/ 104 w 162"/>
                  <a:gd name="T11" fmla="*/ 0 h 33"/>
                  <a:gd name="T12" fmla="*/ 124 w 162"/>
                  <a:gd name="T13" fmla="*/ 8 h 33"/>
                  <a:gd name="T14" fmla="*/ 145 w 162"/>
                  <a:gd name="T15" fmla="*/ 17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6" y="17"/>
                    </a:lnTo>
                    <a:lnTo>
                      <a:pt x="37" y="8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8"/>
                    </a:lnTo>
                    <a:lnTo>
                      <a:pt x="145" y="17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88" name="Line 238"/>
              <p:cNvSpPr>
                <a:spLocks noChangeShapeType="1"/>
              </p:cNvSpPr>
              <p:nvPr/>
            </p:nvSpPr>
            <p:spPr bwMode="auto">
              <a:xfrm flipV="1">
                <a:off x="6649" y="9439"/>
                <a:ext cx="88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400" name="Rectangle 239"/>
            <p:cNvSpPr>
              <a:spLocks noChangeArrowheads="1"/>
            </p:cNvSpPr>
            <p:nvPr/>
          </p:nvSpPr>
          <p:spPr bwMode="auto">
            <a:xfrm>
              <a:off x="825" y="507"/>
              <a:ext cx="602" cy="3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1" name="Rectangle 240"/>
            <p:cNvSpPr>
              <a:spLocks noChangeArrowheads="1"/>
            </p:cNvSpPr>
            <p:nvPr/>
          </p:nvSpPr>
          <p:spPr bwMode="auto">
            <a:xfrm>
              <a:off x="765" y="391"/>
              <a:ext cx="612" cy="432"/>
            </a:xfrm>
            <a:prstGeom prst="rect">
              <a:avLst/>
            </a:prstGeom>
            <a:noFill/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402" name="Group 241"/>
            <p:cNvGrpSpPr>
              <a:grpSpLocks/>
            </p:cNvGrpSpPr>
            <p:nvPr/>
          </p:nvGrpSpPr>
          <p:grpSpPr bwMode="auto">
            <a:xfrm>
              <a:off x="792" y="826"/>
              <a:ext cx="157" cy="432"/>
              <a:chOff x="2980" y="9135"/>
              <a:chExt cx="254" cy="636"/>
            </a:xfrm>
          </p:grpSpPr>
          <p:sp>
            <p:nvSpPr>
              <p:cNvPr id="56477" name="Line 242"/>
              <p:cNvSpPr>
                <a:spLocks noChangeShapeType="1"/>
              </p:cNvSpPr>
              <p:nvPr/>
            </p:nvSpPr>
            <p:spPr bwMode="auto">
              <a:xfrm flipV="1">
                <a:off x="3072" y="9135"/>
                <a:ext cx="1" cy="63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78" name="Rectangle 243"/>
              <p:cNvSpPr>
                <a:spLocks noChangeArrowheads="1"/>
              </p:cNvSpPr>
              <p:nvPr/>
            </p:nvSpPr>
            <p:spPr bwMode="auto">
              <a:xfrm>
                <a:off x="2997" y="9302"/>
                <a:ext cx="129" cy="3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79" name="Oval 244"/>
              <p:cNvSpPr>
                <a:spLocks noChangeArrowheads="1"/>
              </p:cNvSpPr>
              <p:nvPr/>
            </p:nvSpPr>
            <p:spPr bwMode="auto">
              <a:xfrm>
                <a:off x="3038" y="9563"/>
                <a:ext cx="63" cy="6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80" name="Oval 245"/>
              <p:cNvSpPr>
                <a:spLocks noChangeArrowheads="1"/>
              </p:cNvSpPr>
              <p:nvPr/>
            </p:nvSpPr>
            <p:spPr bwMode="auto">
              <a:xfrm>
                <a:off x="3030" y="9555"/>
                <a:ext cx="79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81" name="Freeform 246"/>
              <p:cNvSpPr>
                <a:spLocks/>
              </p:cNvSpPr>
              <p:nvPr/>
            </p:nvSpPr>
            <p:spPr bwMode="auto">
              <a:xfrm>
                <a:off x="2980" y="9306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6 h 33"/>
                  <a:gd name="T4" fmla="*/ 38 w 162"/>
                  <a:gd name="T5" fmla="*/ 8 h 33"/>
                  <a:gd name="T6" fmla="*/ 58 w 162"/>
                  <a:gd name="T7" fmla="*/ 0 h 33"/>
                  <a:gd name="T8" fmla="*/ 83 w 162"/>
                  <a:gd name="T9" fmla="*/ 0 h 33"/>
                  <a:gd name="T10" fmla="*/ 104 w 162"/>
                  <a:gd name="T11" fmla="*/ 0 h 33"/>
                  <a:gd name="T12" fmla="*/ 125 w 162"/>
                  <a:gd name="T13" fmla="*/ 8 h 33"/>
                  <a:gd name="T14" fmla="*/ 146 w 162"/>
                  <a:gd name="T15" fmla="*/ 16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6"/>
                    </a:lnTo>
                    <a:lnTo>
                      <a:pt x="38" y="8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5" y="8"/>
                    </a:lnTo>
                    <a:lnTo>
                      <a:pt x="146" y="16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82" name="Line 247"/>
              <p:cNvSpPr>
                <a:spLocks noChangeShapeType="1"/>
              </p:cNvSpPr>
              <p:nvPr/>
            </p:nvSpPr>
            <p:spPr bwMode="auto">
              <a:xfrm flipV="1">
                <a:off x="3088" y="9368"/>
                <a:ext cx="88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83" name="Freeform 248"/>
              <p:cNvSpPr>
                <a:spLocks/>
              </p:cNvSpPr>
              <p:nvPr/>
            </p:nvSpPr>
            <p:spPr bwMode="auto">
              <a:xfrm>
                <a:off x="3146" y="9389"/>
                <a:ext cx="88" cy="87"/>
              </a:xfrm>
              <a:custGeom>
                <a:avLst/>
                <a:gdLst>
                  <a:gd name="T0" fmla="*/ 34 w 88"/>
                  <a:gd name="T1" fmla="*/ 0 h 87"/>
                  <a:gd name="T2" fmla="*/ 0 w 88"/>
                  <a:gd name="T3" fmla="*/ 54 h 87"/>
                  <a:gd name="T4" fmla="*/ 59 w 88"/>
                  <a:gd name="T5" fmla="*/ 87 h 87"/>
                  <a:gd name="T6" fmla="*/ 88 w 88"/>
                  <a:gd name="T7" fmla="*/ 29 h 87"/>
                  <a:gd name="T8" fmla="*/ 34 w 88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7"/>
                  <a:gd name="T17" fmla="*/ 88 w 88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7">
                    <a:moveTo>
                      <a:pt x="34" y="0"/>
                    </a:moveTo>
                    <a:lnTo>
                      <a:pt x="0" y="54"/>
                    </a:lnTo>
                    <a:lnTo>
                      <a:pt x="59" y="87"/>
                    </a:lnTo>
                    <a:lnTo>
                      <a:pt x="88" y="2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403" name="Group 249"/>
            <p:cNvGrpSpPr>
              <a:grpSpLocks/>
            </p:cNvGrpSpPr>
            <p:nvPr/>
          </p:nvGrpSpPr>
          <p:grpSpPr bwMode="auto">
            <a:xfrm>
              <a:off x="1018" y="826"/>
              <a:ext cx="156" cy="432"/>
              <a:chOff x="3358" y="9135"/>
              <a:chExt cx="254" cy="636"/>
            </a:xfrm>
          </p:grpSpPr>
          <p:sp>
            <p:nvSpPr>
              <p:cNvPr id="56470" name="Line 250"/>
              <p:cNvSpPr>
                <a:spLocks noChangeShapeType="1"/>
              </p:cNvSpPr>
              <p:nvPr/>
            </p:nvSpPr>
            <p:spPr bwMode="auto">
              <a:xfrm flipV="1">
                <a:off x="3450" y="9135"/>
                <a:ext cx="1" cy="63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71" name="Rectangle 251"/>
              <p:cNvSpPr>
                <a:spLocks noChangeArrowheads="1"/>
              </p:cNvSpPr>
              <p:nvPr/>
            </p:nvSpPr>
            <p:spPr bwMode="auto">
              <a:xfrm>
                <a:off x="3375" y="9302"/>
                <a:ext cx="129" cy="3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72" name="Oval 252"/>
              <p:cNvSpPr>
                <a:spLocks noChangeArrowheads="1"/>
              </p:cNvSpPr>
              <p:nvPr/>
            </p:nvSpPr>
            <p:spPr bwMode="auto">
              <a:xfrm>
                <a:off x="3417" y="9563"/>
                <a:ext cx="62" cy="6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73" name="Oval 253"/>
              <p:cNvSpPr>
                <a:spLocks noChangeArrowheads="1"/>
              </p:cNvSpPr>
              <p:nvPr/>
            </p:nvSpPr>
            <p:spPr bwMode="auto">
              <a:xfrm>
                <a:off x="3408" y="9555"/>
                <a:ext cx="79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74" name="Freeform 254"/>
              <p:cNvSpPr>
                <a:spLocks/>
              </p:cNvSpPr>
              <p:nvPr/>
            </p:nvSpPr>
            <p:spPr bwMode="auto">
              <a:xfrm>
                <a:off x="3358" y="9306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6 h 33"/>
                  <a:gd name="T4" fmla="*/ 38 w 162"/>
                  <a:gd name="T5" fmla="*/ 8 h 33"/>
                  <a:gd name="T6" fmla="*/ 59 w 162"/>
                  <a:gd name="T7" fmla="*/ 0 h 33"/>
                  <a:gd name="T8" fmla="*/ 83 w 162"/>
                  <a:gd name="T9" fmla="*/ 0 h 33"/>
                  <a:gd name="T10" fmla="*/ 104 w 162"/>
                  <a:gd name="T11" fmla="*/ 0 h 33"/>
                  <a:gd name="T12" fmla="*/ 125 w 162"/>
                  <a:gd name="T13" fmla="*/ 8 h 33"/>
                  <a:gd name="T14" fmla="*/ 146 w 162"/>
                  <a:gd name="T15" fmla="*/ 16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6"/>
                    </a:lnTo>
                    <a:lnTo>
                      <a:pt x="38" y="8"/>
                    </a:lnTo>
                    <a:lnTo>
                      <a:pt x="59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5" y="8"/>
                    </a:lnTo>
                    <a:lnTo>
                      <a:pt x="146" y="16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75" name="Line 255"/>
              <p:cNvSpPr>
                <a:spLocks noChangeShapeType="1"/>
              </p:cNvSpPr>
              <p:nvPr/>
            </p:nvSpPr>
            <p:spPr bwMode="auto">
              <a:xfrm flipV="1">
                <a:off x="3466" y="9368"/>
                <a:ext cx="88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76" name="Freeform 256"/>
              <p:cNvSpPr>
                <a:spLocks/>
              </p:cNvSpPr>
              <p:nvPr/>
            </p:nvSpPr>
            <p:spPr bwMode="auto">
              <a:xfrm>
                <a:off x="3525" y="9389"/>
                <a:ext cx="87" cy="87"/>
              </a:xfrm>
              <a:custGeom>
                <a:avLst/>
                <a:gdLst>
                  <a:gd name="T0" fmla="*/ 33 w 87"/>
                  <a:gd name="T1" fmla="*/ 0 h 87"/>
                  <a:gd name="T2" fmla="*/ 0 w 87"/>
                  <a:gd name="T3" fmla="*/ 54 h 87"/>
                  <a:gd name="T4" fmla="*/ 58 w 87"/>
                  <a:gd name="T5" fmla="*/ 87 h 87"/>
                  <a:gd name="T6" fmla="*/ 87 w 87"/>
                  <a:gd name="T7" fmla="*/ 29 h 87"/>
                  <a:gd name="T8" fmla="*/ 33 w 87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87"/>
                  <a:gd name="T17" fmla="*/ 87 w 8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87">
                    <a:moveTo>
                      <a:pt x="33" y="0"/>
                    </a:moveTo>
                    <a:lnTo>
                      <a:pt x="0" y="54"/>
                    </a:lnTo>
                    <a:lnTo>
                      <a:pt x="58" y="87"/>
                    </a:lnTo>
                    <a:lnTo>
                      <a:pt x="87" y="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404" name="Group 257"/>
            <p:cNvGrpSpPr>
              <a:grpSpLocks/>
            </p:cNvGrpSpPr>
            <p:nvPr/>
          </p:nvGrpSpPr>
          <p:grpSpPr bwMode="auto">
            <a:xfrm>
              <a:off x="1272" y="826"/>
              <a:ext cx="159" cy="432"/>
              <a:chOff x="3720" y="9135"/>
              <a:chExt cx="258" cy="636"/>
            </a:xfrm>
          </p:grpSpPr>
          <p:sp>
            <p:nvSpPr>
              <p:cNvPr id="56463" name="Line 258"/>
              <p:cNvSpPr>
                <a:spLocks noChangeShapeType="1"/>
              </p:cNvSpPr>
              <p:nvPr/>
            </p:nvSpPr>
            <p:spPr bwMode="auto">
              <a:xfrm flipV="1">
                <a:off x="3815" y="9135"/>
                <a:ext cx="1" cy="63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64" name="Rectangle 259"/>
              <p:cNvSpPr>
                <a:spLocks noChangeArrowheads="1"/>
              </p:cNvSpPr>
              <p:nvPr/>
            </p:nvSpPr>
            <p:spPr bwMode="auto">
              <a:xfrm>
                <a:off x="3737" y="9302"/>
                <a:ext cx="128" cy="3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65" name="Oval 260"/>
              <p:cNvSpPr>
                <a:spLocks noChangeArrowheads="1"/>
              </p:cNvSpPr>
              <p:nvPr/>
            </p:nvSpPr>
            <p:spPr bwMode="auto">
              <a:xfrm>
                <a:off x="3778" y="9563"/>
                <a:ext cx="67" cy="6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66" name="Oval 261"/>
              <p:cNvSpPr>
                <a:spLocks noChangeArrowheads="1"/>
              </p:cNvSpPr>
              <p:nvPr/>
            </p:nvSpPr>
            <p:spPr bwMode="auto">
              <a:xfrm>
                <a:off x="3770" y="9555"/>
                <a:ext cx="83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67" name="Freeform 262"/>
              <p:cNvSpPr>
                <a:spLocks/>
              </p:cNvSpPr>
              <p:nvPr/>
            </p:nvSpPr>
            <p:spPr bwMode="auto">
              <a:xfrm>
                <a:off x="3720" y="9306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6 h 33"/>
                  <a:gd name="T4" fmla="*/ 37 w 162"/>
                  <a:gd name="T5" fmla="*/ 8 h 33"/>
                  <a:gd name="T6" fmla="*/ 58 w 162"/>
                  <a:gd name="T7" fmla="*/ 0 h 33"/>
                  <a:gd name="T8" fmla="*/ 83 w 162"/>
                  <a:gd name="T9" fmla="*/ 0 h 33"/>
                  <a:gd name="T10" fmla="*/ 104 w 162"/>
                  <a:gd name="T11" fmla="*/ 0 h 33"/>
                  <a:gd name="T12" fmla="*/ 125 w 162"/>
                  <a:gd name="T13" fmla="*/ 8 h 33"/>
                  <a:gd name="T14" fmla="*/ 145 w 162"/>
                  <a:gd name="T15" fmla="*/ 16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6"/>
                    </a:lnTo>
                    <a:lnTo>
                      <a:pt x="37" y="8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5" y="8"/>
                    </a:lnTo>
                    <a:lnTo>
                      <a:pt x="145" y="16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68" name="Line 263"/>
              <p:cNvSpPr>
                <a:spLocks noChangeShapeType="1"/>
              </p:cNvSpPr>
              <p:nvPr/>
            </p:nvSpPr>
            <p:spPr bwMode="auto">
              <a:xfrm flipV="1">
                <a:off x="3832" y="9368"/>
                <a:ext cx="83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69" name="Freeform 264"/>
              <p:cNvSpPr>
                <a:spLocks/>
              </p:cNvSpPr>
              <p:nvPr/>
            </p:nvSpPr>
            <p:spPr bwMode="auto">
              <a:xfrm>
                <a:off x="3886" y="9389"/>
                <a:ext cx="92" cy="87"/>
              </a:xfrm>
              <a:custGeom>
                <a:avLst/>
                <a:gdLst>
                  <a:gd name="T0" fmla="*/ 33 w 92"/>
                  <a:gd name="T1" fmla="*/ 0 h 87"/>
                  <a:gd name="T2" fmla="*/ 0 w 92"/>
                  <a:gd name="T3" fmla="*/ 54 h 87"/>
                  <a:gd name="T4" fmla="*/ 58 w 92"/>
                  <a:gd name="T5" fmla="*/ 87 h 87"/>
                  <a:gd name="T6" fmla="*/ 92 w 92"/>
                  <a:gd name="T7" fmla="*/ 29 h 87"/>
                  <a:gd name="T8" fmla="*/ 33 w 92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87"/>
                  <a:gd name="T17" fmla="*/ 92 w 92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87">
                    <a:moveTo>
                      <a:pt x="33" y="0"/>
                    </a:moveTo>
                    <a:lnTo>
                      <a:pt x="0" y="54"/>
                    </a:lnTo>
                    <a:lnTo>
                      <a:pt x="58" y="87"/>
                    </a:lnTo>
                    <a:lnTo>
                      <a:pt x="92" y="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405" name="Rectangle 265"/>
            <p:cNvSpPr>
              <a:spLocks noChangeArrowheads="1"/>
            </p:cNvSpPr>
            <p:nvPr/>
          </p:nvSpPr>
          <p:spPr bwMode="auto">
            <a:xfrm>
              <a:off x="4005" y="391"/>
              <a:ext cx="618" cy="421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406" name="Group 266"/>
            <p:cNvGrpSpPr>
              <a:grpSpLocks/>
            </p:cNvGrpSpPr>
            <p:nvPr/>
          </p:nvGrpSpPr>
          <p:grpSpPr bwMode="auto">
            <a:xfrm>
              <a:off x="4059" y="820"/>
              <a:ext cx="156" cy="433"/>
              <a:chOff x="9542" y="9127"/>
              <a:chExt cx="253" cy="636"/>
            </a:xfrm>
          </p:grpSpPr>
          <p:sp>
            <p:nvSpPr>
              <p:cNvPr id="56456" name="Line 267"/>
              <p:cNvSpPr>
                <a:spLocks noChangeShapeType="1"/>
              </p:cNvSpPr>
              <p:nvPr/>
            </p:nvSpPr>
            <p:spPr bwMode="auto">
              <a:xfrm flipV="1">
                <a:off x="9633" y="9127"/>
                <a:ext cx="1" cy="63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57" name="Rectangle 268"/>
              <p:cNvSpPr>
                <a:spLocks noChangeArrowheads="1"/>
              </p:cNvSpPr>
              <p:nvPr/>
            </p:nvSpPr>
            <p:spPr bwMode="auto">
              <a:xfrm>
                <a:off x="9558" y="9293"/>
                <a:ext cx="129" cy="3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58" name="Oval 269"/>
              <p:cNvSpPr>
                <a:spLocks noChangeArrowheads="1"/>
              </p:cNvSpPr>
              <p:nvPr/>
            </p:nvSpPr>
            <p:spPr bwMode="auto">
              <a:xfrm>
                <a:off x="9600" y="9559"/>
                <a:ext cx="62" cy="6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59" name="Oval 270"/>
              <p:cNvSpPr>
                <a:spLocks noChangeArrowheads="1"/>
              </p:cNvSpPr>
              <p:nvPr/>
            </p:nvSpPr>
            <p:spPr bwMode="auto">
              <a:xfrm>
                <a:off x="9591" y="9551"/>
                <a:ext cx="79" cy="79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60" name="Freeform 271"/>
              <p:cNvSpPr>
                <a:spLocks/>
              </p:cNvSpPr>
              <p:nvPr/>
            </p:nvSpPr>
            <p:spPr bwMode="auto">
              <a:xfrm>
                <a:off x="9542" y="9297"/>
                <a:ext cx="162" cy="34"/>
              </a:xfrm>
              <a:custGeom>
                <a:avLst/>
                <a:gdLst>
                  <a:gd name="T0" fmla="*/ 0 w 162"/>
                  <a:gd name="T1" fmla="*/ 34 h 34"/>
                  <a:gd name="T2" fmla="*/ 16 w 162"/>
                  <a:gd name="T3" fmla="*/ 17 h 34"/>
                  <a:gd name="T4" fmla="*/ 37 w 162"/>
                  <a:gd name="T5" fmla="*/ 9 h 34"/>
                  <a:gd name="T6" fmla="*/ 58 w 162"/>
                  <a:gd name="T7" fmla="*/ 0 h 34"/>
                  <a:gd name="T8" fmla="*/ 83 w 162"/>
                  <a:gd name="T9" fmla="*/ 0 h 34"/>
                  <a:gd name="T10" fmla="*/ 103 w 162"/>
                  <a:gd name="T11" fmla="*/ 0 h 34"/>
                  <a:gd name="T12" fmla="*/ 124 w 162"/>
                  <a:gd name="T13" fmla="*/ 9 h 34"/>
                  <a:gd name="T14" fmla="*/ 145 w 162"/>
                  <a:gd name="T15" fmla="*/ 17 h 34"/>
                  <a:gd name="T16" fmla="*/ 162 w 162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4"/>
                  <a:gd name="T29" fmla="*/ 162 w 162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4">
                    <a:moveTo>
                      <a:pt x="0" y="34"/>
                    </a:moveTo>
                    <a:lnTo>
                      <a:pt x="16" y="17"/>
                    </a:lnTo>
                    <a:lnTo>
                      <a:pt x="37" y="9"/>
                    </a:lnTo>
                    <a:lnTo>
                      <a:pt x="58" y="0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4" y="9"/>
                    </a:lnTo>
                    <a:lnTo>
                      <a:pt x="145" y="17"/>
                    </a:lnTo>
                    <a:lnTo>
                      <a:pt x="162" y="34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61" name="Line 272"/>
              <p:cNvSpPr>
                <a:spLocks noChangeShapeType="1"/>
              </p:cNvSpPr>
              <p:nvPr/>
            </p:nvSpPr>
            <p:spPr bwMode="auto">
              <a:xfrm flipV="1">
                <a:off x="9650" y="9364"/>
                <a:ext cx="87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62" name="Freeform 273"/>
              <p:cNvSpPr>
                <a:spLocks/>
              </p:cNvSpPr>
              <p:nvPr/>
            </p:nvSpPr>
            <p:spPr bwMode="auto">
              <a:xfrm>
                <a:off x="9708" y="9381"/>
                <a:ext cx="87" cy="87"/>
              </a:xfrm>
              <a:custGeom>
                <a:avLst/>
                <a:gdLst>
                  <a:gd name="T0" fmla="*/ 33 w 87"/>
                  <a:gd name="T1" fmla="*/ 0 h 87"/>
                  <a:gd name="T2" fmla="*/ 0 w 87"/>
                  <a:gd name="T3" fmla="*/ 54 h 87"/>
                  <a:gd name="T4" fmla="*/ 54 w 87"/>
                  <a:gd name="T5" fmla="*/ 87 h 87"/>
                  <a:gd name="T6" fmla="*/ 87 w 87"/>
                  <a:gd name="T7" fmla="*/ 33 h 87"/>
                  <a:gd name="T8" fmla="*/ 33 w 87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87"/>
                  <a:gd name="T17" fmla="*/ 87 w 8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87">
                    <a:moveTo>
                      <a:pt x="33" y="0"/>
                    </a:moveTo>
                    <a:lnTo>
                      <a:pt x="0" y="54"/>
                    </a:lnTo>
                    <a:lnTo>
                      <a:pt x="54" y="87"/>
                    </a:lnTo>
                    <a:lnTo>
                      <a:pt x="87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407" name="Group 274"/>
            <p:cNvGrpSpPr>
              <a:grpSpLocks/>
            </p:cNvGrpSpPr>
            <p:nvPr/>
          </p:nvGrpSpPr>
          <p:grpSpPr bwMode="auto">
            <a:xfrm>
              <a:off x="4451" y="817"/>
              <a:ext cx="156" cy="433"/>
              <a:chOff x="10256" y="9135"/>
              <a:chExt cx="254" cy="636"/>
            </a:xfrm>
          </p:grpSpPr>
          <p:sp>
            <p:nvSpPr>
              <p:cNvPr id="56449" name="Line 275"/>
              <p:cNvSpPr>
                <a:spLocks noChangeShapeType="1"/>
              </p:cNvSpPr>
              <p:nvPr/>
            </p:nvSpPr>
            <p:spPr bwMode="auto">
              <a:xfrm flipV="1">
                <a:off x="10348" y="9135"/>
                <a:ext cx="1" cy="63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50" name="Rectangle 276"/>
              <p:cNvSpPr>
                <a:spLocks noChangeArrowheads="1"/>
              </p:cNvSpPr>
              <p:nvPr/>
            </p:nvSpPr>
            <p:spPr bwMode="auto">
              <a:xfrm>
                <a:off x="10273" y="9302"/>
                <a:ext cx="129" cy="3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51" name="Oval 277"/>
              <p:cNvSpPr>
                <a:spLocks noChangeArrowheads="1"/>
              </p:cNvSpPr>
              <p:nvPr/>
            </p:nvSpPr>
            <p:spPr bwMode="auto">
              <a:xfrm>
                <a:off x="10310" y="9563"/>
                <a:ext cx="67" cy="6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52" name="Oval 278"/>
              <p:cNvSpPr>
                <a:spLocks noChangeArrowheads="1"/>
              </p:cNvSpPr>
              <p:nvPr/>
            </p:nvSpPr>
            <p:spPr bwMode="auto">
              <a:xfrm>
                <a:off x="10302" y="9555"/>
                <a:ext cx="83" cy="83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53" name="Freeform 279"/>
              <p:cNvSpPr>
                <a:spLocks/>
              </p:cNvSpPr>
              <p:nvPr/>
            </p:nvSpPr>
            <p:spPr bwMode="auto">
              <a:xfrm>
                <a:off x="10256" y="9306"/>
                <a:ext cx="162" cy="33"/>
              </a:xfrm>
              <a:custGeom>
                <a:avLst/>
                <a:gdLst>
                  <a:gd name="T0" fmla="*/ 0 w 162"/>
                  <a:gd name="T1" fmla="*/ 33 h 33"/>
                  <a:gd name="T2" fmla="*/ 17 w 162"/>
                  <a:gd name="T3" fmla="*/ 16 h 33"/>
                  <a:gd name="T4" fmla="*/ 38 w 162"/>
                  <a:gd name="T5" fmla="*/ 8 h 33"/>
                  <a:gd name="T6" fmla="*/ 58 w 162"/>
                  <a:gd name="T7" fmla="*/ 0 h 33"/>
                  <a:gd name="T8" fmla="*/ 79 w 162"/>
                  <a:gd name="T9" fmla="*/ 0 h 33"/>
                  <a:gd name="T10" fmla="*/ 100 w 162"/>
                  <a:gd name="T11" fmla="*/ 0 h 33"/>
                  <a:gd name="T12" fmla="*/ 125 w 162"/>
                  <a:gd name="T13" fmla="*/ 8 h 33"/>
                  <a:gd name="T14" fmla="*/ 146 w 162"/>
                  <a:gd name="T15" fmla="*/ 16 h 33"/>
                  <a:gd name="T16" fmla="*/ 162 w 162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3"/>
                  <a:gd name="T29" fmla="*/ 162 w 16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3">
                    <a:moveTo>
                      <a:pt x="0" y="33"/>
                    </a:moveTo>
                    <a:lnTo>
                      <a:pt x="17" y="16"/>
                    </a:lnTo>
                    <a:lnTo>
                      <a:pt x="38" y="8"/>
                    </a:lnTo>
                    <a:lnTo>
                      <a:pt x="58" y="0"/>
                    </a:lnTo>
                    <a:lnTo>
                      <a:pt x="79" y="0"/>
                    </a:lnTo>
                    <a:lnTo>
                      <a:pt x="100" y="0"/>
                    </a:lnTo>
                    <a:lnTo>
                      <a:pt x="125" y="8"/>
                    </a:lnTo>
                    <a:lnTo>
                      <a:pt x="146" y="16"/>
                    </a:lnTo>
                    <a:lnTo>
                      <a:pt x="162" y="33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54" name="Line 280"/>
              <p:cNvSpPr>
                <a:spLocks noChangeShapeType="1"/>
              </p:cNvSpPr>
              <p:nvPr/>
            </p:nvSpPr>
            <p:spPr bwMode="auto">
              <a:xfrm flipV="1">
                <a:off x="10364" y="9368"/>
                <a:ext cx="88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55" name="Freeform 281"/>
              <p:cNvSpPr>
                <a:spLocks/>
              </p:cNvSpPr>
              <p:nvPr/>
            </p:nvSpPr>
            <p:spPr bwMode="auto">
              <a:xfrm>
                <a:off x="10423" y="9389"/>
                <a:ext cx="87" cy="87"/>
              </a:xfrm>
              <a:custGeom>
                <a:avLst/>
                <a:gdLst>
                  <a:gd name="T0" fmla="*/ 33 w 87"/>
                  <a:gd name="T1" fmla="*/ 0 h 87"/>
                  <a:gd name="T2" fmla="*/ 0 w 87"/>
                  <a:gd name="T3" fmla="*/ 54 h 87"/>
                  <a:gd name="T4" fmla="*/ 54 w 87"/>
                  <a:gd name="T5" fmla="*/ 87 h 87"/>
                  <a:gd name="T6" fmla="*/ 87 w 87"/>
                  <a:gd name="T7" fmla="*/ 29 h 87"/>
                  <a:gd name="T8" fmla="*/ 33 w 87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87"/>
                  <a:gd name="T17" fmla="*/ 87 w 8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87">
                    <a:moveTo>
                      <a:pt x="33" y="0"/>
                    </a:moveTo>
                    <a:lnTo>
                      <a:pt x="0" y="54"/>
                    </a:lnTo>
                    <a:lnTo>
                      <a:pt x="54" y="87"/>
                    </a:lnTo>
                    <a:lnTo>
                      <a:pt x="87" y="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408" name="Group 282"/>
            <p:cNvGrpSpPr>
              <a:grpSpLocks/>
            </p:cNvGrpSpPr>
            <p:nvPr/>
          </p:nvGrpSpPr>
          <p:grpSpPr bwMode="auto">
            <a:xfrm>
              <a:off x="4252" y="820"/>
              <a:ext cx="156" cy="433"/>
              <a:chOff x="9895" y="9127"/>
              <a:chExt cx="253" cy="636"/>
            </a:xfrm>
          </p:grpSpPr>
          <p:sp>
            <p:nvSpPr>
              <p:cNvPr id="56442" name="Line 283"/>
              <p:cNvSpPr>
                <a:spLocks noChangeShapeType="1"/>
              </p:cNvSpPr>
              <p:nvPr/>
            </p:nvSpPr>
            <p:spPr bwMode="auto">
              <a:xfrm flipV="1">
                <a:off x="9986" y="9127"/>
                <a:ext cx="1" cy="636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43" name="Rectangle 284"/>
              <p:cNvSpPr>
                <a:spLocks noChangeArrowheads="1"/>
              </p:cNvSpPr>
              <p:nvPr/>
            </p:nvSpPr>
            <p:spPr bwMode="auto">
              <a:xfrm>
                <a:off x="9911" y="9293"/>
                <a:ext cx="129" cy="3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44" name="Oval 285"/>
              <p:cNvSpPr>
                <a:spLocks noChangeArrowheads="1"/>
              </p:cNvSpPr>
              <p:nvPr/>
            </p:nvSpPr>
            <p:spPr bwMode="auto">
              <a:xfrm>
                <a:off x="9949" y="9559"/>
                <a:ext cx="66" cy="6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45" name="Oval 286"/>
              <p:cNvSpPr>
                <a:spLocks noChangeArrowheads="1"/>
              </p:cNvSpPr>
              <p:nvPr/>
            </p:nvSpPr>
            <p:spPr bwMode="auto">
              <a:xfrm>
                <a:off x="9940" y="9551"/>
                <a:ext cx="84" cy="79"/>
              </a:xfrm>
              <a:prstGeom prst="ellips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46" name="Freeform 287"/>
              <p:cNvSpPr>
                <a:spLocks/>
              </p:cNvSpPr>
              <p:nvPr/>
            </p:nvSpPr>
            <p:spPr bwMode="auto">
              <a:xfrm>
                <a:off x="9895" y="9297"/>
                <a:ext cx="158" cy="34"/>
              </a:xfrm>
              <a:custGeom>
                <a:avLst/>
                <a:gdLst>
                  <a:gd name="T0" fmla="*/ 0 w 158"/>
                  <a:gd name="T1" fmla="*/ 34 h 34"/>
                  <a:gd name="T2" fmla="*/ 16 w 158"/>
                  <a:gd name="T3" fmla="*/ 17 h 34"/>
                  <a:gd name="T4" fmla="*/ 37 w 158"/>
                  <a:gd name="T5" fmla="*/ 9 h 34"/>
                  <a:gd name="T6" fmla="*/ 58 w 158"/>
                  <a:gd name="T7" fmla="*/ 0 h 34"/>
                  <a:gd name="T8" fmla="*/ 79 w 158"/>
                  <a:gd name="T9" fmla="*/ 0 h 34"/>
                  <a:gd name="T10" fmla="*/ 100 w 158"/>
                  <a:gd name="T11" fmla="*/ 0 h 34"/>
                  <a:gd name="T12" fmla="*/ 120 w 158"/>
                  <a:gd name="T13" fmla="*/ 9 h 34"/>
                  <a:gd name="T14" fmla="*/ 141 w 158"/>
                  <a:gd name="T15" fmla="*/ 17 h 34"/>
                  <a:gd name="T16" fmla="*/ 158 w 158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"/>
                  <a:gd name="T28" fmla="*/ 0 h 34"/>
                  <a:gd name="T29" fmla="*/ 158 w 158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" h="34">
                    <a:moveTo>
                      <a:pt x="0" y="34"/>
                    </a:moveTo>
                    <a:lnTo>
                      <a:pt x="16" y="17"/>
                    </a:lnTo>
                    <a:lnTo>
                      <a:pt x="37" y="9"/>
                    </a:lnTo>
                    <a:lnTo>
                      <a:pt x="58" y="0"/>
                    </a:lnTo>
                    <a:lnTo>
                      <a:pt x="79" y="0"/>
                    </a:lnTo>
                    <a:lnTo>
                      <a:pt x="100" y="0"/>
                    </a:lnTo>
                    <a:lnTo>
                      <a:pt x="120" y="9"/>
                    </a:lnTo>
                    <a:lnTo>
                      <a:pt x="141" y="17"/>
                    </a:lnTo>
                    <a:lnTo>
                      <a:pt x="158" y="34"/>
                    </a:lnTo>
                  </a:path>
                </a:pathLst>
              </a:custGeom>
              <a:noFill/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47" name="Line 288"/>
              <p:cNvSpPr>
                <a:spLocks noChangeShapeType="1"/>
              </p:cNvSpPr>
              <p:nvPr/>
            </p:nvSpPr>
            <p:spPr bwMode="auto">
              <a:xfrm flipV="1">
                <a:off x="10003" y="9364"/>
                <a:ext cx="87" cy="187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48" name="Freeform 289"/>
              <p:cNvSpPr>
                <a:spLocks/>
              </p:cNvSpPr>
              <p:nvPr/>
            </p:nvSpPr>
            <p:spPr bwMode="auto">
              <a:xfrm>
                <a:off x="10061" y="9381"/>
                <a:ext cx="87" cy="87"/>
              </a:xfrm>
              <a:custGeom>
                <a:avLst/>
                <a:gdLst>
                  <a:gd name="T0" fmla="*/ 33 w 87"/>
                  <a:gd name="T1" fmla="*/ 0 h 87"/>
                  <a:gd name="T2" fmla="*/ 0 w 87"/>
                  <a:gd name="T3" fmla="*/ 54 h 87"/>
                  <a:gd name="T4" fmla="*/ 54 w 87"/>
                  <a:gd name="T5" fmla="*/ 87 h 87"/>
                  <a:gd name="T6" fmla="*/ 87 w 87"/>
                  <a:gd name="T7" fmla="*/ 33 h 87"/>
                  <a:gd name="T8" fmla="*/ 33 w 87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87"/>
                  <a:gd name="T17" fmla="*/ 87 w 8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87">
                    <a:moveTo>
                      <a:pt x="33" y="0"/>
                    </a:moveTo>
                    <a:lnTo>
                      <a:pt x="0" y="54"/>
                    </a:lnTo>
                    <a:lnTo>
                      <a:pt x="54" y="87"/>
                    </a:lnTo>
                    <a:lnTo>
                      <a:pt x="87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409" name="Freeform 290"/>
            <p:cNvSpPr>
              <a:spLocks/>
            </p:cNvSpPr>
            <p:nvPr/>
          </p:nvSpPr>
          <p:spPr bwMode="auto">
            <a:xfrm>
              <a:off x="1436" y="1702"/>
              <a:ext cx="273" cy="7"/>
            </a:xfrm>
            <a:custGeom>
              <a:avLst/>
              <a:gdLst>
                <a:gd name="T0" fmla="*/ 273 w 760"/>
                <a:gd name="T1" fmla="*/ 5 h 12"/>
                <a:gd name="T2" fmla="*/ 272 w 760"/>
                <a:gd name="T3" fmla="*/ 0 h 12"/>
                <a:gd name="T4" fmla="*/ 252 w 760"/>
                <a:gd name="T5" fmla="*/ 0 h 12"/>
                <a:gd name="T6" fmla="*/ 251 w 760"/>
                <a:gd name="T7" fmla="*/ 5 h 12"/>
                <a:gd name="T8" fmla="*/ 254 w 760"/>
                <a:gd name="T9" fmla="*/ 7 h 12"/>
                <a:gd name="T10" fmla="*/ 240 w 760"/>
                <a:gd name="T11" fmla="*/ 7 h 12"/>
                <a:gd name="T12" fmla="*/ 242 w 760"/>
                <a:gd name="T13" fmla="*/ 2 h 12"/>
                <a:gd name="T14" fmla="*/ 239 w 760"/>
                <a:gd name="T15" fmla="*/ 0 h 12"/>
                <a:gd name="T16" fmla="*/ 219 w 760"/>
                <a:gd name="T17" fmla="*/ 2 h 12"/>
                <a:gd name="T18" fmla="*/ 221 w 760"/>
                <a:gd name="T19" fmla="*/ 7 h 12"/>
                <a:gd name="T20" fmla="*/ 240 w 760"/>
                <a:gd name="T21" fmla="*/ 7 h 12"/>
                <a:gd name="T22" fmla="*/ 209 w 760"/>
                <a:gd name="T23" fmla="*/ 7 h 12"/>
                <a:gd name="T24" fmla="*/ 210 w 760"/>
                <a:gd name="T25" fmla="*/ 2 h 12"/>
                <a:gd name="T26" fmla="*/ 207 w 760"/>
                <a:gd name="T27" fmla="*/ 0 h 12"/>
                <a:gd name="T28" fmla="*/ 188 w 760"/>
                <a:gd name="T29" fmla="*/ 2 h 12"/>
                <a:gd name="T30" fmla="*/ 189 w 760"/>
                <a:gd name="T31" fmla="*/ 7 h 12"/>
                <a:gd name="T32" fmla="*/ 209 w 760"/>
                <a:gd name="T33" fmla="*/ 7 h 12"/>
                <a:gd name="T34" fmla="*/ 177 w 760"/>
                <a:gd name="T35" fmla="*/ 7 h 12"/>
                <a:gd name="T36" fmla="*/ 179 w 760"/>
                <a:gd name="T37" fmla="*/ 2 h 12"/>
                <a:gd name="T38" fmla="*/ 176 w 760"/>
                <a:gd name="T39" fmla="*/ 0 h 12"/>
                <a:gd name="T40" fmla="*/ 157 w 760"/>
                <a:gd name="T41" fmla="*/ 2 h 12"/>
                <a:gd name="T42" fmla="*/ 158 w 760"/>
                <a:gd name="T43" fmla="*/ 7 h 12"/>
                <a:gd name="T44" fmla="*/ 177 w 760"/>
                <a:gd name="T45" fmla="*/ 7 h 12"/>
                <a:gd name="T46" fmla="*/ 146 w 760"/>
                <a:gd name="T47" fmla="*/ 7 h 12"/>
                <a:gd name="T48" fmla="*/ 148 w 760"/>
                <a:gd name="T49" fmla="*/ 2 h 12"/>
                <a:gd name="T50" fmla="*/ 145 w 760"/>
                <a:gd name="T51" fmla="*/ 0 h 12"/>
                <a:gd name="T52" fmla="*/ 125 w 760"/>
                <a:gd name="T53" fmla="*/ 2 h 12"/>
                <a:gd name="T54" fmla="*/ 127 w 760"/>
                <a:gd name="T55" fmla="*/ 7 h 12"/>
                <a:gd name="T56" fmla="*/ 146 w 760"/>
                <a:gd name="T57" fmla="*/ 7 h 12"/>
                <a:gd name="T58" fmla="*/ 115 w 760"/>
                <a:gd name="T59" fmla="*/ 7 h 12"/>
                <a:gd name="T60" fmla="*/ 116 w 760"/>
                <a:gd name="T61" fmla="*/ 2 h 12"/>
                <a:gd name="T62" fmla="*/ 113 w 760"/>
                <a:gd name="T63" fmla="*/ 0 h 12"/>
                <a:gd name="T64" fmla="*/ 94 w 760"/>
                <a:gd name="T65" fmla="*/ 2 h 12"/>
                <a:gd name="T66" fmla="*/ 95 w 760"/>
                <a:gd name="T67" fmla="*/ 7 h 12"/>
                <a:gd name="T68" fmla="*/ 115 w 760"/>
                <a:gd name="T69" fmla="*/ 7 h 12"/>
                <a:gd name="T70" fmla="*/ 83 w 760"/>
                <a:gd name="T71" fmla="*/ 7 h 12"/>
                <a:gd name="T72" fmla="*/ 85 w 760"/>
                <a:gd name="T73" fmla="*/ 2 h 12"/>
                <a:gd name="T74" fmla="*/ 82 w 760"/>
                <a:gd name="T75" fmla="*/ 0 h 12"/>
                <a:gd name="T76" fmla="*/ 63 w 760"/>
                <a:gd name="T77" fmla="*/ 2 h 12"/>
                <a:gd name="T78" fmla="*/ 64 w 760"/>
                <a:gd name="T79" fmla="*/ 7 h 12"/>
                <a:gd name="T80" fmla="*/ 83 w 760"/>
                <a:gd name="T81" fmla="*/ 7 h 12"/>
                <a:gd name="T82" fmla="*/ 52 w 760"/>
                <a:gd name="T83" fmla="*/ 7 h 12"/>
                <a:gd name="T84" fmla="*/ 54 w 760"/>
                <a:gd name="T85" fmla="*/ 2 h 12"/>
                <a:gd name="T86" fmla="*/ 51 w 760"/>
                <a:gd name="T87" fmla="*/ 0 h 12"/>
                <a:gd name="T88" fmla="*/ 31 w 760"/>
                <a:gd name="T89" fmla="*/ 2 h 12"/>
                <a:gd name="T90" fmla="*/ 33 w 760"/>
                <a:gd name="T91" fmla="*/ 7 h 12"/>
                <a:gd name="T92" fmla="*/ 52 w 760"/>
                <a:gd name="T93" fmla="*/ 7 h 12"/>
                <a:gd name="T94" fmla="*/ 21 w 760"/>
                <a:gd name="T95" fmla="*/ 7 h 12"/>
                <a:gd name="T96" fmla="*/ 22 w 760"/>
                <a:gd name="T97" fmla="*/ 2 h 12"/>
                <a:gd name="T98" fmla="*/ 19 w 760"/>
                <a:gd name="T99" fmla="*/ 0 h 12"/>
                <a:gd name="T100" fmla="*/ 0 w 760"/>
                <a:gd name="T101" fmla="*/ 2 h 12"/>
                <a:gd name="T102" fmla="*/ 1 w 760"/>
                <a:gd name="T103" fmla="*/ 7 h 12"/>
                <a:gd name="T104" fmla="*/ 21 w 760"/>
                <a:gd name="T105" fmla="*/ 7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0"/>
                <a:gd name="T160" fmla="*/ 0 h 12"/>
                <a:gd name="T161" fmla="*/ 760 w 760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0" h="12">
                  <a:moveTo>
                    <a:pt x="756" y="12"/>
                  </a:moveTo>
                  <a:lnTo>
                    <a:pt x="760" y="8"/>
                  </a:lnTo>
                  <a:lnTo>
                    <a:pt x="760" y="4"/>
                  </a:lnTo>
                  <a:lnTo>
                    <a:pt x="756" y="0"/>
                  </a:lnTo>
                  <a:lnTo>
                    <a:pt x="752" y="0"/>
                  </a:lnTo>
                  <a:lnTo>
                    <a:pt x="702" y="0"/>
                  </a:lnTo>
                  <a:lnTo>
                    <a:pt x="698" y="4"/>
                  </a:lnTo>
                  <a:lnTo>
                    <a:pt x="698" y="8"/>
                  </a:lnTo>
                  <a:lnTo>
                    <a:pt x="702" y="12"/>
                  </a:lnTo>
                  <a:lnTo>
                    <a:pt x="706" y="12"/>
                  </a:lnTo>
                  <a:lnTo>
                    <a:pt x="756" y="12"/>
                  </a:lnTo>
                  <a:lnTo>
                    <a:pt x="669" y="12"/>
                  </a:lnTo>
                  <a:lnTo>
                    <a:pt x="673" y="8"/>
                  </a:lnTo>
                  <a:lnTo>
                    <a:pt x="673" y="4"/>
                  </a:lnTo>
                  <a:lnTo>
                    <a:pt x="669" y="0"/>
                  </a:lnTo>
                  <a:lnTo>
                    <a:pt x="664" y="0"/>
                  </a:lnTo>
                  <a:lnTo>
                    <a:pt x="615" y="0"/>
                  </a:lnTo>
                  <a:lnTo>
                    <a:pt x="610" y="4"/>
                  </a:lnTo>
                  <a:lnTo>
                    <a:pt x="610" y="8"/>
                  </a:lnTo>
                  <a:lnTo>
                    <a:pt x="615" y="12"/>
                  </a:lnTo>
                  <a:lnTo>
                    <a:pt x="619" y="12"/>
                  </a:lnTo>
                  <a:lnTo>
                    <a:pt x="669" y="12"/>
                  </a:lnTo>
                  <a:lnTo>
                    <a:pt x="756" y="12"/>
                  </a:lnTo>
                  <a:lnTo>
                    <a:pt x="581" y="12"/>
                  </a:lnTo>
                  <a:lnTo>
                    <a:pt x="585" y="8"/>
                  </a:lnTo>
                  <a:lnTo>
                    <a:pt x="585" y="4"/>
                  </a:lnTo>
                  <a:lnTo>
                    <a:pt x="581" y="0"/>
                  </a:lnTo>
                  <a:lnTo>
                    <a:pt x="577" y="0"/>
                  </a:lnTo>
                  <a:lnTo>
                    <a:pt x="527" y="0"/>
                  </a:lnTo>
                  <a:lnTo>
                    <a:pt x="523" y="4"/>
                  </a:lnTo>
                  <a:lnTo>
                    <a:pt x="523" y="8"/>
                  </a:lnTo>
                  <a:lnTo>
                    <a:pt x="527" y="12"/>
                  </a:lnTo>
                  <a:lnTo>
                    <a:pt x="531" y="12"/>
                  </a:lnTo>
                  <a:lnTo>
                    <a:pt x="581" y="12"/>
                  </a:lnTo>
                  <a:lnTo>
                    <a:pt x="756" y="12"/>
                  </a:lnTo>
                  <a:lnTo>
                    <a:pt x="494" y="12"/>
                  </a:lnTo>
                  <a:lnTo>
                    <a:pt x="498" y="8"/>
                  </a:lnTo>
                  <a:lnTo>
                    <a:pt x="498" y="4"/>
                  </a:lnTo>
                  <a:lnTo>
                    <a:pt x="494" y="0"/>
                  </a:lnTo>
                  <a:lnTo>
                    <a:pt x="490" y="0"/>
                  </a:lnTo>
                  <a:lnTo>
                    <a:pt x="440" y="0"/>
                  </a:lnTo>
                  <a:lnTo>
                    <a:pt x="436" y="4"/>
                  </a:lnTo>
                  <a:lnTo>
                    <a:pt x="436" y="8"/>
                  </a:lnTo>
                  <a:lnTo>
                    <a:pt x="440" y="12"/>
                  </a:lnTo>
                  <a:lnTo>
                    <a:pt x="444" y="12"/>
                  </a:lnTo>
                  <a:lnTo>
                    <a:pt x="494" y="12"/>
                  </a:lnTo>
                  <a:lnTo>
                    <a:pt x="756" y="12"/>
                  </a:lnTo>
                  <a:lnTo>
                    <a:pt x="407" y="12"/>
                  </a:lnTo>
                  <a:lnTo>
                    <a:pt x="411" y="8"/>
                  </a:lnTo>
                  <a:lnTo>
                    <a:pt x="411" y="4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353" y="0"/>
                  </a:lnTo>
                  <a:lnTo>
                    <a:pt x="349" y="4"/>
                  </a:lnTo>
                  <a:lnTo>
                    <a:pt x="349" y="8"/>
                  </a:lnTo>
                  <a:lnTo>
                    <a:pt x="353" y="12"/>
                  </a:lnTo>
                  <a:lnTo>
                    <a:pt x="357" y="12"/>
                  </a:lnTo>
                  <a:lnTo>
                    <a:pt x="407" y="12"/>
                  </a:lnTo>
                  <a:lnTo>
                    <a:pt x="756" y="12"/>
                  </a:lnTo>
                  <a:lnTo>
                    <a:pt x="320" y="12"/>
                  </a:lnTo>
                  <a:lnTo>
                    <a:pt x="324" y="8"/>
                  </a:lnTo>
                  <a:lnTo>
                    <a:pt x="324" y="4"/>
                  </a:lnTo>
                  <a:lnTo>
                    <a:pt x="320" y="0"/>
                  </a:lnTo>
                  <a:lnTo>
                    <a:pt x="315" y="0"/>
                  </a:lnTo>
                  <a:lnTo>
                    <a:pt x="265" y="0"/>
                  </a:lnTo>
                  <a:lnTo>
                    <a:pt x="261" y="4"/>
                  </a:lnTo>
                  <a:lnTo>
                    <a:pt x="261" y="8"/>
                  </a:lnTo>
                  <a:lnTo>
                    <a:pt x="265" y="12"/>
                  </a:lnTo>
                  <a:lnTo>
                    <a:pt x="270" y="12"/>
                  </a:lnTo>
                  <a:lnTo>
                    <a:pt x="320" y="12"/>
                  </a:lnTo>
                  <a:lnTo>
                    <a:pt x="756" y="12"/>
                  </a:lnTo>
                  <a:lnTo>
                    <a:pt x="232" y="12"/>
                  </a:lnTo>
                  <a:lnTo>
                    <a:pt x="236" y="8"/>
                  </a:lnTo>
                  <a:lnTo>
                    <a:pt x="236" y="4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178" y="0"/>
                  </a:lnTo>
                  <a:lnTo>
                    <a:pt x="174" y="4"/>
                  </a:lnTo>
                  <a:lnTo>
                    <a:pt x="174" y="8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232" y="12"/>
                  </a:lnTo>
                  <a:lnTo>
                    <a:pt x="756" y="12"/>
                  </a:lnTo>
                  <a:lnTo>
                    <a:pt x="145" y="12"/>
                  </a:lnTo>
                  <a:lnTo>
                    <a:pt x="149" y="8"/>
                  </a:lnTo>
                  <a:lnTo>
                    <a:pt x="149" y="4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91" y="0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1" y="12"/>
                  </a:lnTo>
                  <a:lnTo>
                    <a:pt x="95" y="12"/>
                  </a:lnTo>
                  <a:lnTo>
                    <a:pt x="145" y="12"/>
                  </a:lnTo>
                  <a:lnTo>
                    <a:pt x="756" y="12"/>
                  </a:lnTo>
                  <a:lnTo>
                    <a:pt x="58" y="12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58" y="12"/>
                  </a:lnTo>
                  <a:lnTo>
                    <a:pt x="75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0" name="Freeform 291"/>
            <p:cNvSpPr>
              <a:spLocks/>
            </p:cNvSpPr>
            <p:nvPr/>
          </p:nvSpPr>
          <p:spPr bwMode="auto">
            <a:xfrm>
              <a:off x="1301" y="1828"/>
              <a:ext cx="305" cy="9"/>
            </a:xfrm>
            <a:custGeom>
              <a:avLst/>
              <a:gdLst>
                <a:gd name="T0" fmla="*/ 305 w 839"/>
                <a:gd name="T1" fmla="*/ 6 h 12"/>
                <a:gd name="T2" fmla="*/ 304 w 839"/>
                <a:gd name="T3" fmla="*/ 0 h 12"/>
                <a:gd name="T4" fmla="*/ 284 w 839"/>
                <a:gd name="T5" fmla="*/ 0 h 12"/>
                <a:gd name="T6" fmla="*/ 282 w 839"/>
                <a:gd name="T7" fmla="*/ 6 h 12"/>
                <a:gd name="T8" fmla="*/ 285 w 839"/>
                <a:gd name="T9" fmla="*/ 9 h 12"/>
                <a:gd name="T10" fmla="*/ 272 w 839"/>
                <a:gd name="T11" fmla="*/ 9 h 12"/>
                <a:gd name="T12" fmla="*/ 273 w 839"/>
                <a:gd name="T13" fmla="*/ 3 h 12"/>
                <a:gd name="T14" fmla="*/ 270 w 839"/>
                <a:gd name="T15" fmla="*/ 0 h 12"/>
                <a:gd name="T16" fmla="*/ 251 w 839"/>
                <a:gd name="T17" fmla="*/ 3 h 12"/>
                <a:gd name="T18" fmla="*/ 252 w 839"/>
                <a:gd name="T19" fmla="*/ 9 h 12"/>
                <a:gd name="T20" fmla="*/ 272 w 839"/>
                <a:gd name="T21" fmla="*/ 9 h 12"/>
                <a:gd name="T22" fmla="*/ 240 w 839"/>
                <a:gd name="T23" fmla="*/ 9 h 12"/>
                <a:gd name="T24" fmla="*/ 242 w 839"/>
                <a:gd name="T25" fmla="*/ 3 h 12"/>
                <a:gd name="T26" fmla="*/ 239 w 839"/>
                <a:gd name="T27" fmla="*/ 0 h 12"/>
                <a:gd name="T28" fmla="*/ 219 w 839"/>
                <a:gd name="T29" fmla="*/ 3 h 12"/>
                <a:gd name="T30" fmla="*/ 221 w 839"/>
                <a:gd name="T31" fmla="*/ 9 h 12"/>
                <a:gd name="T32" fmla="*/ 240 w 839"/>
                <a:gd name="T33" fmla="*/ 9 h 12"/>
                <a:gd name="T34" fmla="*/ 208 w 839"/>
                <a:gd name="T35" fmla="*/ 9 h 12"/>
                <a:gd name="T36" fmla="*/ 210 w 839"/>
                <a:gd name="T37" fmla="*/ 3 h 12"/>
                <a:gd name="T38" fmla="*/ 207 w 839"/>
                <a:gd name="T39" fmla="*/ 0 h 12"/>
                <a:gd name="T40" fmla="*/ 187 w 839"/>
                <a:gd name="T41" fmla="*/ 3 h 12"/>
                <a:gd name="T42" fmla="*/ 189 w 839"/>
                <a:gd name="T43" fmla="*/ 9 h 12"/>
                <a:gd name="T44" fmla="*/ 208 w 839"/>
                <a:gd name="T45" fmla="*/ 9 h 12"/>
                <a:gd name="T46" fmla="*/ 177 w 839"/>
                <a:gd name="T47" fmla="*/ 9 h 12"/>
                <a:gd name="T48" fmla="*/ 178 w 839"/>
                <a:gd name="T49" fmla="*/ 3 h 12"/>
                <a:gd name="T50" fmla="*/ 175 w 839"/>
                <a:gd name="T51" fmla="*/ 0 h 12"/>
                <a:gd name="T52" fmla="*/ 156 w 839"/>
                <a:gd name="T53" fmla="*/ 3 h 12"/>
                <a:gd name="T54" fmla="*/ 157 w 839"/>
                <a:gd name="T55" fmla="*/ 9 h 12"/>
                <a:gd name="T56" fmla="*/ 177 w 839"/>
                <a:gd name="T57" fmla="*/ 9 h 12"/>
                <a:gd name="T58" fmla="*/ 145 w 839"/>
                <a:gd name="T59" fmla="*/ 9 h 12"/>
                <a:gd name="T60" fmla="*/ 147 w 839"/>
                <a:gd name="T61" fmla="*/ 3 h 12"/>
                <a:gd name="T62" fmla="*/ 144 w 839"/>
                <a:gd name="T63" fmla="*/ 0 h 12"/>
                <a:gd name="T64" fmla="*/ 124 w 839"/>
                <a:gd name="T65" fmla="*/ 3 h 12"/>
                <a:gd name="T66" fmla="*/ 125 w 839"/>
                <a:gd name="T67" fmla="*/ 9 h 12"/>
                <a:gd name="T68" fmla="*/ 145 w 839"/>
                <a:gd name="T69" fmla="*/ 9 h 12"/>
                <a:gd name="T70" fmla="*/ 113 w 839"/>
                <a:gd name="T71" fmla="*/ 9 h 12"/>
                <a:gd name="T72" fmla="*/ 115 w 839"/>
                <a:gd name="T73" fmla="*/ 3 h 12"/>
                <a:gd name="T74" fmla="*/ 112 w 839"/>
                <a:gd name="T75" fmla="*/ 0 h 12"/>
                <a:gd name="T76" fmla="*/ 92 w 839"/>
                <a:gd name="T77" fmla="*/ 3 h 12"/>
                <a:gd name="T78" fmla="*/ 94 w 839"/>
                <a:gd name="T79" fmla="*/ 9 h 12"/>
                <a:gd name="T80" fmla="*/ 113 w 839"/>
                <a:gd name="T81" fmla="*/ 9 h 12"/>
                <a:gd name="T82" fmla="*/ 81 w 839"/>
                <a:gd name="T83" fmla="*/ 9 h 12"/>
                <a:gd name="T84" fmla="*/ 83 w 839"/>
                <a:gd name="T85" fmla="*/ 3 h 12"/>
                <a:gd name="T86" fmla="*/ 80 w 839"/>
                <a:gd name="T87" fmla="*/ 0 h 12"/>
                <a:gd name="T88" fmla="*/ 60 w 839"/>
                <a:gd name="T89" fmla="*/ 3 h 12"/>
                <a:gd name="T90" fmla="*/ 62 w 839"/>
                <a:gd name="T91" fmla="*/ 9 h 12"/>
                <a:gd name="T92" fmla="*/ 81 w 839"/>
                <a:gd name="T93" fmla="*/ 9 h 12"/>
                <a:gd name="T94" fmla="*/ 50 w 839"/>
                <a:gd name="T95" fmla="*/ 9 h 12"/>
                <a:gd name="T96" fmla="*/ 51 w 839"/>
                <a:gd name="T97" fmla="*/ 3 h 12"/>
                <a:gd name="T98" fmla="*/ 48 w 839"/>
                <a:gd name="T99" fmla="*/ 0 h 12"/>
                <a:gd name="T100" fmla="*/ 29 w 839"/>
                <a:gd name="T101" fmla="*/ 3 h 12"/>
                <a:gd name="T102" fmla="*/ 30 w 839"/>
                <a:gd name="T103" fmla="*/ 9 h 12"/>
                <a:gd name="T104" fmla="*/ 50 w 839"/>
                <a:gd name="T105" fmla="*/ 9 h 12"/>
                <a:gd name="T106" fmla="*/ 18 w 839"/>
                <a:gd name="T107" fmla="*/ 9 h 12"/>
                <a:gd name="T108" fmla="*/ 20 w 839"/>
                <a:gd name="T109" fmla="*/ 3 h 12"/>
                <a:gd name="T110" fmla="*/ 17 w 839"/>
                <a:gd name="T111" fmla="*/ 0 h 12"/>
                <a:gd name="T112" fmla="*/ 0 w 839"/>
                <a:gd name="T113" fmla="*/ 3 h 12"/>
                <a:gd name="T114" fmla="*/ 1 w 839"/>
                <a:gd name="T115" fmla="*/ 9 h 12"/>
                <a:gd name="T116" fmla="*/ 18 w 839"/>
                <a:gd name="T117" fmla="*/ 9 h 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9"/>
                <a:gd name="T178" fmla="*/ 0 h 12"/>
                <a:gd name="T179" fmla="*/ 839 w 839"/>
                <a:gd name="T180" fmla="*/ 12 h 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9" h="12">
                  <a:moveTo>
                    <a:pt x="835" y="12"/>
                  </a:moveTo>
                  <a:lnTo>
                    <a:pt x="839" y="8"/>
                  </a:lnTo>
                  <a:lnTo>
                    <a:pt x="839" y="4"/>
                  </a:lnTo>
                  <a:lnTo>
                    <a:pt x="835" y="0"/>
                  </a:lnTo>
                  <a:lnTo>
                    <a:pt x="831" y="0"/>
                  </a:lnTo>
                  <a:lnTo>
                    <a:pt x="781" y="0"/>
                  </a:lnTo>
                  <a:lnTo>
                    <a:pt x="777" y="4"/>
                  </a:lnTo>
                  <a:lnTo>
                    <a:pt x="777" y="8"/>
                  </a:lnTo>
                  <a:lnTo>
                    <a:pt x="781" y="12"/>
                  </a:lnTo>
                  <a:lnTo>
                    <a:pt x="785" y="12"/>
                  </a:lnTo>
                  <a:lnTo>
                    <a:pt x="835" y="12"/>
                  </a:lnTo>
                  <a:lnTo>
                    <a:pt x="748" y="12"/>
                  </a:lnTo>
                  <a:lnTo>
                    <a:pt x="752" y="8"/>
                  </a:lnTo>
                  <a:lnTo>
                    <a:pt x="752" y="4"/>
                  </a:lnTo>
                  <a:lnTo>
                    <a:pt x="748" y="0"/>
                  </a:lnTo>
                  <a:lnTo>
                    <a:pt x="744" y="0"/>
                  </a:lnTo>
                  <a:lnTo>
                    <a:pt x="694" y="0"/>
                  </a:lnTo>
                  <a:lnTo>
                    <a:pt x="690" y="4"/>
                  </a:lnTo>
                  <a:lnTo>
                    <a:pt x="690" y="8"/>
                  </a:lnTo>
                  <a:lnTo>
                    <a:pt x="694" y="12"/>
                  </a:lnTo>
                  <a:lnTo>
                    <a:pt x="698" y="12"/>
                  </a:lnTo>
                  <a:lnTo>
                    <a:pt x="748" y="12"/>
                  </a:lnTo>
                  <a:lnTo>
                    <a:pt x="835" y="12"/>
                  </a:lnTo>
                  <a:lnTo>
                    <a:pt x="661" y="12"/>
                  </a:lnTo>
                  <a:lnTo>
                    <a:pt x="665" y="8"/>
                  </a:lnTo>
                  <a:lnTo>
                    <a:pt x="665" y="4"/>
                  </a:lnTo>
                  <a:lnTo>
                    <a:pt x="661" y="0"/>
                  </a:lnTo>
                  <a:lnTo>
                    <a:pt x="657" y="0"/>
                  </a:lnTo>
                  <a:lnTo>
                    <a:pt x="607" y="0"/>
                  </a:lnTo>
                  <a:lnTo>
                    <a:pt x="603" y="4"/>
                  </a:lnTo>
                  <a:lnTo>
                    <a:pt x="603" y="8"/>
                  </a:lnTo>
                  <a:lnTo>
                    <a:pt x="607" y="12"/>
                  </a:lnTo>
                  <a:lnTo>
                    <a:pt x="611" y="12"/>
                  </a:lnTo>
                  <a:lnTo>
                    <a:pt x="661" y="12"/>
                  </a:lnTo>
                  <a:lnTo>
                    <a:pt x="835" y="12"/>
                  </a:lnTo>
                  <a:lnTo>
                    <a:pt x="573" y="12"/>
                  </a:lnTo>
                  <a:lnTo>
                    <a:pt x="578" y="8"/>
                  </a:lnTo>
                  <a:lnTo>
                    <a:pt x="578" y="4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19" y="0"/>
                  </a:lnTo>
                  <a:lnTo>
                    <a:pt x="515" y="4"/>
                  </a:lnTo>
                  <a:lnTo>
                    <a:pt x="515" y="8"/>
                  </a:lnTo>
                  <a:lnTo>
                    <a:pt x="519" y="12"/>
                  </a:lnTo>
                  <a:lnTo>
                    <a:pt x="524" y="12"/>
                  </a:lnTo>
                  <a:lnTo>
                    <a:pt x="573" y="12"/>
                  </a:lnTo>
                  <a:lnTo>
                    <a:pt x="835" y="12"/>
                  </a:lnTo>
                  <a:lnTo>
                    <a:pt x="486" y="12"/>
                  </a:lnTo>
                  <a:lnTo>
                    <a:pt x="490" y="8"/>
                  </a:lnTo>
                  <a:lnTo>
                    <a:pt x="490" y="4"/>
                  </a:lnTo>
                  <a:lnTo>
                    <a:pt x="486" y="0"/>
                  </a:lnTo>
                  <a:lnTo>
                    <a:pt x="482" y="0"/>
                  </a:lnTo>
                  <a:lnTo>
                    <a:pt x="432" y="0"/>
                  </a:lnTo>
                  <a:lnTo>
                    <a:pt x="428" y="4"/>
                  </a:lnTo>
                  <a:lnTo>
                    <a:pt x="428" y="8"/>
                  </a:lnTo>
                  <a:lnTo>
                    <a:pt x="432" y="12"/>
                  </a:lnTo>
                  <a:lnTo>
                    <a:pt x="436" y="12"/>
                  </a:lnTo>
                  <a:lnTo>
                    <a:pt x="486" y="12"/>
                  </a:lnTo>
                  <a:lnTo>
                    <a:pt x="835" y="12"/>
                  </a:lnTo>
                  <a:lnTo>
                    <a:pt x="399" y="12"/>
                  </a:lnTo>
                  <a:lnTo>
                    <a:pt x="403" y="8"/>
                  </a:lnTo>
                  <a:lnTo>
                    <a:pt x="403" y="4"/>
                  </a:lnTo>
                  <a:lnTo>
                    <a:pt x="399" y="0"/>
                  </a:lnTo>
                  <a:lnTo>
                    <a:pt x="395" y="0"/>
                  </a:lnTo>
                  <a:lnTo>
                    <a:pt x="345" y="0"/>
                  </a:lnTo>
                  <a:lnTo>
                    <a:pt x="341" y="4"/>
                  </a:lnTo>
                  <a:lnTo>
                    <a:pt x="341" y="8"/>
                  </a:lnTo>
                  <a:lnTo>
                    <a:pt x="345" y="12"/>
                  </a:lnTo>
                  <a:lnTo>
                    <a:pt x="349" y="12"/>
                  </a:lnTo>
                  <a:lnTo>
                    <a:pt x="399" y="12"/>
                  </a:lnTo>
                  <a:lnTo>
                    <a:pt x="835" y="12"/>
                  </a:lnTo>
                  <a:lnTo>
                    <a:pt x="312" y="12"/>
                  </a:lnTo>
                  <a:lnTo>
                    <a:pt x="316" y="8"/>
                  </a:lnTo>
                  <a:lnTo>
                    <a:pt x="316" y="4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258" y="0"/>
                  </a:lnTo>
                  <a:lnTo>
                    <a:pt x="254" y="4"/>
                  </a:lnTo>
                  <a:lnTo>
                    <a:pt x="254" y="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312" y="12"/>
                  </a:lnTo>
                  <a:lnTo>
                    <a:pt x="835" y="12"/>
                  </a:lnTo>
                  <a:lnTo>
                    <a:pt x="224" y="12"/>
                  </a:lnTo>
                  <a:lnTo>
                    <a:pt x="229" y="8"/>
                  </a:lnTo>
                  <a:lnTo>
                    <a:pt x="229" y="4"/>
                  </a:lnTo>
                  <a:lnTo>
                    <a:pt x="224" y="0"/>
                  </a:lnTo>
                  <a:lnTo>
                    <a:pt x="220" y="0"/>
                  </a:lnTo>
                  <a:lnTo>
                    <a:pt x="170" y="0"/>
                  </a:lnTo>
                  <a:lnTo>
                    <a:pt x="166" y="4"/>
                  </a:lnTo>
                  <a:lnTo>
                    <a:pt x="166" y="8"/>
                  </a:lnTo>
                  <a:lnTo>
                    <a:pt x="170" y="12"/>
                  </a:lnTo>
                  <a:lnTo>
                    <a:pt x="175" y="12"/>
                  </a:lnTo>
                  <a:lnTo>
                    <a:pt x="224" y="12"/>
                  </a:lnTo>
                  <a:lnTo>
                    <a:pt x="835" y="12"/>
                  </a:lnTo>
                  <a:lnTo>
                    <a:pt x="137" y="12"/>
                  </a:lnTo>
                  <a:lnTo>
                    <a:pt x="141" y="8"/>
                  </a:lnTo>
                  <a:lnTo>
                    <a:pt x="141" y="4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83" y="0"/>
                  </a:lnTo>
                  <a:lnTo>
                    <a:pt x="79" y="4"/>
                  </a:lnTo>
                  <a:lnTo>
                    <a:pt x="79" y="8"/>
                  </a:lnTo>
                  <a:lnTo>
                    <a:pt x="83" y="12"/>
                  </a:lnTo>
                  <a:lnTo>
                    <a:pt x="87" y="12"/>
                  </a:lnTo>
                  <a:lnTo>
                    <a:pt x="137" y="12"/>
                  </a:lnTo>
                  <a:lnTo>
                    <a:pt x="835" y="12"/>
                  </a:lnTo>
                  <a:lnTo>
                    <a:pt x="50" y="12"/>
                  </a:lnTo>
                  <a:lnTo>
                    <a:pt x="54" y="8"/>
                  </a:lnTo>
                  <a:lnTo>
                    <a:pt x="54" y="4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50" y="12"/>
                  </a:lnTo>
                  <a:lnTo>
                    <a:pt x="83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1" name="Freeform 292"/>
            <p:cNvSpPr>
              <a:spLocks/>
            </p:cNvSpPr>
            <p:nvPr/>
          </p:nvSpPr>
          <p:spPr bwMode="auto">
            <a:xfrm>
              <a:off x="1702" y="1706"/>
              <a:ext cx="8" cy="497"/>
            </a:xfrm>
            <a:custGeom>
              <a:avLst/>
              <a:gdLst>
                <a:gd name="T0" fmla="*/ 3 w 12"/>
                <a:gd name="T1" fmla="*/ 497 h 731"/>
                <a:gd name="T2" fmla="*/ 8 w 12"/>
                <a:gd name="T3" fmla="*/ 494 h 731"/>
                <a:gd name="T4" fmla="*/ 8 w 12"/>
                <a:gd name="T5" fmla="*/ 458 h 731"/>
                <a:gd name="T6" fmla="*/ 3 w 12"/>
                <a:gd name="T7" fmla="*/ 455 h 731"/>
                <a:gd name="T8" fmla="*/ 0 w 12"/>
                <a:gd name="T9" fmla="*/ 460 h 731"/>
                <a:gd name="T10" fmla="*/ 0 w 12"/>
                <a:gd name="T11" fmla="*/ 435 h 731"/>
                <a:gd name="T12" fmla="*/ 5 w 12"/>
                <a:gd name="T13" fmla="*/ 438 h 731"/>
                <a:gd name="T14" fmla="*/ 8 w 12"/>
                <a:gd name="T15" fmla="*/ 432 h 731"/>
                <a:gd name="T16" fmla="*/ 5 w 12"/>
                <a:gd name="T17" fmla="*/ 396 h 731"/>
                <a:gd name="T18" fmla="*/ 0 w 12"/>
                <a:gd name="T19" fmla="*/ 398 h 731"/>
                <a:gd name="T20" fmla="*/ 0 w 12"/>
                <a:gd name="T21" fmla="*/ 435 h 731"/>
                <a:gd name="T22" fmla="*/ 0 w 12"/>
                <a:gd name="T23" fmla="*/ 376 h 731"/>
                <a:gd name="T24" fmla="*/ 5 w 12"/>
                <a:gd name="T25" fmla="*/ 379 h 731"/>
                <a:gd name="T26" fmla="*/ 8 w 12"/>
                <a:gd name="T27" fmla="*/ 373 h 731"/>
                <a:gd name="T28" fmla="*/ 5 w 12"/>
                <a:gd name="T29" fmla="*/ 336 h 731"/>
                <a:gd name="T30" fmla="*/ 0 w 12"/>
                <a:gd name="T31" fmla="*/ 339 h 731"/>
                <a:gd name="T32" fmla="*/ 0 w 12"/>
                <a:gd name="T33" fmla="*/ 376 h 731"/>
                <a:gd name="T34" fmla="*/ 0 w 12"/>
                <a:gd name="T35" fmla="*/ 316 h 731"/>
                <a:gd name="T36" fmla="*/ 5 w 12"/>
                <a:gd name="T37" fmla="*/ 319 h 731"/>
                <a:gd name="T38" fmla="*/ 8 w 12"/>
                <a:gd name="T39" fmla="*/ 313 h 731"/>
                <a:gd name="T40" fmla="*/ 5 w 12"/>
                <a:gd name="T41" fmla="*/ 277 h 731"/>
                <a:gd name="T42" fmla="*/ 0 w 12"/>
                <a:gd name="T43" fmla="*/ 279 h 731"/>
                <a:gd name="T44" fmla="*/ 0 w 12"/>
                <a:gd name="T45" fmla="*/ 316 h 731"/>
                <a:gd name="T46" fmla="*/ 0 w 12"/>
                <a:gd name="T47" fmla="*/ 257 h 731"/>
                <a:gd name="T48" fmla="*/ 5 w 12"/>
                <a:gd name="T49" fmla="*/ 260 h 731"/>
                <a:gd name="T50" fmla="*/ 8 w 12"/>
                <a:gd name="T51" fmla="*/ 254 h 731"/>
                <a:gd name="T52" fmla="*/ 5 w 12"/>
                <a:gd name="T53" fmla="*/ 220 h 731"/>
                <a:gd name="T54" fmla="*/ 0 w 12"/>
                <a:gd name="T55" fmla="*/ 223 h 731"/>
                <a:gd name="T56" fmla="*/ 0 w 12"/>
                <a:gd name="T57" fmla="*/ 257 h 731"/>
                <a:gd name="T58" fmla="*/ 0 w 12"/>
                <a:gd name="T59" fmla="*/ 201 h 731"/>
                <a:gd name="T60" fmla="*/ 5 w 12"/>
                <a:gd name="T61" fmla="*/ 203 h 731"/>
                <a:gd name="T62" fmla="*/ 8 w 12"/>
                <a:gd name="T63" fmla="*/ 198 h 731"/>
                <a:gd name="T64" fmla="*/ 5 w 12"/>
                <a:gd name="T65" fmla="*/ 161 h 731"/>
                <a:gd name="T66" fmla="*/ 0 w 12"/>
                <a:gd name="T67" fmla="*/ 164 h 731"/>
                <a:gd name="T68" fmla="*/ 0 w 12"/>
                <a:gd name="T69" fmla="*/ 201 h 731"/>
                <a:gd name="T70" fmla="*/ 0 w 12"/>
                <a:gd name="T71" fmla="*/ 141 h 731"/>
                <a:gd name="T72" fmla="*/ 5 w 12"/>
                <a:gd name="T73" fmla="*/ 144 h 731"/>
                <a:gd name="T74" fmla="*/ 8 w 12"/>
                <a:gd name="T75" fmla="*/ 139 h 731"/>
                <a:gd name="T76" fmla="*/ 5 w 12"/>
                <a:gd name="T77" fmla="*/ 102 h 731"/>
                <a:gd name="T78" fmla="*/ 0 w 12"/>
                <a:gd name="T79" fmla="*/ 105 h 731"/>
                <a:gd name="T80" fmla="*/ 0 w 12"/>
                <a:gd name="T81" fmla="*/ 141 h 731"/>
                <a:gd name="T82" fmla="*/ 0 w 12"/>
                <a:gd name="T83" fmla="*/ 82 h 731"/>
                <a:gd name="T84" fmla="*/ 5 w 12"/>
                <a:gd name="T85" fmla="*/ 85 h 731"/>
                <a:gd name="T86" fmla="*/ 8 w 12"/>
                <a:gd name="T87" fmla="*/ 79 h 731"/>
                <a:gd name="T88" fmla="*/ 5 w 12"/>
                <a:gd name="T89" fmla="*/ 42 h 731"/>
                <a:gd name="T90" fmla="*/ 0 w 12"/>
                <a:gd name="T91" fmla="*/ 45 h 731"/>
                <a:gd name="T92" fmla="*/ 0 w 12"/>
                <a:gd name="T93" fmla="*/ 82 h 731"/>
                <a:gd name="T94" fmla="*/ 0 w 12"/>
                <a:gd name="T95" fmla="*/ 22 h 731"/>
                <a:gd name="T96" fmla="*/ 5 w 12"/>
                <a:gd name="T97" fmla="*/ 25 h 731"/>
                <a:gd name="T98" fmla="*/ 8 w 12"/>
                <a:gd name="T99" fmla="*/ 20 h 731"/>
                <a:gd name="T100" fmla="*/ 5 w 12"/>
                <a:gd name="T101" fmla="*/ 0 h 731"/>
                <a:gd name="T102" fmla="*/ 0 w 12"/>
                <a:gd name="T103" fmla="*/ 3 h 731"/>
                <a:gd name="T104" fmla="*/ 0 w 12"/>
                <a:gd name="T105" fmla="*/ 22 h 7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"/>
                <a:gd name="T160" fmla="*/ 0 h 731"/>
                <a:gd name="T161" fmla="*/ 12 w 12"/>
                <a:gd name="T162" fmla="*/ 731 h 7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" h="731">
                  <a:moveTo>
                    <a:pt x="0" y="727"/>
                  </a:moveTo>
                  <a:lnTo>
                    <a:pt x="4" y="731"/>
                  </a:lnTo>
                  <a:lnTo>
                    <a:pt x="8" y="731"/>
                  </a:lnTo>
                  <a:lnTo>
                    <a:pt x="12" y="727"/>
                  </a:lnTo>
                  <a:lnTo>
                    <a:pt x="12" y="723"/>
                  </a:lnTo>
                  <a:lnTo>
                    <a:pt x="12" y="673"/>
                  </a:lnTo>
                  <a:lnTo>
                    <a:pt x="8" y="669"/>
                  </a:lnTo>
                  <a:lnTo>
                    <a:pt x="4" y="669"/>
                  </a:lnTo>
                  <a:lnTo>
                    <a:pt x="0" y="673"/>
                  </a:lnTo>
                  <a:lnTo>
                    <a:pt x="0" y="677"/>
                  </a:lnTo>
                  <a:lnTo>
                    <a:pt x="0" y="727"/>
                  </a:lnTo>
                  <a:lnTo>
                    <a:pt x="0" y="640"/>
                  </a:lnTo>
                  <a:lnTo>
                    <a:pt x="4" y="644"/>
                  </a:lnTo>
                  <a:lnTo>
                    <a:pt x="8" y="644"/>
                  </a:lnTo>
                  <a:lnTo>
                    <a:pt x="12" y="640"/>
                  </a:lnTo>
                  <a:lnTo>
                    <a:pt x="12" y="636"/>
                  </a:lnTo>
                  <a:lnTo>
                    <a:pt x="12" y="586"/>
                  </a:lnTo>
                  <a:lnTo>
                    <a:pt x="8" y="582"/>
                  </a:lnTo>
                  <a:lnTo>
                    <a:pt x="4" y="582"/>
                  </a:lnTo>
                  <a:lnTo>
                    <a:pt x="0" y="586"/>
                  </a:lnTo>
                  <a:lnTo>
                    <a:pt x="0" y="590"/>
                  </a:lnTo>
                  <a:lnTo>
                    <a:pt x="0" y="640"/>
                  </a:lnTo>
                  <a:lnTo>
                    <a:pt x="0" y="727"/>
                  </a:lnTo>
                  <a:lnTo>
                    <a:pt x="0" y="553"/>
                  </a:lnTo>
                  <a:lnTo>
                    <a:pt x="4" y="557"/>
                  </a:lnTo>
                  <a:lnTo>
                    <a:pt x="8" y="557"/>
                  </a:lnTo>
                  <a:lnTo>
                    <a:pt x="12" y="553"/>
                  </a:lnTo>
                  <a:lnTo>
                    <a:pt x="12" y="548"/>
                  </a:lnTo>
                  <a:lnTo>
                    <a:pt x="12" y="499"/>
                  </a:lnTo>
                  <a:lnTo>
                    <a:pt x="8" y="494"/>
                  </a:lnTo>
                  <a:lnTo>
                    <a:pt x="4" y="494"/>
                  </a:lnTo>
                  <a:lnTo>
                    <a:pt x="0" y="499"/>
                  </a:lnTo>
                  <a:lnTo>
                    <a:pt x="0" y="503"/>
                  </a:lnTo>
                  <a:lnTo>
                    <a:pt x="0" y="553"/>
                  </a:lnTo>
                  <a:lnTo>
                    <a:pt x="0" y="727"/>
                  </a:lnTo>
                  <a:lnTo>
                    <a:pt x="0" y="465"/>
                  </a:lnTo>
                  <a:lnTo>
                    <a:pt x="4" y="469"/>
                  </a:lnTo>
                  <a:lnTo>
                    <a:pt x="8" y="469"/>
                  </a:lnTo>
                  <a:lnTo>
                    <a:pt x="12" y="465"/>
                  </a:lnTo>
                  <a:lnTo>
                    <a:pt x="12" y="461"/>
                  </a:lnTo>
                  <a:lnTo>
                    <a:pt x="12" y="411"/>
                  </a:lnTo>
                  <a:lnTo>
                    <a:pt x="8" y="407"/>
                  </a:lnTo>
                  <a:lnTo>
                    <a:pt x="4" y="407"/>
                  </a:lnTo>
                  <a:lnTo>
                    <a:pt x="0" y="411"/>
                  </a:lnTo>
                  <a:lnTo>
                    <a:pt x="0" y="415"/>
                  </a:lnTo>
                  <a:lnTo>
                    <a:pt x="0" y="465"/>
                  </a:lnTo>
                  <a:lnTo>
                    <a:pt x="0" y="727"/>
                  </a:lnTo>
                  <a:lnTo>
                    <a:pt x="0" y="378"/>
                  </a:lnTo>
                  <a:lnTo>
                    <a:pt x="4" y="382"/>
                  </a:lnTo>
                  <a:lnTo>
                    <a:pt x="8" y="382"/>
                  </a:lnTo>
                  <a:lnTo>
                    <a:pt x="12" y="378"/>
                  </a:lnTo>
                  <a:lnTo>
                    <a:pt x="12" y="374"/>
                  </a:lnTo>
                  <a:lnTo>
                    <a:pt x="12" y="328"/>
                  </a:lnTo>
                  <a:lnTo>
                    <a:pt x="8" y="324"/>
                  </a:lnTo>
                  <a:lnTo>
                    <a:pt x="4" y="324"/>
                  </a:lnTo>
                  <a:lnTo>
                    <a:pt x="0" y="328"/>
                  </a:lnTo>
                  <a:lnTo>
                    <a:pt x="0" y="332"/>
                  </a:lnTo>
                  <a:lnTo>
                    <a:pt x="0" y="378"/>
                  </a:lnTo>
                  <a:lnTo>
                    <a:pt x="0" y="727"/>
                  </a:lnTo>
                  <a:lnTo>
                    <a:pt x="0" y="295"/>
                  </a:lnTo>
                  <a:lnTo>
                    <a:pt x="4" y="299"/>
                  </a:lnTo>
                  <a:lnTo>
                    <a:pt x="8" y="299"/>
                  </a:lnTo>
                  <a:lnTo>
                    <a:pt x="12" y="295"/>
                  </a:lnTo>
                  <a:lnTo>
                    <a:pt x="12" y="291"/>
                  </a:lnTo>
                  <a:lnTo>
                    <a:pt x="12" y="241"/>
                  </a:lnTo>
                  <a:lnTo>
                    <a:pt x="8" y="237"/>
                  </a:lnTo>
                  <a:lnTo>
                    <a:pt x="4" y="237"/>
                  </a:lnTo>
                  <a:lnTo>
                    <a:pt x="0" y="241"/>
                  </a:lnTo>
                  <a:lnTo>
                    <a:pt x="0" y="245"/>
                  </a:lnTo>
                  <a:lnTo>
                    <a:pt x="0" y="295"/>
                  </a:lnTo>
                  <a:lnTo>
                    <a:pt x="0" y="727"/>
                  </a:lnTo>
                  <a:lnTo>
                    <a:pt x="0" y="208"/>
                  </a:lnTo>
                  <a:lnTo>
                    <a:pt x="4" y="212"/>
                  </a:lnTo>
                  <a:lnTo>
                    <a:pt x="8" y="212"/>
                  </a:lnTo>
                  <a:lnTo>
                    <a:pt x="12" y="208"/>
                  </a:lnTo>
                  <a:lnTo>
                    <a:pt x="12" y="204"/>
                  </a:lnTo>
                  <a:lnTo>
                    <a:pt x="12" y="154"/>
                  </a:lnTo>
                  <a:lnTo>
                    <a:pt x="8" y="150"/>
                  </a:lnTo>
                  <a:lnTo>
                    <a:pt x="4" y="150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08"/>
                  </a:lnTo>
                  <a:lnTo>
                    <a:pt x="0" y="727"/>
                  </a:lnTo>
                  <a:lnTo>
                    <a:pt x="0" y="120"/>
                  </a:lnTo>
                  <a:lnTo>
                    <a:pt x="4" y="125"/>
                  </a:lnTo>
                  <a:lnTo>
                    <a:pt x="8" y="125"/>
                  </a:lnTo>
                  <a:lnTo>
                    <a:pt x="12" y="120"/>
                  </a:lnTo>
                  <a:lnTo>
                    <a:pt x="12" y="116"/>
                  </a:lnTo>
                  <a:lnTo>
                    <a:pt x="12" y="66"/>
                  </a:lnTo>
                  <a:lnTo>
                    <a:pt x="8" y="62"/>
                  </a:lnTo>
                  <a:lnTo>
                    <a:pt x="4" y="62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120"/>
                  </a:lnTo>
                  <a:lnTo>
                    <a:pt x="0" y="727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37"/>
                  </a:lnTo>
                  <a:lnTo>
                    <a:pt x="12" y="33"/>
                  </a:lnTo>
                  <a:lnTo>
                    <a:pt x="12" y="29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3"/>
                  </a:lnTo>
                  <a:lnTo>
                    <a:pt x="0" y="7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2" name="Freeform 293"/>
            <p:cNvSpPr>
              <a:spLocks/>
            </p:cNvSpPr>
            <p:nvPr/>
          </p:nvSpPr>
          <p:spPr bwMode="auto">
            <a:xfrm>
              <a:off x="3755" y="1723"/>
              <a:ext cx="185" cy="8"/>
            </a:xfrm>
            <a:custGeom>
              <a:avLst/>
              <a:gdLst>
                <a:gd name="T0" fmla="*/ 1 w 586"/>
                <a:gd name="T1" fmla="*/ 0 h 12"/>
                <a:gd name="T2" fmla="*/ 0 w 586"/>
                <a:gd name="T3" fmla="*/ 5 h 12"/>
                <a:gd name="T4" fmla="*/ 17 w 586"/>
                <a:gd name="T5" fmla="*/ 8 h 12"/>
                <a:gd name="T6" fmla="*/ 20 w 586"/>
                <a:gd name="T7" fmla="*/ 5 h 12"/>
                <a:gd name="T8" fmla="*/ 18 w 586"/>
                <a:gd name="T9" fmla="*/ 0 h 12"/>
                <a:gd name="T10" fmla="*/ 30 w 586"/>
                <a:gd name="T11" fmla="*/ 0 h 12"/>
                <a:gd name="T12" fmla="*/ 27 w 586"/>
                <a:gd name="T13" fmla="*/ 3 h 12"/>
                <a:gd name="T14" fmla="*/ 29 w 586"/>
                <a:gd name="T15" fmla="*/ 8 h 12"/>
                <a:gd name="T16" fmla="*/ 46 w 586"/>
                <a:gd name="T17" fmla="*/ 8 h 12"/>
                <a:gd name="T18" fmla="*/ 47 w 586"/>
                <a:gd name="T19" fmla="*/ 3 h 12"/>
                <a:gd name="T20" fmla="*/ 30 w 586"/>
                <a:gd name="T21" fmla="*/ 0 h 12"/>
                <a:gd name="T22" fmla="*/ 58 w 586"/>
                <a:gd name="T23" fmla="*/ 0 h 12"/>
                <a:gd name="T24" fmla="*/ 55 w 586"/>
                <a:gd name="T25" fmla="*/ 3 h 12"/>
                <a:gd name="T26" fmla="*/ 57 w 586"/>
                <a:gd name="T27" fmla="*/ 8 h 12"/>
                <a:gd name="T28" fmla="*/ 74 w 586"/>
                <a:gd name="T29" fmla="*/ 8 h 12"/>
                <a:gd name="T30" fmla="*/ 75 w 586"/>
                <a:gd name="T31" fmla="*/ 3 h 12"/>
                <a:gd name="T32" fmla="*/ 58 w 586"/>
                <a:gd name="T33" fmla="*/ 0 h 12"/>
                <a:gd name="T34" fmla="*/ 85 w 586"/>
                <a:gd name="T35" fmla="*/ 0 h 12"/>
                <a:gd name="T36" fmla="*/ 83 w 586"/>
                <a:gd name="T37" fmla="*/ 3 h 12"/>
                <a:gd name="T38" fmla="*/ 84 w 586"/>
                <a:gd name="T39" fmla="*/ 8 h 12"/>
                <a:gd name="T40" fmla="*/ 101 w 586"/>
                <a:gd name="T41" fmla="*/ 8 h 12"/>
                <a:gd name="T42" fmla="*/ 102 w 586"/>
                <a:gd name="T43" fmla="*/ 3 h 12"/>
                <a:gd name="T44" fmla="*/ 85 w 586"/>
                <a:gd name="T45" fmla="*/ 0 h 12"/>
                <a:gd name="T46" fmla="*/ 113 w 586"/>
                <a:gd name="T47" fmla="*/ 0 h 12"/>
                <a:gd name="T48" fmla="*/ 110 w 586"/>
                <a:gd name="T49" fmla="*/ 3 h 12"/>
                <a:gd name="T50" fmla="*/ 111 w 586"/>
                <a:gd name="T51" fmla="*/ 8 h 12"/>
                <a:gd name="T52" fmla="*/ 128 w 586"/>
                <a:gd name="T53" fmla="*/ 8 h 12"/>
                <a:gd name="T54" fmla="*/ 130 w 586"/>
                <a:gd name="T55" fmla="*/ 3 h 12"/>
                <a:gd name="T56" fmla="*/ 113 w 586"/>
                <a:gd name="T57" fmla="*/ 0 h 12"/>
                <a:gd name="T58" fmla="*/ 140 w 586"/>
                <a:gd name="T59" fmla="*/ 0 h 12"/>
                <a:gd name="T60" fmla="*/ 138 w 586"/>
                <a:gd name="T61" fmla="*/ 3 h 12"/>
                <a:gd name="T62" fmla="*/ 139 w 586"/>
                <a:gd name="T63" fmla="*/ 8 h 12"/>
                <a:gd name="T64" fmla="*/ 156 w 586"/>
                <a:gd name="T65" fmla="*/ 8 h 12"/>
                <a:gd name="T66" fmla="*/ 158 w 586"/>
                <a:gd name="T67" fmla="*/ 3 h 12"/>
                <a:gd name="T68" fmla="*/ 140 w 586"/>
                <a:gd name="T69" fmla="*/ 0 h 12"/>
                <a:gd name="T70" fmla="*/ 168 w 586"/>
                <a:gd name="T71" fmla="*/ 0 h 12"/>
                <a:gd name="T72" fmla="*/ 165 w 586"/>
                <a:gd name="T73" fmla="*/ 3 h 12"/>
                <a:gd name="T74" fmla="*/ 167 w 586"/>
                <a:gd name="T75" fmla="*/ 8 h 12"/>
                <a:gd name="T76" fmla="*/ 184 w 586"/>
                <a:gd name="T77" fmla="*/ 8 h 12"/>
                <a:gd name="T78" fmla="*/ 185 w 586"/>
                <a:gd name="T79" fmla="*/ 3 h 12"/>
                <a:gd name="T80" fmla="*/ 168 w 586"/>
                <a:gd name="T81" fmla="*/ 0 h 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6"/>
                <a:gd name="T124" fmla="*/ 0 h 12"/>
                <a:gd name="T125" fmla="*/ 586 w 586"/>
                <a:gd name="T126" fmla="*/ 12 h 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6" h="12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58" y="0"/>
                  </a:lnTo>
                  <a:lnTo>
                    <a:pt x="8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45" y="0"/>
                  </a:lnTo>
                  <a:lnTo>
                    <a:pt x="96" y="0"/>
                  </a:lnTo>
                  <a:lnTo>
                    <a:pt x="8" y="0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5" y="4"/>
                  </a:lnTo>
                  <a:lnTo>
                    <a:pt x="175" y="8"/>
                  </a:lnTo>
                  <a:lnTo>
                    <a:pt x="179" y="12"/>
                  </a:lnTo>
                  <a:lnTo>
                    <a:pt x="229" y="12"/>
                  </a:lnTo>
                  <a:lnTo>
                    <a:pt x="233" y="12"/>
                  </a:lnTo>
                  <a:lnTo>
                    <a:pt x="237" y="8"/>
                  </a:lnTo>
                  <a:lnTo>
                    <a:pt x="237" y="4"/>
                  </a:lnTo>
                  <a:lnTo>
                    <a:pt x="233" y="0"/>
                  </a:lnTo>
                  <a:lnTo>
                    <a:pt x="183" y="0"/>
                  </a:lnTo>
                  <a:lnTo>
                    <a:pt x="8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4"/>
                  </a:lnTo>
                  <a:lnTo>
                    <a:pt x="262" y="8"/>
                  </a:lnTo>
                  <a:lnTo>
                    <a:pt x="266" y="12"/>
                  </a:lnTo>
                  <a:lnTo>
                    <a:pt x="316" y="12"/>
                  </a:lnTo>
                  <a:lnTo>
                    <a:pt x="320" y="12"/>
                  </a:lnTo>
                  <a:lnTo>
                    <a:pt x="324" y="8"/>
                  </a:lnTo>
                  <a:lnTo>
                    <a:pt x="324" y="4"/>
                  </a:lnTo>
                  <a:lnTo>
                    <a:pt x="320" y="0"/>
                  </a:lnTo>
                  <a:lnTo>
                    <a:pt x="270" y="0"/>
                  </a:lnTo>
                  <a:lnTo>
                    <a:pt x="8" y="0"/>
                  </a:lnTo>
                  <a:lnTo>
                    <a:pt x="357" y="0"/>
                  </a:lnTo>
                  <a:lnTo>
                    <a:pt x="353" y="0"/>
                  </a:lnTo>
                  <a:lnTo>
                    <a:pt x="349" y="4"/>
                  </a:lnTo>
                  <a:lnTo>
                    <a:pt x="349" y="8"/>
                  </a:lnTo>
                  <a:lnTo>
                    <a:pt x="353" y="12"/>
                  </a:lnTo>
                  <a:lnTo>
                    <a:pt x="403" y="12"/>
                  </a:lnTo>
                  <a:lnTo>
                    <a:pt x="407" y="12"/>
                  </a:lnTo>
                  <a:lnTo>
                    <a:pt x="411" y="8"/>
                  </a:lnTo>
                  <a:lnTo>
                    <a:pt x="411" y="4"/>
                  </a:lnTo>
                  <a:lnTo>
                    <a:pt x="407" y="0"/>
                  </a:lnTo>
                  <a:lnTo>
                    <a:pt x="357" y="0"/>
                  </a:lnTo>
                  <a:lnTo>
                    <a:pt x="8" y="0"/>
                  </a:lnTo>
                  <a:lnTo>
                    <a:pt x="445" y="0"/>
                  </a:lnTo>
                  <a:lnTo>
                    <a:pt x="440" y="0"/>
                  </a:lnTo>
                  <a:lnTo>
                    <a:pt x="436" y="4"/>
                  </a:lnTo>
                  <a:lnTo>
                    <a:pt x="436" y="8"/>
                  </a:lnTo>
                  <a:lnTo>
                    <a:pt x="440" y="12"/>
                  </a:lnTo>
                  <a:lnTo>
                    <a:pt x="490" y="12"/>
                  </a:lnTo>
                  <a:lnTo>
                    <a:pt x="495" y="12"/>
                  </a:lnTo>
                  <a:lnTo>
                    <a:pt x="499" y="8"/>
                  </a:lnTo>
                  <a:lnTo>
                    <a:pt x="499" y="4"/>
                  </a:lnTo>
                  <a:lnTo>
                    <a:pt x="495" y="0"/>
                  </a:lnTo>
                  <a:lnTo>
                    <a:pt x="445" y="0"/>
                  </a:lnTo>
                  <a:lnTo>
                    <a:pt x="8" y="0"/>
                  </a:lnTo>
                  <a:lnTo>
                    <a:pt x="532" y="0"/>
                  </a:lnTo>
                  <a:lnTo>
                    <a:pt x="528" y="0"/>
                  </a:lnTo>
                  <a:lnTo>
                    <a:pt x="524" y="4"/>
                  </a:lnTo>
                  <a:lnTo>
                    <a:pt x="524" y="8"/>
                  </a:lnTo>
                  <a:lnTo>
                    <a:pt x="528" y="12"/>
                  </a:lnTo>
                  <a:lnTo>
                    <a:pt x="578" y="12"/>
                  </a:lnTo>
                  <a:lnTo>
                    <a:pt x="582" y="12"/>
                  </a:lnTo>
                  <a:lnTo>
                    <a:pt x="586" y="8"/>
                  </a:lnTo>
                  <a:lnTo>
                    <a:pt x="586" y="4"/>
                  </a:lnTo>
                  <a:lnTo>
                    <a:pt x="582" y="0"/>
                  </a:lnTo>
                  <a:lnTo>
                    <a:pt x="5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3" name="Freeform 294"/>
            <p:cNvSpPr>
              <a:spLocks/>
            </p:cNvSpPr>
            <p:nvPr/>
          </p:nvSpPr>
          <p:spPr bwMode="auto">
            <a:xfrm>
              <a:off x="3844" y="1851"/>
              <a:ext cx="224" cy="7"/>
            </a:xfrm>
            <a:custGeom>
              <a:avLst/>
              <a:gdLst>
                <a:gd name="T0" fmla="*/ 2 w 632"/>
                <a:gd name="T1" fmla="*/ 0 h 12"/>
                <a:gd name="T2" fmla="*/ 0 w 632"/>
                <a:gd name="T3" fmla="*/ 5 h 12"/>
                <a:gd name="T4" fmla="*/ 19 w 632"/>
                <a:gd name="T5" fmla="*/ 7 h 12"/>
                <a:gd name="T6" fmla="*/ 22 w 632"/>
                <a:gd name="T7" fmla="*/ 5 h 12"/>
                <a:gd name="T8" fmla="*/ 21 w 632"/>
                <a:gd name="T9" fmla="*/ 0 h 12"/>
                <a:gd name="T10" fmla="*/ 34 w 632"/>
                <a:gd name="T11" fmla="*/ 0 h 12"/>
                <a:gd name="T12" fmla="*/ 31 w 632"/>
                <a:gd name="T13" fmla="*/ 2 h 12"/>
                <a:gd name="T14" fmla="*/ 33 w 632"/>
                <a:gd name="T15" fmla="*/ 7 h 12"/>
                <a:gd name="T16" fmla="*/ 52 w 632"/>
                <a:gd name="T17" fmla="*/ 7 h 12"/>
                <a:gd name="T18" fmla="*/ 53 w 632"/>
                <a:gd name="T19" fmla="*/ 2 h 12"/>
                <a:gd name="T20" fmla="*/ 34 w 632"/>
                <a:gd name="T21" fmla="*/ 0 h 12"/>
                <a:gd name="T22" fmla="*/ 65 w 632"/>
                <a:gd name="T23" fmla="*/ 0 h 12"/>
                <a:gd name="T24" fmla="*/ 62 w 632"/>
                <a:gd name="T25" fmla="*/ 2 h 12"/>
                <a:gd name="T26" fmla="*/ 63 w 632"/>
                <a:gd name="T27" fmla="*/ 7 h 12"/>
                <a:gd name="T28" fmla="*/ 83 w 632"/>
                <a:gd name="T29" fmla="*/ 7 h 12"/>
                <a:gd name="T30" fmla="*/ 84 w 632"/>
                <a:gd name="T31" fmla="*/ 2 h 12"/>
                <a:gd name="T32" fmla="*/ 65 w 632"/>
                <a:gd name="T33" fmla="*/ 0 h 12"/>
                <a:gd name="T34" fmla="*/ 96 w 632"/>
                <a:gd name="T35" fmla="*/ 0 h 12"/>
                <a:gd name="T36" fmla="*/ 93 w 632"/>
                <a:gd name="T37" fmla="*/ 2 h 12"/>
                <a:gd name="T38" fmla="*/ 94 w 632"/>
                <a:gd name="T39" fmla="*/ 7 h 12"/>
                <a:gd name="T40" fmla="*/ 113 w 632"/>
                <a:gd name="T41" fmla="*/ 7 h 12"/>
                <a:gd name="T42" fmla="*/ 115 w 632"/>
                <a:gd name="T43" fmla="*/ 2 h 12"/>
                <a:gd name="T44" fmla="*/ 96 w 632"/>
                <a:gd name="T45" fmla="*/ 0 h 12"/>
                <a:gd name="T46" fmla="*/ 127 w 632"/>
                <a:gd name="T47" fmla="*/ 0 h 12"/>
                <a:gd name="T48" fmla="*/ 124 w 632"/>
                <a:gd name="T49" fmla="*/ 2 h 12"/>
                <a:gd name="T50" fmla="*/ 125 w 632"/>
                <a:gd name="T51" fmla="*/ 7 h 12"/>
                <a:gd name="T52" fmla="*/ 145 w 632"/>
                <a:gd name="T53" fmla="*/ 7 h 12"/>
                <a:gd name="T54" fmla="*/ 146 w 632"/>
                <a:gd name="T55" fmla="*/ 2 h 12"/>
                <a:gd name="T56" fmla="*/ 127 w 632"/>
                <a:gd name="T57" fmla="*/ 0 h 12"/>
                <a:gd name="T58" fmla="*/ 158 w 632"/>
                <a:gd name="T59" fmla="*/ 0 h 12"/>
                <a:gd name="T60" fmla="*/ 155 w 632"/>
                <a:gd name="T61" fmla="*/ 2 h 12"/>
                <a:gd name="T62" fmla="*/ 156 w 632"/>
                <a:gd name="T63" fmla="*/ 7 h 12"/>
                <a:gd name="T64" fmla="*/ 175 w 632"/>
                <a:gd name="T65" fmla="*/ 7 h 12"/>
                <a:gd name="T66" fmla="*/ 177 w 632"/>
                <a:gd name="T67" fmla="*/ 2 h 12"/>
                <a:gd name="T68" fmla="*/ 158 w 632"/>
                <a:gd name="T69" fmla="*/ 0 h 12"/>
                <a:gd name="T70" fmla="*/ 189 w 632"/>
                <a:gd name="T71" fmla="*/ 0 h 12"/>
                <a:gd name="T72" fmla="*/ 186 w 632"/>
                <a:gd name="T73" fmla="*/ 2 h 12"/>
                <a:gd name="T74" fmla="*/ 187 w 632"/>
                <a:gd name="T75" fmla="*/ 7 h 12"/>
                <a:gd name="T76" fmla="*/ 206 w 632"/>
                <a:gd name="T77" fmla="*/ 7 h 12"/>
                <a:gd name="T78" fmla="*/ 208 w 632"/>
                <a:gd name="T79" fmla="*/ 2 h 12"/>
                <a:gd name="T80" fmla="*/ 189 w 632"/>
                <a:gd name="T81" fmla="*/ 0 h 12"/>
                <a:gd name="T82" fmla="*/ 220 w 632"/>
                <a:gd name="T83" fmla="*/ 0 h 12"/>
                <a:gd name="T84" fmla="*/ 217 w 632"/>
                <a:gd name="T85" fmla="*/ 2 h 12"/>
                <a:gd name="T86" fmla="*/ 218 w 632"/>
                <a:gd name="T87" fmla="*/ 7 h 12"/>
                <a:gd name="T88" fmla="*/ 223 w 632"/>
                <a:gd name="T89" fmla="*/ 7 h 12"/>
                <a:gd name="T90" fmla="*/ 224 w 632"/>
                <a:gd name="T91" fmla="*/ 2 h 12"/>
                <a:gd name="T92" fmla="*/ 220 w 632"/>
                <a:gd name="T93" fmla="*/ 0 h 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2"/>
                <a:gd name="T142" fmla="*/ 0 h 12"/>
                <a:gd name="T143" fmla="*/ 632 w 632"/>
                <a:gd name="T144" fmla="*/ 12 h 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2" h="12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5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9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8" y="4"/>
                  </a:lnTo>
                  <a:lnTo>
                    <a:pt x="88" y="8"/>
                  </a:lnTo>
                  <a:lnTo>
                    <a:pt x="92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46" y="0"/>
                  </a:lnTo>
                  <a:lnTo>
                    <a:pt x="96" y="0"/>
                  </a:lnTo>
                  <a:lnTo>
                    <a:pt x="9" y="0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5" y="4"/>
                  </a:lnTo>
                  <a:lnTo>
                    <a:pt x="175" y="8"/>
                  </a:lnTo>
                  <a:lnTo>
                    <a:pt x="179" y="12"/>
                  </a:lnTo>
                  <a:lnTo>
                    <a:pt x="229" y="12"/>
                  </a:lnTo>
                  <a:lnTo>
                    <a:pt x="233" y="12"/>
                  </a:lnTo>
                  <a:lnTo>
                    <a:pt x="237" y="8"/>
                  </a:lnTo>
                  <a:lnTo>
                    <a:pt x="237" y="4"/>
                  </a:lnTo>
                  <a:lnTo>
                    <a:pt x="233" y="0"/>
                  </a:lnTo>
                  <a:lnTo>
                    <a:pt x="183" y="0"/>
                  </a:lnTo>
                  <a:lnTo>
                    <a:pt x="9" y="0"/>
                  </a:lnTo>
                  <a:lnTo>
                    <a:pt x="271" y="0"/>
                  </a:lnTo>
                  <a:lnTo>
                    <a:pt x="266" y="0"/>
                  </a:lnTo>
                  <a:lnTo>
                    <a:pt x="262" y="4"/>
                  </a:lnTo>
                  <a:lnTo>
                    <a:pt x="262" y="8"/>
                  </a:lnTo>
                  <a:lnTo>
                    <a:pt x="266" y="12"/>
                  </a:lnTo>
                  <a:lnTo>
                    <a:pt x="316" y="12"/>
                  </a:lnTo>
                  <a:lnTo>
                    <a:pt x="320" y="12"/>
                  </a:lnTo>
                  <a:lnTo>
                    <a:pt x="325" y="8"/>
                  </a:lnTo>
                  <a:lnTo>
                    <a:pt x="325" y="4"/>
                  </a:lnTo>
                  <a:lnTo>
                    <a:pt x="320" y="0"/>
                  </a:lnTo>
                  <a:lnTo>
                    <a:pt x="271" y="0"/>
                  </a:lnTo>
                  <a:lnTo>
                    <a:pt x="9" y="0"/>
                  </a:lnTo>
                  <a:lnTo>
                    <a:pt x="358" y="0"/>
                  </a:lnTo>
                  <a:lnTo>
                    <a:pt x="354" y="0"/>
                  </a:lnTo>
                  <a:lnTo>
                    <a:pt x="350" y="4"/>
                  </a:lnTo>
                  <a:lnTo>
                    <a:pt x="350" y="8"/>
                  </a:lnTo>
                  <a:lnTo>
                    <a:pt x="354" y="12"/>
                  </a:lnTo>
                  <a:lnTo>
                    <a:pt x="404" y="12"/>
                  </a:lnTo>
                  <a:lnTo>
                    <a:pt x="408" y="12"/>
                  </a:lnTo>
                  <a:lnTo>
                    <a:pt x="412" y="8"/>
                  </a:lnTo>
                  <a:lnTo>
                    <a:pt x="412" y="4"/>
                  </a:lnTo>
                  <a:lnTo>
                    <a:pt x="408" y="0"/>
                  </a:lnTo>
                  <a:lnTo>
                    <a:pt x="358" y="0"/>
                  </a:lnTo>
                  <a:lnTo>
                    <a:pt x="9" y="0"/>
                  </a:lnTo>
                  <a:lnTo>
                    <a:pt x="445" y="0"/>
                  </a:lnTo>
                  <a:lnTo>
                    <a:pt x="441" y="0"/>
                  </a:lnTo>
                  <a:lnTo>
                    <a:pt x="437" y="4"/>
                  </a:lnTo>
                  <a:lnTo>
                    <a:pt x="437" y="8"/>
                  </a:lnTo>
                  <a:lnTo>
                    <a:pt x="441" y="12"/>
                  </a:lnTo>
                  <a:lnTo>
                    <a:pt x="491" y="12"/>
                  </a:lnTo>
                  <a:lnTo>
                    <a:pt x="495" y="12"/>
                  </a:lnTo>
                  <a:lnTo>
                    <a:pt x="499" y="8"/>
                  </a:lnTo>
                  <a:lnTo>
                    <a:pt x="499" y="4"/>
                  </a:lnTo>
                  <a:lnTo>
                    <a:pt x="495" y="0"/>
                  </a:lnTo>
                  <a:lnTo>
                    <a:pt x="445" y="0"/>
                  </a:lnTo>
                  <a:lnTo>
                    <a:pt x="9" y="0"/>
                  </a:lnTo>
                  <a:lnTo>
                    <a:pt x="532" y="0"/>
                  </a:lnTo>
                  <a:lnTo>
                    <a:pt x="528" y="0"/>
                  </a:lnTo>
                  <a:lnTo>
                    <a:pt x="524" y="4"/>
                  </a:lnTo>
                  <a:lnTo>
                    <a:pt x="524" y="8"/>
                  </a:lnTo>
                  <a:lnTo>
                    <a:pt x="528" y="12"/>
                  </a:lnTo>
                  <a:lnTo>
                    <a:pt x="578" y="12"/>
                  </a:lnTo>
                  <a:lnTo>
                    <a:pt x="582" y="12"/>
                  </a:lnTo>
                  <a:lnTo>
                    <a:pt x="586" y="8"/>
                  </a:lnTo>
                  <a:lnTo>
                    <a:pt x="586" y="4"/>
                  </a:lnTo>
                  <a:lnTo>
                    <a:pt x="582" y="0"/>
                  </a:lnTo>
                  <a:lnTo>
                    <a:pt x="532" y="0"/>
                  </a:lnTo>
                  <a:lnTo>
                    <a:pt x="9" y="0"/>
                  </a:lnTo>
                  <a:lnTo>
                    <a:pt x="620" y="0"/>
                  </a:lnTo>
                  <a:lnTo>
                    <a:pt x="615" y="0"/>
                  </a:lnTo>
                  <a:lnTo>
                    <a:pt x="611" y="4"/>
                  </a:lnTo>
                  <a:lnTo>
                    <a:pt x="611" y="8"/>
                  </a:lnTo>
                  <a:lnTo>
                    <a:pt x="615" y="12"/>
                  </a:lnTo>
                  <a:lnTo>
                    <a:pt x="624" y="12"/>
                  </a:lnTo>
                  <a:lnTo>
                    <a:pt x="628" y="12"/>
                  </a:lnTo>
                  <a:lnTo>
                    <a:pt x="632" y="8"/>
                  </a:lnTo>
                  <a:lnTo>
                    <a:pt x="632" y="4"/>
                  </a:lnTo>
                  <a:lnTo>
                    <a:pt x="628" y="0"/>
                  </a:lnTo>
                  <a:lnTo>
                    <a:pt x="62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4" name="Freeform 295"/>
            <p:cNvSpPr>
              <a:spLocks/>
            </p:cNvSpPr>
            <p:nvPr/>
          </p:nvSpPr>
          <p:spPr bwMode="auto">
            <a:xfrm>
              <a:off x="3847" y="1861"/>
              <a:ext cx="8" cy="496"/>
            </a:xfrm>
            <a:custGeom>
              <a:avLst/>
              <a:gdLst>
                <a:gd name="T0" fmla="*/ 2 w 13"/>
                <a:gd name="T1" fmla="*/ 496 h 728"/>
                <a:gd name="T2" fmla="*/ 8 w 13"/>
                <a:gd name="T3" fmla="*/ 493 h 728"/>
                <a:gd name="T4" fmla="*/ 8 w 13"/>
                <a:gd name="T5" fmla="*/ 456 h 728"/>
                <a:gd name="T6" fmla="*/ 2 w 13"/>
                <a:gd name="T7" fmla="*/ 453 h 728"/>
                <a:gd name="T8" fmla="*/ 0 w 13"/>
                <a:gd name="T9" fmla="*/ 459 h 728"/>
                <a:gd name="T10" fmla="*/ 0 w 13"/>
                <a:gd name="T11" fmla="*/ 433 h 728"/>
                <a:gd name="T12" fmla="*/ 5 w 13"/>
                <a:gd name="T13" fmla="*/ 436 h 728"/>
                <a:gd name="T14" fmla="*/ 8 w 13"/>
                <a:gd name="T15" fmla="*/ 431 h 728"/>
                <a:gd name="T16" fmla="*/ 5 w 13"/>
                <a:gd name="T17" fmla="*/ 394 h 728"/>
                <a:gd name="T18" fmla="*/ 0 w 13"/>
                <a:gd name="T19" fmla="*/ 397 h 728"/>
                <a:gd name="T20" fmla="*/ 0 w 13"/>
                <a:gd name="T21" fmla="*/ 433 h 728"/>
                <a:gd name="T22" fmla="*/ 0 w 13"/>
                <a:gd name="T23" fmla="*/ 374 h 728"/>
                <a:gd name="T24" fmla="*/ 5 w 13"/>
                <a:gd name="T25" fmla="*/ 377 h 728"/>
                <a:gd name="T26" fmla="*/ 8 w 13"/>
                <a:gd name="T27" fmla="*/ 371 h 728"/>
                <a:gd name="T28" fmla="*/ 5 w 13"/>
                <a:gd name="T29" fmla="*/ 335 h 728"/>
                <a:gd name="T30" fmla="*/ 0 w 13"/>
                <a:gd name="T31" fmla="*/ 337 h 728"/>
                <a:gd name="T32" fmla="*/ 0 w 13"/>
                <a:gd name="T33" fmla="*/ 374 h 728"/>
                <a:gd name="T34" fmla="*/ 0 w 13"/>
                <a:gd name="T35" fmla="*/ 315 h 728"/>
                <a:gd name="T36" fmla="*/ 5 w 13"/>
                <a:gd name="T37" fmla="*/ 317 h 728"/>
                <a:gd name="T38" fmla="*/ 8 w 13"/>
                <a:gd name="T39" fmla="*/ 312 h 728"/>
                <a:gd name="T40" fmla="*/ 5 w 13"/>
                <a:gd name="T41" fmla="*/ 275 h 728"/>
                <a:gd name="T42" fmla="*/ 0 w 13"/>
                <a:gd name="T43" fmla="*/ 278 h 728"/>
                <a:gd name="T44" fmla="*/ 0 w 13"/>
                <a:gd name="T45" fmla="*/ 315 h 728"/>
                <a:gd name="T46" fmla="*/ 0 w 13"/>
                <a:gd name="T47" fmla="*/ 255 h 728"/>
                <a:gd name="T48" fmla="*/ 5 w 13"/>
                <a:gd name="T49" fmla="*/ 258 h 728"/>
                <a:gd name="T50" fmla="*/ 8 w 13"/>
                <a:gd name="T51" fmla="*/ 252 h 728"/>
                <a:gd name="T52" fmla="*/ 5 w 13"/>
                <a:gd name="T53" fmla="*/ 215 h 728"/>
                <a:gd name="T54" fmla="*/ 0 w 13"/>
                <a:gd name="T55" fmla="*/ 218 h 728"/>
                <a:gd name="T56" fmla="*/ 0 w 13"/>
                <a:gd name="T57" fmla="*/ 255 h 728"/>
                <a:gd name="T58" fmla="*/ 0 w 13"/>
                <a:gd name="T59" fmla="*/ 196 h 728"/>
                <a:gd name="T60" fmla="*/ 5 w 13"/>
                <a:gd name="T61" fmla="*/ 198 h 728"/>
                <a:gd name="T62" fmla="*/ 8 w 13"/>
                <a:gd name="T63" fmla="*/ 193 h 728"/>
                <a:gd name="T64" fmla="*/ 5 w 13"/>
                <a:gd name="T65" fmla="*/ 156 h 728"/>
                <a:gd name="T66" fmla="*/ 0 w 13"/>
                <a:gd name="T67" fmla="*/ 159 h 728"/>
                <a:gd name="T68" fmla="*/ 0 w 13"/>
                <a:gd name="T69" fmla="*/ 196 h 728"/>
                <a:gd name="T70" fmla="*/ 0 w 13"/>
                <a:gd name="T71" fmla="*/ 136 h 728"/>
                <a:gd name="T72" fmla="*/ 5 w 13"/>
                <a:gd name="T73" fmla="*/ 139 h 728"/>
                <a:gd name="T74" fmla="*/ 8 w 13"/>
                <a:gd name="T75" fmla="*/ 134 h 728"/>
                <a:gd name="T76" fmla="*/ 5 w 13"/>
                <a:gd name="T77" fmla="*/ 97 h 728"/>
                <a:gd name="T78" fmla="*/ 0 w 13"/>
                <a:gd name="T79" fmla="*/ 99 h 728"/>
                <a:gd name="T80" fmla="*/ 0 w 13"/>
                <a:gd name="T81" fmla="*/ 136 h 728"/>
                <a:gd name="T82" fmla="*/ 0 w 13"/>
                <a:gd name="T83" fmla="*/ 80 h 728"/>
                <a:gd name="T84" fmla="*/ 5 w 13"/>
                <a:gd name="T85" fmla="*/ 82 h 728"/>
                <a:gd name="T86" fmla="*/ 8 w 13"/>
                <a:gd name="T87" fmla="*/ 77 h 728"/>
                <a:gd name="T88" fmla="*/ 5 w 13"/>
                <a:gd name="T89" fmla="*/ 40 h 728"/>
                <a:gd name="T90" fmla="*/ 0 w 13"/>
                <a:gd name="T91" fmla="*/ 43 h 728"/>
                <a:gd name="T92" fmla="*/ 0 w 13"/>
                <a:gd name="T93" fmla="*/ 80 h 728"/>
                <a:gd name="T94" fmla="*/ 0 w 13"/>
                <a:gd name="T95" fmla="*/ 20 h 728"/>
                <a:gd name="T96" fmla="*/ 5 w 13"/>
                <a:gd name="T97" fmla="*/ 23 h 728"/>
                <a:gd name="T98" fmla="*/ 8 w 13"/>
                <a:gd name="T99" fmla="*/ 17 h 728"/>
                <a:gd name="T100" fmla="*/ 5 w 13"/>
                <a:gd name="T101" fmla="*/ 0 h 728"/>
                <a:gd name="T102" fmla="*/ 0 w 13"/>
                <a:gd name="T103" fmla="*/ 3 h 728"/>
                <a:gd name="T104" fmla="*/ 0 w 13"/>
                <a:gd name="T105" fmla="*/ 20 h 7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"/>
                <a:gd name="T160" fmla="*/ 0 h 728"/>
                <a:gd name="T161" fmla="*/ 13 w 13"/>
                <a:gd name="T162" fmla="*/ 728 h 7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" h="728">
                  <a:moveTo>
                    <a:pt x="0" y="724"/>
                  </a:moveTo>
                  <a:lnTo>
                    <a:pt x="4" y="728"/>
                  </a:lnTo>
                  <a:lnTo>
                    <a:pt x="8" y="728"/>
                  </a:lnTo>
                  <a:lnTo>
                    <a:pt x="13" y="724"/>
                  </a:lnTo>
                  <a:lnTo>
                    <a:pt x="13" y="719"/>
                  </a:lnTo>
                  <a:lnTo>
                    <a:pt x="13" y="670"/>
                  </a:lnTo>
                  <a:lnTo>
                    <a:pt x="8" y="665"/>
                  </a:lnTo>
                  <a:lnTo>
                    <a:pt x="4" y="665"/>
                  </a:lnTo>
                  <a:lnTo>
                    <a:pt x="0" y="670"/>
                  </a:lnTo>
                  <a:lnTo>
                    <a:pt x="0" y="674"/>
                  </a:lnTo>
                  <a:lnTo>
                    <a:pt x="0" y="724"/>
                  </a:lnTo>
                  <a:lnTo>
                    <a:pt x="0" y="636"/>
                  </a:lnTo>
                  <a:lnTo>
                    <a:pt x="4" y="640"/>
                  </a:lnTo>
                  <a:lnTo>
                    <a:pt x="8" y="640"/>
                  </a:lnTo>
                  <a:lnTo>
                    <a:pt x="13" y="636"/>
                  </a:lnTo>
                  <a:lnTo>
                    <a:pt x="13" y="632"/>
                  </a:lnTo>
                  <a:lnTo>
                    <a:pt x="13" y="582"/>
                  </a:lnTo>
                  <a:lnTo>
                    <a:pt x="8" y="578"/>
                  </a:lnTo>
                  <a:lnTo>
                    <a:pt x="4" y="578"/>
                  </a:lnTo>
                  <a:lnTo>
                    <a:pt x="0" y="582"/>
                  </a:lnTo>
                  <a:lnTo>
                    <a:pt x="0" y="586"/>
                  </a:lnTo>
                  <a:lnTo>
                    <a:pt x="0" y="636"/>
                  </a:lnTo>
                  <a:lnTo>
                    <a:pt x="0" y="724"/>
                  </a:lnTo>
                  <a:lnTo>
                    <a:pt x="0" y="549"/>
                  </a:lnTo>
                  <a:lnTo>
                    <a:pt x="4" y="553"/>
                  </a:lnTo>
                  <a:lnTo>
                    <a:pt x="8" y="553"/>
                  </a:lnTo>
                  <a:lnTo>
                    <a:pt x="13" y="549"/>
                  </a:lnTo>
                  <a:lnTo>
                    <a:pt x="13" y="545"/>
                  </a:lnTo>
                  <a:lnTo>
                    <a:pt x="13" y="495"/>
                  </a:lnTo>
                  <a:lnTo>
                    <a:pt x="8" y="491"/>
                  </a:lnTo>
                  <a:lnTo>
                    <a:pt x="4" y="491"/>
                  </a:lnTo>
                  <a:lnTo>
                    <a:pt x="0" y="495"/>
                  </a:lnTo>
                  <a:lnTo>
                    <a:pt x="0" y="499"/>
                  </a:lnTo>
                  <a:lnTo>
                    <a:pt x="0" y="549"/>
                  </a:lnTo>
                  <a:lnTo>
                    <a:pt x="0" y="724"/>
                  </a:lnTo>
                  <a:lnTo>
                    <a:pt x="0" y="462"/>
                  </a:lnTo>
                  <a:lnTo>
                    <a:pt x="4" y="466"/>
                  </a:lnTo>
                  <a:lnTo>
                    <a:pt x="8" y="466"/>
                  </a:lnTo>
                  <a:lnTo>
                    <a:pt x="13" y="462"/>
                  </a:lnTo>
                  <a:lnTo>
                    <a:pt x="13" y="458"/>
                  </a:lnTo>
                  <a:lnTo>
                    <a:pt x="13" y="408"/>
                  </a:lnTo>
                  <a:lnTo>
                    <a:pt x="8" y="404"/>
                  </a:lnTo>
                  <a:lnTo>
                    <a:pt x="4" y="404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62"/>
                  </a:lnTo>
                  <a:lnTo>
                    <a:pt x="0" y="724"/>
                  </a:lnTo>
                  <a:lnTo>
                    <a:pt x="0" y="374"/>
                  </a:lnTo>
                  <a:lnTo>
                    <a:pt x="4" y="379"/>
                  </a:lnTo>
                  <a:lnTo>
                    <a:pt x="8" y="379"/>
                  </a:lnTo>
                  <a:lnTo>
                    <a:pt x="13" y="374"/>
                  </a:lnTo>
                  <a:lnTo>
                    <a:pt x="13" y="370"/>
                  </a:lnTo>
                  <a:lnTo>
                    <a:pt x="13" y="320"/>
                  </a:lnTo>
                  <a:lnTo>
                    <a:pt x="8" y="316"/>
                  </a:lnTo>
                  <a:lnTo>
                    <a:pt x="4" y="316"/>
                  </a:lnTo>
                  <a:lnTo>
                    <a:pt x="0" y="320"/>
                  </a:lnTo>
                  <a:lnTo>
                    <a:pt x="0" y="325"/>
                  </a:lnTo>
                  <a:lnTo>
                    <a:pt x="0" y="374"/>
                  </a:lnTo>
                  <a:lnTo>
                    <a:pt x="0" y="724"/>
                  </a:lnTo>
                  <a:lnTo>
                    <a:pt x="0" y="287"/>
                  </a:lnTo>
                  <a:lnTo>
                    <a:pt x="4" y="291"/>
                  </a:lnTo>
                  <a:lnTo>
                    <a:pt x="8" y="291"/>
                  </a:lnTo>
                  <a:lnTo>
                    <a:pt x="13" y="287"/>
                  </a:lnTo>
                  <a:lnTo>
                    <a:pt x="13" y="283"/>
                  </a:lnTo>
                  <a:lnTo>
                    <a:pt x="13" y="233"/>
                  </a:lnTo>
                  <a:lnTo>
                    <a:pt x="8" y="229"/>
                  </a:lnTo>
                  <a:lnTo>
                    <a:pt x="4" y="229"/>
                  </a:lnTo>
                  <a:lnTo>
                    <a:pt x="0" y="233"/>
                  </a:lnTo>
                  <a:lnTo>
                    <a:pt x="0" y="237"/>
                  </a:lnTo>
                  <a:lnTo>
                    <a:pt x="0" y="287"/>
                  </a:lnTo>
                  <a:lnTo>
                    <a:pt x="0" y="724"/>
                  </a:lnTo>
                  <a:lnTo>
                    <a:pt x="0" y="200"/>
                  </a:lnTo>
                  <a:lnTo>
                    <a:pt x="4" y="204"/>
                  </a:lnTo>
                  <a:lnTo>
                    <a:pt x="8" y="204"/>
                  </a:lnTo>
                  <a:lnTo>
                    <a:pt x="13" y="200"/>
                  </a:lnTo>
                  <a:lnTo>
                    <a:pt x="13" y="196"/>
                  </a:lnTo>
                  <a:lnTo>
                    <a:pt x="13" y="146"/>
                  </a:lnTo>
                  <a:lnTo>
                    <a:pt x="8" y="142"/>
                  </a:lnTo>
                  <a:lnTo>
                    <a:pt x="4" y="142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200"/>
                  </a:lnTo>
                  <a:lnTo>
                    <a:pt x="0" y="724"/>
                  </a:lnTo>
                  <a:lnTo>
                    <a:pt x="0" y="117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13" y="117"/>
                  </a:lnTo>
                  <a:lnTo>
                    <a:pt x="13" y="113"/>
                  </a:lnTo>
                  <a:lnTo>
                    <a:pt x="13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117"/>
                  </a:lnTo>
                  <a:lnTo>
                    <a:pt x="0" y="724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3" y="30"/>
                  </a:lnTo>
                  <a:lnTo>
                    <a:pt x="13" y="25"/>
                  </a:lnTo>
                  <a:lnTo>
                    <a:pt x="13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30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5" name="Freeform 296"/>
            <p:cNvSpPr>
              <a:spLocks/>
            </p:cNvSpPr>
            <p:nvPr/>
          </p:nvSpPr>
          <p:spPr bwMode="auto">
            <a:xfrm>
              <a:off x="3753" y="1731"/>
              <a:ext cx="8" cy="462"/>
            </a:xfrm>
            <a:custGeom>
              <a:avLst/>
              <a:gdLst>
                <a:gd name="T0" fmla="*/ 3 w 13"/>
                <a:gd name="T1" fmla="*/ 462 h 669"/>
                <a:gd name="T2" fmla="*/ 8 w 13"/>
                <a:gd name="T3" fmla="*/ 459 h 669"/>
                <a:gd name="T4" fmla="*/ 8 w 13"/>
                <a:gd name="T5" fmla="*/ 422 h 669"/>
                <a:gd name="T6" fmla="*/ 3 w 13"/>
                <a:gd name="T7" fmla="*/ 418 h 669"/>
                <a:gd name="T8" fmla="*/ 0 w 13"/>
                <a:gd name="T9" fmla="*/ 425 h 669"/>
                <a:gd name="T10" fmla="*/ 0 w 13"/>
                <a:gd name="T11" fmla="*/ 398 h 669"/>
                <a:gd name="T12" fmla="*/ 6 w 13"/>
                <a:gd name="T13" fmla="*/ 401 h 669"/>
                <a:gd name="T14" fmla="*/ 8 w 13"/>
                <a:gd name="T15" fmla="*/ 396 h 669"/>
                <a:gd name="T16" fmla="*/ 6 w 13"/>
                <a:gd name="T17" fmla="*/ 358 h 669"/>
                <a:gd name="T18" fmla="*/ 0 w 13"/>
                <a:gd name="T19" fmla="*/ 361 h 669"/>
                <a:gd name="T20" fmla="*/ 0 w 13"/>
                <a:gd name="T21" fmla="*/ 398 h 669"/>
                <a:gd name="T22" fmla="*/ 0 w 13"/>
                <a:gd name="T23" fmla="*/ 338 h 669"/>
                <a:gd name="T24" fmla="*/ 6 w 13"/>
                <a:gd name="T25" fmla="*/ 341 h 669"/>
                <a:gd name="T26" fmla="*/ 8 w 13"/>
                <a:gd name="T27" fmla="*/ 336 h 669"/>
                <a:gd name="T28" fmla="*/ 6 w 13"/>
                <a:gd name="T29" fmla="*/ 298 h 669"/>
                <a:gd name="T30" fmla="*/ 0 w 13"/>
                <a:gd name="T31" fmla="*/ 301 h 669"/>
                <a:gd name="T32" fmla="*/ 0 w 13"/>
                <a:gd name="T33" fmla="*/ 338 h 669"/>
                <a:gd name="T34" fmla="*/ 0 w 13"/>
                <a:gd name="T35" fmla="*/ 278 h 669"/>
                <a:gd name="T36" fmla="*/ 6 w 13"/>
                <a:gd name="T37" fmla="*/ 281 h 669"/>
                <a:gd name="T38" fmla="*/ 8 w 13"/>
                <a:gd name="T39" fmla="*/ 276 h 669"/>
                <a:gd name="T40" fmla="*/ 6 w 13"/>
                <a:gd name="T41" fmla="*/ 238 h 669"/>
                <a:gd name="T42" fmla="*/ 0 w 13"/>
                <a:gd name="T43" fmla="*/ 241 h 669"/>
                <a:gd name="T44" fmla="*/ 0 w 13"/>
                <a:gd name="T45" fmla="*/ 278 h 669"/>
                <a:gd name="T46" fmla="*/ 0 w 13"/>
                <a:gd name="T47" fmla="*/ 218 h 669"/>
                <a:gd name="T48" fmla="*/ 6 w 13"/>
                <a:gd name="T49" fmla="*/ 221 h 669"/>
                <a:gd name="T50" fmla="*/ 8 w 13"/>
                <a:gd name="T51" fmla="*/ 215 h 669"/>
                <a:gd name="T52" fmla="*/ 6 w 13"/>
                <a:gd name="T53" fmla="*/ 181 h 669"/>
                <a:gd name="T54" fmla="*/ 0 w 13"/>
                <a:gd name="T55" fmla="*/ 184 h 669"/>
                <a:gd name="T56" fmla="*/ 0 w 13"/>
                <a:gd name="T57" fmla="*/ 218 h 669"/>
                <a:gd name="T58" fmla="*/ 0 w 13"/>
                <a:gd name="T59" fmla="*/ 160 h 669"/>
                <a:gd name="T60" fmla="*/ 6 w 13"/>
                <a:gd name="T61" fmla="*/ 164 h 669"/>
                <a:gd name="T62" fmla="*/ 8 w 13"/>
                <a:gd name="T63" fmla="*/ 157 h 669"/>
                <a:gd name="T64" fmla="*/ 6 w 13"/>
                <a:gd name="T65" fmla="*/ 120 h 669"/>
                <a:gd name="T66" fmla="*/ 0 w 13"/>
                <a:gd name="T67" fmla="*/ 123 h 669"/>
                <a:gd name="T68" fmla="*/ 0 w 13"/>
                <a:gd name="T69" fmla="*/ 160 h 669"/>
                <a:gd name="T70" fmla="*/ 0 w 13"/>
                <a:gd name="T71" fmla="*/ 100 h 669"/>
                <a:gd name="T72" fmla="*/ 6 w 13"/>
                <a:gd name="T73" fmla="*/ 103 h 669"/>
                <a:gd name="T74" fmla="*/ 8 w 13"/>
                <a:gd name="T75" fmla="*/ 97 h 669"/>
                <a:gd name="T76" fmla="*/ 6 w 13"/>
                <a:gd name="T77" fmla="*/ 60 h 669"/>
                <a:gd name="T78" fmla="*/ 0 w 13"/>
                <a:gd name="T79" fmla="*/ 63 h 669"/>
                <a:gd name="T80" fmla="*/ 0 w 13"/>
                <a:gd name="T81" fmla="*/ 100 h 669"/>
                <a:gd name="T82" fmla="*/ 0 w 13"/>
                <a:gd name="T83" fmla="*/ 40 h 669"/>
                <a:gd name="T84" fmla="*/ 6 w 13"/>
                <a:gd name="T85" fmla="*/ 43 h 669"/>
                <a:gd name="T86" fmla="*/ 8 w 13"/>
                <a:gd name="T87" fmla="*/ 37 h 669"/>
                <a:gd name="T88" fmla="*/ 6 w 13"/>
                <a:gd name="T89" fmla="*/ 0 h 669"/>
                <a:gd name="T90" fmla="*/ 0 w 13"/>
                <a:gd name="T91" fmla="*/ 3 h 669"/>
                <a:gd name="T92" fmla="*/ 0 w 13"/>
                <a:gd name="T93" fmla="*/ 40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"/>
                <a:gd name="T142" fmla="*/ 0 h 669"/>
                <a:gd name="T143" fmla="*/ 13 w 13"/>
                <a:gd name="T144" fmla="*/ 669 h 6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" h="669">
                  <a:moveTo>
                    <a:pt x="0" y="665"/>
                  </a:moveTo>
                  <a:lnTo>
                    <a:pt x="5" y="669"/>
                  </a:lnTo>
                  <a:lnTo>
                    <a:pt x="9" y="669"/>
                  </a:lnTo>
                  <a:lnTo>
                    <a:pt x="13" y="665"/>
                  </a:lnTo>
                  <a:lnTo>
                    <a:pt x="13" y="660"/>
                  </a:lnTo>
                  <a:lnTo>
                    <a:pt x="13" y="611"/>
                  </a:lnTo>
                  <a:lnTo>
                    <a:pt x="9" y="606"/>
                  </a:lnTo>
                  <a:lnTo>
                    <a:pt x="5" y="606"/>
                  </a:lnTo>
                  <a:lnTo>
                    <a:pt x="0" y="611"/>
                  </a:lnTo>
                  <a:lnTo>
                    <a:pt x="0" y="615"/>
                  </a:lnTo>
                  <a:lnTo>
                    <a:pt x="0" y="665"/>
                  </a:lnTo>
                  <a:lnTo>
                    <a:pt x="0" y="577"/>
                  </a:lnTo>
                  <a:lnTo>
                    <a:pt x="5" y="581"/>
                  </a:lnTo>
                  <a:lnTo>
                    <a:pt x="9" y="581"/>
                  </a:lnTo>
                  <a:lnTo>
                    <a:pt x="13" y="577"/>
                  </a:lnTo>
                  <a:lnTo>
                    <a:pt x="13" y="573"/>
                  </a:lnTo>
                  <a:lnTo>
                    <a:pt x="13" y="523"/>
                  </a:lnTo>
                  <a:lnTo>
                    <a:pt x="9" y="519"/>
                  </a:lnTo>
                  <a:lnTo>
                    <a:pt x="5" y="519"/>
                  </a:lnTo>
                  <a:lnTo>
                    <a:pt x="0" y="523"/>
                  </a:lnTo>
                  <a:lnTo>
                    <a:pt x="0" y="527"/>
                  </a:lnTo>
                  <a:lnTo>
                    <a:pt x="0" y="577"/>
                  </a:lnTo>
                  <a:lnTo>
                    <a:pt x="0" y="665"/>
                  </a:lnTo>
                  <a:lnTo>
                    <a:pt x="0" y="490"/>
                  </a:lnTo>
                  <a:lnTo>
                    <a:pt x="5" y="494"/>
                  </a:lnTo>
                  <a:lnTo>
                    <a:pt x="9" y="494"/>
                  </a:lnTo>
                  <a:lnTo>
                    <a:pt x="13" y="490"/>
                  </a:lnTo>
                  <a:lnTo>
                    <a:pt x="13" y="486"/>
                  </a:lnTo>
                  <a:lnTo>
                    <a:pt x="13" y="436"/>
                  </a:lnTo>
                  <a:lnTo>
                    <a:pt x="9" y="432"/>
                  </a:lnTo>
                  <a:lnTo>
                    <a:pt x="5" y="432"/>
                  </a:lnTo>
                  <a:lnTo>
                    <a:pt x="0" y="436"/>
                  </a:lnTo>
                  <a:lnTo>
                    <a:pt x="0" y="440"/>
                  </a:lnTo>
                  <a:lnTo>
                    <a:pt x="0" y="490"/>
                  </a:lnTo>
                  <a:lnTo>
                    <a:pt x="0" y="665"/>
                  </a:lnTo>
                  <a:lnTo>
                    <a:pt x="0" y="403"/>
                  </a:lnTo>
                  <a:lnTo>
                    <a:pt x="5" y="407"/>
                  </a:lnTo>
                  <a:lnTo>
                    <a:pt x="9" y="407"/>
                  </a:lnTo>
                  <a:lnTo>
                    <a:pt x="13" y="403"/>
                  </a:lnTo>
                  <a:lnTo>
                    <a:pt x="13" y="399"/>
                  </a:lnTo>
                  <a:lnTo>
                    <a:pt x="13" y="349"/>
                  </a:lnTo>
                  <a:lnTo>
                    <a:pt x="9" y="345"/>
                  </a:lnTo>
                  <a:lnTo>
                    <a:pt x="5" y="345"/>
                  </a:lnTo>
                  <a:lnTo>
                    <a:pt x="0" y="349"/>
                  </a:lnTo>
                  <a:lnTo>
                    <a:pt x="0" y="353"/>
                  </a:lnTo>
                  <a:lnTo>
                    <a:pt x="0" y="403"/>
                  </a:lnTo>
                  <a:lnTo>
                    <a:pt x="0" y="665"/>
                  </a:lnTo>
                  <a:lnTo>
                    <a:pt x="0" y="316"/>
                  </a:lnTo>
                  <a:lnTo>
                    <a:pt x="5" y="320"/>
                  </a:lnTo>
                  <a:lnTo>
                    <a:pt x="9" y="320"/>
                  </a:lnTo>
                  <a:lnTo>
                    <a:pt x="13" y="316"/>
                  </a:lnTo>
                  <a:lnTo>
                    <a:pt x="13" y="311"/>
                  </a:lnTo>
                  <a:lnTo>
                    <a:pt x="13" y="266"/>
                  </a:lnTo>
                  <a:lnTo>
                    <a:pt x="9" y="262"/>
                  </a:lnTo>
                  <a:lnTo>
                    <a:pt x="5" y="262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0" y="316"/>
                  </a:lnTo>
                  <a:lnTo>
                    <a:pt x="0" y="665"/>
                  </a:lnTo>
                  <a:lnTo>
                    <a:pt x="0" y="232"/>
                  </a:lnTo>
                  <a:lnTo>
                    <a:pt x="5" y="237"/>
                  </a:lnTo>
                  <a:lnTo>
                    <a:pt x="9" y="237"/>
                  </a:lnTo>
                  <a:lnTo>
                    <a:pt x="13" y="232"/>
                  </a:lnTo>
                  <a:lnTo>
                    <a:pt x="13" y="228"/>
                  </a:lnTo>
                  <a:lnTo>
                    <a:pt x="13" y="178"/>
                  </a:lnTo>
                  <a:lnTo>
                    <a:pt x="9" y="174"/>
                  </a:lnTo>
                  <a:lnTo>
                    <a:pt x="5" y="174"/>
                  </a:lnTo>
                  <a:lnTo>
                    <a:pt x="0" y="178"/>
                  </a:lnTo>
                  <a:lnTo>
                    <a:pt x="0" y="183"/>
                  </a:lnTo>
                  <a:lnTo>
                    <a:pt x="0" y="232"/>
                  </a:lnTo>
                  <a:lnTo>
                    <a:pt x="0" y="665"/>
                  </a:lnTo>
                  <a:lnTo>
                    <a:pt x="0" y="145"/>
                  </a:lnTo>
                  <a:lnTo>
                    <a:pt x="5" y="149"/>
                  </a:lnTo>
                  <a:lnTo>
                    <a:pt x="9" y="149"/>
                  </a:lnTo>
                  <a:lnTo>
                    <a:pt x="13" y="145"/>
                  </a:lnTo>
                  <a:lnTo>
                    <a:pt x="13" y="141"/>
                  </a:lnTo>
                  <a:lnTo>
                    <a:pt x="13" y="91"/>
                  </a:lnTo>
                  <a:lnTo>
                    <a:pt x="9" y="87"/>
                  </a:lnTo>
                  <a:lnTo>
                    <a:pt x="5" y="87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145"/>
                  </a:lnTo>
                  <a:lnTo>
                    <a:pt x="0" y="665"/>
                  </a:lnTo>
                  <a:lnTo>
                    <a:pt x="0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13" y="58"/>
                  </a:lnTo>
                  <a:lnTo>
                    <a:pt x="13" y="54"/>
                  </a:lnTo>
                  <a:lnTo>
                    <a:pt x="13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8"/>
                  </a:lnTo>
                  <a:lnTo>
                    <a:pt x="0" y="6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6" name="Freeform 297"/>
            <p:cNvSpPr>
              <a:spLocks/>
            </p:cNvSpPr>
            <p:nvPr/>
          </p:nvSpPr>
          <p:spPr bwMode="auto">
            <a:xfrm>
              <a:off x="3110" y="1525"/>
              <a:ext cx="7" cy="201"/>
            </a:xfrm>
            <a:custGeom>
              <a:avLst/>
              <a:gdLst>
                <a:gd name="T0" fmla="*/ 7 w 12"/>
                <a:gd name="T1" fmla="*/ 6 h 296"/>
                <a:gd name="T2" fmla="*/ 7 w 12"/>
                <a:gd name="T3" fmla="*/ 3 h 296"/>
                <a:gd name="T4" fmla="*/ 5 w 12"/>
                <a:gd name="T5" fmla="*/ 0 h 296"/>
                <a:gd name="T6" fmla="*/ 2 w 12"/>
                <a:gd name="T7" fmla="*/ 0 h 296"/>
                <a:gd name="T8" fmla="*/ 0 w 12"/>
                <a:gd name="T9" fmla="*/ 3 h 296"/>
                <a:gd name="T10" fmla="*/ 0 w 12"/>
                <a:gd name="T11" fmla="*/ 37 h 296"/>
                <a:gd name="T12" fmla="*/ 0 w 12"/>
                <a:gd name="T13" fmla="*/ 40 h 296"/>
                <a:gd name="T14" fmla="*/ 2 w 12"/>
                <a:gd name="T15" fmla="*/ 43 h 296"/>
                <a:gd name="T16" fmla="*/ 5 w 12"/>
                <a:gd name="T17" fmla="*/ 43 h 296"/>
                <a:gd name="T18" fmla="*/ 7 w 12"/>
                <a:gd name="T19" fmla="*/ 40 h 296"/>
                <a:gd name="T20" fmla="*/ 7 w 12"/>
                <a:gd name="T21" fmla="*/ 6 h 296"/>
                <a:gd name="T22" fmla="*/ 7 w 12"/>
                <a:gd name="T23" fmla="*/ 65 h 296"/>
                <a:gd name="T24" fmla="*/ 7 w 12"/>
                <a:gd name="T25" fmla="*/ 62 h 296"/>
                <a:gd name="T26" fmla="*/ 5 w 12"/>
                <a:gd name="T27" fmla="*/ 60 h 296"/>
                <a:gd name="T28" fmla="*/ 2 w 12"/>
                <a:gd name="T29" fmla="*/ 60 h 296"/>
                <a:gd name="T30" fmla="*/ 0 w 12"/>
                <a:gd name="T31" fmla="*/ 62 h 296"/>
                <a:gd name="T32" fmla="*/ 0 w 12"/>
                <a:gd name="T33" fmla="*/ 96 h 296"/>
                <a:gd name="T34" fmla="*/ 0 w 12"/>
                <a:gd name="T35" fmla="*/ 99 h 296"/>
                <a:gd name="T36" fmla="*/ 2 w 12"/>
                <a:gd name="T37" fmla="*/ 102 h 296"/>
                <a:gd name="T38" fmla="*/ 5 w 12"/>
                <a:gd name="T39" fmla="*/ 102 h 296"/>
                <a:gd name="T40" fmla="*/ 7 w 12"/>
                <a:gd name="T41" fmla="*/ 99 h 296"/>
                <a:gd name="T42" fmla="*/ 7 w 12"/>
                <a:gd name="T43" fmla="*/ 65 h 296"/>
                <a:gd name="T44" fmla="*/ 7 w 12"/>
                <a:gd name="T45" fmla="*/ 6 h 296"/>
                <a:gd name="T46" fmla="*/ 7 w 12"/>
                <a:gd name="T47" fmla="*/ 124 h 296"/>
                <a:gd name="T48" fmla="*/ 7 w 12"/>
                <a:gd name="T49" fmla="*/ 122 h 296"/>
                <a:gd name="T50" fmla="*/ 5 w 12"/>
                <a:gd name="T51" fmla="*/ 119 h 296"/>
                <a:gd name="T52" fmla="*/ 2 w 12"/>
                <a:gd name="T53" fmla="*/ 119 h 296"/>
                <a:gd name="T54" fmla="*/ 0 w 12"/>
                <a:gd name="T55" fmla="*/ 122 h 296"/>
                <a:gd name="T56" fmla="*/ 0 w 12"/>
                <a:gd name="T57" fmla="*/ 156 h 296"/>
                <a:gd name="T58" fmla="*/ 0 w 12"/>
                <a:gd name="T59" fmla="*/ 158 h 296"/>
                <a:gd name="T60" fmla="*/ 2 w 12"/>
                <a:gd name="T61" fmla="*/ 161 h 296"/>
                <a:gd name="T62" fmla="*/ 5 w 12"/>
                <a:gd name="T63" fmla="*/ 161 h 296"/>
                <a:gd name="T64" fmla="*/ 7 w 12"/>
                <a:gd name="T65" fmla="*/ 158 h 296"/>
                <a:gd name="T66" fmla="*/ 7 w 12"/>
                <a:gd name="T67" fmla="*/ 124 h 296"/>
                <a:gd name="T68" fmla="*/ 7 w 12"/>
                <a:gd name="T69" fmla="*/ 6 h 296"/>
                <a:gd name="T70" fmla="*/ 7 w 12"/>
                <a:gd name="T71" fmla="*/ 184 h 296"/>
                <a:gd name="T72" fmla="*/ 7 w 12"/>
                <a:gd name="T73" fmla="*/ 181 h 296"/>
                <a:gd name="T74" fmla="*/ 5 w 12"/>
                <a:gd name="T75" fmla="*/ 178 h 296"/>
                <a:gd name="T76" fmla="*/ 2 w 12"/>
                <a:gd name="T77" fmla="*/ 178 h 296"/>
                <a:gd name="T78" fmla="*/ 0 w 12"/>
                <a:gd name="T79" fmla="*/ 181 h 296"/>
                <a:gd name="T80" fmla="*/ 0 w 12"/>
                <a:gd name="T81" fmla="*/ 195 h 296"/>
                <a:gd name="T82" fmla="*/ 0 w 12"/>
                <a:gd name="T83" fmla="*/ 198 h 296"/>
                <a:gd name="T84" fmla="*/ 2 w 12"/>
                <a:gd name="T85" fmla="*/ 201 h 296"/>
                <a:gd name="T86" fmla="*/ 5 w 12"/>
                <a:gd name="T87" fmla="*/ 201 h 296"/>
                <a:gd name="T88" fmla="*/ 7 w 12"/>
                <a:gd name="T89" fmla="*/ 198 h 296"/>
                <a:gd name="T90" fmla="*/ 7 w 12"/>
                <a:gd name="T91" fmla="*/ 184 h 296"/>
                <a:gd name="T92" fmla="*/ 7 w 12"/>
                <a:gd name="T93" fmla="*/ 6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"/>
                <a:gd name="T142" fmla="*/ 0 h 296"/>
                <a:gd name="T143" fmla="*/ 12 w 12"/>
                <a:gd name="T144" fmla="*/ 296 h 2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" h="296">
                  <a:moveTo>
                    <a:pt x="12" y="9"/>
                  </a:moveTo>
                  <a:lnTo>
                    <a:pt x="12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2" y="59"/>
                  </a:lnTo>
                  <a:lnTo>
                    <a:pt x="12" y="9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0" y="92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4" y="150"/>
                  </a:lnTo>
                  <a:lnTo>
                    <a:pt x="8" y="150"/>
                  </a:lnTo>
                  <a:lnTo>
                    <a:pt x="12" y="146"/>
                  </a:lnTo>
                  <a:lnTo>
                    <a:pt x="12" y="96"/>
                  </a:lnTo>
                  <a:lnTo>
                    <a:pt x="12" y="9"/>
                  </a:lnTo>
                  <a:lnTo>
                    <a:pt x="12" y="183"/>
                  </a:lnTo>
                  <a:lnTo>
                    <a:pt x="12" y="179"/>
                  </a:lnTo>
                  <a:lnTo>
                    <a:pt x="8" y="175"/>
                  </a:lnTo>
                  <a:lnTo>
                    <a:pt x="4" y="175"/>
                  </a:lnTo>
                  <a:lnTo>
                    <a:pt x="0" y="179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4" y="237"/>
                  </a:lnTo>
                  <a:lnTo>
                    <a:pt x="8" y="237"/>
                  </a:lnTo>
                  <a:lnTo>
                    <a:pt x="12" y="233"/>
                  </a:lnTo>
                  <a:lnTo>
                    <a:pt x="12" y="183"/>
                  </a:lnTo>
                  <a:lnTo>
                    <a:pt x="12" y="9"/>
                  </a:lnTo>
                  <a:lnTo>
                    <a:pt x="12" y="271"/>
                  </a:lnTo>
                  <a:lnTo>
                    <a:pt x="12" y="266"/>
                  </a:lnTo>
                  <a:lnTo>
                    <a:pt x="8" y="262"/>
                  </a:lnTo>
                  <a:lnTo>
                    <a:pt x="4" y="262"/>
                  </a:lnTo>
                  <a:lnTo>
                    <a:pt x="0" y="266"/>
                  </a:lnTo>
                  <a:lnTo>
                    <a:pt x="0" y="287"/>
                  </a:lnTo>
                  <a:lnTo>
                    <a:pt x="0" y="291"/>
                  </a:lnTo>
                  <a:lnTo>
                    <a:pt x="4" y="296"/>
                  </a:lnTo>
                  <a:lnTo>
                    <a:pt x="8" y="296"/>
                  </a:lnTo>
                  <a:lnTo>
                    <a:pt x="12" y="291"/>
                  </a:lnTo>
                  <a:lnTo>
                    <a:pt x="12" y="27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7" name="Line 298"/>
            <p:cNvSpPr>
              <a:spLocks noChangeShapeType="1"/>
            </p:cNvSpPr>
            <p:nvPr/>
          </p:nvSpPr>
          <p:spPr bwMode="auto">
            <a:xfrm flipH="1">
              <a:off x="573" y="1848"/>
              <a:ext cx="2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8" name="Line 299"/>
            <p:cNvSpPr>
              <a:spLocks noChangeShapeType="1"/>
            </p:cNvSpPr>
            <p:nvPr/>
          </p:nvSpPr>
          <p:spPr bwMode="auto">
            <a:xfrm>
              <a:off x="2736" y="1883"/>
              <a:ext cx="0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419" name="Group 300"/>
            <p:cNvGrpSpPr>
              <a:grpSpLocks/>
            </p:cNvGrpSpPr>
            <p:nvPr/>
          </p:nvGrpSpPr>
          <p:grpSpPr bwMode="auto">
            <a:xfrm>
              <a:off x="1871" y="1309"/>
              <a:ext cx="150" cy="1200"/>
              <a:chOff x="4743" y="9846"/>
              <a:chExt cx="244" cy="1767"/>
            </a:xfrm>
          </p:grpSpPr>
          <p:sp>
            <p:nvSpPr>
              <p:cNvPr id="56439" name="Rectangle 301"/>
              <p:cNvSpPr>
                <a:spLocks noChangeArrowheads="1"/>
              </p:cNvSpPr>
              <p:nvPr/>
            </p:nvSpPr>
            <p:spPr bwMode="auto">
              <a:xfrm>
                <a:off x="4743" y="9851"/>
                <a:ext cx="236" cy="17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40" name="Line 302"/>
              <p:cNvSpPr>
                <a:spLocks noChangeShapeType="1"/>
              </p:cNvSpPr>
              <p:nvPr/>
            </p:nvSpPr>
            <p:spPr bwMode="auto">
              <a:xfrm>
                <a:off x="4747" y="9853"/>
                <a:ext cx="0" cy="17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41" name="Line 303"/>
              <p:cNvSpPr>
                <a:spLocks noChangeShapeType="1"/>
              </p:cNvSpPr>
              <p:nvPr/>
            </p:nvSpPr>
            <p:spPr bwMode="auto">
              <a:xfrm>
                <a:off x="4987" y="9846"/>
                <a:ext cx="0" cy="17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420" name="Freeform 304"/>
            <p:cNvSpPr>
              <a:spLocks/>
            </p:cNvSpPr>
            <p:nvPr/>
          </p:nvSpPr>
          <p:spPr bwMode="auto">
            <a:xfrm>
              <a:off x="2187" y="1738"/>
              <a:ext cx="8" cy="466"/>
            </a:xfrm>
            <a:custGeom>
              <a:avLst/>
              <a:gdLst>
                <a:gd name="T0" fmla="*/ 8 w 13"/>
                <a:gd name="T1" fmla="*/ 3 h 743"/>
                <a:gd name="T2" fmla="*/ 2 w 13"/>
                <a:gd name="T3" fmla="*/ 0 h 743"/>
                <a:gd name="T4" fmla="*/ 0 w 13"/>
                <a:gd name="T5" fmla="*/ 34 h 743"/>
                <a:gd name="T6" fmla="*/ 2 w 13"/>
                <a:gd name="T7" fmla="*/ 39 h 743"/>
                <a:gd name="T8" fmla="*/ 8 w 13"/>
                <a:gd name="T9" fmla="*/ 36 h 743"/>
                <a:gd name="T10" fmla="*/ 8 w 13"/>
                <a:gd name="T11" fmla="*/ 60 h 743"/>
                <a:gd name="T12" fmla="*/ 6 w 13"/>
                <a:gd name="T13" fmla="*/ 55 h 743"/>
                <a:gd name="T14" fmla="*/ 0 w 13"/>
                <a:gd name="T15" fmla="*/ 57 h 743"/>
                <a:gd name="T16" fmla="*/ 0 w 13"/>
                <a:gd name="T17" fmla="*/ 88 h 743"/>
                <a:gd name="T18" fmla="*/ 6 w 13"/>
                <a:gd name="T19" fmla="*/ 91 h 743"/>
                <a:gd name="T20" fmla="*/ 8 w 13"/>
                <a:gd name="T21" fmla="*/ 60 h 743"/>
                <a:gd name="T22" fmla="*/ 8 w 13"/>
                <a:gd name="T23" fmla="*/ 112 h 743"/>
                <a:gd name="T24" fmla="*/ 6 w 13"/>
                <a:gd name="T25" fmla="*/ 107 h 743"/>
                <a:gd name="T26" fmla="*/ 0 w 13"/>
                <a:gd name="T27" fmla="*/ 109 h 743"/>
                <a:gd name="T28" fmla="*/ 0 w 13"/>
                <a:gd name="T29" fmla="*/ 143 h 743"/>
                <a:gd name="T30" fmla="*/ 6 w 13"/>
                <a:gd name="T31" fmla="*/ 146 h 743"/>
                <a:gd name="T32" fmla="*/ 8 w 13"/>
                <a:gd name="T33" fmla="*/ 112 h 743"/>
                <a:gd name="T34" fmla="*/ 8 w 13"/>
                <a:gd name="T35" fmla="*/ 167 h 743"/>
                <a:gd name="T36" fmla="*/ 6 w 13"/>
                <a:gd name="T37" fmla="*/ 161 h 743"/>
                <a:gd name="T38" fmla="*/ 0 w 13"/>
                <a:gd name="T39" fmla="*/ 164 h 743"/>
                <a:gd name="T40" fmla="*/ 0 w 13"/>
                <a:gd name="T41" fmla="*/ 198 h 743"/>
                <a:gd name="T42" fmla="*/ 6 w 13"/>
                <a:gd name="T43" fmla="*/ 201 h 743"/>
                <a:gd name="T44" fmla="*/ 8 w 13"/>
                <a:gd name="T45" fmla="*/ 167 h 743"/>
                <a:gd name="T46" fmla="*/ 8 w 13"/>
                <a:gd name="T47" fmla="*/ 221 h 743"/>
                <a:gd name="T48" fmla="*/ 6 w 13"/>
                <a:gd name="T49" fmla="*/ 216 h 743"/>
                <a:gd name="T50" fmla="*/ 0 w 13"/>
                <a:gd name="T51" fmla="*/ 219 h 743"/>
                <a:gd name="T52" fmla="*/ 0 w 13"/>
                <a:gd name="T53" fmla="*/ 253 h 743"/>
                <a:gd name="T54" fmla="*/ 6 w 13"/>
                <a:gd name="T55" fmla="*/ 255 h 743"/>
                <a:gd name="T56" fmla="*/ 8 w 13"/>
                <a:gd name="T57" fmla="*/ 221 h 743"/>
                <a:gd name="T58" fmla="*/ 8 w 13"/>
                <a:gd name="T59" fmla="*/ 276 h 743"/>
                <a:gd name="T60" fmla="*/ 6 w 13"/>
                <a:gd name="T61" fmla="*/ 271 h 743"/>
                <a:gd name="T62" fmla="*/ 0 w 13"/>
                <a:gd name="T63" fmla="*/ 273 h 743"/>
                <a:gd name="T64" fmla="*/ 0 w 13"/>
                <a:gd name="T65" fmla="*/ 307 h 743"/>
                <a:gd name="T66" fmla="*/ 6 w 13"/>
                <a:gd name="T67" fmla="*/ 310 h 743"/>
                <a:gd name="T68" fmla="*/ 8 w 13"/>
                <a:gd name="T69" fmla="*/ 276 h 743"/>
                <a:gd name="T70" fmla="*/ 8 w 13"/>
                <a:gd name="T71" fmla="*/ 331 h 743"/>
                <a:gd name="T72" fmla="*/ 6 w 13"/>
                <a:gd name="T73" fmla="*/ 326 h 743"/>
                <a:gd name="T74" fmla="*/ 0 w 13"/>
                <a:gd name="T75" fmla="*/ 328 h 743"/>
                <a:gd name="T76" fmla="*/ 0 w 13"/>
                <a:gd name="T77" fmla="*/ 362 h 743"/>
                <a:gd name="T78" fmla="*/ 6 w 13"/>
                <a:gd name="T79" fmla="*/ 364 h 743"/>
                <a:gd name="T80" fmla="*/ 8 w 13"/>
                <a:gd name="T81" fmla="*/ 331 h 743"/>
                <a:gd name="T82" fmla="*/ 8 w 13"/>
                <a:gd name="T83" fmla="*/ 386 h 743"/>
                <a:gd name="T84" fmla="*/ 6 w 13"/>
                <a:gd name="T85" fmla="*/ 380 h 743"/>
                <a:gd name="T86" fmla="*/ 0 w 13"/>
                <a:gd name="T87" fmla="*/ 383 h 743"/>
                <a:gd name="T88" fmla="*/ 0 w 13"/>
                <a:gd name="T89" fmla="*/ 417 h 743"/>
                <a:gd name="T90" fmla="*/ 6 w 13"/>
                <a:gd name="T91" fmla="*/ 420 h 743"/>
                <a:gd name="T92" fmla="*/ 8 w 13"/>
                <a:gd name="T93" fmla="*/ 386 h 743"/>
                <a:gd name="T94" fmla="*/ 8 w 13"/>
                <a:gd name="T95" fmla="*/ 440 h 743"/>
                <a:gd name="T96" fmla="*/ 6 w 13"/>
                <a:gd name="T97" fmla="*/ 435 h 743"/>
                <a:gd name="T98" fmla="*/ 0 w 13"/>
                <a:gd name="T99" fmla="*/ 438 h 743"/>
                <a:gd name="T100" fmla="*/ 0 w 13"/>
                <a:gd name="T101" fmla="*/ 463 h 743"/>
                <a:gd name="T102" fmla="*/ 6 w 13"/>
                <a:gd name="T103" fmla="*/ 466 h 743"/>
                <a:gd name="T104" fmla="*/ 8 w 13"/>
                <a:gd name="T105" fmla="*/ 440 h 7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"/>
                <a:gd name="T160" fmla="*/ 0 h 743"/>
                <a:gd name="T161" fmla="*/ 13 w 13"/>
                <a:gd name="T162" fmla="*/ 743 h 7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" h="743">
                  <a:moveTo>
                    <a:pt x="13" y="8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9" y="62"/>
                  </a:lnTo>
                  <a:lnTo>
                    <a:pt x="13" y="58"/>
                  </a:lnTo>
                  <a:lnTo>
                    <a:pt x="13" y="8"/>
                  </a:lnTo>
                  <a:lnTo>
                    <a:pt x="13" y="95"/>
                  </a:lnTo>
                  <a:lnTo>
                    <a:pt x="13" y="91"/>
                  </a:lnTo>
                  <a:lnTo>
                    <a:pt x="9" y="87"/>
                  </a:lnTo>
                  <a:lnTo>
                    <a:pt x="4" y="87"/>
                  </a:lnTo>
                  <a:lnTo>
                    <a:pt x="0" y="91"/>
                  </a:lnTo>
                  <a:lnTo>
                    <a:pt x="0" y="137"/>
                  </a:lnTo>
                  <a:lnTo>
                    <a:pt x="0" y="141"/>
                  </a:lnTo>
                  <a:lnTo>
                    <a:pt x="4" y="145"/>
                  </a:lnTo>
                  <a:lnTo>
                    <a:pt x="9" y="145"/>
                  </a:lnTo>
                  <a:lnTo>
                    <a:pt x="13" y="141"/>
                  </a:lnTo>
                  <a:lnTo>
                    <a:pt x="13" y="95"/>
                  </a:lnTo>
                  <a:lnTo>
                    <a:pt x="13" y="8"/>
                  </a:lnTo>
                  <a:lnTo>
                    <a:pt x="13" y="178"/>
                  </a:lnTo>
                  <a:lnTo>
                    <a:pt x="13" y="174"/>
                  </a:lnTo>
                  <a:lnTo>
                    <a:pt x="9" y="170"/>
                  </a:lnTo>
                  <a:lnTo>
                    <a:pt x="4" y="170"/>
                  </a:lnTo>
                  <a:lnTo>
                    <a:pt x="0" y="174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4" y="232"/>
                  </a:lnTo>
                  <a:lnTo>
                    <a:pt x="9" y="232"/>
                  </a:lnTo>
                  <a:lnTo>
                    <a:pt x="13" y="228"/>
                  </a:lnTo>
                  <a:lnTo>
                    <a:pt x="13" y="178"/>
                  </a:lnTo>
                  <a:lnTo>
                    <a:pt x="13" y="8"/>
                  </a:lnTo>
                  <a:lnTo>
                    <a:pt x="13" y="266"/>
                  </a:lnTo>
                  <a:lnTo>
                    <a:pt x="13" y="261"/>
                  </a:lnTo>
                  <a:lnTo>
                    <a:pt x="9" y="257"/>
                  </a:lnTo>
                  <a:lnTo>
                    <a:pt x="4" y="257"/>
                  </a:lnTo>
                  <a:lnTo>
                    <a:pt x="0" y="261"/>
                  </a:lnTo>
                  <a:lnTo>
                    <a:pt x="0" y="311"/>
                  </a:lnTo>
                  <a:lnTo>
                    <a:pt x="0" y="315"/>
                  </a:lnTo>
                  <a:lnTo>
                    <a:pt x="4" y="320"/>
                  </a:lnTo>
                  <a:lnTo>
                    <a:pt x="9" y="320"/>
                  </a:lnTo>
                  <a:lnTo>
                    <a:pt x="13" y="315"/>
                  </a:lnTo>
                  <a:lnTo>
                    <a:pt x="13" y="266"/>
                  </a:lnTo>
                  <a:lnTo>
                    <a:pt x="13" y="8"/>
                  </a:lnTo>
                  <a:lnTo>
                    <a:pt x="13" y="353"/>
                  </a:lnTo>
                  <a:lnTo>
                    <a:pt x="13" y="349"/>
                  </a:lnTo>
                  <a:lnTo>
                    <a:pt x="9" y="345"/>
                  </a:lnTo>
                  <a:lnTo>
                    <a:pt x="4" y="345"/>
                  </a:lnTo>
                  <a:lnTo>
                    <a:pt x="0" y="349"/>
                  </a:lnTo>
                  <a:lnTo>
                    <a:pt x="0" y="399"/>
                  </a:lnTo>
                  <a:lnTo>
                    <a:pt x="0" y="403"/>
                  </a:lnTo>
                  <a:lnTo>
                    <a:pt x="4" y="407"/>
                  </a:lnTo>
                  <a:lnTo>
                    <a:pt x="9" y="407"/>
                  </a:lnTo>
                  <a:lnTo>
                    <a:pt x="13" y="403"/>
                  </a:lnTo>
                  <a:lnTo>
                    <a:pt x="13" y="353"/>
                  </a:lnTo>
                  <a:lnTo>
                    <a:pt x="13" y="8"/>
                  </a:lnTo>
                  <a:lnTo>
                    <a:pt x="13" y="440"/>
                  </a:lnTo>
                  <a:lnTo>
                    <a:pt x="13" y="436"/>
                  </a:lnTo>
                  <a:lnTo>
                    <a:pt x="9" y="432"/>
                  </a:lnTo>
                  <a:lnTo>
                    <a:pt x="4" y="432"/>
                  </a:lnTo>
                  <a:lnTo>
                    <a:pt x="0" y="436"/>
                  </a:lnTo>
                  <a:lnTo>
                    <a:pt x="0" y="486"/>
                  </a:lnTo>
                  <a:lnTo>
                    <a:pt x="0" y="490"/>
                  </a:lnTo>
                  <a:lnTo>
                    <a:pt x="4" y="494"/>
                  </a:lnTo>
                  <a:lnTo>
                    <a:pt x="9" y="494"/>
                  </a:lnTo>
                  <a:lnTo>
                    <a:pt x="13" y="490"/>
                  </a:lnTo>
                  <a:lnTo>
                    <a:pt x="13" y="440"/>
                  </a:lnTo>
                  <a:lnTo>
                    <a:pt x="13" y="8"/>
                  </a:lnTo>
                  <a:lnTo>
                    <a:pt x="13" y="527"/>
                  </a:lnTo>
                  <a:lnTo>
                    <a:pt x="13" y="523"/>
                  </a:lnTo>
                  <a:lnTo>
                    <a:pt x="9" y="519"/>
                  </a:lnTo>
                  <a:lnTo>
                    <a:pt x="4" y="519"/>
                  </a:lnTo>
                  <a:lnTo>
                    <a:pt x="0" y="523"/>
                  </a:lnTo>
                  <a:lnTo>
                    <a:pt x="0" y="573"/>
                  </a:lnTo>
                  <a:lnTo>
                    <a:pt x="0" y="577"/>
                  </a:lnTo>
                  <a:lnTo>
                    <a:pt x="4" y="581"/>
                  </a:lnTo>
                  <a:lnTo>
                    <a:pt x="9" y="581"/>
                  </a:lnTo>
                  <a:lnTo>
                    <a:pt x="13" y="577"/>
                  </a:lnTo>
                  <a:lnTo>
                    <a:pt x="13" y="527"/>
                  </a:lnTo>
                  <a:lnTo>
                    <a:pt x="13" y="8"/>
                  </a:lnTo>
                  <a:lnTo>
                    <a:pt x="13" y="615"/>
                  </a:lnTo>
                  <a:lnTo>
                    <a:pt x="13" y="611"/>
                  </a:lnTo>
                  <a:lnTo>
                    <a:pt x="9" y="606"/>
                  </a:lnTo>
                  <a:lnTo>
                    <a:pt x="4" y="606"/>
                  </a:lnTo>
                  <a:lnTo>
                    <a:pt x="0" y="611"/>
                  </a:lnTo>
                  <a:lnTo>
                    <a:pt x="0" y="660"/>
                  </a:lnTo>
                  <a:lnTo>
                    <a:pt x="0" y="665"/>
                  </a:lnTo>
                  <a:lnTo>
                    <a:pt x="4" y="669"/>
                  </a:lnTo>
                  <a:lnTo>
                    <a:pt x="9" y="669"/>
                  </a:lnTo>
                  <a:lnTo>
                    <a:pt x="13" y="665"/>
                  </a:lnTo>
                  <a:lnTo>
                    <a:pt x="13" y="615"/>
                  </a:lnTo>
                  <a:lnTo>
                    <a:pt x="13" y="8"/>
                  </a:lnTo>
                  <a:lnTo>
                    <a:pt x="13" y="702"/>
                  </a:lnTo>
                  <a:lnTo>
                    <a:pt x="13" y="698"/>
                  </a:lnTo>
                  <a:lnTo>
                    <a:pt x="9" y="694"/>
                  </a:lnTo>
                  <a:lnTo>
                    <a:pt x="4" y="694"/>
                  </a:lnTo>
                  <a:lnTo>
                    <a:pt x="0" y="698"/>
                  </a:lnTo>
                  <a:lnTo>
                    <a:pt x="0" y="735"/>
                  </a:lnTo>
                  <a:lnTo>
                    <a:pt x="0" y="739"/>
                  </a:lnTo>
                  <a:lnTo>
                    <a:pt x="4" y="743"/>
                  </a:lnTo>
                  <a:lnTo>
                    <a:pt x="9" y="743"/>
                  </a:lnTo>
                  <a:lnTo>
                    <a:pt x="13" y="739"/>
                  </a:lnTo>
                  <a:lnTo>
                    <a:pt x="13" y="702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421" name="Group 305"/>
            <p:cNvGrpSpPr>
              <a:grpSpLocks/>
            </p:cNvGrpSpPr>
            <p:nvPr/>
          </p:nvGrpSpPr>
          <p:grpSpPr bwMode="auto">
            <a:xfrm>
              <a:off x="3431" y="1390"/>
              <a:ext cx="149" cy="1201"/>
              <a:chOff x="4743" y="9846"/>
              <a:chExt cx="244" cy="1767"/>
            </a:xfrm>
          </p:grpSpPr>
          <p:sp>
            <p:nvSpPr>
              <p:cNvPr id="56436" name="Rectangle 306"/>
              <p:cNvSpPr>
                <a:spLocks noChangeArrowheads="1"/>
              </p:cNvSpPr>
              <p:nvPr/>
            </p:nvSpPr>
            <p:spPr bwMode="auto">
              <a:xfrm>
                <a:off x="4743" y="9851"/>
                <a:ext cx="236" cy="17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37" name="Line 307"/>
              <p:cNvSpPr>
                <a:spLocks noChangeShapeType="1"/>
              </p:cNvSpPr>
              <p:nvPr/>
            </p:nvSpPr>
            <p:spPr bwMode="auto">
              <a:xfrm>
                <a:off x="4747" y="9853"/>
                <a:ext cx="0" cy="17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38" name="Line 308"/>
              <p:cNvSpPr>
                <a:spLocks noChangeShapeType="1"/>
              </p:cNvSpPr>
              <p:nvPr/>
            </p:nvSpPr>
            <p:spPr bwMode="auto">
              <a:xfrm>
                <a:off x="4987" y="9846"/>
                <a:ext cx="0" cy="17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422" name="Rectangle 309"/>
            <p:cNvSpPr>
              <a:spLocks noChangeArrowheads="1"/>
            </p:cNvSpPr>
            <p:nvPr/>
          </p:nvSpPr>
          <p:spPr bwMode="auto">
            <a:xfrm>
              <a:off x="4414" y="1181"/>
              <a:ext cx="51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23" name="Freeform 310"/>
            <p:cNvSpPr>
              <a:spLocks/>
            </p:cNvSpPr>
            <p:nvPr/>
          </p:nvSpPr>
          <p:spPr bwMode="auto">
            <a:xfrm>
              <a:off x="1626" y="1844"/>
              <a:ext cx="7" cy="495"/>
            </a:xfrm>
            <a:custGeom>
              <a:avLst/>
              <a:gdLst>
                <a:gd name="T0" fmla="*/ 2 w 12"/>
                <a:gd name="T1" fmla="*/ 495 h 731"/>
                <a:gd name="T2" fmla="*/ 7 w 12"/>
                <a:gd name="T3" fmla="*/ 492 h 731"/>
                <a:gd name="T4" fmla="*/ 7 w 12"/>
                <a:gd name="T5" fmla="*/ 456 h 731"/>
                <a:gd name="T6" fmla="*/ 2 w 12"/>
                <a:gd name="T7" fmla="*/ 453 h 731"/>
                <a:gd name="T8" fmla="*/ 0 w 12"/>
                <a:gd name="T9" fmla="*/ 458 h 731"/>
                <a:gd name="T10" fmla="*/ 0 w 12"/>
                <a:gd name="T11" fmla="*/ 433 h 731"/>
                <a:gd name="T12" fmla="*/ 5 w 12"/>
                <a:gd name="T13" fmla="*/ 436 h 731"/>
                <a:gd name="T14" fmla="*/ 7 w 12"/>
                <a:gd name="T15" fmla="*/ 431 h 731"/>
                <a:gd name="T16" fmla="*/ 5 w 12"/>
                <a:gd name="T17" fmla="*/ 394 h 731"/>
                <a:gd name="T18" fmla="*/ 0 w 12"/>
                <a:gd name="T19" fmla="*/ 397 h 731"/>
                <a:gd name="T20" fmla="*/ 0 w 12"/>
                <a:gd name="T21" fmla="*/ 433 h 731"/>
                <a:gd name="T22" fmla="*/ 0 w 12"/>
                <a:gd name="T23" fmla="*/ 374 h 731"/>
                <a:gd name="T24" fmla="*/ 5 w 12"/>
                <a:gd name="T25" fmla="*/ 377 h 731"/>
                <a:gd name="T26" fmla="*/ 7 w 12"/>
                <a:gd name="T27" fmla="*/ 371 h 731"/>
                <a:gd name="T28" fmla="*/ 5 w 12"/>
                <a:gd name="T29" fmla="*/ 335 h 731"/>
                <a:gd name="T30" fmla="*/ 0 w 12"/>
                <a:gd name="T31" fmla="*/ 338 h 731"/>
                <a:gd name="T32" fmla="*/ 0 w 12"/>
                <a:gd name="T33" fmla="*/ 374 h 731"/>
                <a:gd name="T34" fmla="*/ 0 w 12"/>
                <a:gd name="T35" fmla="*/ 315 h 731"/>
                <a:gd name="T36" fmla="*/ 5 w 12"/>
                <a:gd name="T37" fmla="*/ 318 h 731"/>
                <a:gd name="T38" fmla="*/ 7 w 12"/>
                <a:gd name="T39" fmla="*/ 312 h 731"/>
                <a:gd name="T40" fmla="*/ 5 w 12"/>
                <a:gd name="T41" fmla="*/ 276 h 731"/>
                <a:gd name="T42" fmla="*/ 0 w 12"/>
                <a:gd name="T43" fmla="*/ 278 h 731"/>
                <a:gd name="T44" fmla="*/ 0 w 12"/>
                <a:gd name="T45" fmla="*/ 315 h 731"/>
                <a:gd name="T46" fmla="*/ 0 w 12"/>
                <a:gd name="T47" fmla="*/ 256 h 731"/>
                <a:gd name="T48" fmla="*/ 5 w 12"/>
                <a:gd name="T49" fmla="*/ 259 h 731"/>
                <a:gd name="T50" fmla="*/ 7 w 12"/>
                <a:gd name="T51" fmla="*/ 253 h 731"/>
                <a:gd name="T52" fmla="*/ 5 w 12"/>
                <a:gd name="T53" fmla="*/ 219 h 731"/>
                <a:gd name="T54" fmla="*/ 0 w 12"/>
                <a:gd name="T55" fmla="*/ 222 h 731"/>
                <a:gd name="T56" fmla="*/ 0 w 12"/>
                <a:gd name="T57" fmla="*/ 256 h 731"/>
                <a:gd name="T58" fmla="*/ 0 w 12"/>
                <a:gd name="T59" fmla="*/ 200 h 731"/>
                <a:gd name="T60" fmla="*/ 5 w 12"/>
                <a:gd name="T61" fmla="*/ 202 h 731"/>
                <a:gd name="T62" fmla="*/ 7 w 12"/>
                <a:gd name="T63" fmla="*/ 197 h 731"/>
                <a:gd name="T64" fmla="*/ 5 w 12"/>
                <a:gd name="T65" fmla="*/ 160 h 731"/>
                <a:gd name="T66" fmla="*/ 0 w 12"/>
                <a:gd name="T67" fmla="*/ 163 h 731"/>
                <a:gd name="T68" fmla="*/ 0 w 12"/>
                <a:gd name="T69" fmla="*/ 200 h 731"/>
                <a:gd name="T70" fmla="*/ 0 w 12"/>
                <a:gd name="T71" fmla="*/ 141 h 731"/>
                <a:gd name="T72" fmla="*/ 5 w 12"/>
                <a:gd name="T73" fmla="*/ 144 h 731"/>
                <a:gd name="T74" fmla="*/ 7 w 12"/>
                <a:gd name="T75" fmla="*/ 138 h 731"/>
                <a:gd name="T76" fmla="*/ 5 w 12"/>
                <a:gd name="T77" fmla="*/ 102 h 731"/>
                <a:gd name="T78" fmla="*/ 0 w 12"/>
                <a:gd name="T79" fmla="*/ 104 h 731"/>
                <a:gd name="T80" fmla="*/ 0 w 12"/>
                <a:gd name="T81" fmla="*/ 141 h 731"/>
                <a:gd name="T82" fmla="*/ 0 w 12"/>
                <a:gd name="T83" fmla="*/ 81 h 731"/>
                <a:gd name="T84" fmla="*/ 5 w 12"/>
                <a:gd name="T85" fmla="*/ 85 h 731"/>
                <a:gd name="T86" fmla="*/ 7 w 12"/>
                <a:gd name="T87" fmla="*/ 79 h 731"/>
                <a:gd name="T88" fmla="*/ 5 w 12"/>
                <a:gd name="T89" fmla="*/ 42 h 731"/>
                <a:gd name="T90" fmla="*/ 0 w 12"/>
                <a:gd name="T91" fmla="*/ 45 h 731"/>
                <a:gd name="T92" fmla="*/ 0 w 12"/>
                <a:gd name="T93" fmla="*/ 81 h 731"/>
                <a:gd name="T94" fmla="*/ 0 w 12"/>
                <a:gd name="T95" fmla="*/ 22 h 731"/>
                <a:gd name="T96" fmla="*/ 5 w 12"/>
                <a:gd name="T97" fmla="*/ 25 h 731"/>
                <a:gd name="T98" fmla="*/ 7 w 12"/>
                <a:gd name="T99" fmla="*/ 20 h 731"/>
                <a:gd name="T100" fmla="*/ 5 w 12"/>
                <a:gd name="T101" fmla="*/ 0 h 731"/>
                <a:gd name="T102" fmla="*/ 0 w 12"/>
                <a:gd name="T103" fmla="*/ 3 h 731"/>
                <a:gd name="T104" fmla="*/ 0 w 12"/>
                <a:gd name="T105" fmla="*/ 22 h 7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"/>
                <a:gd name="T160" fmla="*/ 0 h 731"/>
                <a:gd name="T161" fmla="*/ 12 w 12"/>
                <a:gd name="T162" fmla="*/ 731 h 7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" h="731">
                  <a:moveTo>
                    <a:pt x="0" y="727"/>
                  </a:moveTo>
                  <a:lnTo>
                    <a:pt x="4" y="731"/>
                  </a:lnTo>
                  <a:lnTo>
                    <a:pt x="8" y="731"/>
                  </a:lnTo>
                  <a:lnTo>
                    <a:pt x="12" y="727"/>
                  </a:lnTo>
                  <a:lnTo>
                    <a:pt x="12" y="723"/>
                  </a:lnTo>
                  <a:lnTo>
                    <a:pt x="12" y="673"/>
                  </a:lnTo>
                  <a:lnTo>
                    <a:pt x="8" y="669"/>
                  </a:lnTo>
                  <a:lnTo>
                    <a:pt x="4" y="669"/>
                  </a:lnTo>
                  <a:lnTo>
                    <a:pt x="0" y="673"/>
                  </a:lnTo>
                  <a:lnTo>
                    <a:pt x="0" y="677"/>
                  </a:lnTo>
                  <a:lnTo>
                    <a:pt x="0" y="727"/>
                  </a:lnTo>
                  <a:lnTo>
                    <a:pt x="0" y="640"/>
                  </a:lnTo>
                  <a:lnTo>
                    <a:pt x="4" y="644"/>
                  </a:lnTo>
                  <a:lnTo>
                    <a:pt x="8" y="644"/>
                  </a:lnTo>
                  <a:lnTo>
                    <a:pt x="12" y="640"/>
                  </a:lnTo>
                  <a:lnTo>
                    <a:pt x="12" y="636"/>
                  </a:lnTo>
                  <a:lnTo>
                    <a:pt x="12" y="586"/>
                  </a:lnTo>
                  <a:lnTo>
                    <a:pt x="8" y="582"/>
                  </a:lnTo>
                  <a:lnTo>
                    <a:pt x="4" y="582"/>
                  </a:lnTo>
                  <a:lnTo>
                    <a:pt x="0" y="586"/>
                  </a:lnTo>
                  <a:lnTo>
                    <a:pt x="0" y="590"/>
                  </a:lnTo>
                  <a:lnTo>
                    <a:pt x="0" y="640"/>
                  </a:lnTo>
                  <a:lnTo>
                    <a:pt x="0" y="727"/>
                  </a:lnTo>
                  <a:lnTo>
                    <a:pt x="0" y="553"/>
                  </a:lnTo>
                  <a:lnTo>
                    <a:pt x="4" y="557"/>
                  </a:lnTo>
                  <a:lnTo>
                    <a:pt x="8" y="557"/>
                  </a:lnTo>
                  <a:lnTo>
                    <a:pt x="12" y="553"/>
                  </a:lnTo>
                  <a:lnTo>
                    <a:pt x="12" y="548"/>
                  </a:lnTo>
                  <a:lnTo>
                    <a:pt x="12" y="499"/>
                  </a:lnTo>
                  <a:lnTo>
                    <a:pt x="8" y="494"/>
                  </a:lnTo>
                  <a:lnTo>
                    <a:pt x="4" y="494"/>
                  </a:lnTo>
                  <a:lnTo>
                    <a:pt x="0" y="499"/>
                  </a:lnTo>
                  <a:lnTo>
                    <a:pt x="0" y="503"/>
                  </a:lnTo>
                  <a:lnTo>
                    <a:pt x="0" y="553"/>
                  </a:lnTo>
                  <a:lnTo>
                    <a:pt x="0" y="727"/>
                  </a:lnTo>
                  <a:lnTo>
                    <a:pt x="0" y="465"/>
                  </a:lnTo>
                  <a:lnTo>
                    <a:pt x="4" y="469"/>
                  </a:lnTo>
                  <a:lnTo>
                    <a:pt x="8" y="469"/>
                  </a:lnTo>
                  <a:lnTo>
                    <a:pt x="12" y="465"/>
                  </a:lnTo>
                  <a:lnTo>
                    <a:pt x="12" y="461"/>
                  </a:lnTo>
                  <a:lnTo>
                    <a:pt x="12" y="411"/>
                  </a:lnTo>
                  <a:lnTo>
                    <a:pt x="8" y="407"/>
                  </a:lnTo>
                  <a:lnTo>
                    <a:pt x="4" y="407"/>
                  </a:lnTo>
                  <a:lnTo>
                    <a:pt x="0" y="411"/>
                  </a:lnTo>
                  <a:lnTo>
                    <a:pt x="0" y="415"/>
                  </a:lnTo>
                  <a:lnTo>
                    <a:pt x="0" y="465"/>
                  </a:lnTo>
                  <a:lnTo>
                    <a:pt x="0" y="727"/>
                  </a:lnTo>
                  <a:lnTo>
                    <a:pt x="0" y="378"/>
                  </a:lnTo>
                  <a:lnTo>
                    <a:pt x="4" y="382"/>
                  </a:lnTo>
                  <a:lnTo>
                    <a:pt x="8" y="382"/>
                  </a:lnTo>
                  <a:lnTo>
                    <a:pt x="12" y="378"/>
                  </a:lnTo>
                  <a:lnTo>
                    <a:pt x="12" y="374"/>
                  </a:lnTo>
                  <a:lnTo>
                    <a:pt x="12" y="328"/>
                  </a:lnTo>
                  <a:lnTo>
                    <a:pt x="8" y="324"/>
                  </a:lnTo>
                  <a:lnTo>
                    <a:pt x="4" y="324"/>
                  </a:lnTo>
                  <a:lnTo>
                    <a:pt x="0" y="328"/>
                  </a:lnTo>
                  <a:lnTo>
                    <a:pt x="0" y="332"/>
                  </a:lnTo>
                  <a:lnTo>
                    <a:pt x="0" y="378"/>
                  </a:lnTo>
                  <a:lnTo>
                    <a:pt x="0" y="727"/>
                  </a:lnTo>
                  <a:lnTo>
                    <a:pt x="0" y="295"/>
                  </a:lnTo>
                  <a:lnTo>
                    <a:pt x="4" y="299"/>
                  </a:lnTo>
                  <a:lnTo>
                    <a:pt x="8" y="299"/>
                  </a:lnTo>
                  <a:lnTo>
                    <a:pt x="12" y="295"/>
                  </a:lnTo>
                  <a:lnTo>
                    <a:pt x="12" y="291"/>
                  </a:lnTo>
                  <a:lnTo>
                    <a:pt x="12" y="241"/>
                  </a:lnTo>
                  <a:lnTo>
                    <a:pt x="8" y="237"/>
                  </a:lnTo>
                  <a:lnTo>
                    <a:pt x="4" y="237"/>
                  </a:lnTo>
                  <a:lnTo>
                    <a:pt x="0" y="241"/>
                  </a:lnTo>
                  <a:lnTo>
                    <a:pt x="0" y="245"/>
                  </a:lnTo>
                  <a:lnTo>
                    <a:pt x="0" y="295"/>
                  </a:lnTo>
                  <a:lnTo>
                    <a:pt x="0" y="727"/>
                  </a:lnTo>
                  <a:lnTo>
                    <a:pt x="0" y="208"/>
                  </a:lnTo>
                  <a:lnTo>
                    <a:pt x="4" y="212"/>
                  </a:lnTo>
                  <a:lnTo>
                    <a:pt x="8" y="212"/>
                  </a:lnTo>
                  <a:lnTo>
                    <a:pt x="12" y="208"/>
                  </a:lnTo>
                  <a:lnTo>
                    <a:pt x="12" y="204"/>
                  </a:lnTo>
                  <a:lnTo>
                    <a:pt x="12" y="154"/>
                  </a:lnTo>
                  <a:lnTo>
                    <a:pt x="8" y="150"/>
                  </a:lnTo>
                  <a:lnTo>
                    <a:pt x="4" y="150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08"/>
                  </a:lnTo>
                  <a:lnTo>
                    <a:pt x="0" y="727"/>
                  </a:lnTo>
                  <a:lnTo>
                    <a:pt x="0" y="120"/>
                  </a:lnTo>
                  <a:lnTo>
                    <a:pt x="4" y="125"/>
                  </a:lnTo>
                  <a:lnTo>
                    <a:pt x="8" y="125"/>
                  </a:lnTo>
                  <a:lnTo>
                    <a:pt x="12" y="120"/>
                  </a:lnTo>
                  <a:lnTo>
                    <a:pt x="12" y="116"/>
                  </a:lnTo>
                  <a:lnTo>
                    <a:pt x="12" y="66"/>
                  </a:lnTo>
                  <a:lnTo>
                    <a:pt x="8" y="62"/>
                  </a:lnTo>
                  <a:lnTo>
                    <a:pt x="4" y="62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120"/>
                  </a:lnTo>
                  <a:lnTo>
                    <a:pt x="0" y="727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37"/>
                  </a:lnTo>
                  <a:lnTo>
                    <a:pt x="12" y="33"/>
                  </a:lnTo>
                  <a:lnTo>
                    <a:pt x="12" y="29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3"/>
                  </a:lnTo>
                  <a:lnTo>
                    <a:pt x="0" y="7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24" name="Line 311"/>
            <p:cNvSpPr>
              <a:spLocks noChangeShapeType="1"/>
            </p:cNvSpPr>
            <p:nvPr/>
          </p:nvSpPr>
          <p:spPr bwMode="auto">
            <a:xfrm>
              <a:off x="4074" y="1667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25" name="Line 312"/>
            <p:cNvSpPr>
              <a:spLocks noChangeShapeType="1"/>
            </p:cNvSpPr>
            <p:nvPr/>
          </p:nvSpPr>
          <p:spPr bwMode="auto">
            <a:xfrm>
              <a:off x="4542" y="1649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26" name="Text Box 313"/>
            <p:cNvSpPr txBox="1">
              <a:spLocks noChangeArrowheads="1"/>
            </p:cNvSpPr>
            <p:nvPr/>
          </p:nvSpPr>
          <p:spPr bwMode="auto">
            <a:xfrm>
              <a:off x="593" y="2411"/>
              <a:ext cx="921" cy="520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Poste de départs</a:t>
              </a:r>
            </a:p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de sous-station</a:t>
              </a:r>
              <a:endParaRPr lang="fr-FR" sz="1200">
                <a:latin typeface="Times New Roman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Abgangstation</a:t>
              </a:r>
            </a:p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des Unterwerks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56427" name="Text Box 314"/>
            <p:cNvSpPr txBox="1">
              <a:spLocks noChangeArrowheads="1"/>
            </p:cNvSpPr>
            <p:nvPr/>
          </p:nvSpPr>
          <p:spPr bwMode="auto">
            <a:xfrm>
              <a:off x="2018" y="2387"/>
              <a:ext cx="1379" cy="586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Poste de couplage</a:t>
              </a:r>
            </a:p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entre 2 sous-stations </a:t>
              </a:r>
            </a:p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Schaltstation</a:t>
              </a:r>
            </a:p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zwischen Unterwerken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56428" name="Text Box 315"/>
            <p:cNvSpPr txBox="1">
              <a:spLocks noChangeArrowheads="1"/>
            </p:cNvSpPr>
            <p:nvPr/>
          </p:nvSpPr>
          <p:spPr bwMode="auto">
            <a:xfrm>
              <a:off x="3777" y="950"/>
              <a:ext cx="370" cy="262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6000"/>
                </a:lnSpc>
              </a:pPr>
              <a:r>
                <a:rPr lang="fr-CH" sz="800">
                  <a:latin typeface="Times New Roman" pitchFamily="18" charset="0"/>
                </a:rPr>
                <a:t>B 1</a:t>
              </a:r>
              <a:endParaRPr lang="fr-FR"/>
            </a:p>
          </p:txBody>
        </p:sp>
        <p:sp>
          <p:nvSpPr>
            <p:cNvPr id="56429" name="Text Box 316"/>
            <p:cNvSpPr txBox="1">
              <a:spLocks noChangeArrowheads="1"/>
            </p:cNvSpPr>
            <p:nvPr/>
          </p:nvSpPr>
          <p:spPr bwMode="auto">
            <a:xfrm>
              <a:off x="2667" y="905"/>
              <a:ext cx="344" cy="234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6000"/>
                </a:lnSpc>
              </a:pPr>
              <a:r>
                <a:rPr lang="fr-CH" sz="800">
                  <a:latin typeface="Times New Roman" pitchFamily="18" charset="0"/>
                </a:rPr>
                <a:t>C 4</a:t>
              </a:r>
              <a:endParaRPr lang="fr-FR"/>
            </a:p>
          </p:txBody>
        </p:sp>
        <p:sp>
          <p:nvSpPr>
            <p:cNvPr id="56430" name="Text Box 317"/>
            <p:cNvSpPr txBox="1">
              <a:spLocks noChangeArrowheads="1"/>
            </p:cNvSpPr>
            <p:nvPr/>
          </p:nvSpPr>
          <p:spPr bwMode="auto">
            <a:xfrm>
              <a:off x="1354" y="960"/>
              <a:ext cx="377" cy="252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6000"/>
                </a:lnSpc>
              </a:pPr>
              <a:r>
                <a:rPr lang="fr-CH" sz="800">
                  <a:latin typeface="Times New Roman" pitchFamily="18" charset="0"/>
                </a:rPr>
                <a:t>A 3</a:t>
              </a:r>
              <a:endParaRPr lang="fr-FR"/>
            </a:p>
          </p:txBody>
        </p:sp>
        <p:sp>
          <p:nvSpPr>
            <p:cNvPr id="56431" name="Text Box 319"/>
            <p:cNvSpPr txBox="1">
              <a:spLocks noChangeArrowheads="1"/>
            </p:cNvSpPr>
            <p:nvPr/>
          </p:nvSpPr>
          <p:spPr bwMode="auto">
            <a:xfrm>
              <a:off x="691" y="391"/>
              <a:ext cx="787" cy="415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fr-FR" sz="1400">
                  <a:latin typeface="Times New Roman" pitchFamily="18" charset="0"/>
                </a:rPr>
                <a:t>Sous-station</a:t>
              </a:r>
              <a:endParaRPr lang="fr-FR" sz="1400"/>
            </a:p>
            <a:p>
              <a:pPr algn="ctr">
                <a:lnSpc>
                  <a:spcPct val="90000"/>
                </a:lnSpc>
              </a:pPr>
              <a:r>
                <a:rPr lang="fr-FR" sz="1400">
                  <a:latin typeface="Times New Roman" pitchFamily="18" charset="0"/>
                </a:rPr>
                <a:t>A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>
                  <a:latin typeface="Times New Roman" pitchFamily="18" charset="0"/>
                </a:rPr>
                <a:t>Unterwerk</a:t>
              </a:r>
            </a:p>
          </p:txBody>
        </p:sp>
        <p:sp>
          <p:nvSpPr>
            <p:cNvPr id="56432" name="Text Box 320"/>
            <p:cNvSpPr txBox="1">
              <a:spLocks noChangeArrowheads="1"/>
            </p:cNvSpPr>
            <p:nvPr/>
          </p:nvSpPr>
          <p:spPr bwMode="auto">
            <a:xfrm>
              <a:off x="2389" y="535"/>
              <a:ext cx="723" cy="226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6000"/>
                </a:lnSpc>
              </a:pPr>
              <a:r>
                <a:rPr lang="fr-CH" sz="1400">
                  <a:latin typeface="Times New Roman" pitchFamily="18" charset="0"/>
                </a:rPr>
                <a:t>Station C</a:t>
              </a:r>
              <a:endParaRPr lang="fr-FR" sz="1400"/>
            </a:p>
          </p:txBody>
        </p:sp>
        <p:sp>
          <p:nvSpPr>
            <p:cNvPr id="56433" name="Text Box 321"/>
            <p:cNvSpPr txBox="1">
              <a:spLocks noChangeArrowheads="1"/>
            </p:cNvSpPr>
            <p:nvPr/>
          </p:nvSpPr>
          <p:spPr bwMode="auto">
            <a:xfrm>
              <a:off x="1691" y="2026"/>
              <a:ext cx="533" cy="427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6000"/>
                </a:lnSpc>
                <a:spcAft>
                  <a:spcPts val="200"/>
                </a:spcAft>
              </a:pPr>
              <a:endParaRPr lang="fr-CH" sz="800">
                <a:latin typeface="Times New Roman" pitchFamily="18" charset="0"/>
              </a:endParaRPr>
            </a:p>
            <a:p>
              <a:pPr algn="ctr">
                <a:lnSpc>
                  <a:spcPct val="96000"/>
                </a:lnSpc>
                <a:spcAft>
                  <a:spcPts val="200"/>
                </a:spcAft>
              </a:pPr>
              <a:r>
                <a:rPr lang="fr-CH" sz="800">
                  <a:latin typeface="Times New Roman" pitchFamily="18" charset="0"/>
                </a:rPr>
                <a:t>Gleis 1</a:t>
              </a:r>
            </a:p>
            <a:p>
              <a:pPr algn="ctr">
                <a:lnSpc>
                  <a:spcPct val="96000"/>
                </a:lnSpc>
              </a:pPr>
              <a:r>
                <a:rPr lang="fr-CH" sz="800">
                  <a:latin typeface="Times New Roman" pitchFamily="18" charset="0"/>
                </a:rPr>
                <a:t>Gleis 2</a:t>
              </a:r>
              <a:endParaRPr lang="fr-FR"/>
            </a:p>
          </p:txBody>
        </p:sp>
        <p:sp>
          <p:nvSpPr>
            <p:cNvPr id="56434" name="Text Box 323"/>
            <p:cNvSpPr txBox="1">
              <a:spLocks noChangeArrowheads="1"/>
            </p:cNvSpPr>
            <p:nvPr/>
          </p:nvSpPr>
          <p:spPr bwMode="auto">
            <a:xfrm>
              <a:off x="3890" y="391"/>
              <a:ext cx="787" cy="415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fr-FR" sz="1400">
                  <a:latin typeface="Times New Roman" pitchFamily="18" charset="0"/>
                </a:rPr>
                <a:t>Sous-station</a:t>
              </a:r>
              <a:endParaRPr lang="fr-FR" sz="1400"/>
            </a:p>
            <a:p>
              <a:pPr algn="ctr">
                <a:lnSpc>
                  <a:spcPct val="90000"/>
                </a:lnSpc>
              </a:pPr>
              <a:r>
                <a:rPr lang="fr-FR" sz="1400">
                  <a:latin typeface="Times New Roman" pitchFamily="18" charset="0"/>
                </a:rPr>
                <a:t>B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>
                  <a:latin typeface="Times New Roman" pitchFamily="18" charset="0"/>
                </a:rPr>
                <a:t>Unterwerk</a:t>
              </a:r>
            </a:p>
          </p:txBody>
        </p:sp>
        <p:sp>
          <p:nvSpPr>
            <p:cNvPr id="56435" name="Text Box 324"/>
            <p:cNvSpPr txBox="1">
              <a:spLocks noChangeArrowheads="1"/>
            </p:cNvSpPr>
            <p:nvPr/>
          </p:nvSpPr>
          <p:spPr bwMode="auto">
            <a:xfrm>
              <a:off x="3742" y="2387"/>
              <a:ext cx="921" cy="520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Poste de départs</a:t>
              </a:r>
            </a:p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de sous-station</a:t>
              </a:r>
              <a:endParaRPr lang="fr-FR" sz="1200">
                <a:latin typeface="Times New Roman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Abgangstation</a:t>
              </a:r>
            </a:p>
            <a:p>
              <a:pPr algn="ctr">
                <a:lnSpc>
                  <a:spcPct val="90000"/>
                </a:lnSpc>
              </a:pPr>
              <a:r>
                <a:rPr lang="fr-CH" sz="1200">
                  <a:latin typeface="Times New Roman" pitchFamily="18" charset="0"/>
                </a:rPr>
                <a:t>des Unterwerks</a:t>
              </a:r>
              <a:endParaRPr lang="fr-FR" sz="1200">
                <a:latin typeface="Times New Roman" pitchFamily="18" charset="0"/>
              </a:endParaRPr>
            </a:p>
          </p:txBody>
        </p:sp>
      </p:grpSp>
      <p:sp>
        <p:nvSpPr>
          <p:cNvPr id="56324" name="Text Box 8"/>
          <p:cNvSpPr txBox="1">
            <a:spLocks noChangeArrowheads="1"/>
          </p:cNvSpPr>
          <p:nvPr/>
        </p:nvSpPr>
        <p:spPr bwMode="auto">
          <a:xfrm>
            <a:off x="468313" y="5445125"/>
            <a:ext cx="81994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10.46 </a:t>
            </a:r>
            <a:r>
              <a:rPr lang="fr-FR" altLang="fr-FR"/>
              <a:t>Couplage entre deux sous-stations 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Kupplung zwischen zwei Unterwerken</a:t>
            </a:r>
            <a:r>
              <a:rPr lang="fr-FR" altLang="fr-FR"/>
              <a:t>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C8EE3CE-01C9-4D43-AF62-B1CE9EDA5D77}" type="slidenum">
              <a:rPr lang="fr-CH" sz="1000">
                <a:solidFill>
                  <a:srgbClr val="ACA39A"/>
                </a:solidFill>
              </a:rPr>
              <a:pPr algn="ctr"/>
              <a:t>15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1547813" y="404813"/>
            <a:ext cx="5616575" cy="2303462"/>
            <a:chOff x="2528" y="10304"/>
            <a:chExt cx="6851" cy="2200"/>
          </a:xfrm>
        </p:grpSpPr>
        <p:grpSp>
          <p:nvGrpSpPr>
            <p:cNvPr id="48160" name="Group 5"/>
            <p:cNvGrpSpPr>
              <a:grpSpLocks/>
            </p:cNvGrpSpPr>
            <p:nvPr/>
          </p:nvGrpSpPr>
          <p:grpSpPr bwMode="auto">
            <a:xfrm>
              <a:off x="5641" y="11839"/>
              <a:ext cx="898" cy="576"/>
              <a:chOff x="4822" y="11241"/>
              <a:chExt cx="898" cy="576"/>
            </a:xfrm>
          </p:grpSpPr>
          <p:grpSp>
            <p:nvGrpSpPr>
              <p:cNvPr id="48314" name="Group 6"/>
              <p:cNvGrpSpPr>
                <a:grpSpLocks/>
              </p:cNvGrpSpPr>
              <p:nvPr/>
            </p:nvGrpSpPr>
            <p:grpSpPr bwMode="auto">
              <a:xfrm>
                <a:off x="4822" y="11442"/>
                <a:ext cx="898" cy="375"/>
                <a:chOff x="4822" y="11442"/>
                <a:chExt cx="898" cy="375"/>
              </a:xfrm>
            </p:grpSpPr>
            <p:grpSp>
              <p:nvGrpSpPr>
                <p:cNvPr id="48317" name="Group 7"/>
                <p:cNvGrpSpPr>
                  <a:grpSpLocks/>
                </p:cNvGrpSpPr>
                <p:nvPr/>
              </p:nvGrpSpPr>
              <p:grpSpPr bwMode="auto">
                <a:xfrm>
                  <a:off x="4822" y="11442"/>
                  <a:ext cx="898" cy="260"/>
                  <a:chOff x="4822" y="11442"/>
                  <a:chExt cx="898" cy="260"/>
                </a:xfrm>
              </p:grpSpPr>
              <p:sp>
                <p:nvSpPr>
                  <p:cNvPr id="4832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889" y="11442"/>
                    <a:ext cx="740" cy="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32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822" y="11697"/>
                    <a:ext cx="898" cy="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328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22" y="11442"/>
                    <a:ext cx="67" cy="255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32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629" y="11447"/>
                    <a:ext cx="67" cy="255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318" name="Oval 12"/>
                <p:cNvSpPr>
                  <a:spLocks noChangeArrowheads="1"/>
                </p:cNvSpPr>
                <p:nvPr/>
              </p:nvSpPr>
              <p:spPr bwMode="auto">
                <a:xfrm>
                  <a:off x="4918" y="11711"/>
                  <a:ext cx="96" cy="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19" name="Oval 13"/>
                <p:cNvSpPr>
                  <a:spLocks noChangeArrowheads="1"/>
                </p:cNvSpPr>
                <p:nvPr/>
              </p:nvSpPr>
              <p:spPr bwMode="auto">
                <a:xfrm>
                  <a:off x="4904" y="11697"/>
                  <a:ext cx="125" cy="120"/>
                </a:xfrm>
                <a:prstGeom prst="ellipse">
                  <a:avLst/>
                </a:prstGeom>
                <a:noFill/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20" name="Oval 14"/>
                <p:cNvSpPr>
                  <a:spLocks noChangeArrowheads="1"/>
                </p:cNvSpPr>
                <p:nvPr/>
              </p:nvSpPr>
              <p:spPr bwMode="auto">
                <a:xfrm>
                  <a:off x="5077" y="11711"/>
                  <a:ext cx="100" cy="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21" name="Oval 15"/>
                <p:cNvSpPr>
                  <a:spLocks noChangeArrowheads="1"/>
                </p:cNvSpPr>
                <p:nvPr/>
              </p:nvSpPr>
              <p:spPr bwMode="auto">
                <a:xfrm>
                  <a:off x="5062" y="11697"/>
                  <a:ext cx="130" cy="120"/>
                </a:xfrm>
                <a:prstGeom prst="ellipse">
                  <a:avLst/>
                </a:prstGeom>
                <a:noFill/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22" name="Oval 16"/>
                <p:cNvSpPr>
                  <a:spLocks noChangeArrowheads="1"/>
                </p:cNvSpPr>
                <p:nvPr/>
              </p:nvSpPr>
              <p:spPr bwMode="auto">
                <a:xfrm>
                  <a:off x="5355" y="11711"/>
                  <a:ext cx="101" cy="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23" name="Oval 17"/>
                <p:cNvSpPr>
                  <a:spLocks noChangeArrowheads="1"/>
                </p:cNvSpPr>
                <p:nvPr/>
              </p:nvSpPr>
              <p:spPr bwMode="auto">
                <a:xfrm>
                  <a:off x="5341" y="11697"/>
                  <a:ext cx="129" cy="120"/>
                </a:xfrm>
                <a:prstGeom prst="ellipse">
                  <a:avLst/>
                </a:prstGeom>
                <a:noFill/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24" name="Oval 18"/>
                <p:cNvSpPr>
                  <a:spLocks noChangeArrowheads="1"/>
                </p:cNvSpPr>
                <p:nvPr/>
              </p:nvSpPr>
              <p:spPr bwMode="auto">
                <a:xfrm>
                  <a:off x="5518" y="11711"/>
                  <a:ext cx="96" cy="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25" name="Oval 19"/>
                <p:cNvSpPr>
                  <a:spLocks noChangeArrowheads="1"/>
                </p:cNvSpPr>
                <p:nvPr/>
              </p:nvSpPr>
              <p:spPr bwMode="auto">
                <a:xfrm>
                  <a:off x="5504" y="11697"/>
                  <a:ext cx="125" cy="120"/>
                </a:xfrm>
                <a:prstGeom prst="ellipse">
                  <a:avLst/>
                </a:prstGeom>
                <a:noFill/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8315" name="Line 20"/>
              <p:cNvSpPr>
                <a:spLocks noChangeShapeType="1"/>
              </p:cNvSpPr>
              <p:nvPr/>
            </p:nvSpPr>
            <p:spPr bwMode="auto">
              <a:xfrm flipH="1" flipV="1">
                <a:off x="4923" y="11337"/>
                <a:ext cx="58" cy="10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16" name="Line 21"/>
              <p:cNvSpPr>
                <a:spLocks noChangeShapeType="1"/>
              </p:cNvSpPr>
              <p:nvPr/>
            </p:nvSpPr>
            <p:spPr bwMode="auto">
              <a:xfrm flipV="1">
                <a:off x="4923" y="11241"/>
                <a:ext cx="58" cy="10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8161" name="Line 22"/>
            <p:cNvSpPr>
              <a:spLocks noChangeShapeType="1"/>
            </p:cNvSpPr>
            <p:nvPr/>
          </p:nvSpPr>
          <p:spPr bwMode="auto">
            <a:xfrm>
              <a:off x="3716" y="11599"/>
              <a:ext cx="5609" cy="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2" name="Line 23"/>
            <p:cNvSpPr>
              <a:spLocks noChangeShapeType="1"/>
            </p:cNvSpPr>
            <p:nvPr/>
          </p:nvSpPr>
          <p:spPr bwMode="auto">
            <a:xfrm>
              <a:off x="2528" y="11834"/>
              <a:ext cx="6803" cy="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3" name="Freeform 24"/>
            <p:cNvSpPr>
              <a:spLocks/>
            </p:cNvSpPr>
            <p:nvPr/>
          </p:nvSpPr>
          <p:spPr bwMode="auto">
            <a:xfrm>
              <a:off x="2576" y="12405"/>
              <a:ext cx="6803" cy="58"/>
            </a:xfrm>
            <a:custGeom>
              <a:avLst/>
              <a:gdLst>
                <a:gd name="T0" fmla="*/ 0 w 9129"/>
                <a:gd name="T1" fmla="*/ 39 h 58"/>
                <a:gd name="T2" fmla="*/ 0 w 9129"/>
                <a:gd name="T3" fmla="*/ 58 h 58"/>
                <a:gd name="T4" fmla="*/ 6803 w 9129"/>
                <a:gd name="T5" fmla="*/ 58 h 58"/>
                <a:gd name="T6" fmla="*/ 6803 w 9129"/>
                <a:gd name="T7" fmla="*/ 39 h 58"/>
                <a:gd name="T8" fmla="*/ 0 w 9129"/>
                <a:gd name="T9" fmla="*/ 39 h 58"/>
                <a:gd name="T10" fmla="*/ 0 w 9129"/>
                <a:gd name="T11" fmla="*/ 0 h 58"/>
                <a:gd name="T12" fmla="*/ 0 w 9129"/>
                <a:gd name="T13" fmla="*/ 19 h 58"/>
                <a:gd name="T14" fmla="*/ 6803 w 9129"/>
                <a:gd name="T15" fmla="*/ 19 h 58"/>
                <a:gd name="T16" fmla="*/ 6803 w 9129"/>
                <a:gd name="T17" fmla="*/ 0 h 58"/>
                <a:gd name="T18" fmla="*/ 0 w 9129"/>
                <a:gd name="T19" fmla="*/ 0 h 58"/>
                <a:gd name="T20" fmla="*/ 0 w 9129"/>
                <a:gd name="T21" fmla="*/ 39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29"/>
                <a:gd name="T34" fmla="*/ 0 h 58"/>
                <a:gd name="T35" fmla="*/ 9129 w 9129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29" h="58">
                  <a:moveTo>
                    <a:pt x="0" y="39"/>
                  </a:moveTo>
                  <a:lnTo>
                    <a:pt x="0" y="58"/>
                  </a:lnTo>
                  <a:lnTo>
                    <a:pt x="9129" y="58"/>
                  </a:lnTo>
                  <a:lnTo>
                    <a:pt x="9129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129" y="19"/>
                  </a:lnTo>
                  <a:lnTo>
                    <a:pt x="9129" y="0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8164" name="Group 25"/>
            <p:cNvGrpSpPr>
              <a:grpSpLocks/>
            </p:cNvGrpSpPr>
            <p:nvPr/>
          </p:nvGrpSpPr>
          <p:grpSpPr bwMode="auto">
            <a:xfrm>
              <a:off x="2638" y="11743"/>
              <a:ext cx="567" cy="187"/>
              <a:chOff x="2638" y="11145"/>
              <a:chExt cx="567" cy="187"/>
            </a:xfrm>
          </p:grpSpPr>
          <p:sp>
            <p:nvSpPr>
              <p:cNvPr id="48310" name="Line 26"/>
              <p:cNvSpPr>
                <a:spLocks noChangeShapeType="1"/>
              </p:cNvSpPr>
              <p:nvPr/>
            </p:nvSpPr>
            <p:spPr bwMode="auto">
              <a:xfrm>
                <a:off x="2638" y="11241"/>
                <a:ext cx="567" cy="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11" name="Rectangle 27"/>
              <p:cNvSpPr>
                <a:spLocks noChangeArrowheads="1"/>
              </p:cNvSpPr>
              <p:nvPr/>
            </p:nvSpPr>
            <p:spPr bwMode="auto">
              <a:xfrm>
                <a:off x="2849" y="11198"/>
                <a:ext cx="149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12" name="Line 28"/>
              <p:cNvSpPr>
                <a:spLocks noChangeShapeType="1"/>
              </p:cNvSpPr>
              <p:nvPr/>
            </p:nvSpPr>
            <p:spPr bwMode="auto">
              <a:xfrm flipV="1">
                <a:off x="2835" y="11145"/>
                <a:ext cx="149" cy="96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13" name="Line 29"/>
              <p:cNvSpPr>
                <a:spLocks noChangeShapeType="1"/>
              </p:cNvSpPr>
              <p:nvPr/>
            </p:nvSpPr>
            <p:spPr bwMode="auto">
              <a:xfrm flipV="1">
                <a:off x="2854" y="11241"/>
                <a:ext cx="149" cy="9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8165" name="Group 30"/>
            <p:cNvGrpSpPr>
              <a:grpSpLocks/>
            </p:cNvGrpSpPr>
            <p:nvPr/>
          </p:nvGrpSpPr>
          <p:grpSpPr bwMode="auto">
            <a:xfrm>
              <a:off x="3214" y="11119"/>
              <a:ext cx="503" cy="1310"/>
              <a:chOff x="3214" y="10521"/>
              <a:chExt cx="503" cy="1310"/>
            </a:xfrm>
          </p:grpSpPr>
          <p:grpSp>
            <p:nvGrpSpPr>
              <p:cNvPr id="48288" name="Group 31"/>
              <p:cNvGrpSpPr>
                <a:grpSpLocks/>
              </p:cNvGrpSpPr>
              <p:nvPr/>
            </p:nvGrpSpPr>
            <p:grpSpPr bwMode="auto">
              <a:xfrm>
                <a:off x="3214" y="10521"/>
                <a:ext cx="501" cy="96"/>
                <a:chOff x="3214" y="10521"/>
                <a:chExt cx="615" cy="96"/>
              </a:xfrm>
            </p:grpSpPr>
            <p:grpSp>
              <p:nvGrpSpPr>
                <p:cNvPr id="48292" name="Group 32"/>
                <p:cNvGrpSpPr>
                  <a:grpSpLocks/>
                </p:cNvGrpSpPr>
                <p:nvPr/>
              </p:nvGrpSpPr>
              <p:grpSpPr bwMode="auto">
                <a:xfrm>
                  <a:off x="3214" y="10521"/>
                  <a:ext cx="106" cy="96"/>
                  <a:chOff x="3214" y="10521"/>
                  <a:chExt cx="106" cy="96"/>
                </a:xfrm>
              </p:grpSpPr>
              <p:sp>
                <p:nvSpPr>
                  <p:cNvPr id="48308" name="Line 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67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309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4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93" name="Group 35"/>
                <p:cNvGrpSpPr>
                  <a:grpSpLocks/>
                </p:cNvGrpSpPr>
                <p:nvPr/>
              </p:nvGrpSpPr>
              <p:grpSpPr bwMode="auto">
                <a:xfrm>
                  <a:off x="3320" y="10521"/>
                  <a:ext cx="101" cy="96"/>
                  <a:chOff x="3320" y="10521"/>
                  <a:chExt cx="101" cy="96"/>
                </a:xfrm>
              </p:grpSpPr>
              <p:sp>
                <p:nvSpPr>
                  <p:cNvPr id="48306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307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94" name="Group 38"/>
                <p:cNvGrpSpPr>
                  <a:grpSpLocks/>
                </p:cNvGrpSpPr>
                <p:nvPr/>
              </p:nvGrpSpPr>
              <p:grpSpPr bwMode="auto">
                <a:xfrm>
                  <a:off x="3421" y="10521"/>
                  <a:ext cx="105" cy="96"/>
                  <a:chOff x="3421" y="10521"/>
                  <a:chExt cx="105" cy="96"/>
                </a:xfrm>
              </p:grpSpPr>
              <p:sp>
                <p:nvSpPr>
                  <p:cNvPr id="48304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3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305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1" y="10521"/>
                    <a:ext cx="52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95" name="Group 41"/>
                <p:cNvGrpSpPr>
                  <a:grpSpLocks/>
                </p:cNvGrpSpPr>
                <p:nvPr/>
              </p:nvGrpSpPr>
              <p:grpSpPr bwMode="auto">
                <a:xfrm>
                  <a:off x="3526" y="10521"/>
                  <a:ext cx="101" cy="96"/>
                  <a:chOff x="3526" y="10521"/>
                  <a:chExt cx="101" cy="96"/>
                </a:xfrm>
              </p:grpSpPr>
              <p:sp>
                <p:nvSpPr>
                  <p:cNvPr id="48302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4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303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6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96" name="Group 44"/>
                <p:cNvGrpSpPr>
                  <a:grpSpLocks/>
                </p:cNvGrpSpPr>
                <p:nvPr/>
              </p:nvGrpSpPr>
              <p:grpSpPr bwMode="auto">
                <a:xfrm>
                  <a:off x="3627" y="10521"/>
                  <a:ext cx="101" cy="96"/>
                  <a:chOff x="3627" y="10521"/>
                  <a:chExt cx="101" cy="96"/>
                </a:xfrm>
              </p:grpSpPr>
              <p:sp>
                <p:nvSpPr>
                  <p:cNvPr id="48300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80" y="10526"/>
                    <a:ext cx="48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301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7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97" name="Group 47"/>
                <p:cNvGrpSpPr>
                  <a:grpSpLocks/>
                </p:cNvGrpSpPr>
                <p:nvPr/>
              </p:nvGrpSpPr>
              <p:grpSpPr bwMode="auto">
                <a:xfrm>
                  <a:off x="3723" y="10521"/>
                  <a:ext cx="106" cy="96"/>
                  <a:chOff x="3723" y="10521"/>
                  <a:chExt cx="106" cy="96"/>
                </a:xfrm>
              </p:grpSpPr>
              <p:sp>
                <p:nvSpPr>
                  <p:cNvPr id="48298" name="Line 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76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99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48289" name="Line 50"/>
              <p:cNvSpPr>
                <a:spLocks noChangeShapeType="1"/>
              </p:cNvSpPr>
              <p:nvPr/>
            </p:nvSpPr>
            <p:spPr bwMode="auto">
              <a:xfrm>
                <a:off x="3716" y="10622"/>
                <a:ext cx="1" cy="37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90" name="Line 51"/>
              <p:cNvSpPr>
                <a:spLocks noChangeShapeType="1"/>
              </p:cNvSpPr>
              <p:nvPr/>
            </p:nvSpPr>
            <p:spPr bwMode="auto">
              <a:xfrm>
                <a:off x="3218" y="10622"/>
                <a:ext cx="1" cy="614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91" name="Line 52"/>
              <p:cNvSpPr>
                <a:spLocks noChangeShapeType="1"/>
              </p:cNvSpPr>
              <p:nvPr/>
            </p:nvSpPr>
            <p:spPr bwMode="auto">
              <a:xfrm>
                <a:off x="3461" y="10622"/>
                <a:ext cx="1" cy="120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8166" name="Group 53"/>
            <p:cNvGrpSpPr>
              <a:grpSpLocks/>
            </p:cNvGrpSpPr>
            <p:nvPr/>
          </p:nvGrpSpPr>
          <p:grpSpPr bwMode="auto">
            <a:xfrm>
              <a:off x="5061" y="11106"/>
              <a:ext cx="503" cy="1310"/>
              <a:chOff x="3214" y="10521"/>
              <a:chExt cx="503" cy="1310"/>
            </a:xfrm>
          </p:grpSpPr>
          <p:grpSp>
            <p:nvGrpSpPr>
              <p:cNvPr id="48266" name="Group 54"/>
              <p:cNvGrpSpPr>
                <a:grpSpLocks/>
              </p:cNvGrpSpPr>
              <p:nvPr/>
            </p:nvGrpSpPr>
            <p:grpSpPr bwMode="auto">
              <a:xfrm>
                <a:off x="3214" y="10521"/>
                <a:ext cx="501" cy="96"/>
                <a:chOff x="3214" y="10521"/>
                <a:chExt cx="615" cy="96"/>
              </a:xfrm>
            </p:grpSpPr>
            <p:grpSp>
              <p:nvGrpSpPr>
                <p:cNvPr id="48270" name="Group 55"/>
                <p:cNvGrpSpPr>
                  <a:grpSpLocks/>
                </p:cNvGrpSpPr>
                <p:nvPr/>
              </p:nvGrpSpPr>
              <p:grpSpPr bwMode="auto">
                <a:xfrm>
                  <a:off x="3214" y="10521"/>
                  <a:ext cx="106" cy="96"/>
                  <a:chOff x="3214" y="10521"/>
                  <a:chExt cx="106" cy="96"/>
                </a:xfrm>
              </p:grpSpPr>
              <p:sp>
                <p:nvSpPr>
                  <p:cNvPr id="48286" name="Line 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67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87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4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71" name="Group 58"/>
                <p:cNvGrpSpPr>
                  <a:grpSpLocks/>
                </p:cNvGrpSpPr>
                <p:nvPr/>
              </p:nvGrpSpPr>
              <p:grpSpPr bwMode="auto">
                <a:xfrm>
                  <a:off x="3320" y="10521"/>
                  <a:ext cx="101" cy="96"/>
                  <a:chOff x="3320" y="10521"/>
                  <a:chExt cx="101" cy="96"/>
                </a:xfrm>
              </p:grpSpPr>
              <p:sp>
                <p:nvSpPr>
                  <p:cNvPr id="48284" name="Line 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85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72" name="Group 61"/>
                <p:cNvGrpSpPr>
                  <a:grpSpLocks/>
                </p:cNvGrpSpPr>
                <p:nvPr/>
              </p:nvGrpSpPr>
              <p:grpSpPr bwMode="auto">
                <a:xfrm>
                  <a:off x="3421" y="10521"/>
                  <a:ext cx="105" cy="96"/>
                  <a:chOff x="3421" y="10521"/>
                  <a:chExt cx="105" cy="96"/>
                </a:xfrm>
              </p:grpSpPr>
              <p:sp>
                <p:nvSpPr>
                  <p:cNvPr id="48282" name="Line 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3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83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1" y="10521"/>
                    <a:ext cx="52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73" name="Group 64"/>
                <p:cNvGrpSpPr>
                  <a:grpSpLocks/>
                </p:cNvGrpSpPr>
                <p:nvPr/>
              </p:nvGrpSpPr>
              <p:grpSpPr bwMode="auto">
                <a:xfrm>
                  <a:off x="3526" y="10521"/>
                  <a:ext cx="101" cy="96"/>
                  <a:chOff x="3526" y="10521"/>
                  <a:chExt cx="101" cy="96"/>
                </a:xfrm>
              </p:grpSpPr>
              <p:sp>
                <p:nvSpPr>
                  <p:cNvPr id="48280" name="Line 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4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81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6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74" name="Group 67"/>
                <p:cNvGrpSpPr>
                  <a:grpSpLocks/>
                </p:cNvGrpSpPr>
                <p:nvPr/>
              </p:nvGrpSpPr>
              <p:grpSpPr bwMode="auto">
                <a:xfrm>
                  <a:off x="3627" y="10521"/>
                  <a:ext cx="101" cy="96"/>
                  <a:chOff x="3627" y="10521"/>
                  <a:chExt cx="101" cy="96"/>
                </a:xfrm>
              </p:grpSpPr>
              <p:sp>
                <p:nvSpPr>
                  <p:cNvPr id="48278" name="Line 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80" y="10526"/>
                    <a:ext cx="48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79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7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75" name="Group 70"/>
                <p:cNvGrpSpPr>
                  <a:grpSpLocks/>
                </p:cNvGrpSpPr>
                <p:nvPr/>
              </p:nvGrpSpPr>
              <p:grpSpPr bwMode="auto">
                <a:xfrm>
                  <a:off x="3723" y="10521"/>
                  <a:ext cx="106" cy="96"/>
                  <a:chOff x="3723" y="10521"/>
                  <a:chExt cx="106" cy="96"/>
                </a:xfrm>
              </p:grpSpPr>
              <p:sp>
                <p:nvSpPr>
                  <p:cNvPr id="48276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76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77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48267" name="Line 73"/>
              <p:cNvSpPr>
                <a:spLocks noChangeShapeType="1"/>
              </p:cNvSpPr>
              <p:nvPr/>
            </p:nvSpPr>
            <p:spPr bwMode="auto">
              <a:xfrm>
                <a:off x="3716" y="10622"/>
                <a:ext cx="1" cy="37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68" name="Line 74"/>
              <p:cNvSpPr>
                <a:spLocks noChangeShapeType="1"/>
              </p:cNvSpPr>
              <p:nvPr/>
            </p:nvSpPr>
            <p:spPr bwMode="auto">
              <a:xfrm>
                <a:off x="3218" y="10622"/>
                <a:ext cx="1" cy="614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69" name="Line 75"/>
              <p:cNvSpPr>
                <a:spLocks noChangeShapeType="1"/>
              </p:cNvSpPr>
              <p:nvPr/>
            </p:nvSpPr>
            <p:spPr bwMode="auto">
              <a:xfrm>
                <a:off x="3461" y="10622"/>
                <a:ext cx="1" cy="120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8167" name="Group 76"/>
            <p:cNvGrpSpPr>
              <a:grpSpLocks/>
            </p:cNvGrpSpPr>
            <p:nvPr/>
          </p:nvGrpSpPr>
          <p:grpSpPr bwMode="auto">
            <a:xfrm>
              <a:off x="6934" y="11132"/>
              <a:ext cx="503" cy="1310"/>
              <a:chOff x="3214" y="10521"/>
              <a:chExt cx="503" cy="1310"/>
            </a:xfrm>
          </p:grpSpPr>
          <p:grpSp>
            <p:nvGrpSpPr>
              <p:cNvPr id="48244" name="Group 77"/>
              <p:cNvGrpSpPr>
                <a:grpSpLocks/>
              </p:cNvGrpSpPr>
              <p:nvPr/>
            </p:nvGrpSpPr>
            <p:grpSpPr bwMode="auto">
              <a:xfrm>
                <a:off x="3214" y="10521"/>
                <a:ext cx="501" cy="96"/>
                <a:chOff x="3214" y="10521"/>
                <a:chExt cx="615" cy="96"/>
              </a:xfrm>
            </p:grpSpPr>
            <p:grpSp>
              <p:nvGrpSpPr>
                <p:cNvPr id="48248" name="Group 78"/>
                <p:cNvGrpSpPr>
                  <a:grpSpLocks/>
                </p:cNvGrpSpPr>
                <p:nvPr/>
              </p:nvGrpSpPr>
              <p:grpSpPr bwMode="auto">
                <a:xfrm>
                  <a:off x="3214" y="10521"/>
                  <a:ext cx="106" cy="96"/>
                  <a:chOff x="3214" y="10521"/>
                  <a:chExt cx="106" cy="96"/>
                </a:xfrm>
              </p:grpSpPr>
              <p:sp>
                <p:nvSpPr>
                  <p:cNvPr id="48264" name="Line 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67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65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4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49" name="Group 81"/>
                <p:cNvGrpSpPr>
                  <a:grpSpLocks/>
                </p:cNvGrpSpPr>
                <p:nvPr/>
              </p:nvGrpSpPr>
              <p:grpSpPr bwMode="auto">
                <a:xfrm>
                  <a:off x="3320" y="10521"/>
                  <a:ext cx="101" cy="96"/>
                  <a:chOff x="3320" y="10521"/>
                  <a:chExt cx="101" cy="96"/>
                </a:xfrm>
              </p:grpSpPr>
              <p:sp>
                <p:nvSpPr>
                  <p:cNvPr id="48262" name="Line 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63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50" name="Group 84"/>
                <p:cNvGrpSpPr>
                  <a:grpSpLocks/>
                </p:cNvGrpSpPr>
                <p:nvPr/>
              </p:nvGrpSpPr>
              <p:grpSpPr bwMode="auto">
                <a:xfrm>
                  <a:off x="3421" y="10521"/>
                  <a:ext cx="105" cy="96"/>
                  <a:chOff x="3421" y="10521"/>
                  <a:chExt cx="105" cy="96"/>
                </a:xfrm>
              </p:grpSpPr>
              <p:sp>
                <p:nvSpPr>
                  <p:cNvPr id="48260" name="Line 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3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61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1" y="10521"/>
                    <a:ext cx="52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51" name="Group 87"/>
                <p:cNvGrpSpPr>
                  <a:grpSpLocks/>
                </p:cNvGrpSpPr>
                <p:nvPr/>
              </p:nvGrpSpPr>
              <p:grpSpPr bwMode="auto">
                <a:xfrm>
                  <a:off x="3526" y="10521"/>
                  <a:ext cx="101" cy="96"/>
                  <a:chOff x="3526" y="10521"/>
                  <a:chExt cx="101" cy="96"/>
                </a:xfrm>
              </p:grpSpPr>
              <p:sp>
                <p:nvSpPr>
                  <p:cNvPr id="48258" name="Line 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4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59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6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52" name="Group 90"/>
                <p:cNvGrpSpPr>
                  <a:grpSpLocks/>
                </p:cNvGrpSpPr>
                <p:nvPr/>
              </p:nvGrpSpPr>
              <p:grpSpPr bwMode="auto">
                <a:xfrm>
                  <a:off x="3627" y="10521"/>
                  <a:ext cx="101" cy="96"/>
                  <a:chOff x="3627" y="10521"/>
                  <a:chExt cx="101" cy="96"/>
                </a:xfrm>
              </p:grpSpPr>
              <p:sp>
                <p:nvSpPr>
                  <p:cNvPr id="48256" name="Line 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80" y="10526"/>
                    <a:ext cx="48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57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7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53" name="Group 93"/>
                <p:cNvGrpSpPr>
                  <a:grpSpLocks/>
                </p:cNvGrpSpPr>
                <p:nvPr/>
              </p:nvGrpSpPr>
              <p:grpSpPr bwMode="auto">
                <a:xfrm>
                  <a:off x="3723" y="10521"/>
                  <a:ext cx="106" cy="96"/>
                  <a:chOff x="3723" y="10521"/>
                  <a:chExt cx="106" cy="96"/>
                </a:xfrm>
              </p:grpSpPr>
              <p:sp>
                <p:nvSpPr>
                  <p:cNvPr id="48254" name="Line 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76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55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48245" name="Line 96"/>
              <p:cNvSpPr>
                <a:spLocks noChangeShapeType="1"/>
              </p:cNvSpPr>
              <p:nvPr/>
            </p:nvSpPr>
            <p:spPr bwMode="auto">
              <a:xfrm>
                <a:off x="3716" y="10622"/>
                <a:ext cx="1" cy="37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46" name="Line 97"/>
              <p:cNvSpPr>
                <a:spLocks noChangeShapeType="1"/>
              </p:cNvSpPr>
              <p:nvPr/>
            </p:nvSpPr>
            <p:spPr bwMode="auto">
              <a:xfrm>
                <a:off x="3218" y="10622"/>
                <a:ext cx="1" cy="614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47" name="Line 98"/>
              <p:cNvSpPr>
                <a:spLocks noChangeShapeType="1"/>
              </p:cNvSpPr>
              <p:nvPr/>
            </p:nvSpPr>
            <p:spPr bwMode="auto">
              <a:xfrm>
                <a:off x="3461" y="10622"/>
                <a:ext cx="1" cy="120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8168" name="Group 99"/>
            <p:cNvGrpSpPr>
              <a:grpSpLocks/>
            </p:cNvGrpSpPr>
            <p:nvPr/>
          </p:nvGrpSpPr>
          <p:grpSpPr bwMode="auto">
            <a:xfrm>
              <a:off x="8600" y="11118"/>
              <a:ext cx="503" cy="1310"/>
              <a:chOff x="3214" y="10521"/>
              <a:chExt cx="503" cy="1310"/>
            </a:xfrm>
          </p:grpSpPr>
          <p:grpSp>
            <p:nvGrpSpPr>
              <p:cNvPr id="48222" name="Group 100"/>
              <p:cNvGrpSpPr>
                <a:grpSpLocks/>
              </p:cNvGrpSpPr>
              <p:nvPr/>
            </p:nvGrpSpPr>
            <p:grpSpPr bwMode="auto">
              <a:xfrm>
                <a:off x="3214" y="10521"/>
                <a:ext cx="501" cy="96"/>
                <a:chOff x="3214" y="10521"/>
                <a:chExt cx="615" cy="96"/>
              </a:xfrm>
            </p:grpSpPr>
            <p:grpSp>
              <p:nvGrpSpPr>
                <p:cNvPr id="48226" name="Group 101"/>
                <p:cNvGrpSpPr>
                  <a:grpSpLocks/>
                </p:cNvGrpSpPr>
                <p:nvPr/>
              </p:nvGrpSpPr>
              <p:grpSpPr bwMode="auto">
                <a:xfrm>
                  <a:off x="3214" y="10521"/>
                  <a:ext cx="106" cy="96"/>
                  <a:chOff x="3214" y="10521"/>
                  <a:chExt cx="106" cy="96"/>
                </a:xfrm>
              </p:grpSpPr>
              <p:sp>
                <p:nvSpPr>
                  <p:cNvPr id="48242" name="Line 1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67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43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4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27" name="Group 104"/>
                <p:cNvGrpSpPr>
                  <a:grpSpLocks/>
                </p:cNvGrpSpPr>
                <p:nvPr/>
              </p:nvGrpSpPr>
              <p:grpSpPr bwMode="auto">
                <a:xfrm>
                  <a:off x="3320" y="10521"/>
                  <a:ext cx="101" cy="96"/>
                  <a:chOff x="3320" y="10521"/>
                  <a:chExt cx="101" cy="96"/>
                </a:xfrm>
              </p:grpSpPr>
              <p:sp>
                <p:nvSpPr>
                  <p:cNvPr id="48240" name="Line 1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41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28" name="Group 107"/>
                <p:cNvGrpSpPr>
                  <a:grpSpLocks/>
                </p:cNvGrpSpPr>
                <p:nvPr/>
              </p:nvGrpSpPr>
              <p:grpSpPr bwMode="auto">
                <a:xfrm>
                  <a:off x="3421" y="10521"/>
                  <a:ext cx="105" cy="96"/>
                  <a:chOff x="3421" y="10521"/>
                  <a:chExt cx="105" cy="96"/>
                </a:xfrm>
              </p:grpSpPr>
              <p:sp>
                <p:nvSpPr>
                  <p:cNvPr id="48238" name="Line 1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3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39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1" y="10521"/>
                    <a:ext cx="52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29" name="Group 110"/>
                <p:cNvGrpSpPr>
                  <a:grpSpLocks/>
                </p:cNvGrpSpPr>
                <p:nvPr/>
              </p:nvGrpSpPr>
              <p:grpSpPr bwMode="auto">
                <a:xfrm>
                  <a:off x="3526" y="10521"/>
                  <a:ext cx="101" cy="96"/>
                  <a:chOff x="3526" y="10521"/>
                  <a:chExt cx="101" cy="96"/>
                </a:xfrm>
              </p:grpSpPr>
              <p:sp>
                <p:nvSpPr>
                  <p:cNvPr id="48236" name="Line 1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4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37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6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30" name="Group 113"/>
                <p:cNvGrpSpPr>
                  <a:grpSpLocks/>
                </p:cNvGrpSpPr>
                <p:nvPr/>
              </p:nvGrpSpPr>
              <p:grpSpPr bwMode="auto">
                <a:xfrm>
                  <a:off x="3627" y="10521"/>
                  <a:ext cx="101" cy="96"/>
                  <a:chOff x="3627" y="10521"/>
                  <a:chExt cx="101" cy="96"/>
                </a:xfrm>
              </p:grpSpPr>
              <p:sp>
                <p:nvSpPr>
                  <p:cNvPr id="48234" name="Line 1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80" y="10526"/>
                    <a:ext cx="48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35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7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31" name="Group 116"/>
                <p:cNvGrpSpPr>
                  <a:grpSpLocks/>
                </p:cNvGrpSpPr>
                <p:nvPr/>
              </p:nvGrpSpPr>
              <p:grpSpPr bwMode="auto">
                <a:xfrm>
                  <a:off x="3723" y="10521"/>
                  <a:ext cx="106" cy="96"/>
                  <a:chOff x="3723" y="10521"/>
                  <a:chExt cx="106" cy="96"/>
                </a:xfrm>
              </p:grpSpPr>
              <p:sp>
                <p:nvSpPr>
                  <p:cNvPr id="48232" name="Line 1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76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33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48223" name="Line 119"/>
              <p:cNvSpPr>
                <a:spLocks noChangeShapeType="1"/>
              </p:cNvSpPr>
              <p:nvPr/>
            </p:nvSpPr>
            <p:spPr bwMode="auto">
              <a:xfrm>
                <a:off x="3716" y="10622"/>
                <a:ext cx="1" cy="37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24" name="Line 120"/>
              <p:cNvSpPr>
                <a:spLocks noChangeShapeType="1"/>
              </p:cNvSpPr>
              <p:nvPr/>
            </p:nvSpPr>
            <p:spPr bwMode="auto">
              <a:xfrm>
                <a:off x="3218" y="10622"/>
                <a:ext cx="1" cy="614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25" name="Line 121"/>
              <p:cNvSpPr>
                <a:spLocks noChangeShapeType="1"/>
              </p:cNvSpPr>
              <p:nvPr/>
            </p:nvSpPr>
            <p:spPr bwMode="auto">
              <a:xfrm>
                <a:off x="3461" y="10622"/>
                <a:ext cx="1" cy="120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8169" name="Group 122"/>
            <p:cNvGrpSpPr>
              <a:grpSpLocks/>
            </p:cNvGrpSpPr>
            <p:nvPr/>
          </p:nvGrpSpPr>
          <p:grpSpPr bwMode="auto">
            <a:xfrm flipV="1">
              <a:off x="3134" y="10953"/>
              <a:ext cx="675" cy="103"/>
              <a:chOff x="3961" y="13088"/>
              <a:chExt cx="675" cy="103"/>
            </a:xfrm>
          </p:grpSpPr>
          <p:grpSp>
            <p:nvGrpSpPr>
              <p:cNvPr id="48184" name="Group 123"/>
              <p:cNvGrpSpPr>
                <a:grpSpLocks/>
              </p:cNvGrpSpPr>
              <p:nvPr/>
            </p:nvGrpSpPr>
            <p:grpSpPr bwMode="auto">
              <a:xfrm>
                <a:off x="3961" y="13095"/>
                <a:ext cx="331" cy="96"/>
                <a:chOff x="3214" y="10521"/>
                <a:chExt cx="615" cy="96"/>
              </a:xfrm>
            </p:grpSpPr>
            <p:grpSp>
              <p:nvGrpSpPr>
                <p:cNvPr id="48204" name="Group 124"/>
                <p:cNvGrpSpPr>
                  <a:grpSpLocks/>
                </p:cNvGrpSpPr>
                <p:nvPr/>
              </p:nvGrpSpPr>
              <p:grpSpPr bwMode="auto">
                <a:xfrm>
                  <a:off x="3214" y="10521"/>
                  <a:ext cx="106" cy="96"/>
                  <a:chOff x="3214" y="10521"/>
                  <a:chExt cx="106" cy="96"/>
                </a:xfrm>
              </p:grpSpPr>
              <p:sp>
                <p:nvSpPr>
                  <p:cNvPr id="48220" name="Line 1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67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21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4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05" name="Group 127"/>
                <p:cNvGrpSpPr>
                  <a:grpSpLocks/>
                </p:cNvGrpSpPr>
                <p:nvPr/>
              </p:nvGrpSpPr>
              <p:grpSpPr bwMode="auto">
                <a:xfrm>
                  <a:off x="3320" y="10521"/>
                  <a:ext cx="101" cy="96"/>
                  <a:chOff x="3320" y="10521"/>
                  <a:chExt cx="101" cy="96"/>
                </a:xfrm>
              </p:grpSpPr>
              <p:sp>
                <p:nvSpPr>
                  <p:cNvPr id="48218" name="Line 1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19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06" name="Group 130"/>
                <p:cNvGrpSpPr>
                  <a:grpSpLocks/>
                </p:cNvGrpSpPr>
                <p:nvPr/>
              </p:nvGrpSpPr>
              <p:grpSpPr bwMode="auto">
                <a:xfrm>
                  <a:off x="3421" y="10521"/>
                  <a:ext cx="105" cy="96"/>
                  <a:chOff x="3421" y="10521"/>
                  <a:chExt cx="105" cy="96"/>
                </a:xfrm>
              </p:grpSpPr>
              <p:sp>
                <p:nvSpPr>
                  <p:cNvPr id="48216" name="Line 1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3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17" name="Lin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1" y="10521"/>
                    <a:ext cx="52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07" name="Group 133"/>
                <p:cNvGrpSpPr>
                  <a:grpSpLocks/>
                </p:cNvGrpSpPr>
                <p:nvPr/>
              </p:nvGrpSpPr>
              <p:grpSpPr bwMode="auto">
                <a:xfrm>
                  <a:off x="3526" y="10521"/>
                  <a:ext cx="101" cy="96"/>
                  <a:chOff x="3526" y="10521"/>
                  <a:chExt cx="101" cy="96"/>
                </a:xfrm>
              </p:grpSpPr>
              <p:sp>
                <p:nvSpPr>
                  <p:cNvPr id="48214" name="Line 1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4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15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6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08" name="Group 136"/>
                <p:cNvGrpSpPr>
                  <a:grpSpLocks/>
                </p:cNvGrpSpPr>
                <p:nvPr/>
              </p:nvGrpSpPr>
              <p:grpSpPr bwMode="auto">
                <a:xfrm>
                  <a:off x="3627" y="10521"/>
                  <a:ext cx="101" cy="96"/>
                  <a:chOff x="3627" y="10521"/>
                  <a:chExt cx="101" cy="96"/>
                </a:xfrm>
              </p:grpSpPr>
              <p:sp>
                <p:nvSpPr>
                  <p:cNvPr id="48212" name="Line 1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80" y="10526"/>
                    <a:ext cx="48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13" name="Line 1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7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209" name="Group 139"/>
                <p:cNvGrpSpPr>
                  <a:grpSpLocks/>
                </p:cNvGrpSpPr>
                <p:nvPr/>
              </p:nvGrpSpPr>
              <p:grpSpPr bwMode="auto">
                <a:xfrm>
                  <a:off x="3723" y="10521"/>
                  <a:ext cx="106" cy="96"/>
                  <a:chOff x="3723" y="10521"/>
                  <a:chExt cx="106" cy="96"/>
                </a:xfrm>
              </p:grpSpPr>
              <p:sp>
                <p:nvSpPr>
                  <p:cNvPr id="48210" name="Line 1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76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11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48185" name="Group 142"/>
              <p:cNvGrpSpPr>
                <a:grpSpLocks/>
              </p:cNvGrpSpPr>
              <p:nvPr/>
            </p:nvGrpSpPr>
            <p:grpSpPr bwMode="auto">
              <a:xfrm>
                <a:off x="4305" y="13088"/>
                <a:ext cx="331" cy="96"/>
                <a:chOff x="3214" y="10521"/>
                <a:chExt cx="615" cy="96"/>
              </a:xfrm>
            </p:grpSpPr>
            <p:grpSp>
              <p:nvGrpSpPr>
                <p:cNvPr id="48186" name="Group 143"/>
                <p:cNvGrpSpPr>
                  <a:grpSpLocks/>
                </p:cNvGrpSpPr>
                <p:nvPr/>
              </p:nvGrpSpPr>
              <p:grpSpPr bwMode="auto">
                <a:xfrm>
                  <a:off x="3214" y="10521"/>
                  <a:ext cx="106" cy="96"/>
                  <a:chOff x="3214" y="10521"/>
                  <a:chExt cx="106" cy="96"/>
                </a:xfrm>
              </p:grpSpPr>
              <p:sp>
                <p:nvSpPr>
                  <p:cNvPr id="48202" name="Line 1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67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03" name="Line 1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4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187" name="Group 146"/>
                <p:cNvGrpSpPr>
                  <a:grpSpLocks/>
                </p:cNvGrpSpPr>
                <p:nvPr/>
              </p:nvGrpSpPr>
              <p:grpSpPr bwMode="auto">
                <a:xfrm>
                  <a:off x="3320" y="10521"/>
                  <a:ext cx="101" cy="96"/>
                  <a:chOff x="3320" y="10521"/>
                  <a:chExt cx="101" cy="96"/>
                </a:xfrm>
              </p:grpSpPr>
              <p:sp>
                <p:nvSpPr>
                  <p:cNvPr id="48200" name="Line 1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01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188" name="Group 149"/>
                <p:cNvGrpSpPr>
                  <a:grpSpLocks/>
                </p:cNvGrpSpPr>
                <p:nvPr/>
              </p:nvGrpSpPr>
              <p:grpSpPr bwMode="auto">
                <a:xfrm>
                  <a:off x="3421" y="10521"/>
                  <a:ext cx="105" cy="96"/>
                  <a:chOff x="3421" y="10521"/>
                  <a:chExt cx="105" cy="96"/>
                </a:xfrm>
              </p:grpSpPr>
              <p:sp>
                <p:nvSpPr>
                  <p:cNvPr id="48198" name="Line 1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3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199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1" y="10521"/>
                    <a:ext cx="52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189" name="Group 152"/>
                <p:cNvGrpSpPr>
                  <a:grpSpLocks/>
                </p:cNvGrpSpPr>
                <p:nvPr/>
              </p:nvGrpSpPr>
              <p:grpSpPr bwMode="auto">
                <a:xfrm>
                  <a:off x="3526" y="10521"/>
                  <a:ext cx="101" cy="96"/>
                  <a:chOff x="3526" y="10521"/>
                  <a:chExt cx="101" cy="96"/>
                </a:xfrm>
              </p:grpSpPr>
              <p:sp>
                <p:nvSpPr>
                  <p:cNvPr id="48196" name="Line 1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4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197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6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190" name="Group 155"/>
                <p:cNvGrpSpPr>
                  <a:grpSpLocks/>
                </p:cNvGrpSpPr>
                <p:nvPr/>
              </p:nvGrpSpPr>
              <p:grpSpPr bwMode="auto">
                <a:xfrm>
                  <a:off x="3627" y="10521"/>
                  <a:ext cx="101" cy="96"/>
                  <a:chOff x="3627" y="10521"/>
                  <a:chExt cx="101" cy="96"/>
                </a:xfrm>
              </p:grpSpPr>
              <p:sp>
                <p:nvSpPr>
                  <p:cNvPr id="48194" name="Line 1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80" y="10526"/>
                    <a:ext cx="48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195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7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8191" name="Group 158"/>
                <p:cNvGrpSpPr>
                  <a:grpSpLocks/>
                </p:cNvGrpSpPr>
                <p:nvPr/>
              </p:nvGrpSpPr>
              <p:grpSpPr bwMode="auto">
                <a:xfrm>
                  <a:off x="3723" y="10521"/>
                  <a:ext cx="106" cy="96"/>
                  <a:chOff x="3723" y="10521"/>
                  <a:chExt cx="106" cy="96"/>
                </a:xfrm>
              </p:grpSpPr>
              <p:sp>
                <p:nvSpPr>
                  <p:cNvPr id="48192" name="Line 1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76" y="10526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193" name="Line 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3" y="10521"/>
                    <a:ext cx="53" cy="91"/>
                  </a:xfrm>
                  <a:prstGeom prst="line">
                    <a:avLst/>
                  </a:prstGeom>
                  <a:noFill/>
                  <a:ln w="889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48170" name="Line 161"/>
            <p:cNvSpPr>
              <a:spLocks noChangeShapeType="1"/>
            </p:cNvSpPr>
            <p:nvPr/>
          </p:nvSpPr>
          <p:spPr bwMode="auto">
            <a:xfrm flipV="1">
              <a:off x="3133" y="10717"/>
              <a:ext cx="0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1" name="Line 162"/>
            <p:cNvSpPr>
              <a:spLocks noChangeShapeType="1"/>
            </p:cNvSpPr>
            <p:nvPr/>
          </p:nvSpPr>
          <p:spPr bwMode="auto">
            <a:xfrm flipV="1">
              <a:off x="3813" y="10691"/>
              <a:ext cx="0" cy="2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2" name="Line 163"/>
            <p:cNvSpPr>
              <a:spLocks noChangeShapeType="1"/>
            </p:cNvSpPr>
            <p:nvPr/>
          </p:nvSpPr>
          <p:spPr bwMode="auto">
            <a:xfrm>
              <a:off x="3253" y="11502"/>
              <a:ext cx="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3" name="Line 164"/>
            <p:cNvSpPr>
              <a:spLocks noChangeShapeType="1"/>
            </p:cNvSpPr>
            <p:nvPr/>
          </p:nvSpPr>
          <p:spPr bwMode="auto">
            <a:xfrm>
              <a:off x="4533" y="11878"/>
              <a:ext cx="0" cy="5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4" name="Text Box 165"/>
            <p:cNvSpPr txBox="1">
              <a:spLocks noChangeArrowheads="1"/>
            </p:cNvSpPr>
            <p:nvPr/>
          </p:nvSpPr>
          <p:spPr bwMode="auto">
            <a:xfrm>
              <a:off x="3134" y="11236"/>
              <a:ext cx="734" cy="3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ts val="500"/>
                </a:spcBef>
              </a:pPr>
              <a:r>
                <a:rPr lang="fr-CH" sz="800">
                  <a:latin typeface="Times New Roman" pitchFamily="18" charset="0"/>
                </a:rPr>
                <a:t>50 kV</a:t>
              </a:r>
              <a:endParaRPr lang="fr-FR"/>
            </a:p>
          </p:txBody>
        </p:sp>
        <p:sp>
          <p:nvSpPr>
            <p:cNvPr id="48175" name="Text Box 166"/>
            <p:cNvSpPr txBox="1">
              <a:spLocks noChangeArrowheads="1"/>
            </p:cNvSpPr>
            <p:nvPr/>
          </p:nvSpPr>
          <p:spPr bwMode="auto">
            <a:xfrm>
              <a:off x="4227" y="11732"/>
              <a:ext cx="454" cy="73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ts val="500"/>
                </a:spcBef>
              </a:pPr>
              <a:r>
                <a:rPr lang="fr-CH" sz="1200">
                  <a:latin typeface="Times New Roman" pitchFamily="18" charset="0"/>
                </a:rPr>
                <a:t>25 kV</a:t>
              </a:r>
              <a:endParaRPr lang="fr-FR" sz="1200"/>
            </a:p>
          </p:txBody>
        </p:sp>
        <p:sp>
          <p:nvSpPr>
            <p:cNvPr id="48176" name="Text Box 167"/>
            <p:cNvSpPr txBox="1">
              <a:spLocks noChangeArrowheads="1"/>
            </p:cNvSpPr>
            <p:nvPr/>
          </p:nvSpPr>
          <p:spPr bwMode="auto">
            <a:xfrm>
              <a:off x="4509" y="11780"/>
              <a:ext cx="454" cy="6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ts val="500"/>
                </a:spcBef>
              </a:pPr>
              <a:r>
                <a:rPr lang="fr-CH" sz="1200">
                  <a:latin typeface="Times New Roman" pitchFamily="18" charset="0"/>
                </a:rPr>
                <a:t>25 kV</a:t>
              </a:r>
              <a:endParaRPr lang="fr-FR" sz="1200"/>
            </a:p>
          </p:txBody>
        </p:sp>
        <p:sp>
          <p:nvSpPr>
            <p:cNvPr id="48177" name="Text Box 168"/>
            <p:cNvSpPr txBox="1">
              <a:spLocks noChangeArrowheads="1"/>
            </p:cNvSpPr>
            <p:nvPr/>
          </p:nvSpPr>
          <p:spPr bwMode="auto">
            <a:xfrm>
              <a:off x="5760" y="11329"/>
              <a:ext cx="867" cy="3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ts val="500"/>
                </a:spcBef>
              </a:pPr>
              <a:r>
                <a:rPr lang="fr-CH" sz="1200">
                  <a:latin typeface="Times New Roman" pitchFamily="18" charset="0"/>
                </a:rPr>
                <a:t>Feeder</a:t>
              </a:r>
              <a:endParaRPr lang="fr-FR" sz="1200"/>
            </a:p>
          </p:txBody>
        </p:sp>
        <p:sp>
          <p:nvSpPr>
            <p:cNvPr id="48178" name="Text Box 169"/>
            <p:cNvSpPr txBox="1">
              <a:spLocks noChangeArrowheads="1"/>
            </p:cNvSpPr>
            <p:nvPr/>
          </p:nvSpPr>
          <p:spPr bwMode="auto">
            <a:xfrm>
              <a:off x="5440" y="11571"/>
              <a:ext cx="1521" cy="3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CH" sz="1200">
                  <a:latin typeface="Times New Roman" pitchFamily="18" charset="0"/>
                </a:rPr>
                <a:t>Fahrleitung</a:t>
              </a:r>
              <a:endParaRPr lang="fr-FR" sz="1200"/>
            </a:p>
          </p:txBody>
        </p:sp>
        <p:sp>
          <p:nvSpPr>
            <p:cNvPr id="48179" name="Text Box 170"/>
            <p:cNvSpPr txBox="1">
              <a:spLocks noChangeArrowheads="1"/>
            </p:cNvSpPr>
            <p:nvPr/>
          </p:nvSpPr>
          <p:spPr bwMode="auto">
            <a:xfrm>
              <a:off x="3573" y="12131"/>
              <a:ext cx="747" cy="3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ts val="500"/>
                </a:spcBef>
              </a:pPr>
              <a:r>
                <a:rPr lang="fr-CH" sz="1200">
                  <a:latin typeface="Times New Roman" pitchFamily="18" charset="0"/>
                </a:rPr>
                <a:t>Gleis</a:t>
              </a:r>
              <a:endParaRPr lang="fr-FR" sz="1200"/>
            </a:p>
          </p:txBody>
        </p:sp>
        <p:sp>
          <p:nvSpPr>
            <p:cNvPr id="48180" name="Text Box 171"/>
            <p:cNvSpPr txBox="1">
              <a:spLocks noChangeArrowheads="1"/>
            </p:cNvSpPr>
            <p:nvPr/>
          </p:nvSpPr>
          <p:spPr bwMode="auto">
            <a:xfrm>
              <a:off x="5923" y="10651"/>
              <a:ext cx="2507" cy="3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200" dirty="0" smtClean="0">
                  <a:latin typeface="Times New Roman" pitchFamily="18" charset="0"/>
                </a:rPr>
                <a:t>Autotransformateurs en </a:t>
              </a:r>
              <a:r>
                <a:rPr lang="fr-FR" sz="1200" dirty="0">
                  <a:latin typeface="Times New Roman" pitchFamily="18" charset="0"/>
                </a:rPr>
                <a:t>ligne</a:t>
              </a:r>
            </a:p>
            <a:p>
              <a:pPr algn="ctr"/>
              <a:r>
                <a:rPr lang="fr-FR" sz="1000" dirty="0" err="1">
                  <a:latin typeface="Times New Roman" pitchFamily="18" charset="0"/>
                </a:rPr>
                <a:t>Spartransformatoren</a:t>
              </a:r>
              <a:r>
                <a:rPr lang="fr-FR" sz="1000" dirty="0">
                  <a:latin typeface="Times New Roman" pitchFamily="18" charset="0"/>
                </a:rPr>
                <a:t> </a:t>
              </a:r>
              <a:r>
                <a:rPr lang="fr-FR" sz="1000" dirty="0" err="1">
                  <a:latin typeface="Times New Roman" pitchFamily="18" charset="0"/>
                </a:rPr>
                <a:t>auf</a:t>
              </a:r>
              <a:r>
                <a:rPr lang="fr-FR" sz="1000" dirty="0">
                  <a:latin typeface="Times New Roman" pitchFamily="18" charset="0"/>
                </a:rPr>
                <a:t> der </a:t>
              </a:r>
              <a:r>
                <a:rPr lang="fr-FR" sz="1000" dirty="0" err="1">
                  <a:latin typeface="Times New Roman" pitchFamily="18" charset="0"/>
                </a:rPr>
                <a:t>Linie</a:t>
              </a:r>
              <a:endParaRPr lang="fr-FR" sz="1000" dirty="0"/>
            </a:p>
          </p:txBody>
        </p:sp>
        <p:sp>
          <p:nvSpPr>
            <p:cNvPr id="48181" name="Text Box 172"/>
            <p:cNvSpPr txBox="1">
              <a:spLocks noChangeArrowheads="1"/>
            </p:cNvSpPr>
            <p:nvPr/>
          </p:nvSpPr>
          <p:spPr bwMode="auto">
            <a:xfrm>
              <a:off x="2868" y="10304"/>
              <a:ext cx="1227" cy="3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ts val="500"/>
                </a:spcBef>
              </a:pPr>
              <a:r>
                <a:rPr lang="fr-CH" sz="1200">
                  <a:latin typeface="Times New Roman" pitchFamily="18" charset="0"/>
                </a:rPr>
                <a:t>Sous-station</a:t>
              </a:r>
            </a:p>
            <a:p>
              <a:pPr algn="ctr">
                <a:lnSpc>
                  <a:spcPct val="80000"/>
                </a:lnSpc>
                <a:spcBef>
                  <a:spcPts val="500"/>
                </a:spcBef>
              </a:pPr>
              <a:r>
                <a:rPr lang="fr-CH" sz="1200">
                  <a:latin typeface="Times New Roman" pitchFamily="18" charset="0"/>
                </a:rPr>
                <a:t>Unterwerk</a:t>
              </a:r>
              <a:endParaRPr lang="fr-FR" sz="1200"/>
            </a:p>
          </p:txBody>
        </p:sp>
        <p:sp>
          <p:nvSpPr>
            <p:cNvPr id="48182" name="Text Box 173"/>
            <p:cNvSpPr txBox="1">
              <a:spLocks noChangeArrowheads="1"/>
            </p:cNvSpPr>
            <p:nvPr/>
          </p:nvSpPr>
          <p:spPr bwMode="auto">
            <a:xfrm>
              <a:off x="3200" y="10637"/>
              <a:ext cx="560" cy="3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ts val="500"/>
                </a:spcBef>
              </a:pPr>
              <a:r>
                <a:rPr lang="fr-CH" sz="800">
                  <a:latin typeface="Times New Roman" pitchFamily="18" charset="0"/>
                </a:rPr>
                <a:t>HT</a:t>
              </a:r>
              <a:endParaRPr lang="fr-FR"/>
            </a:p>
          </p:txBody>
        </p:sp>
        <p:sp>
          <p:nvSpPr>
            <p:cNvPr id="48183" name="Line 174"/>
            <p:cNvSpPr>
              <a:spLocks noChangeShapeType="1"/>
            </p:cNvSpPr>
            <p:nvPr/>
          </p:nvSpPr>
          <p:spPr bwMode="auto">
            <a:xfrm flipV="1">
              <a:off x="4800" y="11627"/>
              <a:ext cx="0" cy="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401638" y="2841625"/>
            <a:ext cx="81994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10.48</a:t>
            </a:r>
            <a:r>
              <a:rPr lang="fr-CH" altLang="fr-FR">
                <a:latin typeface="Calibri" pitchFamily="34" charset="0"/>
              </a:rPr>
              <a:t> </a:t>
            </a:r>
            <a:r>
              <a:rPr lang="fr-FR" altLang="ja-JP">
                <a:latin typeface="Calibri" pitchFamily="34" charset="0"/>
              </a:rPr>
              <a:t>Alimentation double monophasé: exemple pour 25 kV.</a:t>
            </a:r>
            <a:r>
              <a:rPr lang="fr-FR" altLang="ja-JP"/>
              <a:t> </a:t>
            </a:r>
            <a:endParaRPr lang="fr-CH" altLang="fr-FR">
              <a:latin typeface="Calibri" pitchFamily="34" charset="0"/>
            </a:endParaRPr>
          </a:p>
          <a:p>
            <a:r>
              <a:rPr lang="fr-CH" altLang="fr-FR">
                <a:latin typeface="Calibri" pitchFamily="34" charset="0"/>
              </a:rPr>
              <a:t>	</a:t>
            </a:r>
            <a:r>
              <a:rPr lang="de-CH" altLang="ja-JP">
                <a:latin typeface="Calibri" pitchFamily="34" charset="0"/>
              </a:rPr>
              <a:t>Speisung mit Doppelspannung: Beispiel für 25 kV</a:t>
            </a:r>
            <a:r>
              <a:rPr lang="fr-FR" altLang="ja-JP"/>
              <a:t>.</a:t>
            </a:r>
            <a:endParaRPr lang="fr-FR" altLang="fr-FR"/>
          </a:p>
        </p:txBody>
      </p:sp>
      <p:graphicFrame>
        <p:nvGraphicFramePr>
          <p:cNvPr id="22799" name="Group 271"/>
          <p:cNvGraphicFramePr>
            <a:graphicFrameLocks noGrp="1"/>
          </p:cNvGraphicFramePr>
          <p:nvPr/>
        </p:nvGraphicFramePr>
        <p:xfrm>
          <a:off x="1331913" y="3429000"/>
          <a:ext cx="5976937" cy="2160589"/>
        </p:xfrm>
        <a:graphic>
          <a:graphicData uri="http://schemas.openxmlformats.org/drawingml/2006/table">
            <a:tbl>
              <a:tblPr/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475" algn="l"/>
                        </a:tabLst>
                      </a:pPr>
                      <a:r>
                        <a:rPr kumimoji="0" lang="fr-CH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  <a:cs typeface="Times New Roman" pitchFamily="18" charset="0"/>
                        </a:rPr>
                        <a:t>Intervalles entre sous-stations</a:t>
                      </a:r>
                      <a:endParaRPr kumimoji="0" lang="fr-FR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475" algn="l"/>
                        </a:tabLst>
                      </a:pPr>
                      <a:r>
                        <a:rPr kumimoji="0" lang="fr-CH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[km]</a:t>
                      </a:r>
                      <a:endParaRPr kumimoji="0" lang="fr-CH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475" algn="l"/>
                          <a:tab pos="449263" algn="l"/>
                        </a:tabLst>
                      </a:pPr>
                      <a:r>
                        <a:rPr kumimoji="0" lang="fr-C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Puissance par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475" algn="l"/>
                          <a:tab pos="449263" algn="l"/>
                        </a:tabLst>
                      </a:pPr>
                      <a:r>
                        <a:rPr kumimoji="0" lang="fr-CH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sous-station [MVA]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475" algn="l"/>
                        </a:tabLst>
                      </a:pPr>
                      <a:r>
                        <a:rPr kumimoji="0" lang="fr-CH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Continu</a:t>
                      </a:r>
                      <a:r>
                        <a:rPr kumimoji="0" lang="fr-CH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  <a:cs typeface="Times New Roman" pitchFamily="18" charset="0"/>
                        </a:rPr>
                        <a:t> 1500 V</a:t>
                      </a:r>
                      <a:endParaRPr kumimoji="0" lang="fr-CH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475" algn="l"/>
                          <a:tab pos="449263" algn="l"/>
                        </a:tabLst>
                      </a:pPr>
                      <a:r>
                        <a:rPr kumimoji="0" lang="fr-CH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  <a:cs typeface="Times New Roman" pitchFamily="18" charset="0"/>
                        </a:rPr>
                        <a:t>8 </a:t>
                      </a:r>
                      <a:r>
                        <a:rPr kumimoji="0" lang="fr-CH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Times New Roman" pitchFamily="18" charset="0"/>
                        </a:rPr>
                        <a:t>à</a:t>
                      </a:r>
                      <a:r>
                        <a:rPr kumimoji="0" lang="fr-CH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  <a:cs typeface="Times New Roman" pitchFamily="18" charset="0"/>
                        </a:rPr>
                        <a:t> 14 </a:t>
                      </a:r>
                      <a:endParaRPr kumimoji="0" lang="fr-CH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à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Monophas</a:t>
                      </a:r>
                      <a:r>
                        <a:rPr kumimoji="0" lang="fr-FR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Times New Roman" pitchFamily="18" charset="0"/>
                        </a:rPr>
                        <a:t>é</a:t>
                      </a:r>
                      <a:r>
                        <a:rPr kumimoji="0" lang="fr-FR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16,7 Hz 15 kV</a:t>
                      </a:r>
                      <a:endParaRPr kumimoji="0" lang="fr-FR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30 </a:t>
                      </a:r>
                      <a:r>
                        <a:rPr kumimoji="0" lang="fr-FR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Times New Roman" pitchFamily="18" charset="0"/>
                        </a:rPr>
                        <a:t>à</a:t>
                      </a:r>
                      <a:r>
                        <a:rPr kumimoji="0" lang="fr-FR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60</a:t>
                      </a:r>
                      <a:endParaRPr kumimoji="0" lang="fr-FR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à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Monophas</a:t>
                      </a:r>
                      <a:r>
                        <a:rPr kumimoji="0" lang="fr-FR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Times New Roman" pitchFamily="18" charset="0"/>
                        </a:rPr>
                        <a:t>é</a:t>
                      </a:r>
                      <a:r>
                        <a:rPr kumimoji="0" lang="fr-FR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50 Hz 25 kV</a:t>
                      </a:r>
                      <a:endParaRPr kumimoji="0" lang="fr-FR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30 </a:t>
                      </a:r>
                      <a:r>
                        <a:rPr kumimoji="0" lang="fr-FR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Times New Roman" pitchFamily="18" charset="0"/>
                        </a:rPr>
                        <a:t>à</a:t>
                      </a:r>
                      <a:r>
                        <a:rPr kumimoji="0" lang="fr-FR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60</a:t>
                      </a:r>
                      <a:endParaRPr kumimoji="0" lang="fr-FR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à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Monophas</a:t>
                      </a:r>
                      <a:r>
                        <a:rPr kumimoji="0" lang="fr-FR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Times New Roman" pitchFamily="18" charset="0"/>
                        </a:rPr>
                        <a:t>é</a:t>
                      </a:r>
                      <a:r>
                        <a:rPr kumimoji="0" lang="fr-FR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50 Hz 2 x 25 kV</a:t>
                      </a:r>
                      <a:endParaRPr kumimoji="0" lang="fr-FR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40 </a:t>
                      </a:r>
                      <a:r>
                        <a:rPr kumimoji="0" lang="fr-FR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Times New Roman" pitchFamily="18" charset="0"/>
                        </a:rPr>
                        <a:t>à</a:t>
                      </a:r>
                      <a:r>
                        <a:rPr kumimoji="0" lang="fr-FR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90</a:t>
                      </a:r>
                      <a:endParaRPr kumimoji="0" lang="fr-FR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475" algn="l"/>
                          <a:tab pos="449263" algn="l"/>
                        </a:tabLst>
                      </a:pPr>
                      <a:r>
                        <a:rPr kumimoji="0" lang="fr-C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30 </a:t>
                      </a:r>
                      <a:r>
                        <a:rPr kumimoji="0" lang="fr-C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à</a:t>
                      </a:r>
                      <a:r>
                        <a:rPr kumimoji="0" lang="fr-C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60 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159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52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ja-JP"/>
              <a:t>Intervalles et puissances des sous-stations selon les systèmes 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ja-JP"/>
              <a:t>Intervalle und Leistungen der Unterwerken für Systemen</a:t>
            </a:r>
            <a:r>
              <a:rPr lang="fr-FR" altLang="ja-JP"/>
              <a:t>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467C2A9-D6CF-4474-A0EE-1EC44E6F66F6}" type="slidenum">
              <a:rPr lang="fr-CH" sz="1000">
                <a:solidFill>
                  <a:srgbClr val="ACA39A"/>
                </a:solidFill>
              </a:rPr>
              <a:pPr algn="ctr"/>
              <a:t>16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155" name="Group 4"/>
          <p:cNvGrpSpPr>
            <a:grpSpLocks noChangeAspect="1"/>
          </p:cNvGrpSpPr>
          <p:nvPr/>
        </p:nvGrpSpPr>
        <p:grpSpPr bwMode="auto">
          <a:xfrm>
            <a:off x="539750" y="476250"/>
            <a:ext cx="7559675" cy="5372100"/>
            <a:chOff x="1579" y="5898"/>
            <a:chExt cx="8282" cy="5887"/>
          </a:xfrm>
        </p:grpSpPr>
        <p:sp>
          <p:nvSpPr>
            <p:cNvPr id="49157" name="AutoShape 5"/>
            <p:cNvSpPr>
              <a:spLocks noChangeAspect="1" noChangeArrowheads="1"/>
            </p:cNvSpPr>
            <p:nvPr/>
          </p:nvSpPr>
          <p:spPr bwMode="auto">
            <a:xfrm>
              <a:off x="1579" y="5898"/>
              <a:ext cx="8282" cy="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1633" y="6197"/>
              <a:ext cx="5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Kraftwerken</a:t>
              </a:r>
              <a:endParaRPr lang="fr-FR"/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1616" y="6639"/>
              <a:ext cx="6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Schaltstation</a:t>
              </a:r>
              <a:endParaRPr lang="fr-FR"/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5925" y="10196"/>
              <a:ext cx="74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HT-Netz</a:t>
              </a:r>
              <a:endParaRPr lang="fr-FR"/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1616" y="7551"/>
              <a:ext cx="11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Bahnunterwerk</a:t>
              </a:r>
              <a:endParaRPr lang="fr-FR"/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1633" y="8034"/>
              <a:ext cx="2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Gleis</a:t>
              </a:r>
              <a:endParaRPr lang="fr-FR"/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1728" y="5898"/>
              <a:ext cx="6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a</a:t>
              </a:r>
              <a:endParaRPr lang="fr-FR"/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1821" y="5898"/>
              <a:ext cx="3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)</a:t>
              </a:r>
              <a:endParaRPr lang="fr-FR"/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1876" y="5898"/>
              <a:ext cx="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1913" y="5898"/>
              <a:ext cx="369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Industrielle Frequenz / Industrielle Frequenz</a:t>
              </a:r>
              <a:endParaRPr lang="fr-FR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2078" y="5898"/>
              <a:ext cx="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49168" name="Rectangle 16"/>
            <p:cNvSpPr>
              <a:spLocks noChangeArrowheads="1"/>
            </p:cNvSpPr>
            <p:nvPr/>
          </p:nvSpPr>
          <p:spPr bwMode="auto">
            <a:xfrm>
              <a:off x="3733" y="5898"/>
              <a:ext cx="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grpSp>
          <p:nvGrpSpPr>
            <p:cNvPr id="49169" name="Group 17"/>
            <p:cNvGrpSpPr>
              <a:grpSpLocks/>
            </p:cNvGrpSpPr>
            <p:nvPr/>
          </p:nvGrpSpPr>
          <p:grpSpPr bwMode="auto">
            <a:xfrm>
              <a:off x="2693" y="6223"/>
              <a:ext cx="2934" cy="2239"/>
              <a:chOff x="2693" y="6223"/>
              <a:chExt cx="2934" cy="2239"/>
            </a:xfrm>
          </p:grpSpPr>
          <p:sp>
            <p:nvSpPr>
              <p:cNvPr id="49498" name="Rectangle 18"/>
              <p:cNvSpPr>
                <a:spLocks noChangeArrowheads="1"/>
              </p:cNvSpPr>
              <p:nvPr/>
            </p:nvSpPr>
            <p:spPr bwMode="auto">
              <a:xfrm>
                <a:off x="3436" y="6307"/>
                <a:ext cx="19" cy="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99" name="Rectangle 19"/>
              <p:cNvSpPr>
                <a:spLocks noChangeArrowheads="1"/>
              </p:cNvSpPr>
              <p:nvPr/>
            </p:nvSpPr>
            <p:spPr bwMode="auto">
              <a:xfrm>
                <a:off x="5274" y="6307"/>
                <a:ext cx="19" cy="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0" name="Oval 20"/>
              <p:cNvSpPr>
                <a:spLocks noChangeArrowheads="1"/>
              </p:cNvSpPr>
              <p:nvPr/>
            </p:nvSpPr>
            <p:spPr bwMode="auto">
              <a:xfrm>
                <a:off x="5144" y="6251"/>
                <a:ext cx="297" cy="2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1" name="Oval 21"/>
              <p:cNvSpPr>
                <a:spLocks noChangeArrowheads="1"/>
              </p:cNvSpPr>
              <p:nvPr/>
            </p:nvSpPr>
            <p:spPr bwMode="auto">
              <a:xfrm>
                <a:off x="5135" y="6242"/>
                <a:ext cx="316" cy="316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2" name="Oval 22"/>
              <p:cNvSpPr>
                <a:spLocks noChangeArrowheads="1"/>
              </p:cNvSpPr>
              <p:nvPr/>
            </p:nvSpPr>
            <p:spPr bwMode="auto">
              <a:xfrm>
                <a:off x="3287" y="6233"/>
                <a:ext cx="298" cy="2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3" name="Oval 23"/>
              <p:cNvSpPr>
                <a:spLocks noChangeArrowheads="1"/>
              </p:cNvSpPr>
              <p:nvPr/>
            </p:nvSpPr>
            <p:spPr bwMode="auto">
              <a:xfrm>
                <a:off x="3278" y="6223"/>
                <a:ext cx="316" cy="316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4" name="Rectangle 24"/>
              <p:cNvSpPr>
                <a:spLocks noChangeArrowheads="1"/>
              </p:cNvSpPr>
              <p:nvPr/>
            </p:nvSpPr>
            <p:spPr bwMode="auto">
              <a:xfrm>
                <a:off x="3306" y="6790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5" name="Rectangle 25"/>
              <p:cNvSpPr>
                <a:spLocks noChangeArrowheads="1"/>
              </p:cNvSpPr>
              <p:nvPr/>
            </p:nvSpPr>
            <p:spPr bwMode="auto">
              <a:xfrm>
                <a:off x="3296" y="6780"/>
                <a:ext cx="317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6" name="Rectangle 26"/>
              <p:cNvSpPr>
                <a:spLocks noChangeArrowheads="1"/>
              </p:cNvSpPr>
              <p:nvPr/>
            </p:nvSpPr>
            <p:spPr bwMode="auto">
              <a:xfrm>
                <a:off x="5144" y="6790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7" name="Rectangle 27"/>
              <p:cNvSpPr>
                <a:spLocks noChangeArrowheads="1"/>
              </p:cNvSpPr>
              <p:nvPr/>
            </p:nvSpPr>
            <p:spPr bwMode="auto">
              <a:xfrm>
                <a:off x="5135" y="6780"/>
                <a:ext cx="316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8" name="Rectangle 28"/>
              <p:cNvSpPr>
                <a:spLocks noChangeArrowheads="1"/>
              </p:cNvSpPr>
              <p:nvPr/>
            </p:nvSpPr>
            <p:spPr bwMode="auto">
              <a:xfrm>
                <a:off x="2719" y="7217"/>
                <a:ext cx="2897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9" name="Rectangle 29"/>
              <p:cNvSpPr>
                <a:spLocks noChangeArrowheads="1"/>
              </p:cNvSpPr>
              <p:nvPr/>
            </p:nvSpPr>
            <p:spPr bwMode="auto">
              <a:xfrm>
                <a:off x="2693" y="8127"/>
                <a:ext cx="2934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0" name="Rectangle 30"/>
              <p:cNvSpPr>
                <a:spLocks noChangeArrowheads="1"/>
              </p:cNvSpPr>
              <p:nvPr/>
            </p:nvSpPr>
            <p:spPr bwMode="auto">
              <a:xfrm>
                <a:off x="2693" y="8164"/>
                <a:ext cx="2934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1" name="Rectangle 31"/>
              <p:cNvSpPr>
                <a:spLocks noChangeArrowheads="1"/>
              </p:cNvSpPr>
              <p:nvPr/>
            </p:nvSpPr>
            <p:spPr bwMode="auto">
              <a:xfrm>
                <a:off x="2712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2" name="Rectangle 32"/>
              <p:cNvSpPr>
                <a:spLocks noChangeArrowheads="1"/>
              </p:cNvSpPr>
              <p:nvPr/>
            </p:nvSpPr>
            <p:spPr bwMode="auto">
              <a:xfrm>
                <a:off x="2767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3" name="Rectangle 33"/>
              <p:cNvSpPr>
                <a:spLocks noChangeArrowheads="1"/>
              </p:cNvSpPr>
              <p:nvPr/>
            </p:nvSpPr>
            <p:spPr bwMode="auto">
              <a:xfrm>
                <a:off x="2823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4" name="Rectangle 34"/>
              <p:cNvSpPr>
                <a:spLocks noChangeArrowheads="1"/>
              </p:cNvSpPr>
              <p:nvPr/>
            </p:nvSpPr>
            <p:spPr bwMode="auto">
              <a:xfrm>
                <a:off x="2879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5" name="Rectangle 35"/>
              <p:cNvSpPr>
                <a:spLocks noChangeArrowheads="1"/>
              </p:cNvSpPr>
              <p:nvPr/>
            </p:nvSpPr>
            <p:spPr bwMode="auto">
              <a:xfrm>
                <a:off x="2916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6" name="Rectangle 36"/>
              <p:cNvSpPr>
                <a:spLocks noChangeArrowheads="1"/>
              </p:cNvSpPr>
              <p:nvPr/>
            </p:nvSpPr>
            <p:spPr bwMode="auto">
              <a:xfrm>
                <a:off x="2972" y="810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7" name="Rectangle 37"/>
              <p:cNvSpPr>
                <a:spLocks noChangeArrowheads="1"/>
              </p:cNvSpPr>
              <p:nvPr/>
            </p:nvSpPr>
            <p:spPr bwMode="auto">
              <a:xfrm>
                <a:off x="3027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8" name="Rectangle 38"/>
              <p:cNvSpPr>
                <a:spLocks noChangeArrowheads="1"/>
              </p:cNvSpPr>
              <p:nvPr/>
            </p:nvSpPr>
            <p:spPr bwMode="auto">
              <a:xfrm>
                <a:off x="3083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9" name="Rectangle 39"/>
              <p:cNvSpPr>
                <a:spLocks noChangeArrowheads="1"/>
              </p:cNvSpPr>
              <p:nvPr/>
            </p:nvSpPr>
            <p:spPr bwMode="auto">
              <a:xfrm>
                <a:off x="3139" y="810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0" name="Rectangle 40"/>
              <p:cNvSpPr>
                <a:spLocks noChangeArrowheads="1"/>
              </p:cNvSpPr>
              <p:nvPr/>
            </p:nvSpPr>
            <p:spPr bwMode="auto">
              <a:xfrm>
                <a:off x="3176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1" name="Rectangle 41"/>
              <p:cNvSpPr>
                <a:spLocks noChangeArrowheads="1"/>
              </p:cNvSpPr>
              <p:nvPr/>
            </p:nvSpPr>
            <p:spPr bwMode="auto">
              <a:xfrm>
                <a:off x="3232" y="810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2" name="Rectangle 42"/>
              <p:cNvSpPr>
                <a:spLocks noChangeArrowheads="1"/>
              </p:cNvSpPr>
              <p:nvPr/>
            </p:nvSpPr>
            <p:spPr bwMode="auto">
              <a:xfrm>
                <a:off x="3287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3" name="Rectangle 43"/>
              <p:cNvSpPr>
                <a:spLocks noChangeArrowheads="1"/>
              </p:cNvSpPr>
              <p:nvPr/>
            </p:nvSpPr>
            <p:spPr bwMode="auto">
              <a:xfrm>
                <a:off x="3343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4" name="Rectangle 44"/>
              <p:cNvSpPr>
                <a:spLocks noChangeArrowheads="1"/>
              </p:cNvSpPr>
              <p:nvPr/>
            </p:nvSpPr>
            <p:spPr bwMode="auto">
              <a:xfrm>
                <a:off x="3399" y="810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5" name="Rectangle 45"/>
              <p:cNvSpPr>
                <a:spLocks noChangeArrowheads="1"/>
              </p:cNvSpPr>
              <p:nvPr/>
            </p:nvSpPr>
            <p:spPr bwMode="auto">
              <a:xfrm>
                <a:off x="3455" y="810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6" name="Rectangle 46"/>
              <p:cNvSpPr>
                <a:spLocks noChangeArrowheads="1"/>
              </p:cNvSpPr>
              <p:nvPr/>
            </p:nvSpPr>
            <p:spPr bwMode="auto">
              <a:xfrm>
                <a:off x="3492" y="810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7" name="Rectangle 47"/>
              <p:cNvSpPr>
                <a:spLocks noChangeArrowheads="1"/>
              </p:cNvSpPr>
              <p:nvPr/>
            </p:nvSpPr>
            <p:spPr bwMode="auto">
              <a:xfrm>
                <a:off x="3547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8" name="Rectangle 48"/>
              <p:cNvSpPr>
                <a:spLocks noChangeArrowheads="1"/>
              </p:cNvSpPr>
              <p:nvPr/>
            </p:nvSpPr>
            <p:spPr bwMode="auto">
              <a:xfrm>
                <a:off x="3603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9" name="Rectangle 49"/>
              <p:cNvSpPr>
                <a:spLocks noChangeArrowheads="1"/>
              </p:cNvSpPr>
              <p:nvPr/>
            </p:nvSpPr>
            <p:spPr bwMode="auto">
              <a:xfrm>
                <a:off x="3603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0" name="Rectangle 50"/>
              <p:cNvSpPr>
                <a:spLocks noChangeArrowheads="1"/>
              </p:cNvSpPr>
              <p:nvPr/>
            </p:nvSpPr>
            <p:spPr bwMode="auto">
              <a:xfrm>
                <a:off x="3659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1" name="Rectangle 51"/>
              <p:cNvSpPr>
                <a:spLocks noChangeArrowheads="1"/>
              </p:cNvSpPr>
              <p:nvPr/>
            </p:nvSpPr>
            <p:spPr bwMode="auto">
              <a:xfrm>
                <a:off x="3714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2" name="Rectangle 52"/>
              <p:cNvSpPr>
                <a:spLocks noChangeArrowheads="1"/>
              </p:cNvSpPr>
              <p:nvPr/>
            </p:nvSpPr>
            <p:spPr bwMode="auto">
              <a:xfrm>
                <a:off x="3770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3" name="Rectangle 53"/>
              <p:cNvSpPr>
                <a:spLocks noChangeArrowheads="1"/>
              </p:cNvSpPr>
              <p:nvPr/>
            </p:nvSpPr>
            <p:spPr bwMode="auto">
              <a:xfrm>
                <a:off x="3807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4" name="Rectangle 54"/>
              <p:cNvSpPr>
                <a:spLocks noChangeArrowheads="1"/>
              </p:cNvSpPr>
              <p:nvPr/>
            </p:nvSpPr>
            <p:spPr bwMode="auto">
              <a:xfrm>
                <a:off x="3863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5" name="Rectangle 55"/>
              <p:cNvSpPr>
                <a:spLocks noChangeArrowheads="1"/>
              </p:cNvSpPr>
              <p:nvPr/>
            </p:nvSpPr>
            <p:spPr bwMode="auto">
              <a:xfrm>
                <a:off x="3919" y="810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6" name="Rectangle 56"/>
              <p:cNvSpPr>
                <a:spLocks noChangeArrowheads="1"/>
              </p:cNvSpPr>
              <p:nvPr/>
            </p:nvSpPr>
            <p:spPr bwMode="auto">
              <a:xfrm>
                <a:off x="3974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7" name="Rectangle 57"/>
              <p:cNvSpPr>
                <a:spLocks noChangeArrowheads="1"/>
              </p:cNvSpPr>
              <p:nvPr/>
            </p:nvSpPr>
            <p:spPr bwMode="auto">
              <a:xfrm>
                <a:off x="4030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8" name="Rectangle 58"/>
              <p:cNvSpPr>
                <a:spLocks noChangeArrowheads="1"/>
              </p:cNvSpPr>
              <p:nvPr/>
            </p:nvSpPr>
            <p:spPr bwMode="auto">
              <a:xfrm>
                <a:off x="4030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9" name="Rectangle 59"/>
              <p:cNvSpPr>
                <a:spLocks noChangeArrowheads="1"/>
              </p:cNvSpPr>
              <p:nvPr/>
            </p:nvSpPr>
            <p:spPr bwMode="auto">
              <a:xfrm>
                <a:off x="4067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0" name="Rectangle 60"/>
              <p:cNvSpPr>
                <a:spLocks noChangeArrowheads="1"/>
              </p:cNvSpPr>
              <p:nvPr/>
            </p:nvSpPr>
            <p:spPr bwMode="auto">
              <a:xfrm>
                <a:off x="4123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1" name="Rectangle 61"/>
              <p:cNvSpPr>
                <a:spLocks noChangeArrowheads="1"/>
              </p:cNvSpPr>
              <p:nvPr/>
            </p:nvSpPr>
            <p:spPr bwMode="auto">
              <a:xfrm>
                <a:off x="4179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2" name="Rectangle 62"/>
              <p:cNvSpPr>
                <a:spLocks noChangeArrowheads="1"/>
              </p:cNvSpPr>
              <p:nvPr/>
            </p:nvSpPr>
            <p:spPr bwMode="auto">
              <a:xfrm>
                <a:off x="4234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3" name="Rectangle 63"/>
              <p:cNvSpPr>
                <a:spLocks noChangeArrowheads="1"/>
              </p:cNvSpPr>
              <p:nvPr/>
            </p:nvSpPr>
            <p:spPr bwMode="auto">
              <a:xfrm>
                <a:off x="4290" y="810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4" name="Rectangle 64"/>
              <p:cNvSpPr>
                <a:spLocks noChangeArrowheads="1"/>
              </p:cNvSpPr>
              <p:nvPr/>
            </p:nvSpPr>
            <p:spPr bwMode="auto">
              <a:xfrm>
                <a:off x="4346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5" name="Rectangle 65"/>
              <p:cNvSpPr>
                <a:spLocks noChangeArrowheads="1"/>
              </p:cNvSpPr>
              <p:nvPr/>
            </p:nvSpPr>
            <p:spPr bwMode="auto">
              <a:xfrm>
                <a:off x="4383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6" name="Rectangle 66"/>
              <p:cNvSpPr>
                <a:spLocks noChangeArrowheads="1"/>
              </p:cNvSpPr>
              <p:nvPr/>
            </p:nvSpPr>
            <p:spPr bwMode="auto">
              <a:xfrm>
                <a:off x="4439" y="810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7" name="Rectangle 67"/>
              <p:cNvSpPr>
                <a:spLocks noChangeArrowheads="1"/>
              </p:cNvSpPr>
              <p:nvPr/>
            </p:nvSpPr>
            <p:spPr bwMode="auto">
              <a:xfrm>
                <a:off x="4439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8" name="Rectangle 68"/>
              <p:cNvSpPr>
                <a:spLocks noChangeArrowheads="1"/>
              </p:cNvSpPr>
              <p:nvPr/>
            </p:nvSpPr>
            <p:spPr bwMode="auto">
              <a:xfrm>
                <a:off x="4494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9" name="Rectangle 69"/>
              <p:cNvSpPr>
                <a:spLocks noChangeArrowheads="1"/>
              </p:cNvSpPr>
              <p:nvPr/>
            </p:nvSpPr>
            <p:spPr bwMode="auto">
              <a:xfrm>
                <a:off x="4550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0" name="Rectangle 70"/>
              <p:cNvSpPr>
                <a:spLocks noChangeArrowheads="1"/>
              </p:cNvSpPr>
              <p:nvPr/>
            </p:nvSpPr>
            <p:spPr bwMode="auto">
              <a:xfrm>
                <a:off x="4606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1" name="Rectangle 71"/>
              <p:cNvSpPr>
                <a:spLocks noChangeArrowheads="1"/>
              </p:cNvSpPr>
              <p:nvPr/>
            </p:nvSpPr>
            <p:spPr bwMode="auto">
              <a:xfrm>
                <a:off x="4662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2" name="Rectangle 72"/>
              <p:cNvSpPr>
                <a:spLocks noChangeArrowheads="1"/>
              </p:cNvSpPr>
              <p:nvPr/>
            </p:nvSpPr>
            <p:spPr bwMode="auto">
              <a:xfrm>
                <a:off x="4699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3" name="Rectangle 73"/>
              <p:cNvSpPr>
                <a:spLocks noChangeArrowheads="1"/>
              </p:cNvSpPr>
              <p:nvPr/>
            </p:nvSpPr>
            <p:spPr bwMode="auto">
              <a:xfrm>
                <a:off x="4754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4" name="Rectangle 74"/>
              <p:cNvSpPr>
                <a:spLocks noChangeArrowheads="1"/>
              </p:cNvSpPr>
              <p:nvPr/>
            </p:nvSpPr>
            <p:spPr bwMode="auto">
              <a:xfrm>
                <a:off x="4810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5" name="Rectangle 75"/>
              <p:cNvSpPr>
                <a:spLocks noChangeArrowheads="1"/>
              </p:cNvSpPr>
              <p:nvPr/>
            </p:nvSpPr>
            <p:spPr bwMode="auto">
              <a:xfrm>
                <a:off x="4866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6" name="Rectangle 76"/>
              <p:cNvSpPr>
                <a:spLocks noChangeArrowheads="1"/>
              </p:cNvSpPr>
              <p:nvPr/>
            </p:nvSpPr>
            <p:spPr bwMode="auto">
              <a:xfrm>
                <a:off x="4866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7" name="Rectangle 77"/>
              <p:cNvSpPr>
                <a:spLocks noChangeArrowheads="1"/>
              </p:cNvSpPr>
              <p:nvPr/>
            </p:nvSpPr>
            <p:spPr bwMode="auto">
              <a:xfrm>
                <a:off x="4922" y="8127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8" name="Rectangle 78"/>
              <p:cNvSpPr>
                <a:spLocks noChangeArrowheads="1"/>
              </p:cNvSpPr>
              <p:nvPr/>
            </p:nvSpPr>
            <p:spPr bwMode="auto">
              <a:xfrm>
                <a:off x="4959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9" name="Rectangle 79"/>
              <p:cNvSpPr>
                <a:spLocks noChangeArrowheads="1"/>
              </p:cNvSpPr>
              <p:nvPr/>
            </p:nvSpPr>
            <p:spPr bwMode="auto">
              <a:xfrm>
                <a:off x="5014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0" name="Rectangle 80"/>
              <p:cNvSpPr>
                <a:spLocks noChangeArrowheads="1"/>
              </p:cNvSpPr>
              <p:nvPr/>
            </p:nvSpPr>
            <p:spPr bwMode="auto">
              <a:xfrm>
                <a:off x="5070" y="8127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1" name="Rectangle 81"/>
              <p:cNvSpPr>
                <a:spLocks noChangeArrowheads="1"/>
              </p:cNvSpPr>
              <p:nvPr/>
            </p:nvSpPr>
            <p:spPr bwMode="auto">
              <a:xfrm>
                <a:off x="5126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2" name="Rectangle 82"/>
              <p:cNvSpPr>
                <a:spLocks noChangeArrowheads="1"/>
              </p:cNvSpPr>
              <p:nvPr/>
            </p:nvSpPr>
            <p:spPr bwMode="auto">
              <a:xfrm>
                <a:off x="5181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3" name="Rectangle 83"/>
              <p:cNvSpPr>
                <a:spLocks noChangeArrowheads="1"/>
              </p:cNvSpPr>
              <p:nvPr/>
            </p:nvSpPr>
            <p:spPr bwMode="auto">
              <a:xfrm>
                <a:off x="5237" y="8127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4" name="Rectangle 84"/>
              <p:cNvSpPr>
                <a:spLocks noChangeArrowheads="1"/>
              </p:cNvSpPr>
              <p:nvPr/>
            </p:nvSpPr>
            <p:spPr bwMode="auto">
              <a:xfrm>
                <a:off x="5274" y="8108"/>
                <a:ext cx="19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5" name="Rectangle 85"/>
              <p:cNvSpPr>
                <a:spLocks noChangeArrowheads="1"/>
              </p:cNvSpPr>
              <p:nvPr/>
            </p:nvSpPr>
            <p:spPr bwMode="auto">
              <a:xfrm>
                <a:off x="5274" y="8127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6" name="Rectangle 86"/>
              <p:cNvSpPr>
                <a:spLocks noChangeArrowheads="1"/>
              </p:cNvSpPr>
              <p:nvPr/>
            </p:nvSpPr>
            <p:spPr bwMode="auto">
              <a:xfrm>
                <a:off x="5330" y="8127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7" name="Rectangle 87"/>
              <p:cNvSpPr>
                <a:spLocks noChangeArrowheads="1"/>
              </p:cNvSpPr>
              <p:nvPr/>
            </p:nvSpPr>
            <p:spPr bwMode="auto">
              <a:xfrm>
                <a:off x="5386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8" name="Rectangle 88"/>
              <p:cNvSpPr>
                <a:spLocks noChangeArrowheads="1"/>
              </p:cNvSpPr>
              <p:nvPr/>
            </p:nvSpPr>
            <p:spPr bwMode="auto">
              <a:xfrm>
                <a:off x="5441" y="8127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9" name="Rectangle 89"/>
              <p:cNvSpPr>
                <a:spLocks noChangeArrowheads="1"/>
              </p:cNvSpPr>
              <p:nvPr/>
            </p:nvSpPr>
            <p:spPr bwMode="auto">
              <a:xfrm>
                <a:off x="5497" y="8127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0" name="Rectangle 90"/>
              <p:cNvSpPr>
                <a:spLocks noChangeArrowheads="1"/>
              </p:cNvSpPr>
              <p:nvPr/>
            </p:nvSpPr>
            <p:spPr bwMode="auto">
              <a:xfrm>
                <a:off x="5553" y="8108"/>
                <a:ext cx="18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1" name="Freeform 91"/>
              <p:cNvSpPr>
                <a:spLocks/>
              </p:cNvSpPr>
              <p:nvPr/>
            </p:nvSpPr>
            <p:spPr bwMode="auto">
              <a:xfrm>
                <a:off x="3603" y="7644"/>
                <a:ext cx="260" cy="260"/>
              </a:xfrm>
              <a:custGeom>
                <a:avLst/>
                <a:gdLst>
                  <a:gd name="T0" fmla="*/ 74 w 260"/>
                  <a:gd name="T1" fmla="*/ 18 h 260"/>
                  <a:gd name="T2" fmla="*/ 56 w 260"/>
                  <a:gd name="T3" fmla="*/ 18 h 260"/>
                  <a:gd name="T4" fmla="*/ 37 w 260"/>
                  <a:gd name="T5" fmla="*/ 37 h 260"/>
                  <a:gd name="T6" fmla="*/ 19 w 260"/>
                  <a:gd name="T7" fmla="*/ 74 h 260"/>
                  <a:gd name="T8" fmla="*/ 0 w 260"/>
                  <a:gd name="T9" fmla="*/ 130 h 260"/>
                  <a:gd name="T10" fmla="*/ 0 w 260"/>
                  <a:gd name="T11" fmla="*/ 167 h 260"/>
                  <a:gd name="T12" fmla="*/ 19 w 260"/>
                  <a:gd name="T13" fmla="*/ 186 h 260"/>
                  <a:gd name="T14" fmla="*/ 37 w 260"/>
                  <a:gd name="T15" fmla="*/ 223 h 260"/>
                  <a:gd name="T16" fmla="*/ 56 w 260"/>
                  <a:gd name="T17" fmla="*/ 241 h 260"/>
                  <a:gd name="T18" fmla="*/ 74 w 260"/>
                  <a:gd name="T19" fmla="*/ 260 h 260"/>
                  <a:gd name="T20" fmla="*/ 130 w 260"/>
                  <a:gd name="T21" fmla="*/ 260 h 260"/>
                  <a:gd name="T22" fmla="*/ 167 w 260"/>
                  <a:gd name="T23" fmla="*/ 260 h 260"/>
                  <a:gd name="T24" fmla="*/ 186 w 260"/>
                  <a:gd name="T25" fmla="*/ 260 h 260"/>
                  <a:gd name="T26" fmla="*/ 204 w 260"/>
                  <a:gd name="T27" fmla="*/ 241 h 260"/>
                  <a:gd name="T28" fmla="*/ 223 w 260"/>
                  <a:gd name="T29" fmla="*/ 223 h 260"/>
                  <a:gd name="T30" fmla="*/ 260 w 260"/>
                  <a:gd name="T31" fmla="*/ 186 h 260"/>
                  <a:gd name="T32" fmla="*/ 260 w 260"/>
                  <a:gd name="T33" fmla="*/ 167 h 260"/>
                  <a:gd name="T34" fmla="*/ 260 w 260"/>
                  <a:gd name="T35" fmla="*/ 130 h 260"/>
                  <a:gd name="T36" fmla="*/ 260 w 260"/>
                  <a:gd name="T37" fmla="*/ 74 h 260"/>
                  <a:gd name="T38" fmla="*/ 223 w 260"/>
                  <a:gd name="T39" fmla="*/ 37 h 260"/>
                  <a:gd name="T40" fmla="*/ 204 w 260"/>
                  <a:gd name="T41" fmla="*/ 18 h 260"/>
                  <a:gd name="T42" fmla="*/ 186 w 260"/>
                  <a:gd name="T43" fmla="*/ 18 h 260"/>
                  <a:gd name="T44" fmla="*/ 167 w 260"/>
                  <a:gd name="T45" fmla="*/ 0 h 260"/>
                  <a:gd name="T46" fmla="*/ 130 w 260"/>
                  <a:gd name="T47" fmla="*/ 0 h 260"/>
                  <a:gd name="T48" fmla="*/ 130 w 260"/>
                  <a:gd name="T49" fmla="*/ 18 h 260"/>
                  <a:gd name="T50" fmla="*/ 167 w 260"/>
                  <a:gd name="T51" fmla="*/ 18 h 260"/>
                  <a:gd name="T52" fmla="*/ 186 w 260"/>
                  <a:gd name="T53" fmla="*/ 37 h 260"/>
                  <a:gd name="T54" fmla="*/ 223 w 260"/>
                  <a:gd name="T55" fmla="*/ 56 h 260"/>
                  <a:gd name="T56" fmla="*/ 241 w 260"/>
                  <a:gd name="T57" fmla="*/ 111 h 260"/>
                  <a:gd name="T58" fmla="*/ 241 w 260"/>
                  <a:gd name="T59" fmla="*/ 148 h 260"/>
                  <a:gd name="T60" fmla="*/ 241 w 260"/>
                  <a:gd name="T61" fmla="*/ 167 h 260"/>
                  <a:gd name="T62" fmla="*/ 223 w 260"/>
                  <a:gd name="T63" fmla="*/ 223 h 260"/>
                  <a:gd name="T64" fmla="*/ 186 w 260"/>
                  <a:gd name="T65" fmla="*/ 241 h 260"/>
                  <a:gd name="T66" fmla="*/ 167 w 260"/>
                  <a:gd name="T67" fmla="*/ 241 h 260"/>
                  <a:gd name="T68" fmla="*/ 130 w 260"/>
                  <a:gd name="T69" fmla="*/ 241 h 260"/>
                  <a:gd name="T70" fmla="*/ 93 w 260"/>
                  <a:gd name="T71" fmla="*/ 241 h 260"/>
                  <a:gd name="T72" fmla="*/ 56 w 260"/>
                  <a:gd name="T73" fmla="*/ 223 h 260"/>
                  <a:gd name="T74" fmla="*/ 19 w 260"/>
                  <a:gd name="T75" fmla="*/ 167 h 260"/>
                  <a:gd name="T76" fmla="*/ 19 w 260"/>
                  <a:gd name="T77" fmla="*/ 148 h 260"/>
                  <a:gd name="T78" fmla="*/ 19 w 260"/>
                  <a:gd name="T79" fmla="*/ 111 h 260"/>
                  <a:gd name="T80" fmla="*/ 56 w 260"/>
                  <a:gd name="T81" fmla="*/ 56 h 260"/>
                  <a:gd name="T82" fmla="*/ 93 w 260"/>
                  <a:gd name="T83" fmla="*/ 37 h 260"/>
                  <a:gd name="T84" fmla="*/ 130 w 260"/>
                  <a:gd name="T85" fmla="*/ 18 h 2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0"/>
                  <a:gd name="T130" fmla="*/ 0 h 260"/>
                  <a:gd name="T131" fmla="*/ 260 w 260"/>
                  <a:gd name="T132" fmla="*/ 260 h 2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0" h="260">
                    <a:moveTo>
                      <a:pt x="93" y="0"/>
                    </a:moveTo>
                    <a:lnTo>
                      <a:pt x="74" y="18"/>
                    </a:lnTo>
                    <a:lnTo>
                      <a:pt x="56" y="18"/>
                    </a:lnTo>
                    <a:lnTo>
                      <a:pt x="37" y="37"/>
                    </a:lnTo>
                    <a:lnTo>
                      <a:pt x="19" y="74"/>
                    </a:lnTo>
                    <a:lnTo>
                      <a:pt x="0" y="93"/>
                    </a:lnTo>
                    <a:lnTo>
                      <a:pt x="0" y="130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19" y="186"/>
                    </a:lnTo>
                    <a:lnTo>
                      <a:pt x="37" y="223"/>
                    </a:lnTo>
                    <a:lnTo>
                      <a:pt x="56" y="241"/>
                    </a:lnTo>
                    <a:lnTo>
                      <a:pt x="74" y="260"/>
                    </a:lnTo>
                    <a:lnTo>
                      <a:pt x="93" y="260"/>
                    </a:lnTo>
                    <a:lnTo>
                      <a:pt x="130" y="260"/>
                    </a:lnTo>
                    <a:lnTo>
                      <a:pt x="149" y="260"/>
                    </a:lnTo>
                    <a:lnTo>
                      <a:pt x="167" y="260"/>
                    </a:lnTo>
                    <a:lnTo>
                      <a:pt x="186" y="260"/>
                    </a:lnTo>
                    <a:lnTo>
                      <a:pt x="204" y="241"/>
                    </a:lnTo>
                    <a:lnTo>
                      <a:pt x="223" y="223"/>
                    </a:lnTo>
                    <a:lnTo>
                      <a:pt x="260" y="186"/>
                    </a:lnTo>
                    <a:lnTo>
                      <a:pt x="260" y="167"/>
                    </a:lnTo>
                    <a:lnTo>
                      <a:pt x="260" y="148"/>
                    </a:lnTo>
                    <a:lnTo>
                      <a:pt x="260" y="130"/>
                    </a:lnTo>
                    <a:lnTo>
                      <a:pt x="260" y="93"/>
                    </a:lnTo>
                    <a:lnTo>
                      <a:pt x="260" y="74"/>
                    </a:lnTo>
                    <a:lnTo>
                      <a:pt x="223" y="37"/>
                    </a:lnTo>
                    <a:lnTo>
                      <a:pt x="204" y="18"/>
                    </a:lnTo>
                    <a:lnTo>
                      <a:pt x="186" y="18"/>
                    </a:lnTo>
                    <a:lnTo>
                      <a:pt x="167" y="0"/>
                    </a:lnTo>
                    <a:lnTo>
                      <a:pt x="149" y="0"/>
                    </a:lnTo>
                    <a:lnTo>
                      <a:pt x="130" y="0"/>
                    </a:lnTo>
                    <a:lnTo>
                      <a:pt x="93" y="0"/>
                    </a:lnTo>
                    <a:lnTo>
                      <a:pt x="130" y="18"/>
                    </a:lnTo>
                    <a:lnTo>
                      <a:pt x="149" y="18"/>
                    </a:lnTo>
                    <a:lnTo>
                      <a:pt x="167" y="18"/>
                    </a:lnTo>
                    <a:lnTo>
                      <a:pt x="186" y="37"/>
                    </a:lnTo>
                    <a:lnTo>
                      <a:pt x="204" y="37"/>
                    </a:lnTo>
                    <a:lnTo>
                      <a:pt x="223" y="56"/>
                    </a:lnTo>
                    <a:lnTo>
                      <a:pt x="241" y="74"/>
                    </a:lnTo>
                    <a:lnTo>
                      <a:pt x="241" y="111"/>
                    </a:lnTo>
                    <a:lnTo>
                      <a:pt x="241" y="130"/>
                    </a:lnTo>
                    <a:lnTo>
                      <a:pt x="241" y="148"/>
                    </a:lnTo>
                    <a:lnTo>
                      <a:pt x="241" y="167"/>
                    </a:lnTo>
                    <a:lnTo>
                      <a:pt x="241" y="186"/>
                    </a:lnTo>
                    <a:lnTo>
                      <a:pt x="223" y="223"/>
                    </a:lnTo>
                    <a:lnTo>
                      <a:pt x="204" y="223"/>
                    </a:lnTo>
                    <a:lnTo>
                      <a:pt x="186" y="241"/>
                    </a:lnTo>
                    <a:lnTo>
                      <a:pt x="167" y="241"/>
                    </a:lnTo>
                    <a:lnTo>
                      <a:pt x="149" y="241"/>
                    </a:lnTo>
                    <a:lnTo>
                      <a:pt x="130" y="241"/>
                    </a:lnTo>
                    <a:lnTo>
                      <a:pt x="111" y="241"/>
                    </a:lnTo>
                    <a:lnTo>
                      <a:pt x="93" y="241"/>
                    </a:lnTo>
                    <a:lnTo>
                      <a:pt x="74" y="223"/>
                    </a:lnTo>
                    <a:lnTo>
                      <a:pt x="56" y="223"/>
                    </a:lnTo>
                    <a:lnTo>
                      <a:pt x="37" y="186"/>
                    </a:lnTo>
                    <a:lnTo>
                      <a:pt x="19" y="167"/>
                    </a:lnTo>
                    <a:lnTo>
                      <a:pt x="19" y="148"/>
                    </a:lnTo>
                    <a:lnTo>
                      <a:pt x="19" y="130"/>
                    </a:lnTo>
                    <a:lnTo>
                      <a:pt x="19" y="111"/>
                    </a:lnTo>
                    <a:lnTo>
                      <a:pt x="37" y="74"/>
                    </a:lnTo>
                    <a:lnTo>
                      <a:pt x="56" y="56"/>
                    </a:lnTo>
                    <a:lnTo>
                      <a:pt x="74" y="37"/>
                    </a:lnTo>
                    <a:lnTo>
                      <a:pt x="93" y="37"/>
                    </a:lnTo>
                    <a:lnTo>
                      <a:pt x="111" y="18"/>
                    </a:lnTo>
                    <a:lnTo>
                      <a:pt x="130" y="1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2" name="Freeform 92"/>
              <p:cNvSpPr>
                <a:spLocks/>
              </p:cNvSpPr>
              <p:nvPr/>
            </p:nvSpPr>
            <p:spPr bwMode="auto">
              <a:xfrm>
                <a:off x="3585" y="7718"/>
                <a:ext cx="259" cy="260"/>
              </a:xfrm>
              <a:custGeom>
                <a:avLst/>
                <a:gdLst>
                  <a:gd name="T0" fmla="*/ 74 w 259"/>
                  <a:gd name="T1" fmla="*/ 19 h 260"/>
                  <a:gd name="T2" fmla="*/ 55 w 259"/>
                  <a:gd name="T3" fmla="*/ 19 h 260"/>
                  <a:gd name="T4" fmla="*/ 37 w 259"/>
                  <a:gd name="T5" fmla="*/ 37 h 260"/>
                  <a:gd name="T6" fmla="*/ 18 w 259"/>
                  <a:gd name="T7" fmla="*/ 74 h 260"/>
                  <a:gd name="T8" fmla="*/ 0 w 259"/>
                  <a:gd name="T9" fmla="*/ 130 h 260"/>
                  <a:gd name="T10" fmla="*/ 0 w 259"/>
                  <a:gd name="T11" fmla="*/ 167 h 260"/>
                  <a:gd name="T12" fmla="*/ 18 w 259"/>
                  <a:gd name="T13" fmla="*/ 186 h 260"/>
                  <a:gd name="T14" fmla="*/ 37 w 259"/>
                  <a:gd name="T15" fmla="*/ 223 h 260"/>
                  <a:gd name="T16" fmla="*/ 55 w 259"/>
                  <a:gd name="T17" fmla="*/ 242 h 260"/>
                  <a:gd name="T18" fmla="*/ 74 w 259"/>
                  <a:gd name="T19" fmla="*/ 260 h 260"/>
                  <a:gd name="T20" fmla="*/ 129 w 259"/>
                  <a:gd name="T21" fmla="*/ 260 h 260"/>
                  <a:gd name="T22" fmla="*/ 167 w 259"/>
                  <a:gd name="T23" fmla="*/ 260 h 260"/>
                  <a:gd name="T24" fmla="*/ 185 w 259"/>
                  <a:gd name="T25" fmla="*/ 260 h 260"/>
                  <a:gd name="T26" fmla="*/ 204 w 259"/>
                  <a:gd name="T27" fmla="*/ 242 h 260"/>
                  <a:gd name="T28" fmla="*/ 222 w 259"/>
                  <a:gd name="T29" fmla="*/ 223 h 260"/>
                  <a:gd name="T30" fmla="*/ 259 w 259"/>
                  <a:gd name="T31" fmla="*/ 186 h 260"/>
                  <a:gd name="T32" fmla="*/ 259 w 259"/>
                  <a:gd name="T33" fmla="*/ 167 h 260"/>
                  <a:gd name="T34" fmla="*/ 259 w 259"/>
                  <a:gd name="T35" fmla="*/ 130 h 260"/>
                  <a:gd name="T36" fmla="*/ 259 w 259"/>
                  <a:gd name="T37" fmla="*/ 74 h 260"/>
                  <a:gd name="T38" fmla="*/ 222 w 259"/>
                  <a:gd name="T39" fmla="*/ 37 h 260"/>
                  <a:gd name="T40" fmla="*/ 204 w 259"/>
                  <a:gd name="T41" fmla="*/ 19 h 260"/>
                  <a:gd name="T42" fmla="*/ 185 w 259"/>
                  <a:gd name="T43" fmla="*/ 19 h 260"/>
                  <a:gd name="T44" fmla="*/ 167 w 259"/>
                  <a:gd name="T45" fmla="*/ 0 h 260"/>
                  <a:gd name="T46" fmla="*/ 129 w 259"/>
                  <a:gd name="T47" fmla="*/ 0 h 260"/>
                  <a:gd name="T48" fmla="*/ 129 w 259"/>
                  <a:gd name="T49" fmla="*/ 19 h 260"/>
                  <a:gd name="T50" fmla="*/ 167 w 259"/>
                  <a:gd name="T51" fmla="*/ 19 h 260"/>
                  <a:gd name="T52" fmla="*/ 185 w 259"/>
                  <a:gd name="T53" fmla="*/ 37 h 260"/>
                  <a:gd name="T54" fmla="*/ 222 w 259"/>
                  <a:gd name="T55" fmla="*/ 56 h 260"/>
                  <a:gd name="T56" fmla="*/ 241 w 259"/>
                  <a:gd name="T57" fmla="*/ 112 h 260"/>
                  <a:gd name="T58" fmla="*/ 241 w 259"/>
                  <a:gd name="T59" fmla="*/ 149 h 260"/>
                  <a:gd name="T60" fmla="*/ 241 w 259"/>
                  <a:gd name="T61" fmla="*/ 167 h 260"/>
                  <a:gd name="T62" fmla="*/ 222 w 259"/>
                  <a:gd name="T63" fmla="*/ 223 h 260"/>
                  <a:gd name="T64" fmla="*/ 185 w 259"/>
                  <a:gd name="T65" fmla="*/ 242 h 260"/>
                  <a:gd name="T66" fmla="*/ 167 w 259"/>
                  <a:gd name="T67" fmla="*/ 242 h 260"/>
                  <a:gd name="T68" fmla="*/ 129 w 259"/>
                  <a:gd name="T69" fmla="*/ 242 h 260"/>
                  <a:gd name="T70" fmla="*/ 92 w 259"/>
                  <a:gd name="T71" fmla="*/ 242 h 260"/>
                  <a:gd name="T72" fmla="*/ 55 w 259"/>
                  <a:gd name="T73" fmla="*/ 223 h 260"/>
                  <a:gd name="T74" fmla="*/ 18 w 259"/>
                  <a:gd name="T75" fmla="*/ 167 h 260"/>
                  <a:gd name="T76" fmla="*/ 18 w 259"/>
                  <a:gd name="T77" fmla="*/ 149 h 260"/>
                  <a:gd name="T78" fmla="*/ 18 w 259"/>
                  <a:gd name="T79" fmla="*/ 112 h 260"/>
                  <a:gd name="T80" fmla="*/ 55 w 259"/>
                  <a:gd name="T81" fmla="*/ 56 h 260"/>
                  <a:gd name="T82" fmla="*/ 92 w 259"/>
                  <a:gd name="T83" fmla="*/ 37 h 260"/>
                  <a:gd name="T84" fmla="*/ 129 w 259"/>
                  <a:gd name="T85" fmla="*/ 19 h 2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9"/>
                  <a:gd name="T130" fmla="*/ 0 h 260"/>
                  <a:gd name="T131" fmla="*/ 259 w 259"/>
                  <a:gd name="T132" fmla="*/ 260 h 2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9" h="260">
                    <a:moveTo>
                      <a:pt x="92" y="0"/>
                    </a:moveTo>
                    <a:lnTo>
                      <a:pt x="74" y="19"/>
                    </a:lnTo>
                    <a:lnTo>
                      <a:pt x="55" y="19"/>
                    </a:lnTo>
                    <a:lnTo>
                      <a:pt x="37" y="37"/>
                    </a:lnTo>
                    <a:lnTo>
                      <a:pt x="18" y="74"/>
                    </a:lnTo>
                    <a:lnTo>
                      <a:pt x="0" y="93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7"/>
                    </a:lnTo>
                    <a:lnTo>
                      <a:pt x="18" y="186"/>
                    </a:lnTo>
                    <a:lnTo>
                      <a:pt x="37" y="223"/>
                    </a:lnTo>
                    <a:lnTo>
                      <a:pt x="55" y="242"/>
                    </a:lnTo>
                    <a:lnTo>
                      <a:pt x="74" y="260"/>
                    </a:lnTo>
                    <a:lnTo>
                      <a:pt x="92" y="260"/>
                    </a:lnTo>
                    <a:lnTo>
                      <a:pt x="129" y="260"/>
                    </a:lnTo>
                    <a:lnTo>
                      <a:pt x="148" y="260"/>
                    </a:lnTo>
                    <a:lnTo>
                      <a:pt x="167" y="260"/>
                    </a:lnTo>
                    <a:lnTo>
                      <a:pt x="185" y="260"/>
                    </a:lnTo>
                    <a:lnTo>
                      <a:pt x="204" y="242"/>
                    </a:lnTo>
                    <a:lnTo>
                      <a:pt x="222" y="223"/>
                    </a:lnTo>
                    <a:lnTo>
                      <a:pt x="259" y="186"/>
                    </a:lnTo>
                    <a:lnTo>
                      <a:pt x="259" y="167"/>
                    </a:lnTo>
                    <a:lnTo>
                      <a:pt x="259" y="149"/>
                    </a:lnTo>
                    <a:lnTo>
                      <a:pt x="259" y="130"/>
                    </a:lnTo>
                    <a:lnTo>
                      <a:pt x="259" y="93"/>
                    </a:lnTo>
                    <a:lnTo>
                      <a:pt x="259" y="74"/>
                    </a:lnTo>
                    <a:lnTo>
                      <a:pt x="222" y="37"/>
                    </a:lnTo>
                    <a:lnTo>
                      <a:pt x="204" y="19"/>
                    </a:lnTo>
                    <a:lnTo>
                      <a:pt x="185" y="19"/>
                    </a:lnTo>
                    <a:lnTo>
                      <a:pt x="167" y="0"/>
                    </a:lnTo>
                    <a:lnTo>
                      <a:pt x="148" y="0"/>
                    </a:lnTo>
                    <a:lnTo>
                      <a:pt x="129" y="0"/>
                    </a:lnTo>
                    <a:lnTo>
                      <a:pt x="92" y="0"/>
                    </a:lnTo>
                    <a:lnTo>
                      <a:pt x="129" y="19"/>
                    </a:lnTo>
                    <a:lnTo>
                      <a:pt x="148" y="19"/>
                    </a:lnTo>
                    <a:lnTo>
                      <a:pt x="167" y="19"/>
                    </a:lnTo>
                    <a:lnTo>
                      <a:pt x="185" y="37"/>
                    </a:lnTo>
                    <a:lnTo>
                      <a:pt x="204" y="37"/>
                    </a:lnTo>
                    <a:lnTo>
                      <a:pt x="222" y="56"/>
                    </a:lnTo>
                    <a:lnTo>
                      <a:pt x="241" y="74"/>
                    </a:lnTo>
                    <a:lnTo>
                      <a:pt x="241" y="112"/>
                    </a:lnTo>
                    <a:lnTo>
                      <a:pt x="241" y="130"/>
                    </a:lnTo>
                    <a:lnTo>
                      <a:pt x="241" y="149"/>
                    </a:lnTo>
                    <a:lnTo>
                      <a:pt x="241" y="167"/>
                    </a:lnTo>
                    <a:lnTo>
                      <a:pt x="241" y="186"/>
                    </a:lnTo>
                    <a:lnTo>
                      <a:pt x="222" y="223"/>
                    </a:lnTo>
                    <a:lnTo>
                      <a:pt x="204" y="223"/>
                    </a:lnTo>
                    <a:lnTo>
                      <a:pt x="185" y="242"/>
                    </a:lnTo>
                    <a:lnTo>
                      <a:pt x="167" y="242"/>
                    </a:lnTo>
                    <a:lnTo>
                      <a:pt x="148" y="242"/>
                    </a:lnTo>
                    <a:lnTo>
                      <a:pt x="129" y="242"/>
                    </a:lnTo>
                    <a:lnTo>
                      <a:pt x="111" y="242"/>
                    </a:lnTo>
                    <a:lnTo>
                      <a:pt x="92" y="242"/>
                    </a:lnTo>
                    <a:lnTo>
                      <a:pt x="74" y="223"/>
                    </a:lnTo>
                    <a:lnTo>
                      <a:pt x="55" y="223"/>
                    </a:lnTo>
                    <a:lnTo>
                      <a:pt x="37" y="186"/>
                    </a:lnTo>
                    <a:lnTo>
                      <a:pt x="18" y="167"/>
                    </a:lnTo>
                    <a:lnTo>
                      <a:pt x="18" y="149"/>
                    </a:lnTo>
                    <a:lnTo>
                      <a:pt x="18" y="130"/>
                    </a:lnTo>
                    <a:lnTo>
                      <a:pt x="18" y="112"/>
                    </a:lnTo>
                    <a:lnTo>
                      <a:pt x="37" y="74"/>
                    </a:lnTo>
                    <a:lnTo>
                      <a:pt x="55" y="56"/>
                    </a:lnTo>
                    <a:lnTo>
                      <a:pt x="74" y="37"/>
                    </a:lnTo>
                    <a:lnTo>
                      <a:pt x="92" y="37"/>
                    </a:lnTo>
                    <a:lnTo>
                      <a:pt x="111" y="19"/>
                    </a:lnTo>
                    <a:lnTo>
                      <a:pt x="129" y="1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3" name="Rectangle 93"/>
              <p:cNvSpPr>
                <a:spLocks noChangeArrowheads="1"/>
              </p:cNvSpPr>
              <p:nvPr/>
            </p:nvSpPr>
            <p:spPr bwMode="auto">
              <a:xfrm>
                <a:off x="3714" y="7235"/>
                <a:ext cx="19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4" name="Rectangle 94"/>
              <p:cNvSpPr>
                <a:spLocks noChangeArrowheads="1"/>
              </p:cNvSpPr>
              <p:nvPr/>
            </p:nvSpPr>
            <p:spPr bwMode="auto">
              <a:xfrm>
                <a:off x="3714" y="7978"/>
                <a:ext cx="19" cy="1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5" name="Freeform 95"/>
              <p:cNvSpPr>
                <a:spLocks/>
              </p:cNvSpPr>
              <p:nvPr/>
            </p:nvSpPr>
            <p:spPr bwMode="auto">
              <a:xfrm>
                <a:off x="2990" y="7625"/>
                <a:ext cx="260" cy="260"/>
              </a:xfrm>
              <a:custGeom>
                <a:avLst/>
                <a:gdLst>
                  <a:gd name="T0" fmla="*/ 75 w 260"/>
                  <a:gd name="T1" fmla="*/ 19 h 260"/>
                  <a:gd name="T2" fmla="*/ 56 w 260"/>
                  <a:gd name="T3" fmla="*/ 19 h 260"/>
                  <a:gd name="T4" fmla="*/ 37 w 260"/>
                  <a:gd name="T5" fmla="*/ 37 h 260"/>
                  <a:gd name="T6" fmla="*/ 19 w 260"/>
                  <a:gd name="T7" fmla="*/ 75 h 260"/>
                  <a:gd name="T8" fmla="*/ 0 w 260"/>
                  <a:gd name="T9" fmla="*/ 130 h 260"/>
                  <a:gd name="T10" fmla="*/ 0 w 260"/>
                  <a:gd name="T11" fmla="*/ 167 h 260"/>
                  <a:gd name="T12" fmla="*/ 19 w 260"/>
                  <a:gd name="T13" fmla="*/ 186 h 260"/>
                  <a:gd name="T14" fmla="*/ 37 w 260"/>
                  <a:gd name="T15" fmla="*/ 223 h 260"/>
                  <a:gd name="T16" fmla="*/ 56 w 260"/>
                  <a:gd name="T17" fmla="*/ 242 h 260"/>
                  <a:gd name="T18" fmla="*/ 75 w 260"/>
                  <a:gd name="T19" fmla="*/ 260 h 260"/>
                  <a:gd name="T20" fmla="*/ 130 w 260"/>
                  <a:gd name="T21" fmla="*/ 260 h 260"/>
                  <a:gd name="T22" fmla="*/ 167 w 260"/>
                  <a:gd name="T23" fmla="*/ 260 h 260"/>
                  <a:gd name="T24" fmla="*/ 186 w 260"/>
                  <a:gd name="T25" fmla="*/ 260 h 260"/>
                  <a:gd name="T26" fmla="*/ 205 w 260"/>
                  <a:gd name="T27" fmla="*/ 242 h 260"/>
                  <a:gd name="T28" fmla="*/ 223 w 260"/>
                  <a:gd name="T29" fmla="*/ 223 h 260"/>
                  <a:gd name="T30" fmla="*/ 260 w 260"/>
                  <a:gd name="T31" fmla="*/ 186 h 260"/>
                  <a:gd name="T32" fmla="*/ 260 w 260"/>
                  <a:gd name="T33" fmla="*/ 167 h 260"/>
                  <a:gd name="T34" fmla="*/ 260 w 260"/>
                  <a:gd name="T35" fmla="*/ 130 h 260"/>
                  <a:gd name="T36" fmla="*/ 260 w 260"/>
                  <a:gd name="T37" fmla="*/ 75 h 260"/>
                  <a:gd name="T38" fmla="*/ 223 w 260"/>
                  <a:gd name="T39" fmla="*/ 37 h 260"/>
                  <a:gd name="T40" fmla="*/ 205 w 260"/>
                  <a:gd name="T41" fmla="*/ 19 h 260"/>
                  <a:gd name="T42" fmla="*/ 186 w 260"/>
                  <a:gd name="T43" fmla="*/ 19 h 260"/>
                  <a:gd name="T44" fmla="*/ 167 w 260"/>
                  <a:gd name="T45" fmla="*/ 0 h 260"/>
                  <a:gd name="T46" fmla="*/ 130 w 260"/>
                  <a:gd name="T47" fmla="*/ 0 h 260"/>
                  <a:gd name="T48" fmla="*/ 130 w 260"/>
                  <a:gd name="T49" fmla="*/ 19 h 260"/>
                  <a:gd name="T50" fmla="*/ 167 w 260"/>
                  <a:gd name="T51" fmla="*/ 19 h 260"/>
                  <a:gd name="T52" fmla="*/ 186 w 260"/>
                  <a:gd name="T53" fmla="*/ 37 h 260"/>
                  <a:gd name="T54" fmla="*/ 223 w 260"/>
                  <a:gd name="T55" fmla="*/ 56 h 260"/>
                  <a:gd name="T56" fmla="*/ 242 w 260"/>
                  <a:gd name="T57" fmla="*/ 112 h 260"/>
                  <a:gd name="T58" fmla="*/ 242 w 260"/>
                  <a:gd name="T59" fmla="*/ 149 h 260"/>
                  <a:gd name="T60" fmla="*/ 242 w 260"/>
                  <a:gd name="T61" fmla="*/ 167 h 260"/>
                  <a:gd name="T62" fmla="*/ 223 w 260"/>
                  <a:gd name="T63" fmla="*/ 223 h 260"/>
                  <a:gd name="T64" fmla="*/ 186 w 260"/>
                  <a:gd name="T65" fmla="*/ 242 h 260"/>
                  <a:gd name="T66" fmla="*/ 167 w 260"/>
                  <a:gd name="T67" fmla="*/ 242 h 260"/>
                  <a:gd name="T68" fmla="*/ 130 w 260"/>
                  <a:gd name="T69" fmla="*/ 242 h 260"/>
                  <a:gd name="T70" fmla="*/ 93 w 260"/>
                  <a:gd name="T71" fmla="*/ 242 h 260"/>
                  <a:gd name="T72" fmla="*/ 56 w 260"/>
                  <a:gd name="T73" fmla="*/ 223 h 260"/>
                  <a:gd name="T74" fmla="*/ 19 w 260"/>
                  <a:gd name="T75" fmla="*/ 167 h 260"/>
                  <a:gd name="T76" fmla="*/ 19 w 260"/>
                  <a:gd name="T77" fmla="*/ 149 h 260"/>
                  <a:gd name="T78" fmla="*/ 19 w 260"/>
                  <a:gd name="T79" fmla="*/ 112 h 260"/>
                  <a:gd name="T80" fmla="*/ 56 w 260"/>
                  <a:gd name="T81" fmla="*/ 56 h 260"/>
                  <a:gd name="T82" fmla="*/ 93 w 260"/>
                  <a:gd name="T83" fmla="*/ 37 h 260"/>
                  <a:gd name="T84" fmla="*/ 130 w 260"/>
                  <a:gd name="T85" fmla="*/ 19 h 2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0"/>
                  <a:gd name="T130" fmla="*/ 0 h 260"/>
                  <a:gd name="T131" fmla="*/ 260 w 260"/>
                  <a:gd name="T132" fmla="*/ 260 h 2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0" h="260">
                    <a:moveTo>
                      <a:pt x="93" y="0"/>
                    </a:moveTo>
                    <a:lnTo>
                      <a:pt x="75" y="19"/>
                    </a:lnTo>
                    <a:lnTo>
                      <a:pt x="56" y="19"/>
                    </a:lnTo>
                    <a:lnTo>
                      <a:pt x="37" y="37"/>
                    </a:lnTo>
                    <a:lnTo>
                      <a:pt x="19" y="75"/>
                    </a:lnTo>
                    <a:lnTo>
                      <a:pt x="0" y="93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7"/>
                    </a:lnTo>
                    <a:lnTo>
                      <a:pt x="19" y="186"/>
                    </a:lnTo>
                    <a:lnTo>
                      <a:pt x="37" y="223"/>
                    </a:lnTo>
                    <a:lnTo>
                      <a:pt x="56" y="242"/>
                    </a:lnTo>
                    <a:lnTo>
                      <a:pt x="75" y="260"/>
                    </a:lnTo>
                    <a:lnTo>
                      <a:pt x="93" y="260"/>
                    </a:lnTo>
                    <a:lnTo>
                      <a:pt x="130" y="260"/>
                    </a:lnTo>
                    <a:lnTo>
                      <a:pt x="149" y="260"/>
                    </a:lnTo>
                    <a:lnTo>
                      <a:pt x="167" y="260"/>
                    </a:lnTo>
                    <a:lnTo>
                      <a:pt x="186" y="260"/>
                    </a:lnTo>
                    <a:lnTo>
                      <a:pt x="205" y="242"/>
                    </a:lnTo>
                    <a:lnTo>
                      <a:pt x="223" y="223"/>
                    </a:lnTo>
                    <a:lnTo>
                      <a:pt x="260" y="186"/>
                    </a:lnTo>
                    <a:lnTo>
                      <a:pt x="260" y="167"/>
                    </a:lnTo>
                    <a:lnTo>
                      <a:pt x="260" y="149"/>
                    </a:lnTo>
                    <a:lnTo>
                      <a:pt x="260" y="130"/>
                    </a:lnTo>
                    <a:lnTo>
                      <a:pt x="260" y="93"/>
                    </a:lnTo>
                    <a:lnTo>
                      <a:pt x="260" y="75"/>
                    </a:lnTo>
                    <a:lnTo>
                      <a:pt x="223" y="37"/>
                    </a:lnTo>
                    <a:lnTo>
                      <a:pt x="205" y="19"/>
                    </a:lnTo>
                    <a:lnTo>
                      <a:pt x="186" y="19"/>
                    </a:lnTo>
                    <a:lnTo>
                      <a:pt x="167" y="0"/>
                    </a:lnTo>
                    <a:lnTo>
                      <a:pt x="149" y="0"/>
                    </a:lnTo>
                    <a:lnTo>
                      <a:pt x="130" y="0"/>
                    </a:lnTo>
                    <a:lnTo>
                      <a:pt x="93" y="0"/>
                    </a:lnTo>
                    <a:lnTo>
                      <a:pt x="130" y="19"/>
                    </a:lnTo>
                    <a:lnTo>
                      <a:pt x="149" y="19"/>
                    </a:lnTo>
                    <a:lnTo>
                      <a:pt x="167" y="19"/>
                    </a:lnTo>
                    <a:lnTo>
                      <a:pt x="186" y="37"/>
                    </a:lnTo>
                    <a:lnTo>
                      <a:pt x="205" y="37"/>
                    </a:lnTo>
                    <a:lnTo>
                      <a:pt x="223" y="56"/>
                    </a:lnTo>
                    <a:lnTo>
                      <a:pt x="242" y="75"/>
                    </a:lnTo>
                    <a:lnTo>
                      <a:pt x="242" y="112"/>
                    </a:lnTo>
                    <a:lnTo>
                      <a:pt x="242" y="130"/>
                    </a:lnTo>
                    <a:lnTo>
                      <a:pt x="242" y="149"/>
                    </a:lnTo>
                    <a:lnTo>
                      <a:pt x="242" y="167"/>
                    </a:lnTo>
                    <a:lnTo>
                      <a:pt x="242" y="186"/>
                    </a:lnTo>
                    <a:lnTo>
                      <a:pt x="223" y="223"/>
                    </a:lnTo>
                    <a:lnTo>
                      <a:pt x="205" y="223"/>
                    </a:lnTo>
                    <a:lnTo>
                      <a:pt x="186" y="242"/>
                    </a:lnTo>
                    <a:lnTo>
                      <a:pt x="167" y="242"/>
                    </a:lnTo>
                    <a:lnTo>
                      <a:pt x="149" y="242"/>
                    </a:lnTo>
                    <a:lnTo>
                      <a:pt x="130" y="242"/>
                    </a:lnTo>
                    <a:lnTo>
                      <a:pt x="112" y="242"/>
                    </a:lnTo>
                    <a:lnTo>
                      <a:pt x="93" y="242"/>
                    </a:lnTo>
                    <a:lnTo>
                      <a:pt x="75" y="223"/>
                    </a:lnTo>
                    <a:lnTo>
                      <a:pt x="56" y="223"/>
                    </a:lnTo>
                    <a:lnTo>
                      <a:pt x="37" y="186"/>
                    </a:lnTo>
                    <a:lnTo>
                      <a:pt x="19" y="167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19" y="112"/>
                    </a:lnTo>
                    <a:lnTo>
                      <a:pt x="37" y="75"/>
                    </a:lnTo>
                    <a:lnTo>
                      <a:pt x="56" y="56"/>
                    </a:lnTo>
                    <a:lnTo>
                      <a:pt x="75" y="37"/>
                    </a:lnTo>
                    <a:lnTo>
                      <a:pt x="93" y="37"/>
                    </a:lnTo>
                    <a:lnTo>
                      <a:pt x="112" y="19"/>
                    </a:lnTo>
                    <a:lnTo>
                      <a:pt x="130" y="1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6" name="Freeform 96"/>
              <p:cNvSpPr>
                <a:spLocks/>
              </p:cNvSpPr>
              <p:nvPr/>
            </p:nvSpPr>
            <p:spPr bwMode="auto">
              <a:xfrm>
                <a:off x="2972" y="7718"/>
                <a:ext cx="260" cy="260"/>
              </a:xfrm>
              <a:custGeom>
                <a:avLst/>
                <a:gdLst>
                  <a:gd name="T0" fmla="*/ 74 w 260"/>
                  <a:gd name="T1" fmla="*/ 19 h 260"/>
                  <a:gd name="T2" fmla="*/ 55 w 260"/>
                  <a:gd name="T3" fmla="*/ 19 h 260"/>
                  <a:gd name="T4" fmla="*/ 37 w 260"/>
                  <a:gd name="T5" fmla="*/ 37 h 260"/>
                  <a:gd name="T6" fmla="*/ 18 w 260"/>
                  <a:gd name="T7" fmla="*/ 74 h 260"/>
                  <a:gd name="T8" fmla="*/ 0 w 260"/>
                  <a:gd name="T9" fmla="*/ 130 h 260"/>
                  <a:gd name="T10" fmla="*/ 0 w 260"/>
                  <a:gd name="T11" fmla="*/ 167 h 260"/>
                  <a:gd name="T12" fmla="*/ 18 w 260"/>
                  <a:gd name="T13" fmla="*/ 186 h 260"/>
                  <a:gd name="T14" fmla="*/ 37 w 260"/>
                  <a:gd name="T15" fmla="*/ 223 h 260"/>
                  <a:gd name="T16" fmla="*/ 55 w 260"/>
                  <a:gd name="T17" fmla="*/ 242 h 260"/>
                  <a:gd name="T18" fmla="*/ 74 w 260"/>
                  <a:gd name="T19" fmla="*/ 260 h 260"/>
                  <a:gd name="T20" fmla="*/ 130 w 260"/>
                  <a:gd name="T21" fmla="*/ 260 h 260"/>
                  <a:gd name="T22" fmla="*/ 167 w 260"/>
                  <a:gd name="T23" fmla="*/ 260 h 260"/>
                  <a:gd name="T24" fmla="*/ 185 w 260"/>
                  <a:gd name="T25" fmla="*/ 260 h 260"/>
                  <a:gd name="T26" fmla="*/ 204 w 260"/>
                  <a:gd name="T27" fmla="*/ 242 h 260"/>
                  <a:gd name="T28" fmla="*/ 223 w 260"/>
                  <a:gd name="T29" fmla="*/ 223 h 260"/>
                  <a:gd name="T30" fmla="*/ 260 w 260"/>
                  <a:gd name="T31" fmla="*/ 186 h 260"/>
                  <a:gd name="T32" fmla="*/ 260 w 260"/>
                  <a:gd name="T33" fmla="*/ 167 h 260"/>
                  <a:gd name="T34" fmla="*/ 260 w 260"/>
                  <a:gd name="T35" fmla="*/ 130 h 260"/>
                  <a:gd name="T36" fmla="*/ 260 w 260"/>
                  <a:gd name="T37" fmla="*/ 74 h 260"/>
                  <a:gd name="T38" fmla="*/ 223 w 260"/>
                  <a:gd name="T39" fmla="*/ 37 h 260"/>
                  <a:gd name="T40" fmla="*/ 204 w 260"/>
                  <a:gd name="T41" fmla="*/ 19 h 260"/>
                  <a:gd name="T42" fmla="*/ 185 w 260"/>
                  <a:gd name="T43" fmla="*/ 19 h 260"/>
                  <a:gd name="T44" fmla="*/ 167 w 260"/>
                  <a:gd name="T45" fmla="*/ 0 h 260"/>
                  <a:gd name="T46" fmla="*/ 130 w 260"/>
                  <a:gd name="T47" fmla="*/ 0 h 260"/>
                  <a:gd name="T48" fmla="*/ 130 w 260"/>
                  <a:gd name="T49" fmla="*/ 19 h 260"/>
                  <a:gd name="T50" fmla="*/ 167 w 260"/>
                  <a:gd name="T51" fmla="*/ 19 h 260"/>
                  <a:gd name="T52" fmla="*/ 185 w 260"/>
                  <a:gd name="T53" fmla="*/ 37 h 260"/>
                  <a:gd name="T54" fmla="*/ 223 w 260"/>
                  <a:gd name="T55" fmla="*/ 56 h 260"/>
                  <a:gd name="T56" fmla="*/ 241 w 260"/>
                  <a:gd name="T57" fmla="*/ 112 h 260"/>
                  <a:gd name="T58" fmla="*/ 241 w 260"/>
                  <a:gd name="T59" fmla="*/ 149 h 260"/>
                  <a:gd name="T60" fmla="*/ 241 w 260"/>
                  <a:gd name="T61" fmla="*/ 167 h 260"/>
                  <a:gd name="T62" fmla="*/ 223 w 260"/>
                  <a:gd name="T63" fmla="*/ 223 h 260"/>
                  <a:gd name="T64" fmla="*/ 185 w 260"/>
                  <a:gd name="T65" fmla="*/ 242 h 260"/>
                  <a:gd name="T66" fmla="*/ 167 w 260"/>
                  <a:gd name="T67" fmla="*/ 242 h 260"/>
                  <a:gd name="T68" fmla="*/ 130 w 260"/>
                  <a:gd name="T69" fmla="*/ 242 h 260"/>
                  <a:gd name="T70" fmla="*/ 93 w 260"/>
                  <a:gd name="T71" fmla="*/ 242 h 260"/>
                  <a:gd name="T72" fmla="*/ 55 w 260"/>
                  <a:gd name="T73" fmla="*/ 223 h 260"/>
                  <a:gd name="T74" fmla="*/ 18 w 260"/>
                  <a:gd name="T75" fmla="*/ 167 h 260"/>
                  <a:gd name="T76" fmla="*/ 18 w 260"/>
                  <a:gd name="T77" fmla="*/ 149 h 260"/>
                  <a:gd name="T78" fmla="*/ 18 w 260"/>
                  <a:gd name="T79" fmla="*/ 112 h 260"/>
                  <a:gd name="T80" fmla="*/ 55 w 260"/>
                  <a:gd name="T81" fmla="*/ 56 h 260"/>
                  <a:gd name="T82" fmla="*/ 93 w 260"/>
                  <a:gd name="T83" fmla="*/ 37 h 260"/>
                  <a:gd name="T84" fmla="*/ 130 w 260"/>
                  <a:gd name="T85" fmla="*/ 19 h 2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0"/>
                  <a:gd name="T130" fmla="*/ 0 h 260"/>
                  <a:gd name="T131" fmla="*/ 260 w 260"/>
                  <a:gd name="T132" fmla="*/ 260 h 2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0" h="260">
                    <a:moveTo>
                      <a:pt x="93" y="0"/>
                    </a:moveTo>
                    <a:lnTo>
                      <a:pt x="74" y="19"/>
                    </a:lnTo>
                    <a:lnTo>
                      <a:pt x="55" y="19"/>
                    </a:lnTo>
                    <a:lnTo>
                      <a:pt x="37" y="37"/>
                    </a:lnTo>
                    <a:lnTo>
                      <a:pt x="18" y="74"/>
                    </a:lnTo>
                    <a:lnTo>
                      <a:pt x="0" y="93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7"/>
                    </a:lnTo>
                    <a:lnTo>
                      <a:pt x="18" y="186"/>
                    </a:lnTo>
                    <a:lnTo>
                      <a:pt x="37" y="223"/>
                    </a:lnTo>
                    <a:lnTo>
                      <a:pt x="55" y="242"/>
                    </a:lnTo>
                    <a:lnTo>
                      <a:pt x="74" y="260"/>
                    </a:lnTo>
                    <a:lnTo>
                      <a:pt x="93" y="260"/>
                    </a:lnTo>
                    <a:lnTo>
                      <a:pt x="130" y="260"/>
                    </a:lnTo>
                    <a:lnTo>
                      <a:pt x="148" y="260"/>
                    </a:lnTo>
                    <a:lnTo>
                      <a:pt x="167" y="260"/>
                    </a:lnTo>
                    <a:lnTo>
                      <a:pt x="185" y="260"/>
                    </a:lnTo>
                    <a:lnTo>
                      <a:pt x="204" y="242"/>
                    </a:lnTo>
                    <a:lnTo>
                      <a:pt x="223" y="223"/>
                    </a:lnTo>
                    <a:lnTo>
                      <a:pt x="260" y="186"/>
                    </a:lnTo>
                    <a:lnTo>
                      <a:pt x="260" y="167"/>
                    </a:lnTo>
                    <a:lnTo>
                      <a:pt x="260" y="149"/>
                    </a:lnTo>
                    <a:lnTo>
                      <a:pt x="260" y="130"/>
                    </a:lnTo>
                    <a:lnTo>
                      <a:pt x="260" y="93"/>
                    </a:lnTo>
                    <a:lnTo>
                      <a:pt x="260" y="74"/>
                    </a:lnTo>
                    <a:lnTo>
                      <a:pt x="223" y="37"/>
                    </a:lnTo>
                    <a:lnTo>
                      <a:pt x="204" y="19"/>
                    </a:lnTo>
                    <a:lnTo>
                      <a:pt x="185" y="19"/>
                    </a:lnTo>
                    <a:lnTo>
                      <a:pt x="167" y="0"/>
                    </a:lnTo>
                    <a:lnTo>
                      <a:pt x="148" y="0"/>
                    </a:lnTo>
                    <a:lnTo>
                      <a:pt x="130" y="0"/>
                    </a:lnTo>
                    <a:lnTo>
                      <a:pt x="93" y="0"/>
                    </a:lnTo>
                    <a:lnTo>
                      <a:pt x="130" y="19"/>
                    </a:lnTo>
                    <a:lnTo>
                      <a:pt x="148" y="19"/>
                    </a:lnTo>
                    <a:lnTo>
                      <a:pt x="167" y="19"/>
                    </a:lnTo>
                    <a:lnTo>
                      <a:pt x="185" y="37"/>
                    </a:lnTo>
                    <a:lnTo>
                      <a:pt x="204" y="37"/>
                    </a:lnTo>
                    <a:lnTo>
                      <a:pt x="223" y="56"/>
                    </a:lnTo>
                    <a:lnTo>
                      <a:pt x="241" y="74"/>
                    </a:lnTo>
                    <a:lnTo>
                      <a:pt x="241" y="112"/>
                    </a:lnTo>
                    <a:lnTo>
                      <a:pt x="241" y="130"/>
                    </a:lnTo>
                    <a:lnTo>
                      <a:pt x="241" y="149"/>
                    </a:lnTo>
                    <a:lnTo>
                      <a:pt x="241" y="167"/>
                    </a:lnTo>
                    <a:lnTo>
                      <a:pt x="241" y="186"/>
                    </a:lnTo>
                    <a:lnTo>
                      <a:pt x="223" y="223"/>
                    </a:lnTo>
                    <a:lnTo>
                      <a:pt x="204" y="223"/>
                    </a:lnTo>
                    <a:lnTo>
                      <a:pt x="185" y="242"/>
                    </a:lnTo>
                    <a:lnTo>
                      <a:pt x="167" y="242"/>
                    </a:lnTo>
                    <a:lnTo>
                      <a:pt x="148" y="242"/>
                    </a:lnTo>
                    <a:lnTo>
                      <a:pt x="130" y="242"/>
                    </a:lnTo>
                    <a:lnTo>
                      <a:pt x="111" y="242"/>
                    </a:lnTo>
                    <a:lnTo>
                      <a:pt x="93" y="242"/>
                    </a:lnTo>
                    <a:lnTo>
                      <a:pt x="74" y="223"/>
                    </a:lnTo>
                    <a:lnTo>
                      <a:pt x="55" y="223"/>
                    </a:lnTo>
                    <a:lnTo>
                      <a:pt x="37" y="186"/>
                    </a:lnTo>
                    <a:lnTo>
                      <a:pt x="18" y="167"/>
                    </a:lnTo>
                    <a:lnTo>
                      <a:pt x="18" y="149"/>
                    </a:lnTo>
                    <a:lnTo>
                      <a:pt x="18" y="130"/>
                    </a:lnTo>
                    <a:lnTo>
                      <a:pt x="18" y="112"/>
                    </a:lnTo>
                    <a:lnTo>
                      <a:pt x="37" y="74"/>
                    </a:lnTo>
                    <a:lnTo>
                      <a:pt x="55" y="56"/>
                    </a:lnTo>
                    <a:lnTo>
                      <a:pt x="74" y="37"/>
                    </a:lnTo>
                    <a:lnTo>
                      <a:pt x="93" y="37"/>
                    </a:lnTo>
                    <a:lnTo>
                      <a:pt x="111" y="19"/>
                    </a:lnTo>
                    <a:lnTo>
                      <a:pt x="130" y="1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7" name="Rectangle 97"/>
              <p:cNvSpPr>
                <a:spLocks noChangeArrowheads="1"/>
              </p:cNvSpPr>
              <p:nvPr/>
            </p:nvSpPr>
            <p:spPr bwMode="auto">
              <a:xfrm>
                <a:off x="3102" y="7217"/>
                <a:ext cx="18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8" name="Rectangle 98"/>
              <p:cNvSpPr>
                <a:spLocks noChangeArrowheads="1"/>
              </p:cNvSpPr>
              <p:nvPr/>
            </p:nvSpPr>
            <p:spPr bwMode="auto">
              <a:xfrm>
                <a:off x="3102" y="7960"/>
                <a:ext cx="18" cy="1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9" name="Freeform 99"/>
              <p:cNvSpPr>
                <a:spLocks/>
              </p:cNvSpPr>
              <p:nvPr/>
            </p:nvSpPr>
            <p:spPr bwMode="auto">
              <a:xfrm>
                <a:off x="4272" y="7607"/>
                <a:ext cx="260" cy="260"/>
              </a:xfrm>
              <a:custGeom>
                <a:avLst/>
                <a:gdLst>
                  <a:gd name="T0" fmla="*/ 74 w 260"/>
                  <a:gd name="T1" fmla="*/ 18 h 260"/>
                  <a:gd name="T2" fmla="*/ 55 w 260"/>
                  <a:gd name="T3" fmla="*/ 18 h 260"/>
                  <a:gd name="T4" fmla="*/ 37 w 260"/>
                  <a:gd name="T5" fmla="*/ 37 h 260"/>
                  <a:gd name="T6" fmla="*/ 18 w 260"/>
                  <a:gd name="T7" fmla="*/ 74 h 260"/>
                  <a:gd name="T8" fmla="*/ 0 w 260"/>
                  <a:gd name="T9" fmla="*/ 130 h 260"/>
                  <a:gd name="T10" fmla="*/ 0 w 260"/>
                  <a:gd name="T11" fmla="*/ 167 h 260"/>
                  <a:gd name="T12" fmla="*/ 18 w 260"/>
                  <a:gd name="T13" fmla="*/ 185 h 260"/>
                  <a:gd name="T14" fmla="*/ 37 w 260"/>
                  <a:gd name="T15" fmla="*/ 223 h 260"/>
                  <a:gd name="T16" fmla="*/ 55 w 260"/>
                  <a:gd name="T17" fmla="*/ 241 h 260"/>
                  <a:gd name="T18" fmla="*/ 74 w 260"/>
                  <a:gd name="T19" fmla="*/ 260 h 260"/>
                  <a:gd name="T20" fmla="*/ 130 w 260"/>
                  <a:gd name="T21" fmla="*/ 260 h 260"/>
                  <a:gd name="T22" fmla="*/ 167 w 260"/>
                  <a:gd name="T23" fmla="*/ 260 h 260"/>
                  <a:gd name="T24" fmla="*/ 185 w 260"/>
                  <a:gd name="T25" fmla="*/ 260 h 260"/>
                  <a:gd name="T26" fmla="*/ 204 w 260"/>
                  <a:gd name="T27" fmla="*/ 241 h 260"/>
                  <a:gd name="T28" fmla="*/ 222 w 260"/>
                  <a:gd name="T29" fmla="*/ 223 h 260"/>
                  <a:gd name="T30" fmla="*/ 260 w 260"/>
                  <a:gd name="T31" fmla="*/ 185 h 260"/>
                  <a:gd name="T32" fmla="*/ 260 w 260"/>
                  <a:gd name="T33" fmla="*/ 167 h 260"/>
                  <a:gd name="T34" fmla="*/ 260 w 260"/>
                  <a:gd name="T35" fmla="*/ 130 h 260"/>
                  <a:gd name="T36" fmla="*/ 260 w 260"/>
                  <a:gd name="T37" fmla="*/ 74 h 260"/>
                  <a:gd name="T38" fmla="*/ 222 w 260"/>
                  <a:gd name="T39" fmla="*/ 37 h 260"/>
                  <a:gd name="T40" fmla="*/ 204 w 260"/>
                  <a:gd name="T41" fmla="*/ 18 h 260"/>
                  <a:gd name="T42" fmla="*/ 185 w 260"/>
                  <a:gd name="T43" fmla="*/ 18 h 260"/>
                  <a:gd name="T44" fmla="*/ 167 w 260"/>
                  <a:gd name="T45" fmla="*/ 0 h 260"/>
                  <a:gd name="T46" fmla="*/ 130 w 260"/>
                  <a:gd name="T47" fmla="*/ 0 h 260"/>
                  <a:gd name="T48" fmla="*/ 130 w 260"/>
                  <a:gd name="T49" fmla="*/ 18 h 260"/>
                  <a:gd name="T50" fmla="*/ 167 w 260"/>
                  <a:gd name="T51" fmla="*/ 18 h 260"/>
                  <a:gd name="T52" fmla="*/ 185 w 260"/>
                  <a:gd name="T53" fmla="*/ 37 h 260"/>
                  <a:gd name="T54" fmla="*/ 222 w 260"/>
                  <a:gd name="T55" fmla="*/ 55 h 260"/>
                  <a:gd name="T56" fmla="*/ 241 w 260"/>
                  <a:gd name="T57" fmla="*/ 111 h 260"/>
                  <a:gd name="T58" fmla="*/ 241 w 260"/>
                  <a:gd name="T59" fmla="*/ 148 h 260"/>
                  <a:gd name="T60" fmla="*/ 241 w 260"/>
                  <a:gd name="T61" fmla="*/ 167 h 260"/>
                  <a:gd name="T62" fmla="*/ 222 w 260"/>
                  <a:gd name="T63" fmla="*/ 223 h 260"/>
                  <a:gd name="T64" fmla="*/ 185 w 260"/>
                  <a:gd name="T65" fmla="*/ 241 h 260"/>
                  <a:gd name="T66" fmla="*/ 167 w 260"/>
                  <a:gd name="T67" fmla="*/ 241 h 260"/>
                  <a:gd name="T68" fmla="*/ 130 w 260"/>
                  <a:gd name="T69" fmla="*/ 241 h 260"/>
                  <a:gd name="T70" fmla="*/ 92 w 260"/>
                  <a:gd name="T71" fmla="*/ 241 h 260"/>
                  <a:gd name="T72" fmla="*/ 55 w 260"/>
                  <a:gd name="T73" fmla="*/ 223 h 260"/>
                  <a:gd name="T74" fmla="*/ 18 w 260"/>
                  <a:gd name="T75" fmla="*/ 167 h 260"/>
                  <a:gd name="T76" fmla="*/ 18 w 260"/>
                  <a:gd name="T77" fmla="*/ 148 h 260"/>
                  <a:gd name="T78" fmla="*/ 18 w 260"/>
                  <a:gd name="T79" fmla="*/ 111 h 260"/>
                  <a:gd name="T80" fmla="*/ 55 w 260"/>
                  <a:gd name="T81" fmla="*/ 55 h 260"/>
                  <a:gd name="T82" fmla="*/ 92 w 260"/>
                  <a:gd name="T83" fmla="*/ 37 h 260"/>
                  <a:gd name="T84" fmla="*/ 130 w 260"/>
                  <a:gd name="T85" fmla="*/ 18 h 2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0"/>
                  <a:gd name="T130" fmla="*/ 0 h 260"/>
                  <a:gd name="T131" fmla="*/ 260 w 260"/>
                  <a:gd name="T132" fmla="*/ 260 h 2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0" h="260">
                    <a:moveTo>
                      <a:pt x="92" y="0"/>
                    </a:moveTo>
                    <a:lnTo>
                      <a:pt x="74" y="18"/>
                    </a:lnTo>
                    <a:lnTo>
                      <a:pt x="55" y="18"/>
                    </a:lnTo>
                    <a:lnTo>
                      <a:pt x="37" y="37"/>
                    </a:lnTo>
                    <a:lnTo>
                      <a:pt x="18" y="74"/>
                    </a:lnTo>
                    <a:lnTo>
                      <a:pt x="0" y="93"/>
                    </a:lnTo>
                    <a:lnTo>
                      <a:pt x="0" y="130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18" y="185"/>
                    </a:lnTo>
                    <a:lnTo>
                      <a:pt x="37" y="223"/>
                    </a:lnTo>
                    <a:lnTo>
                      <a:pt x="55" y="241"/>
                    </a:lnTo>
                    <a:lnTo>
                      <a:pt x="74" y="260"/>
                    </a:lnTo>
                    <a:lnTo>
                      <a:pt x="92" y="260"/>
                    </a:lnTo>
                    <a:lnTo>
                      <a:pt x="130" y="260"/>
                    </a:lnTo>
                    <a:lnTo>
                      <a:pt x="148" y="260"/>
                    </a:lnTo>
                    <a:lnTo>
                      <a:pt x="167" y="260"/>
                    </a:lnTo>
                    <a:lnTo>
                      <a:pt x="185" y="260"/>
                    </a:lnTo>
                    <a:lnTo>
                      <a:pt x="204" y="241"/>
                    </a:lnTo>
                    <a:lnTo>
                      <a:pt x="222" y="223"/>
                    </a:lnTo>
                    <a:lnTo>
                      <a:pt x="260" y="185"/>
                    </a:lnTo>
                    <a:lnTo>
                      <a:pt x="260" y="167"/>
                    </a:lnTo>
                    <a:lnTo>
                      <a:pt x="260" y="148"/>
                    </a:lnTo>
                    <a:lnTo>
                      <a:pt x="260" y="130"/>
                    </a:lnTo>
                    <a:lnTo>
                      <a:pt x="260" y="93"/>
                    </a:lnTo>
                    <a:lnTo>
                      <a:pt x="260" y="74"/>
                    </a:lnTo>
                    <a:lnTo>
                      <a:pt x="222" y="37"/>
                    </a:lnTo>
                    <a:lnTo>
                      <a:pt x="204" y="18"/>
                    </a:lnTo>
                    <a:lnTo>
                      <a:pt x="185" y="18"/>
                    </a:lnTo>
                    <a:lnTo>
                      <a:pt x="167" y="0"/>
                    </a:lnTo>
                    <a:lnTo>
                      <a:pt x="148" y="0"/>
                    </a:lnTo>
                    <a:lnTo>
                      <a:pt x="130" y="0"/>
                    </a:lnTo>
                    <a:lnTo>
                      <a:pt x="92" y="0"/>
                    </a:lnTo>
                    <a:lnTo>
                      <a:pt x="130" y="18"/>
                    </a:lnTo>
                    <a:lnTo>
                      <a:pt x="148" y="18"/>
                    </a:lnTo>
                    <a:lnTo>
                      <a:pt x="167" y="18"/>
                    </a:lnTo>
                    <a:lnTo>
                      <a:pt x="185" y="37"/>
                    </a:lnTo>
                    <a:lnTo>
                      <a:pt x="204" y="37"/>
                    </a:lnTo>
                    <a:lnTo>
                      <a:pt x="222" y="55"/>
                    </a:lnTo>
                    <a:lnTo>
                      <a:pt x="241" y="74"/>
                    </a:lnTo>
                    <a:lnTo>
                      <a:pt x="241" y="111"/>
                    </a:lnTo>
                    <a:lnTo>
                      <a:pt x="241" y="130"/>
                    </a:lnTo>
                    <a:lnTo>
                      <a:pt x="241" y="148"/>
                    </a:lnTo>
                    <a:lnTo>
                      <a:pt x="241" y="167"/>
                    </a:lnTo>
                    <a:lnTo>
                      <a:pt x="241" y="185"/>
                    </a:lnTo>
                    <a:lnTo>
                      <a:pt x="222" y="223"/>
                    </a:lnTo>
                    <a:lnTo>
                      <a:pt x="204" y="223"/>
                    </a:lnTo>
                    <a:lnTo>
                      <a:pt x="185" y="241"/>
                    </a:lnTo>
                    <a:lnTo>
                      <a:pt x="167" y="241"/>
                    </a:lnTo>
                    <a:lnTo>
                      <a:pt x="148" y="241"/>
                    </a:lnTo>
                    <a:lnTo>
                      <a:pt x="130" y="241"/>
                    </a:lnTo>
                    <a:lnTo>
                      <a:pt x="111" y="241"/>
                    </a:lnTo>
                    <a:lnTo>
                      <a:pt x="92" y="241"/>
                    </a:lnTo>
                    <a:lnTo>
                      <a:pt x="74" y="223"/>
                    </a:lnTo>
                    <a:lnTo>
                      <a:pt x="55" y="223"/>
                    </a:lnTo>
                    <a:lnTo>
                      <a:pt x="37" y="185"/>
                    </a:lnTo>
                    <a:lnTo>
                      <a:pt x="18" y="167"/>
                    </a:lnTo>
                    <a:lnTo>
                      <a:pt x="18" y="148"/>
                    </a:lnTo>
                    <a:lnTo>
                      <a:pt x="18" y="130"/>
                    </a:lnTo>
                    <a:lnTo>
                      <a:pt x="18" y="111"/>
                    </a:lnTo>
                    <a:lnTo>
                      <a:pt x="37" y="74"/>
                    </a:lnTo>
                    <a:lnTo>
                      <a:pt x="55" y="55"/>
                    </a:lnTo>
                    <a:lnTo>
                      <a:pt x="74" y="37"/>
                    </a:lnTo>
                    <a:lnTo>
                      <a:pt x="92" y="37"/>
                    </a:lnTo>
                    <a:lnTo>
                      <a:pt x="111" y="18"/>
                    </a:lnTo>
                    <a:lnTo>
                      <a:pt x="130" y="1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80" name="Freeform 100"/>
              <p:cNvSpPr>
                <a:spLocks/>
              </p:cNvSpPr>
              <p:nvPr/>
            </p:nvSpPr>
            <p:spPr bwMode="auto">
              <a:xfrm>
                <a:off x="4272" y="7700"/>
                <a:ext cx="260" cy="260"/>
              </a:xfrm>
              <a:custGeom>
                <a:avLst/>
                <a:gdLst>
                  <a:gd name="T0" fmla="*/ 74 w 260"/>
                  <a:gd name="T1" fmla="*/ 18 h 260"/>
                  <a:gd name="T2" fmla="*/ 55 w 260"/>
                  <a:gd name="T3" fmla="*/ 18 h 260"/>
                  <a:gd name="T4" fmla="*/ 37 w 260"/>
                  <a:gd name="T5" fmla="*/ 37 h 260"/>
                  <a:gd name="T6" fmla="*/ 18 w 260"/>
                  <a:gd name="T7" fmla="*/ 74 h 260"/>
                  <a:gd name="T8" fmla="*/ 0 w 260"/>
                  <a:gd name="T9" fmla="*/ 130 h 260"/>
                  <a:gd name="T10" fmla="*/ 0 w 260"/>
                  <a:gd name="T11" fmla="*/ 167 h 260"/>
                  <a:gd name="T12" fmla="*/ 18 w 260"/>
                  <a:gd name="T13" fmla="*/ 185 h 260"/>
                  <a:gd name="T14" fmla="*/ 37 w 260"/>
                  <a:gd name="T15" fmla="*/ 222 h 260"/>
                  <a:gd name="T16" fmla="*/ 55 w 260"/>
                  <a:gd name="T17" fmla="*/ 241 h 260"/>
                  <a:gd name="T18" fmla="*/ 74 w 260"/>
                  <a:gd name="T19" fmla="*/ 260 h 260"/>
                  <a:gd name="T20" fmla="*/ 130 w 260"/>
                  <a:gd name="T21" fmla="*/ 260 h 260"/>
                  <a:gd name="T22" fmla="*/ 167 w 260"/>
                  <a:gd name="T23" fmla="*/ 260 h 260"/>
                  <a:gd name="T24" fmla="*/ 185 w 260"/>
                  <a:gd name="T25" fmla="*/ 260 h 260"/>
                  <a:gd name="T26" fmla="*/ 204 w 260"/>
                  <a:gd name="T27" fmla="*/ 241 h 260"/>
                  <a:gd name="T28" fmla="*/ 222 w 260"/>
                  <a:gd name="T29" fmla="*/ 222 h 260"/>
                  <a:gd name="T30" fmla="*/ 260 w 260"/>
                  <a:gd name="T31" fmla="*/ 185 h 260"/>
                  <a:gd name="T32" fmla="*/ 260 w 260"/>
                  <a:gd name="T33" fmla="*/ 167 h 260"/>
                  <a:gd name="T34" fmla="*/ 260 w 260"/>
                  <a:gd name="T35" fmla="*/ 130 h 260"/>
                  <a:gd name="T36" fmla="*/ 260 w 260"/>
                  <a:gd name="T37" fmla="*/ 74 h 260"/>
                  <a:gd name="T38" fmla="*/ 222 w 260"/>
                  <a:gd name="T39" fmla="*/ 37 h 260"/>
                  <a:gd name="T40" fmla="*/ 204 w 260"/>
                  <a:gd name="T41" fmla="*/ 18 h 260"/>
                  <a:gd name="T42" fmla="*/ 185 w 260"/>
                  <a:gd name="T43" fmla="*/ 18 h 260"/>
                  <a:gd name="T44" fmla="*/ 167 w 260"/>
                  <a:gd name="T45" fmla="*/ 0 h 260"/>
                  <a:gd name="T46" fmla="*/ 130 w 260"/>
                  <a:gd name="T47" fmla="*/ 0 h 260"/>
                  <a:gd name="T48" fmla="*/ 130 w 260"/>
                  <a:gd name="T49" fmla="*/ 18 h 260"/>
                  <a:gd name="T50" fmla="*/ 167 w 260"/>
                  <a:gd name="T51" fmla="*/ 18 h 260"/>
                  <a:gd name="T52" fmla="*/ 185 w 260"/>
                  <a:gd name="T53" fmla="*/ 37 h 260"/>
                  <a:gd name="T54" fmla="*/ 222 w 260"/>
                  <a:gd name="T55" fmla="*/ 55 h 260"/>
                  <a:gd name="T56" fmla="*/ 241 w 260"/>
                  <a:gd name="T57" fmla="*/ 111 h 260"/>
                  <a:gd name="T58" fmla="*/ 241 w 260"/>
                  <a:gd name="T59" fmla="*/ 148 h 260"/>
                  <a:gd name="T60" fmla="*/ 241 w 260"/>
                  <a:gd name="T61" fmla="*/ 167 h 260"/>
                  <a:gd name="T62" fmla="*/ 222 w 260"/>
                  <a:gd name="T63" fmla="*/ 222 h 260"/>
                  <a:gd name="T64" fmla="*/ 185 w 260"/>
                  <a:gd name="T65" fmla="*/ 241 h 260"/>
                  <a:gd name="T66" fmla="*/ 167 w 260"/>
                  <a:gd name="T67" fmla="*/ 241 h 260"/>
                  <a:gd name="T68" fmla="*/ 130 w 260"/>
                  <a:gd name="T69" fmla="*/ 241 h 260"/>
                  <a:gd name="T70" fmla="*/ 92 w 260"/>
                  <a:gd name="T71" fmla="*/ 241 h 260"/>
                  <a:gd name="T72" fmla="*/ 55 w 260"/>
                  <a:gd name="T73" fmla="*/ 222 h 260"/>
                  <a:gd name="T74" fmla="*/ 18 w 260"/>
                  <a:gd name="T75" fmla="*/ 167 h 260"/>
                  <a:gd name="T76" fmla="*/ 18 w 260"/>
                  <a:gd name="T77" fmla="*/ 148 h 260"/>
                  <a:gd name="T78" fmla="*/ 18 w 260"/>
                  <a:gd name="T79" fmla="*/ 111 h 260"/>
                  <a:gd name="T80" fmla="*/ 55 w 260"/>
                  <a:gd name="T81" fmla="*/ 55 h 260"/>
                  <a:gd name="T82" fmla="*/ 92 w 260"/>
                  <a:gd name="T83" fmla="*/ 37 h 260"/>
                  <a:gd name="T84" fmla="*/ 130 w 260"/>
                  <a:gd name="T85" fmla="*/ 18 h 2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0"/>
                  <a:gd name="T130" fmla="*/ 0 h 260"/>
                  <a:gd name="T131" fmla="*/ 260 w 260"/>
                  <a:gd name="T132" fmla="*/ 260 h 2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0" h="260">
                    <a:moveTo>
                      <a:pt x="92" y="0"/>
                    </a:moveTo>
                    <a:lnTo>
                      <a:pt x="74" y="18"/>
                    </a:lnTo>
                    <a:lnTo>
                      <a:pt x="55" y="18"/>
                    </a:lnTo>
                    <a:lnTo>
                      <a:pt x="37" y="37"/>
                    </a:lnTo>
                    <a:lnTo>
                      <a:pt x="18" y="74"/>
                    </a:lnTo>
                    <a:lnTo>
                      <a:pt x="0" y="92"/>
                    </a:lnTo>
                    <a:lnTo>
                      <a:pt x="0" y="130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18" y="185"/>
                    </a:lnTo>
                    <a:lnTo>
                      <a:pt x="37" y="222"/>
                    </a:lnTo>
                    <a:lnTo>
                      <a:pt x="55" y="241"/>
                    </a:lnTo>
                    <a:lnTo>
                      <a:pt x="74" y="260"/>
                    </a:lnTo>
                    <a:lnTo>
                      <a:pt x="92" y="260"/>
                    </a:lnTo>
                    <a:lnTo>
                      <a:pt x="130" y="260"/>
                    </a:lnTo>
                    <a:lnTo>
                      <a:pt x="148" y="260"/>
                    </a:lnTo>
                    <a:lnTo>
                      <a:pt x="167" y="260"/>
                    </a:lnTo>
                    <a:lnTo>
                      <a:pt x="185" y="260"/>
                    </a:lnTo>
                    <a:lnTo>
                      <a:pt x="204" y="241"/>
                    </a:lnTo>
                    <a:lnTo>
                      <a:pt x="222" y="222"/>
                    </a:lnTo>
                    <a:lnTo>
                      <a:pt x="260" y="185"/>
                    </a:lnTo>
                    <a:lnTo>
                      <a:pt x="260" y="167"/>
                    </a:lnTo>
                    <a:lnTo>
                      <a:pt x="260" y="148"/>
                    </a:lnTo>
                    <a:lnTo>
                      <a:pt x="260" y="130"/>
                    </a:lnTo>
                    <a:lnTo>
                      <a:pt x="260" y="92"/>
                    </a:lnTo>
                    <a:lnTo>
                      <a:pt x="260" y="74"/>
                    </a:lnTo>
                    <a:lnTo>
                      <a:pt x="222" y="37"/>
                    </a:lnTo>
                    <a:lnTo>
                      <a:pt x="204" y="18"/>
                    </a:lnTo>
                    <a:lnTo>
                      <a:pt x="185" y="18"/>
                    </a:lnTo>
                    <a:lnTo>
                      <a:pt x="167" y="0"/>
                    </a:lnTo>
                    <a:lnTo>
                      <a:pt x="148" y="0"/>
                    </a:lnTo>
                    <a:lnTo>
                      <a:pt x="130" y="0"/>
                    </a:lnTo>
                    <a:lnTo>
                      <a:pt x="92" y="0"/>
                    </a:lnTo>
                    <a:lnTo>
                      <a:pt x="130" y="18"/>
                    </a:lnTo>
                    <a:lnTo>
                      <a:pt x="148" y="18"/>
                    </a:lnTo>
                    <a:lnTo>
                      <a:pt x="167" y="18"/>
                    </a:lnTo>
                    <a:lnTo>
                      <a:pt x="185" y="37"/>
                    </a:lnTo>
                    <a:lnTo>
                      <a:pt x="204" y="37"/>
                    </a:lnTo>
                    <a:lnTo>
                      <a:pt x="222" y="55"/>
                    </a:lnTo>
                    <a:lnTo>
                      <a:pt x="241" y="74"/>
                    </a:lnTo>
                    <a:lnTo>
                      <a:pt x="241" y="111"/>
                    </a:lnTo>
                    <a:lnTo>
                      <a:pt x="241" y="130"/>
                    </a:lnTo>
                    <a:lnTo>
                      <a:pt x="241" y="148"/>
                    </a:lnTo>
                    <a:lnTo>
                      <a:pt x="241" y="167"/>
                    </a:lnTo>
                    <a:lnTo>
                      <a:pt x="241" y="185"/>
                    </a:lnTo>
                    <a:lnTo>
                      <a:pt x="222" y="222"/>
                    </a:lnTo>
                    <a:lnTo>
                      <a:pt x="204" y="222"/>
                    </a:lnTo>
                    <a:lnTo>
                      <a:pt x="185" y="241"/>
                    </a:lnTo>
                    <a:lnTo>
                      <a:pt x="167" y="241"/>
                    </a:lnTo>
                    <a:lnTo>
                      <a:pt x="148" y="241"/>
                    </a:lnTo>
                    <a:lnTo>
                      <a:pt x="130" y="241"/>
                    </a:lnTo>
                    <a:lnTo>
                      <a:pt x="111" y="241"/>
                    </a:lnTo>
                    <a:lnTo>
                      <a:pt x="92" y="241"/>
                    </a:lnTo>
                    <a:lnTo>
                      <a:pt x="74" y="222"/>
                    </a:lnTo>
                    <a:lnTo>
                      <a:pt x="55" y="222"/>
                    </a:lnTo>
                    <a:lnTo>
                      <a:pt x="37" y="185"/>
                    </a:lnTo>
                    <a:lnTo>
                      <a:pt x="18" y="167"/>
                    </a:lnTo>
                    <a:lnTo>
                      <a:pt x="18" y="148"/>
                    </a:lnTo>
                    <a:lnTo>
                      <a:pt x="18" y="130"/>
                    </a:lnTo>
                    <a:lnTo>
                      <a:pt x="18" y="111"/>
                    </a:lnTo>
                    <a:lnTo>
                      <a:pt x="37" y="74"/>
                    </a:lnTo>
                    <a:lnTo>
                      <a:pt x="55" y="55"/>
                    </a:lnTo>
                    <a:lnTo>
                      <a:pt x="74" y="37"/>
                    </a:lnTo>
                    <a:lnTo>
                      <a:pt x="92" y="37"/>
                    </a:lnTo>
                    <a:lnTo>
                      <a:pt x="111" y="18"/>
                    </a:lnTo>
                    <a:lnTo>
                      <a:pt x="130" y="1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81" name="Rectangle 101"/>
              <p:cNvSpPr>
                <a:spLocks noChangeArrowheads="1"/>
              </p:cNvSpPr>
              <p:nvPr/>
            </p:nvSpPr>
            <p:spPr bwMode="auto">
              <a:xfrm>
                <a:off x="4402" y="7198"/>
                <a:ext cx="18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82" name="Rectangle 102"/>
              <p:cNvSpPr>
                <a:spLocks noChangeArrowheads="1"/>
              </p:cNvSpPr>
              <p:nvPr/>
            </p:nvSpPr>
            <p:spPr bwMode="auto">
              <a:xfrm>
                <a:off x="4383" y="7941"/>
                <a:ext cx="19" cy="1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83" name="Freeform 103"/>
              <p:cNvSpPr>
                <a:spLocks/>
              </p:cNvSpPr>
              <p:nvPr/>
            </p:nvSpPr>
            <p:spPr bwMode="auto">
              <a:xfrm>
                <a:off x="4959" y="7625"/>
                <a:ext cx="260" cy="260"/>
              </a:xfrm>
              <a:custGeom>
                <a:avLst/>
                <a:gdLst>
                  <a:gd name="T0" fmla="*/ 74 w 260"/>
                  <a:gd name="T1" fmla="*/ 19 h 260"/>
                  <a:gd name="T2" fmla="*/ 55 w 260"/>
                  <a:gd name="T3" fmla="*/ 19 h 260"/>
                  <a:gd name="T4" fmla="*/ 37 w 260"/>
                  <a:gd name="T5" fmla="*/ 37 h 260"/>
                  <a:gd name="T6" fmla="*/ 18 w 260"/>
                  <a:gd name="T7" fmla="*/ 75 h 260"/>
                  <a:gd name="T8" fmla="*/ 0 w 260"/>
                  <a:gd name="T9" fmla="*/ 130 h 260"/>
                  <a:gd name="T10" fmla="*/ 0 w 260"/>
                  <a:gd name="T11" fmla="*/ 167 h 260"/>
                  <a:gd name="T12" fmla="*/ 18 w 260"/>
                  <a:gd name="T13" fmla="*/ 186 h 260"/>
                  <a:gd name="T14" fmla="*/ 37 w 260"/>
                  <a:gd name="T15" fmla="*/ 223 h 260"/>
                  <a:gd name="T16" fmla="*/ 55 w 260"/>
                  <a:gd name="T17" fmla="*/ 242 h 260"/>
                  <a:gd name="T18" fmla="*/ 74 w 260"/>
                  <a:gd name="T19" fmla="*/ 260 h 260"/>
                  <a:gd name="T20" fmla="*/ 130 w 260"/>
                  <a:gd name="T21" fmla="*/ 260 h 260"/>
                  <a:gd name="T22" fmla="*/ 167 w 260"/>
                  <a:gd name="T23" fmla="*/ 260 h 260"/>
                  <a:gd name="T24" fmla="*/ 185 w 260"/>
                  <a:gd name="T25" fmla="*/ 260 h 260"/>
                  <a:gd name="T26" fmla="*/ 204 w 260"/>
                  <a:gd name="T27" fmla="*/ 242 h 260"/>
                  <a:gd name="T28" fmla="*/ 222 w 260"/>
                  <a:gd name="T29" fmla="*/ 223 h 260"/>
                  <a:gd name="T30" fmla="*/ 260 w 260"/>
                  <a:gd name="T31" fmla="*/ 186 h 260"/>
                  <a:gd name="T32" fmla="*/ 260 w 260"/>
                  <a:gd name="T33" fmla="*/ 167 h 260"/>
                  <a:gd name="T34" fmla="*/ 260 w 260"/>
                  <a:gd name="T35" fmla="*/ 130 h 260"/>
                  <a:gd name="T36" fmla="*/ 260 w 260"/>
                  <a:gd name="T37" fmla="*/ 75 h 260"/>
                  <a:gd name="T38" fmla="*/ 222 w 260"/>
                  <a:gd name="T39" fmla="*/ 37 h 260"/>
                  <a:gd name="T40" fmla="*/ 204 w 260"/>
                  <a:gd name="T41" fmla="*/ 19 h 260"/>
                  <a:gd name="T42" fmla="*/ 185 w 260"/>
                  <a:gd name="T43" fmla="*/ 19 h 260"/>
                  <a:gd name="T44" fmla="*/ 167 w 260"/>
                  <a:gd name="T45" fmla="*/ 0 h 260"/>
                  <a:gd name="T46" fmla="*/ 130 w 260"/>
                  <a:gd name="T47" fmla="*/ 0 h 260"/>
                  <a:gd name="T48" fmla="*/ 130 w 260"/>
                  <a:gd name="T49" fmla="*/ 19 h 260"/>
                  <a:gd name="T50" fmla="*/ 167 w 260"/>
                  <a:gd name="T51" fmla="*/ 19 h 260"/>
                  <a:gd name="T52" fmla="*/ 185 w 260"/>
                  <a:gd name="T53" fmla="*/ 37 h 260"/>
                  <a:gd name="T54" fmla="*/ 222 w 260"/>
                  <a:gd name="T55" fmla="*/ 56 h 260"/>
                  <a:gd name="T56" fmla="*/ 241 w 260"/>
                  <a:gd name="T57" fmla="*/ 112 h 260"/>
                  <a:gd name="T58" fmla="*/ 241 w 260"/>
                  <a:gd name="T59" fmla="*/ 149 h 260"/>
                  <a:gd name="T60" fmla="*/ 241 w 260"/>
                  <a:gd name="T61" fmla="*/ 167 h 260"/>
                  <a:gd name="T62" fmla="*/ 222 w 260"/>
                  <a:gd name="T63" fmla="*/ 223 h 260"/>
                  <a:gd name="T64" fmla="*/ 185 w 260"/>
                  <a:gd name="T65" fmla="*/ 242 h 260"/>
                  <a:gd name="T66" fmla="*/ 167 w 260"/>
                  <a:gd name="T67" fmla="*/ 242 h 260"/>
                  <a:gd name="T68" fmla="*/ 130 w 260"/>
                  <a:gd name="T69" fmla="*/ 242 h 260"/>
                  <a:gd name="T70" fmla="*/ 92 w 260"/>
                  <a:gd name="T71" fmla="*/ 242 h 260"/>
                  <a:gd name="T72" fmla="*/ 55 w 260"/>
                  <a:gd name="T73" fmla="*/ 223 h 260"/>
                  <a:gd name="T74" fmla="*/ 18 w 260"/>
                  <a:gd name="T75" fmla="*/ 167 h 260"/>
                  <a:gd name="T76" fmla="*/ 18 w 260"/>
                  <a:gd name="T77" fmla="*/ 149 h 260"/>
                  <a:gd name="T78" fmla="*/ 18 w 260"/>
                  <a:gd name="T79" fmla="*/ 112 h 260"/>
                  <a:gd name="T80" fmla="*/ 55 w 260"/>
                  <a:gd name="T81" fmla="*/ 56 h 260"/>
                  <a:gd name="T82" fmla="*/ 92 w 260"/>
                  <a:gd name="T83" fmla="*/ 37 h 260"/>
                  <a:gd name="T84" fmla="*/ 130 w 260"/>
                  <a:gd name="T85" fmla="*/ 19 h 2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0"/>
                  <a:gd name="T130" fmla="*/ 0 h 260"/>
                  <a:gd name="T131" fmla="*/ 260 w 260"/>
                  <a:gd name="T132" fmla="*/ 260 h 2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0" h="260">
                    <a:moveTo>
                      <a:pt x="92" y="0"/>
                    </a:moveTo>
                    <a:lnTo>
                      <a:pt x="74" y="19"/>
                    </a:lnTo>
                    <a:lnTo>
                      <a:pt x="55" y="19"/>
                    </a:lnTo>
                    <a:lnTo>
                      <a:pt x="37" y="37"/>
                    </a:lnTo>
                    <a:lnTo>
                      <a:pt x="18" y="75"/>
                    </a:lnTo>
                    <a:lnTo>
                      <a:pt x="0" y="93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7"/>
                    </a:lnTo>
                    <a:lnTo>
                      <a:pt x="18" y="186"/>
                    </a:lnTo>
                    <a:lnTo>
                      <a:pt x="37" y="223"/>
                    </a:lnTo>
                    <a:lnTo>
                      <a:pt x="55" y="242"/>
                    </a:lnTo>
                    <a:lnTo>
                      <a:pt x="74" y="260"/>
                    </a:lnTo>
                    <a:lnTo>
                      <a:pt x="92" y="260"/>
                    </a:lnTo>
                    <a:lnTo>
                      <a:pt x="130" y="260"/>
                    </a:lnTo>
                    <a:lnTo>
                      <a:pt x="148" y="260"/>
                    </a:lnTo>
                    <a:lnTo>
                      <a:pt x="167" y="260"/>
                    </a:lnTo>
                    <a:lnTo>
                      <a:pt x="185" y="260"/>
                    </a:lnTo>
                    <a:lnTo>
                      <a:pt x="204" y="242"/>
                    </a:lnTo>
                    <a:lnTo>
                      <a:pt x="222" y="223"/>
                    </a:lnTo>
                    <a:lnTo>
                      <a:pt x="260" y="186"/>
                    </a:lnTo>
                    <a:lnTo>
                      <a:pt x="260" y="167"/>
                    </a:lnTo>
                    <a:lnTo>
                      <a:pt x="260" y="149"/>
                    </a:lnTo>
                    <a:lnTo>
                      <a:pt x="260" y="130"/>
                    </a:lnTo>
                    <a:lnTo>
                      <a:pt x="260" y="93"/>
                    </a:lnTo>
                    <a:lnTo>
                      <a:pt x="260" y="75"/>
                    </a:lnTo>
                    <a:lnTo>
                      <a:pt x="222" y="37"/>
                    </a:lnTo>
                    <a:lnTo>
                      <a:pt x="204" y="19"/>
                    </a:lnTo>
                    <a:lnTo>
                      <a:pt x="185" y="19"/>
                    </a:lnTo>
                    <a:lnTo>
                      <a:pt x="167" y="0"/>
                    </a:lnTo>
                    <a:lnTo>
                      <a:pt x="148" y="0"/>
                    </a:lnTo>
                    <a:lnTo>
                      <a:pt x="130" y="0"/>
                    </a:lnTo>
                    <a:lnTo>
                      <a:pt x="92" y="0"/>
                    </a:lnTo>
                    <a:lnTo>
                      <a:pt x="130" y="19"/>
                    </a:lnTo>
                    <a:lnTo>
                      <a:pt x="148" y="19"/>
                    </a:lnTo>
                    <a:lnTo>
                      <a:pt x="167" y="19"/>
                    </a:lnTo>
                    <a:lnTo>
                      <a:pt x="185" y="37"/>
                    </a:lnTo>
                    <a:lnTo>
                      <a:pt x="204" y="37"/>
                    </a:lnTo>
                    <a:lnTo>
                      <a:pt x="222" y="56"/>
                    </a:lnTo>
                    <a:lnTo>
                      <a:pt x="241" y="75"/>
                    </a:lnTo>
                    <a:lnTo>
                      <a:pt x="241" y="112"/>
                    </a:lnTo>
                    <a:lnTo>
                      <a:pt x="241" y="130"/>
                    </a:lnTo>
                    <a:lnTo>
                      <a:pt x="241" y="149"/>
                    </a:lnTo>
                    <a:lnTo>
                      <a:pt x="241" y="167"/>
                    </a:lnTo>
                    <a:lnTo>
                      <a:pt x="241" y="186"/>
                    </a:lnTo>
                    <a:lnTo>
                      <a:pt x="222" y="223"/>
                    </a:lnTo>
                    <a:lnTo>
                      <a:pt x="204" y="223"/>
                    </a:lnTo>
                    <a:lnTo>
                      <a:pt x="185" y="242"/>
                    </a:lnTo>
                    <a:lnTo>
                      <a:pt x="167" y="242"/>
                    </a:lnTo>
                    <a:lnTo>
                      <a:pt x="148" y="242"/>
                    </a:lnTo>
                    <a:lnTo>
                      <a:pt x="130" y="242"/>
                    </a:lnTo>
                    <a:lnTo>
                      <a:pt x="111" y="242"/>
                    </a:lnTo>
                    <a:lnTo>
                      <a:pt x="92" y="242"/>
                    </a:lnTo>
                    <a:lnTo>
                      <a:pt x="74" y="223"/>
                    </a:lnTo>
                    <a:lnTo>
                      <a:pt x="55" y="223"/>
                    </a:lnTo>
                    <a:lnTo>
                      <a:pt x="37" y="186"/>
                    </a:lnTo>
                    <a:lnTo>
                      <a:pt x="18" y="167"/>
                    </a:lnTo>
                    <a:lnTo>
                      <a:pt x="18" y="149"/>
                    </a:lnTo>
                    <a:lnTo>
                      <a:pt x="18" y="130"/>
                    </a:lnTo>
                    <a:lnTo>
                      <a:pt x="18" y="112"/>
                    </a:lnTo>
                    <a:lnTo>
                      <a:pt x="37" y="75"/>
                    </a:lnTo>
                    <a:lnTo>
                      <a:pt x="55" y="56"/>
                    </a:lnTo>
                    <a:lnTo>
                      <a:pt x="74" y="37"/>
                    </a:lnTo>
                    <a:lnTo>
                      <a:pt x="92" y="37"/>
                    </a:lnTo>
                    <a:lnTo>
                      <a:pt x="111" y="19"/>
                    </a:lnTo>
                    <a:lnTo>
                      <a:pt x="130" y="1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84" name="Freeform 104"/>
              <p:cNvSpPr>
                <a:spLocks/>
              </p:cNvSpPr>
              <p:nvPr/>
            </p:nvSpPr>
            <p:spPr bwMode="auto">
              <a:xfrm>
                <a:off x="4959" y="7718"/>
                <a:ext cx="260" cy="260"/>
              </a:xfrm>
              <a:custGeom>
                <a:avLst/>
                <a:gdLst>
                  <a:gd name="T0" fmla="*/ 74 w 260"/>
                  <a:gd name="T1" fmla="*/ 19 h 260"/>
                  <a:gd name="T2" fmla="*/ 55 w 260"/>
                  <a:gd name="T3" fmla="*/ 19 h 260"/>
                  <a:gd name="T4" fmla="*/ 37 w 260"/>
                  <a:gd name="T5" fmla="*/ 37 h 260"/>
                  <a:gd name="T6" fmla="*/ 18 w 260"/>
                  <a:gd name="T7" fmla="*/ 74 h 260"/>
                  <a:gd name="T8" fmla="*/ 0 w 260"/>
                  <a:gd name="T9" fmla="*/ 130 h 260"/>
                  <a:gd name="T10" fmla="*/ 0 w 260"/>
                  <a:gd name="T11" fmla="*/ 167 h 260"/>
                  <a:gd name="T12" fmla="*/ 18 w 260"/>
                  <a:gd name="T13" fmla="*/ 186 h 260"/>
                  <a:gd name="T14" fmla="*/ 37 w 260"/>
                  <a:gd name="T15" fmla="*/ 223 h 260"/>
                  <a:gd name="T16" fmla="*/ 55 w 260"/>
                  <a:gd name="T17" fmla="*/ 242 h 260"/>
                  <a:gd name="T18" fmla="*/ 74 w 260"/>
                  <a:gd name="T19" fmla="*/ 260 h 260"/>
                  <a:gd name="T20" fmla="*/ 130 w 260"/>
                  <a:gd name="T21" fmla="*/ 260 h 260"/>
                  <a:gd name="T22" fmla="*/ 167 w 260"/>
                  <a:gd name="T23" fmla="*/ 260 h 260"/>
                  <a:gd name="T24" fmla="*/ 185 w 260"/>
                  <a:gd name="T25" fmla="*/ 260 h 260"/>
                  <a:gd name="T26" fmla="*/ 204 w 260"/>
                  <a:gd name="T27" fmla="*/ 242 h 260"/>
                  <a:gd name="T28" fmla="*/ 222 w 260"/>
                  <a:gd name="T29" fmla="*/ 223 h 260"/>
                  <a:gd name="T30" fmla="*/ 260 w 260"/>
                  <a:gd name="T31" fmla="*/ 186 h 260"/>
                  <a:gd name="T32" fmla="*/ 260 w 260"/>
                  <a:gd name="T33" fmla="*/ 167 h 260"/>
                  <a:gd name="T34" fmla="*/ 260 w 260"/>
                  <a:gd name="T35" fmla="*/ 130 h 260"/>
                  <a:gd name="T36" fmla="*/ 260 w 260"/>
                  <a:gd name="T37" fmla="*/ 74 h 260"/>
                  <a:gd name="T38" fmla="*/ 222 w 260"/>
                  <a:gd name="T39" fmla="*/ 37 h 260"/>
                  <a:gd name="T40" fmla="*/ 204 w 260"/>
                  <a:gd name="T41" fmla="*/ 19 h 260"/>
                  <a:gd name="T42" fmla="*/ 185 w 260"/>
                  <a:gd name="T43" fmla="*/ 19 h 260"/>
                  <a:gd name="T44" fmla="*/ 167 w 260"/>
                  <a:gd name="T45" fmla="*/ 0 h 260"/>
                  <a:gd name="T46" fmla="*/ 130 w 260"/>
                  <a:gd name="T47" fmla="*/ 0 h 260"/>
                  <a:gd name="T48" fmla="*/ 130 w 260"/>
                  <a:gd name="T49" fmla="*/ 19 h 260"/>
                  <a:gd name="T50" fmla="*/ 167 w 260"/>
                  <a:gd name="T51" fmla="*/ 19 h 260"/>
                  <a:gd name="T52" fmla="*/ 185 w 260"/>
                  <a:gd name="T53" fmla="*/ 37 h 260"/>
                  <a:gd name="T54" fmla="*/ 222 w 260"/>
                  <a:gd name="T55" fmla="*/ 56 h 260"/>
                  <a:gd name="T56" fmla="*/ 241 w 260"/>
                  <a:gd name="T57" fmla="*/ 112 h 260"/>
                  <a:gd name="T58" fmla="*/ 241 w 260"/>
                  <a:gd name="T59" fmla="*/ 149 h 260"/>
                  <a:gd name="T60" fmla="*/ 241 w 260"/>
                  <a:gd name="T61" fmla="*/ 167 h 260"/>
                  <a:gd name="T62" fmla="*/ 222 w 260"/>
                  <a:gd name="T63" fmla="*/ 223 h 260"/>
                  <a:gd name="T64" fmla="*/ 185 w 260"/>
                  <a:gd name="T65" fmla="*/ 242 h 260"/>
                  <a:gd name="T66" fmla="*/ 167 w 260"/>
                  <a:gd name="T67" fmla="*/ 242 h 260"/>
                  <a:gd name="T68" fmla="*/ 130 w 260"/>
                  <a:gd name="T69" fmla="*/ 242 h 260"/>
                  <a:gd name="T70" fmla="*/ 92 w 260"/>
                  <a:gd name="T71" fmla="*/ 242 h 260"/>
                  <a:gd name="T72" fmla="*/ 55 w 260"/>
                  <a:gd name="T73" fmla="*/ 223 h 260"/>
                  <a:gd name="T74" fmla="*/ 18 w 260"/>
                  <a:gd name="T75" fmla="*/ 167 h 260"/>
                  <a:gd name="T76" fmla="*/ 18 w 260"/>
                  <a:gd name="T77" fmla="*/ 149 h 260"/>
                  <a:gd name="T78" fmla="*/ 18 w 260"/>
                  <a:gd name="T79" fmla="*/ 112 h 260"/>
                  <a:gd name="T80" fmla="*/ 55 w 260"/>
                  <a:gd name="T81" fmla="*/ 56 h 260"/>
                  <a:gd name="T82" fmla="*/ 92 w 260"/>
                  <a:gd name="T83" fmla="*/ 37 h 260"/>
                  <a:gd name="T84" fmla="*/ 130 w 260"/>
                  <a:gd name="T85" fmla="*/ 19 h 2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0"/>
                  <a:gd name="T130" fmla="*/ 0 h 260"/>
                  <a:gd name="T131" fmla="*/ 260 w 260"/>
                  <a:gd name="T132" fmla="*/ 260 h 2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0" h="260">
                    <a:moveTo>
                      <a:pt x="92" y="0"/>
                    </a:moveTo>
                    <a:lnTo>
                      <a:pt x="74" y="19"/>
                    </a:lnTo>
                    <a:lnTo>
                      <a:pt x="55" y="19"/>
                    </a:lnTo>
                    <a:lnTo>
                      <a:pt x="37" y="37"/>
                    </a:lnTo>
                    <a:lnTo>
                      <a:pt x="18" y="74"/>
                    </a:lnTo>
                    <a:lnTo>
                      <a:pt x="0" y="93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7"/>
                    </a:lnTo>
                    <a:lnTo>
                      <a:pt x="18" y="186"/>
                    </a:lnTo>
                    <a:lnTo>
                      <a:pt x="37" y="223"/>
                    </a:lnTo>
                    <a:lnTo>
                      <a:pt x="55" y="242"/>
                    </a:lnTo>
                    <a:lnTo>
                      <a:pt x="74" y="260"/>
                    </a:lnTo>
                    <a:lnTo>
                      <a:pt x="92" y="260"/>
                    </a:lnTo>
                    <a:lnTo>
                      <a:pt x="130" y="260"/>
                    </a:lnTo>
                    <a:lnTo>
                      <a:pt x="148" y="260"/>
                    </a:lnTo>
                    <a:lnTo>
                      <a:pt x="167" y="260"/>
                    </a:lnTo>
                    <a:lnTo>
                      <a:pt x="185" y="260"/>
                    </a:lnTo>
                    <a:lnTo>
                      <a:pt x="204" y="242"/>
                    </a:lnTo>
                    <a:lnTo>
                      <a:pt x="222" y="223"/>
                    </a:lnTo>
                    <a:lnTo>
                      <a:pt x="260" y="186"/>
                    </a:lnTo>
                    <a:lnTo>
                      <a:pt x="260" y="167"/>
                    </a:lnTo>
                    <a:lnTo>
                      <a:pt x="260" y="149"/>
                    </a:lnTo>
                    <a:lnTo>
                      <a:pt x="260" y="130"/>
                    </a:lnTo>
                    <a:lnTo>
                      <a:pt x="260" y="93"/>
                    </a:lnTo>
                    <a:lnTo>
                      <a:pt x="260" y="74"/>
                    </a:lnTo>
                    <a:lnTo>
                      <a:pt x="222" y="37"/>
                    </a:lnTo>
                    <a:lnTo>
                      <a:pt x="204" y="19"/>
                    </a:lnTo>
                    <a:lnTo>
                      <a:pt x="185" y="19"/>
                    </a:lnTo>
                    <a:lnTo>
                      <a:pt x="167" y="0"/>
                    </a:lnTo>
                    <a:lnTo>
                      <a:pt x="148" y="0"/>
                    </a:lnTo>
                    <a:lnTo>
                      <a:pt x="130" y="0"/>
                    </a:lnTo>
                    <a:lnTo>
                      <a:pt x="92" y="0"/>
                    </a:lnTo>
                    <a:lnTo>
                      <a:pt x="130" y="19"/>
                    </a:lnTo>
                    <a:lnTo>
                      <a:pt x="148" y="19"/>
                    </a:lnTo>
                    <a:lnTo>
                      <a:pt x="167" y="19"/>
                    </a:lnTo>
                    <a:lnTo>
                      <a:pt x="185" y="37"/>
                    </a:lnTo>
                    <a:lnTo>
                      <a:pt x="204" y="37"/>
                    </a:lnTo>
                    <a:lnTo>
                      <a:pt x="222" y="56"/>
                    </a:lnTo>
                    <a:lnTo>
                      <a:pt x="241" y="74"/>
                    </a:lnTo>
                    <a:lnTo>
                      <a:pt x="241" y="112"/>
                    </a:lnTo>
                    <a:lnTo>
                      <a:pt x="241" y="130"/>
                    </a:lnTo>
                    <a:lnTo>
                      <a:pt x="241" y="149"/>
                    </a:lnTo>
                    <a:lnTo>
                      <a:pt x="241" y="167"/>
                    </a:lnTo>
                    <a:lnTo>
                      <a:pt x="241" y="186"/>
                    </a:lnTo>
                    <a:lnTo>
                      <a:pt x="222" y="223"/>
                    </a:lnTo>
                    <a:lnTo>
                      <a:pt x="204" y="223"/>
                    </a:lnTo>
                    <a:lnTo>
                      <a:pt x="185" y="242"/>
                    </a:lnTo>
                    <a:lnTo>
                      <a:pt x="167" y="242"/>
                    </a:lnTo>
                    <a:lnTo>
                      <a:pt x="148" y="242"/>
                    </a:lnTo>
                    <a:lnTo>
                      <a:pt x="130" y="242"/>
                    </a:lnTo>
                    <a:lnTo>
                      <a:pt x="111" y="242"/>
                    </a:lnTo>
                    <a:lnTo>
                      <a:pt x="92" y="242"/>
                    </a:lnTo>
                    <a:lnTo>
                      <a:pt x="74" y="223"/>
                    </a:lnTo>
                    <a:lnTo>
                      <a:pt x="55" y="223"/>
                    </a:lnTo>
                    <a:lnTo>
                      <a:pt x="37" y="186"/>
                    </a:lnTo>
                    <a:lnTo>
                      <a:pt x="18" y="167"/>
                    </a:lnTo>
                    <a:lnTo>
                      <a:pt x="18" y="149"/>
                    </a:lnTo>
                    <a:lnTo>
                      <a:pt x="18" y="130"/>
                    </a:lnTo>
                    <a:lnTo>
                      <a:pt x="18" y="112"/>
                    </a:lnTo>
                    <a:lnTo>
                      <a:pt x="37" y="74"/>
                    </a:lnTo>
                    <a:lnTo>
                      <a:pt x="55" y="56"/>
                    </a:lnTo>
                    <a:lnTo>
                      <a:pt x="74" y="37"/>
                    </a:lnTo>
                    <a:lnTo>
                      <a:pt x="92" y="37"/>
                    </a:lnTo>
                    <a:lnTo>
                      <a:pt x="111" y="19"/>
                    </a:lnTo>
                    <a:lnTo>
                      <a:pt x="130" y="1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85" name="Rectangle 105"/>
              <p:cNvSpPr>
                <a:spLocks noChangeArrowheads="1"/>
              </p:cNvSpPr>
              <p:nvPr/>
            </p:nvSpPr>
            <p:spPr bwMode="auto">
              <a:xfrm>
                <a:off x="5089" y="7217"/>
                <a:ext cx="18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86" name="Rectangle 106"/>
              <p:cNvSpPr>
                <a:spLocks noChangeArrowheads="1"/>
              </p:cNvSpPr>
              <p:nvPr/>
            </p:nvSpPr>
            <p:spPr bwMode="auto">
              <a:xfrm>
                <a:off x="5070" y="7960"/>
                <a:ext cx="19" cy="1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87" name="Rectangle 107"/>
              <p:cNvSpPr>
                <a:spLocks noChangeArrowheads="1"/>
              </p:cNvSpPr>
              <p:nvPr/>
            </p:nvSpPr>
            <p:spPr bwMode="auto">
              <a:xfrm>
                <a:off x="4049" y="6253"/>
                <a:ext cx="23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50 </a:t>
                </a:r>
                <a:endParaRPr lang="fr-FR"/>
              </a:p>
            </p:txBody>
          </p:sp>
          <p:sp>
            <p:nvSpPr>
              <p:cNvPr id="49588" name="Rectangle 108"/>
              <p:cNvSpPr>
                <a:spLocks noChangeArrowheads="1"/>
              </p:cNvSpPr>
              <p:nvPr/>
            </p:nvSpPr>
            <p:spPr bwMode="auto">
              <a:xfrm>
                <a:off x="4325" y="6253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H</a:t>
                </a:r>
                <a:endParaRPr lang="fr-FR"/>
              </a:p>
            </p:txBody>
          </p:sp>
          <p:sp>
            <p:nvSpPr>
              <p:cNvPr id="49589" name="Rectangle 109"/>
              <p:cNvSpPr>
                <a:spLocks noChangeArrowheads="1"/>
              </p:cNvSpPr>
              <p:nvPr/>
            </p:nvSpPr>
            <p:spPr bwMode="auto">
              <a:xfrm>
                <a:off x="4514" y="6253"/>
                <a:ext cx="85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z</a:t>
                </a:r>
                <a:endParaRPr lang="fr-FR"/>
              </a:p>
            </p:txBody>
          </p:sp>
          <p:sp>
            <p:nvSpPr>
              <p:cNvPr id="49590" name="Rectangle 110"/>
              <p:cNvSpPr>
                <a:spLocks noChangeArrowheads="1"/>
              </p:cNvSpPr>
              <p:nvPr/>
            </p:nvSpPr>
            <p:spPr bwMode="auto">
              <a:xfrm>
                <a:off x="4034" y="8260"/>
                <a:ext cx="23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50 </a:t>
                </a:r>
                <a:endParaRPr lang="fr-FR"/>
              </a:p>
            </p:txBody>
          </p:sp>
          <p:sp>
            <p:nvSpPr>
              <p:cNvPr id="49591" name="Rectangle 111"/>
              <p:cNvSpPr>
                <a:spLocks noChangeArrowheads="1"/>
              </p:cNvSpPr>
              <p:nvPr/>
            </p:nvSpPr>
            <p:spPr bwMode="auto">
              <a:xfrm>
                <a:off x="4309" y="8260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H</a:t>
                </a:r>
                <a:endParaRPr lang="fr-FR"/>
              </a:p>
            </p:txBody>
          </p:sp>
          <p:sp>
            <p:nvSpPr>
              <p:cNvPr id="49592" name="Rectangle 112"/>
              <p:cNvSpPr>
                <a:spLocks noChangeArrowheads="1"/>
              </p:cNvSpPr>
              <p:nvPr/>
            </p:nvSpPr>
            <p:spPr bwMode="auto">
              <a:xfrm>
                <a:off x="4493" y="8260"/>
                <a:ext cx="85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z</a:t>
                </a:r>
                <a:endParaRPr lang="fr-FR"/>
              </a:p>
            </p:txBody>
          </p:sp>
        </p:grpSp>
        <p:sp>
          <p:nvSpPr>
            <p:cNvPr id="49170" name="Rectangle 113"/>
            <p:cNvSpPr>
              <a:spLocks noChangeArrowheads="1"/>
            </p:cNvSpPr>
            <p:nvPr/>
          </p:nvSpPr>
          <p:spPr bwMode="auto">
            <a:xfrm>
              <a:off x="6500" y="6342"/>
              <a:ext cx="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sp>
          <p:nvSpPr>
            <p:cNvPr id="49171" name="Rectangle 114"/>
            <p:cNvSpPr>
              <a:spLocks noChangeArrowheads="1"/>
            </p:cNvSpPr>
            <p:nvPr/>
          </p:nvSpPr>
          <p:spPr bwMode="auto">
            <a:xfrm>
              <a:off x="6204" y="5898"/>
              <a:ext cx="6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a</a:t>
              </a:r>
              <a:endParaRPr lang="fr-FR"/>
            </a:p>
          </p:txBody>
        </p:sp>
        <p:sp>
          <p:nvSpPr>
            <p:cNvPr id="49172" name="Rectangle 115"/>
            <p:cNvSpPr>
              <a:spLocks noChangeArrowheads="1"/>
            </p:cNvSpPr>
            <p:nvPr/>
          </p:nvSpPr>
          <p:spPr bwMode="auto">
            <a:xfrm>
              <a:off x="6297" y="5898"/>
              <a:ext cx="3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)</a:t>
              </a:r>
              <a:endParaRPr lang="fr-FR"/>
            </a:p>
          </p:txBody>
        </p:sp>
        <p:sp>
          <p:nvSpPr>
            <p:cNvPr id="49173" name="Rectangle 116"/>
            <p:cNvSpPr>
              <a:spLocks noChangeArrowheads="1"/>
            </p:cNvSpPr>
            <p:nvPr/>
          </p:nvSpPr>
          <p:spPr bwMode="auto">
            <a:xfrm>
              <a:off x="6349" y="5898"/>
              <a:ext cx="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sp>
          <p:nvSpPr>
            <p:cNvPr id="49174" name="Rectangle 117"/>
            <p:cNvSpPr>
              <a:spLocks noChangeArrowheads="1"/>
            </p:cNvSpPr>
            <p:nvPr/>
          </p:nvSpPr>
          <p:spPr bwMode="auto">
            <a:xfrm>
              <a:off x="7168" y="5898"/>
              <a:ext cx="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sp>
          <p:nvSpPr>
            <p:cNvPr id="49175" name="Rectangle 118"/>
            <p:cNvSpPr>
              <a:spLocks noChangeArrowheads="1"/>
            </p:cNvSpPr>
            <p:nvPr/>
          </p:nvSpPr>
          <p:spPr bwMode="auto">
            <a:xfrm>
              <a:off x="7930" y="5898"/>
              <a:ext cx="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grpSp>
          <p:nvGrpSpPr>
            <p:cNvPr id="49176" name="Group 119"/>
            <p:cNvGrpSpPr>
              <a:grpSpLocks/>
            </p:cNvGrpSpPr>
            <p:nvPr/>
          </p:nvGrpSpPr>
          <p:grpSpPr bwMode="auto">
            <a:xfrm>
              <a:off x="6853" y="6251"/>
              <a:ext cx="2934" cy="2004"/>
              <a:chOff x="6853" y="6251"/>
              <a:chExt cx="2934" cy="2004"/>
            </a:xfrm>
          </p:grpSpPr>
          <p:sp>
            <p:nvSpPr>
              <p:cNvPr id="49406" name="Rectangle 120"/>
              <p:cNvSpPr>
                <a:spLocks noChangeArrowheads="1"/>
              </p:cNvSpPr>
              <p:nvPr/>
            </p:nvSpPr>
            <p:spPr bwMode="auto">
              <a:xfrm>
                <a:off x="8079" y="6251"/>
                <a:ext cx="371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16,7 </a:t>
                </a:r>
                <a:endParaRPr lang="fr-FR"/>
              </a:p>
            </p:txBody>
          </p:sp>
          <p:sp>
            <p:nvSpPr>
              <p:cNvPr id="49407" name="Rectangle 121"/>
              <p:cNvSpPr>
                <a:spLocks noChangeArrowheads="1"/>
              </p:cNvSpPr>
              <p:nvPr/>
            </p:nvSpPr>
            <p:spPr bwMode="auto">
              <a:xfrm>
                <a:off x="8523" y="6251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H</a:t>
                </a:r>
                <a:endParaRPr lang="fr-FR"/>
              </a:p>
            </p:txBody>
          </p:sp>
          <p:sp>
            <p:nvSpPr>
              <p:cNvPr id="49408" name="Rectangle 122"/>
              <p:cNvSpPr>
                <a:spLocks noChangeArrowheads="1"/>
              </p:cNvSpPr>
              <p:nvPr/>
            </p:nvSpPr>
            <p:spPr bwMode="auto">
              <a:xfrm>
                <a:off x="8711" y="6251"/>
                <a:ext cx="8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z</a:t>
                </a:r>
                <a:endParaRPr lang="fr-FR"/>
              </a:p>
            </p:txBody>
          </p:sp>
          <p:grpSp>
            <p:nvGrpSpPr>
              <p:cNvPr id="49409" name="Group 123"/>
              <p:cNvGrpSpPr>
                <a:grpSpLocks/>
              </p:cNvGrpSpPr>
              <p:nvPr/>
            </p:nvGrpSpPr>
            <p:grpSpPr bwMode="auto">
              <a:xfrm>
                <a:off x="6853" y="6464"/>
                <a:ext cx="2934" cy="1791"/>
                <a:chOff x="6853" y="6464"/>
                <a:chExt cx="2934" cy="1791"/>
              </a:xfrm>
            </p:grpSpPr>
            <p:sp>
              <p:nvSpPr>
                <p:cNvPr id="49410" name="Rectangle 124"/>
                <p:cNvSpPr>
                  <a:spLocks noChangeArrowheads="1"/>
                </p:cNvSpPr>
                <p:nvPr/>
              </p:nvSpPr>
              <p:spPr bwMode="auto">
                <a:xfrm>
                  <a:off x="7577" y="6511"/>
                  <a:ext cx="19" cy="42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11" name="Rectangle 125"/>
                <p:cNvSpPr>
                  <a:spLocks noChangeArrowheads="1"/>
                </p:cNvSpPr>
                <p:nvPr/>
              </p:nvSpPr>
              <p:spPr bwMode="auto">
                <a:xfrm>
                  <a:off x="9434" y="6511"/>
                  <a:ext cx="18" cy="42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12" name="Oval 126"/>
                <p:cNvSpPr>
                  <a:spLocks noChangeArrowheads="1"/>
                </p:cNvSpPr>
                <p:nvPr/>
              </p:nvSpPr>
              <p:spPr bwMode="auto">
                <a:xfrm>
                  <a:off x="9304" y="6474"/>
                  <a:ext cx="297" cy="29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13" name="Oval 127"/>
                <p:cNvSpPr>
                  <a:spLocks noChangeArrowheads="1"/>
                </p:cNvSpPr>
                <p:nvPr/>
              </p:nvSpPr>
              <p:spPr bwMode="auto">
                <a:xfrm>
                  <a:off x="9294" y="6464"/>
                  <a:ext cx="317" cy="317"/>
                </a:xfrm>
                <a:prstGeom prst="ellips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14" name="Oval 128"/>
                <p:cNvSpPr>
                  <a:spLocks noChangeArrowheads="1"/>
                </p:cNvSpPr>
                <p:nvPr/>
              </p:nvSpPr>
              <p:spPr bwMode="auto">
                <a:xfrm>
                  <a:off x="7466" y="6474"/>
                  <a:ext cx="297" cy="29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15" name="Oval 129"/>
                <p:cNvSpPr>
                  <a:spLocks noChangeArrowheads="1"/>
                </p:cNvSpPr>
                <p:nvPr/>
              </p:nvSpPr>
              <p:spPr bwMode="auto">
                <a:xfrm>
                  <a:off x="7456" y="6464"/>
                  <a:ext cx="316" cy="317"/>
                </a:xfrm>
                <a:prstGeom prst="ellips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16" name="Rectangle 130"/>
                <p:cNvSpPr>
                  <a:spLocks noChangeArrowheads="1"/>
                </p:cNvSpPr>
                <p:nvPr/>
              </p:nvSpPr>
              <p:spPr bwMode="auto">
                <a:xfrm>
                  <a:off x="6890" y="6938"/>
                  <a:ext cx="2897" cy="1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17" name="Rectangle 131"/>
                <p:cNvSpPr>
                  <a:spLocks noChangeArrowheads="1"/>
                </p:cNvSpPr>
                <p:nvPr/>
              </p:nvSpPr>
              <p:spPr bwMode="auto">
                <a:xfrm>
                  <a:off x="6853" y="7848"/>
                  <a:ext cx="2934" cy="1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18" name="Rectangle 132"/>
                <p:cNvSpPr>
                  <a:spLocks noChangeArrowheads="1"/>
                </p:cNvSpPr>
                <p:nvPr/>
              </p:nvSpPr>
              <p:spPr bwMode="auto">
                <a:xfrm>
                  <a:off x="6853" y="7904"/>
                  <a:ext cx="2934" cy="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19" name="Rectangle 133"/>
                <p:cNvSpPr>
                  <a:spLocks noChangeArrowheads="1"/>
                </p:cNvSpPr>
                <p:nvPr/>
              </p:nvSpPr>
              <p:spPr bwMode="auto">
                <a:xfrm>
                  <a:off x="6890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20" name="Rectangle 134"/>
                <p:cNvSpPr>
                  <a:spLocks noChangeArrowheads="1"/>
                </p:cNvSpPr>
                <p:nvPr/>
              </p:nvSpPr>
              <p:spPr bwMode="auto">
                <a:xfrm>
                  <a:off x="6927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21" name="Rectangle 135"/>
                <p:cNvSpPr>
                  <a:spLocks noChangeArrowheads="1"/>
                </p:cNvSpPr>
                <p:nvPr/>
              </p:nvSpPr>
              <p:spPr bwMode="auto">
                <a:xfrm>
                  <a:off x="6983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22" name="Rectangle 136"/>
                <p:cNvSpPr>
                  <a:spLocks noChangeArrowheads="1"/>
                </p:cNvSpPr>
                <p:nvPr/>
              </p:nvSpPr>
              <p:spPr bwMode="auto">
                <a:xfrm>
                  <a:off x="7038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23" name="Rectangle 137"/>
                <p:cNvSpPr>
                  <a:spLocks noChangeArrowheads="1"/>
                </p:cNvSpPr>
                <p:nvPr/>
              </p:nvSpPr>
              <p:spPr bwMode="auto">
                <a:xfrm>
                  <a:off x="7094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24" name="Rectangle 138"/>
                <p:cNvSpPr>
                  <a:spLocks noChangeArrowheads="1"/>
                </p:cNvSpPr>
                <p:nvPr/>
              </p:nvSpPr>
              <p:spPr bwMode="auto">
                <a:xfrm>
                  <a:off x="7150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25" name="Rectangle 139"/>
                <p:cNvSpPr>
                  <a:spLocks noChangeArrowheads="1"/>
                </p:cNvSpPr>
                <p:nvPr/>
              </p:nvSpPr>
              <p:spPr bwMode="auto">
                <a:xfrm>
                  <a:off x="7206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26" name="Rectangle 140"/>
                <p:cNvSpPr>
                  <a:spLocks noChangeArrowheads="1"/>
                </p:cNvSpPr>
                <p:nvPr/>
              </p:nvSpPr>
              <p:spPr bwMode="auto">
                <a:xfrm>
                  <a:off x="7243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27" name="Rectangle 141"/>
                <p:cNvSpPr>
                  <a:spLocks noChangeArrowheads="1"/>
                </p:cNvSpPr>
                <p:nvPr/>
              </p:nvSpPr>
              <p:spPr bwMode="auto">
                <a:xfrm>
                  <a:off x="7298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28" name="Rectangle 142"/>
                <p:cNvSpPr>
                  <a:spLocks noChangeArrowheads="1"/>
                </p:cNvSpPr>
                <p:nvPr/>
              </p:nvSpPr>
              <p:spPr bwMode="auto">
                <a:xfrm>
                  <a:off x="7354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29" name="Rectangle 143"/>
                <p:cNvSpPr>
                  <a:spLocks noChangeArrowheads="1"/>
                </p:cNvSpPr>
                <p:nvPr/>
              </p:nvSpPr>
              <p:spPr bwMode="auto">
                <a:xfrm>
                  <a:off x="7410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30" name="Rectangle 144"/>
                <p:cNvSpPr>
                  <a:spLocks noChangeArrowheads="1"/>
                </p:cNvSpPr>
                <p:nvPr/>
              </p:nvSpPr>
              <p:spPr bwMode="auto">
                <a:xfrm>
                  <a:off x="7466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31" name="Rectangle 145"/>
                <p:cNvSpPr>
                  <a:spLocks noChangeArrowheads="1"/>
                </p:cNvSpPr>
                <p:nvPr/>
              </p:nvSpPr>
              <p:spPr bwMode="auto">
                <a:xfrm>
                  <a:off x="7503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32" name="Rectangle 146"/>
                <p:cNvSpPr>
                  <a:spLocks noChangeArrowheads="1"/>
                </p:cNvSpPr>
                <p:nvPr/>
              </p:nvSpPr>
              <p:spPr bwMode="auto">
                <a:xfrm>
                  <a:off x="7558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33" name="Rectangle 147"/>
                <p:cNvSpPr>
                  <a:spLocks noChangeArrowheads="1"/>
                </p:cNvSpPr>
                <p:nvPr/>
              </p:nvSpPr>
              <p:spPr bwMode="auto">
                <a:xfrm>
                  <a:off x="7614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34" name="Rectangle 148"/>
                <p:cNvSpPr>
                  <a:spLocks noChangeArrowheads="1"/>
                </p:cNvSpPr>
                <p:nvPr/>
              </p:nvSpPr>
              <p:spPr bwMode="auto">
                <a:xfrm>
                  <a:off x="7670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35" name="Rectangle 149"/>
                <p:cNvSpPr>
                  <a:spLocks noChangeArrowheads="1"/>
                </p:cNvSpPr>
                <p:nvPr/>
              </p:nvSpPr>
              <p:spPr bwMode="auto">
                <a:xfrm>
                  <a:off x="7726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36" name="Rectangle 150"/>
                <p:cNvSpPr>
                  <a:spLocks noChangeArrowheads="1"/>
                </p:cNvSpPr>
                <p:nvPr/>
              </p:nvSpPr>
              <p:spPr bwMode="auto">
                <a:xfrm>
                  <a:off x="7781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37" name="Rectangle 151"/>
                <p:cNvSpPr>
                  <a:spLocks noChangeArrowheads="1"/>
                </p:cNvSpPr>
                <p:nvPr/>
              </p:nvSpPr>
              <p:spPr bwMode="auto">
                <a:xfrm>
                  <a:off x="7763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38" name="Rectangle 152"/>
                <p:cNvSpPr>
                  <a:spLocks noChangeArrowheads="1"/>
                </p:cNvSpPr>
                <p:nvPr/>
              </p:nvSpPr>
              <p:spPr bwMode="auto">
                <a:xfrm>
                  <a:off x="7818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39" name="Rectangle 153"/>
                <p:cNvSpPr>
                  <a:spLocks noChangeArrowheads="1"/>
                </p:cNvSpPr>
                <p:nvPr/>
              </p:nvSpPr>
              <p:spPr bwMode="auto">
                <a:xfrm>
                  <a:off x="7874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40" name="Rectangle 154"/>
                <p:cNvSpPr>
                  <a:spLocks noChangeArrowheads="1"/>
                </p:cNvSpPr>
                <p:nvPr/>
              </p:nvSpPr>
              <p:spPr bwMode="auto">
                <a:xfrm>
                  <a:off x="7930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41" name="Rectangle 155"/>
                <p:cNvSpPr>
                  <a:spLocks noChangeArrowheads="1"/>
                </p:cNvSpPr>
                <p:nvPr/>
              </p:nvSpPr>
              <p:spPr bwMode="auto">
                <a:xfrm>
                  <a:off x="7985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42" name="Rectangle 156"/>
                <p:cNvSpPr>
                  <a:spLocks noChangeArrowheads="1"/>
                </p:cNvSpPr>
                <p:nvPr/>
              </p:nvSpPr>
              <p:spPr bwMode="auto">
                <a:xfrm>
                  <a:off x="8041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43" name="Rectangle 157"/>
                <p:cNvSpPr>
                  <a:spLocks noChangeArrowheads="1"/>
                </p:cNvSpPr>
                <p:nvPr/>
              </p:nvSpPr>
              <p:spPr bwMode="auto">
                <a:xfrm>
                  <a:off x="8097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44" name="Rectangle 158"/>
                <p:cNvSpPr>
                  <a:spLocks noChangeArrowheads="1"/>
                </p:cNvSpPr>
                <p:nvPr/>
              </p:nvSpPr>
              <p:spPr bwMode="auto">
                <a:xfrm>
                  <a:off x="8134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45" name="Rectangle 159"/>
                <p:cNvSpPr>
                  <a:spLocks noChangeArrowheads="1"/>
                </p:cNvSpPr>
                <p:nvPr/>
              </p:nvSpPr>
              <p:spPr bwMode="auto">
                <a:xfrm>
                  <a:off x="8190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46" name="Rectangle 160"/>
                <p:cNvSpPr>
                  <a:spLocks noChangeArrowheads="1"/>
                </p:cNvSpPr>
                <p:nvPr/>
              </p:nvSpPr>
              <p:spPr bwMode="auto">
                <a:xfrm>
                  <a:off x="8190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47" name="Rectangle 161"/>
                <p:cNvSpPr>
                  <a:spLocks noChangeArrowheads="1"/>
                </p:cNvSpPr>
                <p:nvPr/>
              </p:nvSpPr>
              <p:spPr bwMode="auto">
                <a:xfrm>
                  <a:off x="8245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48" name="Rectangle 162"/>
                <p:cNvSpPr>
                  <a:spLocks noChangeArrowheads="1"/>
                </p:cNvSpPr>
                <p:nvPr/>
              </p:nvSpPr>
              <p:spPr bwMode="auto">
                <a:xfrm>
                  <a:off x="8301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49" name="Rectangle 163"/>
                <p:cNvSpPr>
                  <a:spLocks noChangeArrowheads="1"/>
                </p:cNvSpPr>
                <p:nvPr/>
              </p:nvSpPr>
              <p:spPr bwMode="auto">
                <a:xfrm>
                  <a:off x="8357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50" name="Rectangle 164"/>
                <p:cNvSpPr>
                  <a:spLocks noChangeArrowheads="1"/>
                </p:cNvSpPr>
                <p:nvPr/>
              </p:nvSpPr>
              <p:spPr bwMode="auto">
                <a:xfrm>
                  <a:off x="8394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51" name="Rectangle 165"/>
                <p:cNvSpPr>
                  <a:spLocks noChangeArrowheads="1"/>
                </p:cNvSpPr>
                <p:nvPr/>
              </p:nvSpPr>
              <p:spPr bwMode="auto">
                <a:xfrm>
                  <a:off x="8450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52" name="Rectangle 166"/>
                <p:cNvSpPr>
                  <a:spLocks noChangeArrowheads="1"/>
                </p:cNvSpPr>
                <p:nvPr/>
              </p:nvSpPr>
              <p:spPr bwMode="auto">
                <a:xfrm>
                  <a:off x="8505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53" name="Rectangle 167"/>
                <p:cNvSpPr>
                  <a:spLocks noChangeArrowheads="1"/>
                </p:cNvSpPr>
                <p:nvPr/>
              </p:nvSpPr>
              <p:spPr bwMode="auto">
                <a:xfrm>
                  <a:off x="8561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54" name="Rectangle 168"/>
                <p:cNvSpPr>
                  <a:spLocks noChangeArrowheads="1"/>
                </p:cNvSpPr>
                <p:nvPr/>
              </p:nvSpPr>
              <p:spPr bwMode="auto">
                <a:xfrm>
                  <a:off x="8617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55" name="Rectangle 169"/>
                <p:cNvSpPr>
                  <a:spLocks noChangeArrowheads="1"/>
                </p:cNvSpPr>
                <p:nvPr/>
              </p:nvSpPr>
              <p:spPr bwMode="auto">
                <a:xfrm>
                  <a:off x="8617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56" name="Rectangle 170"/>
                <p:cNvSpPr>
                  <a:spLocks noChangeArrowheads="1"/>
                </p:cNvSpPr>
                <p:nvPr/>
              </p:nvSpPr>
              <p:spPr bwMode="auto">
                <a:xfrm>
                  <a:off x="8673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57" name="Rectangle 171"/>
                <p:cNvSpPr>
                  <a:spLocks noChangeArrowheads="1"/>
                </p:cNvSpPr>
                <p:nvPr/>
              </p:nvSpPr>
              <p:spPr bwMode="auto">
                <a:xfrm>
                  <a:off x="8710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58" name="Rectangle 172"/>
                <p:cNvSpPr>
                  <a:spLocks noChangeArrowheads="1"/>
                </p:cNvSpPr>
                <p:nvPr/>
              </p:nvSpPr>
              <p:spPr bwMode="auto">
                <a:xfrm>
                  <a:off x="8765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59" name="Rectangle 173"/>
                <p:cNvSpPr>
                  <a:spLocks noChangeArrowheads="1"/>
                </p:cNvSpPr>
                <p:nvPr/>
              </p:nvSpPr>
              <p:spPr bwMode="auto">
                <a:xfrm>
                  <a:off x="8821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60" name="Rectangle 174"/>
                <p:cNvSpPr>
                  <a:spLocks noChangeArrowheads="1"/>
                </p:cNvSpPr>
                <p:nvPr/>
              </p:nvSpPr>
              <p:spPr bwMode="auto">
                <a:xfrm>
                  <a:off x="8877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61" name="Rectangle 175"/>
                <p:cNvSpPr>
                  <a:spLocks noChangeArrowheads="1"/>
                </p:cNvSpPr>
                <p:nvPr/>
              </p:nvSpPr>
              <p:spPr bwMode="auto">
                <a:xfrm>
                  <a:off x="8933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62" name="Rectangle 176"/>
                <p:cNvSpPr>
                  <a:spLocks noChangeArrowheads="1"/>
                </p:cNvSpPr>
                <p:nvPr/>
              </p:nvSpPr>
              <p:spPr bwMode="auto">
                <a:xfrm>
                  <a:off x="8988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63" name="Rectangle 177"/>
                <p:cNvSpPr>
                  <a:spLocks noChangeArrowheads="1"/>
                </p:cNvSpPr>
                <p:nvPr/>
              </p:nvSpPr>
              <p:spPr bwMode="auto">
                <a:xfrm>
                  <a:off x="9025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64" name="Rectangle 178"/>
                <p:cNvSpPr>
                  <a:spLocks noChangeArrowheads="1"/>
                </p:cNvSpPr>
                <p:nvPr/>
              </p:nvSpPr>
              <p:spPr bwMode="auto">
                <a:xfrm>
                  <a:off x="9025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65" name="Rectangle 179"/>
                <p:cNvSpPr>
                  <a:spLocks noChangeArrowheads="1"/>
                </p:cNvSpPr>
                <p:nvPr/>
              </p:nvSpPr>
              <p:spPr bwMode="auto">
                <a:xfrm>
                  <a:off x="9081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66" name="Rectangle 180"/>
                <p:cNvSpPr>
                  <a:spLocks noChangeArrowheads="1"/>
                </p:cNvSpPr>
                <p:nvPr/>
              </p:nvSpPr>
              <p:spPr bwMode="auto">
                <a:xfrm>
                  <a:off x="9137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67" name="Rectangle 181"/>
                <p:cNvSpPr>
                  <a:spLocks noChangeArrowheads="1"/>
                </p:cNvSpPr>
                <p:nvPr/>
              </p:nvSpPr>
              <p:spPr bwMode="auto">
                <a:xfrm>
                  <a:off x="9192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68" name="Rectangle 182"/>
                <p:cNvSpPr>
                  <a:spLocks noChangeArrowheads="1"/>
                </p:cNvSpPr>
                <p:nvPr/>
              </p:nvSpPr>
              <p:spPr bwMode="auto">
                <a:xfrm>
                  <a:off x="9248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69" name="Rectangle 183"/>
                <p:cNvSpPr>
                  <a:spLocks noChangeArrowheads="1"/>
                </p:cNvSpPr>
                <p:nvPr/>
              </p:nvSpPr>
              <p:spPr bwMode="auto">
                <a:xfrm>
                  <a:off x="9285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70" name="Rectangle 184"/>
                <p:cNvSpPr>
                  <a:spLocks noChangeArrowheads="1"/>
                </p:cNvSpPr>
                <p:nvPr/>
              </p:nvSpPr>
              <p:spPr bwMode="auto">
                <a:xfrm>
                  <a:off x="9341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9397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72" name="Rectangle 186"/>
                <p:cNvSpPr>
                  <a:spLocks noChangeArrowheads="1"/>
                </p:cNvSpPr>
                <p:nvPr/>
              </p:nvSpPr>
              <p:spPr bwMode="auto">
                <a:xfrm>
                  <a:off x="9452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73" name="Rectangle 187"/>
                <p:cNvSpPr>
                  <a:spLocks noChangeArrowheads="1"/>
                </p:cNvSpPr>
                <p:nvPr/>
              </p:nvSpPr>
              <p:spPr bwMode="auto">
                <a:xfrm>
                  <a:off x="9452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9508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75" name="Rectangle 189"/>
                <p:cNvSpPr>
                  <a:spLocks noChangeArrowheads="1"/>
                </p:cNvSpPr>
                <p:nvPr/>
              </p:nvSpPr>
              <p:spPr bwMode="auto">
                <a:xfrm>
                  <a:off x="9564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76" name="Rectangle 190"/>
                <p:cNvSpPr>
                  <a:spLocks noChangeArrowheads="1"/>
                </p:cNvSpPr>
                <p:nvPr/>
              </p:nvSpPr>
              <p:spPr bwMode="auto">
                <a:xfrm>
                  <a:off x="9601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77" name="Rectangle 191"/>
                <p:cNvSpPr>
                  <a:spLocks noChangeArrowheads="1"/>
                </p:cNvSpPr>
                <p:nvPr/>
              </p:nvSpPr>
              <p:spPr bwMode="auto">
                <a:xfrm>
                  <a:off x="9657" y="7848"/>
                  <a:ext cx="18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78" name="Rectangle 192"/>
                <p:cNvSpPr>
                  <a:spLocks noChangeArrowheads="1"/>
                </p:cNvSpPr>
                <p:nvPr/>
              </p:nvSpPr>
              <p:spPr bwMode="auto">
                <a:xfrm>
                  <a:off x="9712" y="7848"/>
                  <a:ext cx="19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79" name="Freeform 193"/>
                <p:cNvSpPr>
                  <a:spLocks/>
                </p:cNvSpPr>
                <p:nvPr/>
              </p:nvSpPr>
              <p:spPr bwMode="auto">
                <a:xfrm>
                  <a:off x="8450" y="7384"/>
                  <a:ext cx="260" cy="260"/>
                </a:xfrm>
                <a:custGeom>
                  <a:avLst/>
                  <a:gdLst>
                    <a:gd name="T0" fmla="*/ 74 w 260"/>
                    <a:gd name="T1" fmla="*/ 18 h 260"/>
                    <a:gd name="T2" fmla="*/ 55 w 260"/>
                    <a:gd name="T3" fmla="*/ 18 h 260"/>
                    <a:gd name="T4" fmla="*/ 37 w 260"/>
                    <a:gd name="T5" fmla="*/ 37 h 260"/>
                    <a:gd name="T6" fmla="*/ 18 w 260"/>
                    <a:gd name="T7" fmla="*/ 74 h 260"/>
                    <a:gd name="T8" fmla="*/ 0 w 260"/>
                    <a:gd name="T9" fmla="*/ 130 h 260"/>
                    <a:gd name="T10" fmla="*/ 0 w 260"/>
                    <a:gd name="T11" fmla="*/ 167 h 260"/>
                    <a:gd name="T12" fmla="*/ 18 w 260"/>
                    <a:gd name="T13" fmla="*/ 186 h 260"/>
                    <a:gd name="T14" fmla="*/ 37 w 260"/>
                    <a:gd name="T15" fmla="*/ 223 h 260"/>
                    <a:gd name="T16" fmla="*/ 55 w 260"/>
                    <a:gd name="T17" fmla="*/ 241 h 260"/>
                    <a:gd name="T18" fmla="*/ 74 w 260"/>
                    <a:gd name="T19" fmla="*/ 260 h 260"/>
                    <a:gd name="T20" fmla="*/ 130 w 260"/>
                    <a:gd name="T21" fmla="*/ 260 h 260"/>
                    <a:gd name="T22" fmla="*/ 167 w 260"/>
                    <a:gd name="T23" fmla="*/ 260 h 260"/>
                    <a:gd name="T24" fmla="*/ 185 w 260"/>
                    <a:gd name="T25" fmla="*/ 260 h 260"/>
                    <a:gd name="T26" fmla="*/ 204 w 260"/>
                    <a:gd name="T27" fmla="*/ 241 h 260"/>
                    <a:gd name="T28" fmla="*/ 223 w 260"/>
                    <a:gd name="T29" fmla="*/ 223 h 260"/>
                    <a:gd name="T30" fmla="*/ 260 w 260"/>
                    <a:gd name="T31" fmla="*/ 186 h 260"/>
                    <a:gd name="T32" fmla="*/ 260 w 260"/>
                    <a:gd name="T33" fmla="*/ 167 h 260"/>
                    <a:gd name="T34" fmla="*/ 260 w 260"/>
                    <a:gd name="T35" fmla="*/ 130 h 260"/>
                    <a:gd name="T36" fmla="*/ 260 w 260"/>
                    <a:gd name="T37" fmla="*/ 74 h 260"/>
                    <a:gd name="T38" fmla="*/ 223 w 260"/>
                    <a:gd name="T39" fmla="*/ 37 h 260"/>
                    <a:gd name="T40" fmla="*/ 204 w 260"/>
                    <a:gd name="T41" fmla="*/ 18 h 260"/>
                    <a:gd name="T42" fmla="*/ 185 w 260"/>
                    <a:gd name="T43" fmla="*/ 18 h 260"/>
                    <a:gd name="T44" fmla="*/ 167 w 260"/>
                    <a:gd name="T45" fmla="*/ 0 h 260"/>
                    <a:gd name="T46" fmla="*/ 130 w 260"/>
                    <a:gd name="T47" fmla="*/ 0 h 260"/>
                    <a:gd name="T48" fmla="*/ 130 w 260"/>
                    <a:gd name="T49" fmla="*/ 18 h 260"/>
                    <a:gd name="T50" fmla="*/ 167 w 260"/>
                    <a:gd name="T51" fmla="*/ 18 h 260"/>
                    <a:gd name="T52" fmla="*/ 185 w 260"/>
                    <a:gd name="T53" fmla="*/ 37 h 260"/>
                    <a:gd name="T54" fmla="*/ 223 w 260"/>
                    <a:gd name="T55" fmla="*/ 56 h 260"/>
                    <a:gd name="T56" fmla="*/ 241 w 260"/>
                    <a:gd name="T57" fmla="*/ 111 h 260"/>
                    <a:gd name="T58" fmla="*/ 241 w 260"/>
                    <a:gd name="T59" fmla="*/ 148 h 260"/>
                    <a:gd name="T60" fmla="*/ 241 w 260"/>
                    <a:gd name="T61" fmla="*/ 167 h 260"/>
                    <a:gd name="T62" fmla="*/ 223 w 260"/>
                    <a:gd name="T63" fmla="*/ 223 h 260"/>
                    <a:gd name="T64" fmla="*/ 185 w 260"/>
                    <a:gd name="T65" fmla="*/ 241 h 260"/>
                    <a:gd name="T66" fmla="*/ 167 w 260"/>
                    <a:gd name="T67" fmla="*/ 241 h 260"/>
                    <a:gd name="T68" fmla="*/ 130 w 260"/>
                    <a:gd name="T69" fmla="*/ 241 h 260"/>
                    <a:gd name="T70" fmla="*/ 93 w 260"/>
                    <a:gd name="T71" fmla="*/ 241 h 260"/>
                    <a:gd name="T72" fmla="*/ 55 w 260"/>
                    <a:gd name="T73" fmla="*/ 223 h 260"/>
                    <a:gd name="T74" fmla="*/ 18 w 260"/>
                    <a:gd name="T75" fmla="*/ 167 h 260"/>
                    <a:gd name="T76" fmla="*/ 18 w 260"/>
                    <a:gd name="T77" fmla="*/ 148 h 260"/>
                    <a:gd name="T78" fmla="*/ 18 w 260"/>
                    <a:gd name="T79" fmla="*/ 111 h 260"/>
                    <a:gd name="T80" fmla="*/ 55 w 260"/>
                    <a:gd name="T81" fmla="*/ 56 h 260"/>
                    <a:gd name="T82" fmla="*/ 93 w 260"/>
                    <a:gd name="T83" fmla="*/ 37 h 260"/>
                    <a:gd name="T84" fmla="*/ 130 w 260"/>
                    <a:gd name="T85" fmla="*/ 18 h 2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0"/>
                    <a:gd name="T130" fmla="*/ 0 h 260"/>
                    <a:gd name="T131" fmla="*/ 260 w 260"/>
                    <a:gd name="T132" fmla="*/ 260 h 2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0" h="260">
                      <a:moveTo>
                        <a:pt x="93" y="0"/>
                      </a:moveTo>
                      <a:lnTo>
                        <a:pt x="74" y="18"/>
                      </a:lnTo>
                      <a:lnTo>
                        <a:pt x="55" y="18"/>
                      </a:lnTo>
                      <a:lnTo>
                        <a:pt x="37" y="37"/>
                      </a:lnTo>
                      <a:lnTo>
                        <a:pt x="18" y="74"/>
                      </a:lnTo>
                      <a:lnTo>
                        <a:pt x="0" y="93"/>
                      </a:lnTo>
                      <a:lnTo>
                        <a:pt x="0" y="130"/>
                      </a:lnTo>
                      <a:lnTo>
                        <a:pt x="0" y="148"/>
                      </a:lnTo>
                      <a:lnTo>
                        <a:pt x="0" y="167"/>
                      </a:lnTo>
                      <a:lnTo>
                        <a:pt x="18" y="186"/>
                      </a:lnTo>
                      <a:lnTo>
                        <a:pt x="37" y="223"/>
                      </a:lnTo>
                      <a:lnTo>
                        <a:pt x="55" y="241"/>
                      </a:lnTo>
                      <a:lnTo>
                        <a:pt x="74" y="260"/>
                      </a:lnTo>
                      <a:lnTo>
                        <a:pt x="93" y="260"/>
                      </a:lnTo>
                      <a:lnTo>
                        <a:pt x="130" y="260"/>
                      </a:lnTo>
                      <a:lnTo>
                        <a:pt x="148" y="260"/>
                      </a:lnTo>
                      <a:lnTo>
                        <a:pt x="167" y="260"/>
                      </a:lnTo>
                      <a:lnTo>
                        <a:pt x="185" y="260"/>
                      </a:lnTo>
                      <a:lnTo>
                        <a:pt x="204" y="241"/>
                      </a:lnTo>
                      <a:lnTo>
                        <a:pt x="223" y="223"/>
                      </a:lnTo>
                      <a:lnTo>
                        <a:pt x="260" y="186"/>
                      </a:lnTo>
                      <a:lnTo>
                        <a:pt x="260" y="167"/>
                      </a:lnTo>
                      <a:lnTo>
                        <a:pt x="260" y="148"/>
                      </a:lnTo>
                      <a:lnTo>
                        <a:pt x="260" y="130"/>
                      </a:lnTo>
                      <a:lnTo>
                        <a:pt x="260" y="93"/>
                      </a:lnTo>
                      <a:lnTo>
                        <a:pt x="260" y="74"/>
                      </a:lnTo>
                      <a:lnTo>
                        <a:pt x="223" y="37"/>
                      </a:lnTo>
                      <a:lnTo>
                        <a:pt x="204" y="18"/>
                      </a:lnTo>
                      <a:lnTo>
                        <a:pt x="185" y="18"/>
                      </a:lnTo>
                      <a:lnTo>
                        <a:pt x="167" y="0"/>
                      </a:lnTo>
                      <a:lnTo>
                        <a:pt x="148" y="0"/>
                      </a:lnTo>
                      <a:lnTo>
                        <a:pt x="130" y="0"/>
                      </a:lnTo>
                      <a:lnTo>
                        <a:pt x="93" y="0"/>
                      </a:lnTo>
                      <a:lnTo>
                        <a:pt x="130" y="18"/>
                      </a:lnTo>
                      <a:lnTo>
                        <a:pt x="148" y="18"/>
                      </a:lnTo>
                      <a:lnTo>
                        <a:pt x="167" y="18"/>
                      </a:lnTo>
                      <a:lnTo>
                        <a:pt x="185" y="37"/>
                      </a:lnTo>
                      <a:lnTo>
                        <a:pt x="204" y="37"/>
                      </a:lnTo>
                      <a:lnTo>
                        <a:pt x="223" y="56"/>
                      </a:lnTo>
                      <a:lnTo>
                        <a:pt x="241" y="74"/>
                      </a:lnTo>
                      <a:lnTo>
                        <a:pt x="241" y="111"/>
                      </a:lnTo>
                      <a:lnTo>
                        <a:pt x="241" y="130"/>
                      </a:lnTo>
                      <a:lnTo>
                        <a:pt x="241" y="148"/>
                      </a:lnTo>
                      <a:lnTo>
                        <a:pt x="241" y="167"/>
                      </a:lnTo>
                      <a:lnTo>
                        <a:pt x="241" y="186"/>
                      </a:lnTo>
                      <a:lnTo>
                        <a:pt x="223" y="223"/>
                      </a:lnTo>
                      <a:lnTo>
                        <a:pt x="204" y="223"/>
                      </a:lnTo>
                      <a:lnTo>
                        <a:pt x="185" y="241"/>
                      </a:lnTo>
                      <a:lnTo>
                        <a:pt x="167" y="241"/>
                      </a:lnTo>
                      <a:lnTo>
                        <a:pt x="148" y="241"/>
                      </a:lnTo>
                      <a:lnTo>
                        <a:pt x="130" y="241"/>
                      </a:lnTo>
                      <a:lnTo>
                        <a:pt x="111" y="241"/>
                      </a:lnTo>
                      <a:lnTo>
                        <a:pt x="93" y="241"/>
                      </a:lnTo>
                      <a:lnTo>
                        <a:pt x="74" y="223"/>
                      </a:lnTo>
                      <a:lnTo>
                        <a:pt x="55" y="223"/>
                      </a:lnTo>
                      <a:lnTo>
                        <a:pt x="37" y="186"/>
                      </a:lnTo>
                      <a:lnTo>
                        <a:pt x="18" y="167"/>
                      </a:lnTo>
                      <a:lnTo>
                        <a:pt x="18" y="148"/>
                      </a:lnTo>
                      <a:lnTo>
                        <a:pt x="18" y="130"/>
                      </a:lnTo>
                      <a:lnTo>
                        <a:pt x="18" y="111"/>
                      </a:lnTo>
                      <a:lnTo>
                        <a:pt x="37" y="74"/>
                      </a:lnTo>
                      <a:lnTo>
                        <a:pt x="55" y="56"/>
                      </a:lnTo>
                      <a:lnTo>
                        <a:pt x="74" y="37"/>
                      </a:lnTo>
                      <a:lnTo>
                        <a:pt x="93" y="37"/>
                      </a:lnTo>
                      <a:lnTo>
                        <a:pt x="111" y="18"/>
                      </a:lnTo>
                      <a:lnTo>
                        <a:pt x="130" y="18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80" name="Freeform 194"/>
                <p:cNvSpPr>
                  <a:spLocks/>
                </p:cNvSpPr>
                <p:nvPr/>
              </p:nvSpPr>
              <p:spPr bwMode="auto">
                <a:xfrm>
                  <a:off x="8450" y="7477"/>
                  <a:ext cx="260" cy="260"/>
                </a:xfrm>
                <a:custGeom>
                  <a:avLst/>
                  <a:gdLst>
                    <a:gd name="T0" fmla="*/ 74 w 260"/>
                    <a:gd name="T1" fmla="*/ 18 h 260"/>
                    <a:gd name="T2" fmla="*/ 55 w 260"/>
                    <a:gd name="T3" fmla="*/ 18 h 260"/>
                    <a:gd name="T4" fmla="*/ 37 w 260"/>
                    <a:gd name="T5" fmla="*/ 37 h 260"/>
                    <a:gd name="T6" fmla="*/ 18 w 260"/>
                    <a:gd name="T7" fmla="*/ 74 h 260"/>
                    <a:gd name="T8" fmla="*/ 0 w 260"/>
                    <a:gd name="T9" fmla="*/ 130 h 260"/>
                    <a:gd name="T10" fmla="*/ 0 w 260"/>
                    <a:gd name="T11" fmla="*/ 167 h 260"/>
                    <a:gd name="T12" fmla="*/ 18 w 260"/>
                    <a:gd name="T13" fmla="*/ 185 h 260"/>
                    <a:gd name="T14" fmla="*/ 37 w 260"/>
                    <a:gd name="T15" fmla="*/ 223 h 260"/>
                    <a:gd name="T16" fmla="*/ 55 w 260"/>
                    <a:gd name="T17" fmla="*/ 241 h 260"/>
                    <a:gd name="T18" fmla="*/ 74 w 260"/>
                    <a:gd name="T19" fmla="*/ 260 h 260"/>
                    <a:gd name="T20" fmla="*/ 130 w 260"/>
                    <a:gd name="T21" fmla="*/ 260 h 260"/>
                    <a:gd name="T22" fmla="*/ 167 w 260"/>
                    <a:gd name="T23" fmla="*/ 260 h 260"/>
                    <a:gd name="T24" fmla="*/ 185 w 260"/>
                    <a:gd name="T25" fmla="*/ 260 h 260"/>
                    <a:gd name="T26" fmla="*/ 204 w 260"/>
                    <a:gd name="T27" fmla="*/ 241 h 260"/>
                    <a:gd name="T28" fmla="*/ 223 w 260"/>
                    <a:gd name="T29" fmla="*/ 223 h 260"/>
                    <a:gd name="T30" fmla="*/ 260 w 260"/>
                    <a:gd name="T31" fmla="*/ 185 h 260"/>
                    <a:gd name="T32" fmla="*/ 260 w 260"/>
                    <a:gd name="T33" fmla="*/ 167 h 260"/>
                    <a:gd name="T34" fmla="*/ 260 w 260"/>
                    <a:gd name="T35" fmla="*/ 130 h 260"/>
                    <a:gd name="T36" fmla="*/ 260 w 260"/>
                    <a:gd name="T37" fmla="*/ 74 h 260"/>
                    <a:gd name="T38" fmla="*/ 223 w 260"/>
                    <a:gd name="T39" fmla="*/ 37 h 260"/>
                    <a:gd name="T40" fmla="*/ 204 w 260"/>
                    <a:gd name="T41" fmla="*/ 18 h 260"/>
                    <a:gd name="T42" fmla="*/ 185 w 260"/>
                    <a:gd name="T43" fmla="*/ 18 h 260"/>
                    <a:gd name="T44" fmla="*/ 167 w 260"/>
                    <a:gd name="T45" fmla="*/ 0 h 260"/>
                    <a:gd name="T46" fmla="*/ 130 w 260"/>
                    <a:gd name="T47" fmla="*/ 0 h 260"/>
                    <a:gd name="T48" fmla="*/ 130 w 260"/>
                    <a:gd name="T49" fmla="*/ 18 h 260"/>
                    <a:gd name="T50" fmla="*/ 167 w 260"/>
                    <a:gd name="T51" fmla="*/ 18 h 260"/>
                    <a:gd name="T52" fmla="*/ 185 w 260"/>
                    <a:gd name="T53" fmla="*/ 37 h 260"/>
                    <a:gd name="T54" fmla="*/ 223 w 260"/>
                    <a:gd name="T55" fmla="*/ 55 h 260"/>
                    <a:gd name="T56" fmla="*/ 241 w 260"/>
                    <a:gd name="T57" fmla="*/ 111 h 260"/>
                    <a:gd name="T58" fmla="*/ 241 w 260"/>
                    <a:gd name="T59" fmla="*/ 148 h 260"/>
                    <a:gd name="T60" fmla="*/ 241 w 260"/>
                    <a:gd name="T61" fmla="*/ 167 h 260"/>
                    <a:gd name="T62" fmla="*/ 223 w 260"/>
                    <a:gd name="T63" fmla="*/ 223 h 260"/>
                    <a:gd name="T64" fmla="*/ 185 w 260"/>
                    <a:gd name="T65" fmla="*/ 241 h 260"/>
                    <a:gd name="T66" fmla="*/ 167 w 260"/>
                    <a:gd name="T67" fmla="*/ 241 h 260"/>
                    <a:gd name="T68" fmla="*/ 130 w 260"/>
                    <a:gd name="T69" fmla="*/ 241 h 260"/>
                    <a:gd name="T70" fmla="*/ 93 w 260"/>
                    <a:gd name="T71" fmla="*/ 241 h 260"/>
                    <a:gd name="T72" fmla="*/ 55 w 260"/>
                    <a:gd name="T73" fmla="*/ 223 h 260"/>
                    <a:gd name="T74" fmla="*/ 18 w 260"/>
                    <a:gd name="T75" fmla="*/ 167 h 260"/>
                    <a:gd name="T76" fmla="*/ 18 w 260"/>
                    <a:gd name="T77" fmla="*/ 148 h 260"/>
                    <a:gd name="T78" fmla="*/ 18 w 260"/>
                    <a:gd name="T79" fmla="*/ 111 h 260"/>
                    <a:gd name="T80" fmla="*/ 55 w 260"/>
                    <a:gd name="T81" fmla="*/ 55 h 260"/>
                    <a:gd name="T82" fmla="*/ 93 w 260"/>
                    <a:gd name="T83" fmla="*/ 37 h 260"/>
                    <a:gd name="T84" fmla="*/ 130 w 260"/>
                    <a:gd name="T85" fmla="*/ 18 h 2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0"/>
                    <a:gd name="T130" fmla="*/ 0 h 260"/>
                    <a:gd name="T131" fmla="*/ 260 w 260"/>
                    <a:gd name="T132" fmla="*/ 260 h 2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0" h="260">
                      <a:moveTo>
                        <a:pt x="93" y="0"/>
                      </a:moveTo>
                      <a:lnTo>
                        <a:pt x="74" y="18"/>
                      </a:lnTo>
                      <a:lnTo>
                        <a:pt x="55" y="18"/>
                      </a:lnTo>
                      <a:lnTo>
                        <a:pt x="37" y="37"/>
                      </a:lnTo>
                      <a:lnTo>
                        <a:pt x="18" y="74"/>
                      </a:lnTo>
                      <a:lnTo>
                        <a:pt x="0" y="93"/>
                      </a:lnTo>
                      <a:lnTo>
                        <a:pt x="0" y="130"/>
                      </a:lnTo>
                      <a:lnTo>
                        <a:pt x="0" y="148"/>
                      </a:lnTo>
                      <a:lnTo>
                        <a:pt x="0" y="167"/>
                      </a:lnTo>
                      <a:lnTo>
                        <a:pt x="18" y="185"/>
                      </a:lnTo>
                      <a:lnTo>
                        <a:pt x="37" y="223"/>
                      </a:lnTo>
                      <a:lnTo>
                        <a:pt x="55" y="241"/>
                      </a:lnTo>
                      <a:lnTo>
                        <a:pt x="74" y="260"/>
                      </a:lnTo>
                      <a:lnTo>
                        <a:pt x="93" y="260"/>
                      </a:lnTo>
                      <a:lnTo>
                        <a:pt x="130" y="260"/>
                      </a:lnTo>
                      <a:lnTo>
                        <a:pt x="148" y="260"/>
                      </a:lnTo>
                      <a:lnTo>
                        <a:pt x="167" y="260"/>
                      </a:lnTo>
                      <a:lnTo>
                        <a:pt x="185" y="260"/>
                      </a:lnTo>
                      <a:lnTo>
                        <a:pt x="204" y="241"/>
                      </a:lnTo>
                      <a:lnTo>
                        <a:pt x="223" y="223"/>
                      </a:lnTo>
                      <a:lnTo>
                        <a:pt x="260" y="185"/>
                      </a:lnTo>
                      <a:lnTo>
                        <a:pt x="260" y="167"/>
                      </a:lnTo>
                      <a:lnTo>
                        <a:pt x="260" y="148"/>
                      </a:lnTo>
                      <a:lnTo>
                        <a:pt x="260" y="130"/>
                      </a:lnTo>
                      <a:lnTo>
                        <a:pt x="260" y="93"/>
                      </a:lnTo>
                      <a:lnTo>
                        <a:pt x="260" y="74"/>
                      </a:lnTo>
                      <a:lnTo>
                        <a:pt x="223" y="37"/>
                      </a:lnTo>
                      <a:lnTo>
                        <a:pt x="204" y="18"/>
                      </a:lnTo>
                      <a:lnTo>
                        <a:pt x="185" y="18"/>
                      </a:lnTo>
                      <a:lnTo>
                        <a:pt x="167" y="0"/>
                      </a:lnTo>
                      <a:lnTo>
                        <a:pt x="148" y="0"/>
                      </a:lnTo>
                      <a:lnTo>
                        <a:pt x="130" y="0"/>
                      </a:lnTo>
                      <a:lnTo>
                        <a:pt x="93" y="0"/>
                      </a:lnTo>
                      <a:lnTo>
                        <a:pt x="130" y="18"/>
                      </a:lnTo>
                      <a:lnTo>
                        <a:pt x="148" y="18"/>
                      </a:lnTo>
                      <a:lnTo>
                        <a:pt x="167" y="18"/>
                      </a:lnTo>
                      <a:lnTo>
                        <a:pt x="185" y="37"/>
                      </a:lnTo>
                      <a:lnTo>
                        <a:pt x="204" y="37"/>
                      </a:lnTo>
                      <a:lnTo>
                        <a:pt x="223" y="55"/>
                      </a:lnTo>
                      <a:lnTo>
                        <a:pt x="241" y="74"/>
                      </a:lnTo>
                      <a:lnTo>
                        <a:pt x="241" y="111"/>
                      </a:lnTo>
                      <a:lnTo>
                        <a:pt x="241" y="130"/>
                      </a:lnTo>
                      <a:lnTo>
                        <a:pt x="241" y="148"/>
                      </a:lnTo>
                      <a:lnTo>
                        <a:pt x="241" y="167"/>
                      </a:lnTo>
                      <a:lnTo>
                        <a:pt x="241" y="185"/>
                      </a:lnTo>
                      <a:lnTo>
                        <a:pt x="223" y="223"/>
                      </a:lnTo>
                      <a:lnTo>
                        <a:pt x="204" y="223"/>
                      </a:lnTo>
                      <a:lnTo>
                        <a:pt x="185" y="241"/>
                      </a:lnTo>
                      <a:lnTo>
                        <a:pt x="167" y="241"/>
                      </a:lnTo>
                      <a:lnTo>
                        <a:pt x="148" y="241"/>
                      </a:lnTo>
                      <a:lnTo>
                        <a:pt x="130" y="241"/>
                      </a:lnTo>
                      <a:lnTo>
                        <a:pt x="111" y="241"/>
                      </a:lnTo>
                      <a:lnTo>
                        <a:pt x="93" y="241"/>
                      </a:lnTo>
                      <a:lnTo>
                        <a:pt x="74" y="223"/>
                      </a:lnTo>
                      <a:lnTo>
                        <a:pt x="55" y="223"/>
                      </a:lnTo>
                      <a:lnTo>
                        <a:pt x="37" y="185"/>
                      </a:lnTo>
                      <a:lnTo>
                        <a:pt x="18" y="167"/>
                      </a:lnTo>
                      <a:lnTo>
                        <a:pt x="18" y="148"/>
                      </a:lnTo>
                      <a:lnTo>
                        <a:pt x="18" y="130"/>
                      </a:lnTo>
                      <a:lnTo>
                        <a:pt x="18" y="111"/>
                      </a:lnTo>
                      <a:lnTo>
                        <a:pt x="37" y="74"/>
                      </a:lnTo>
                      <a:lnTo>
                        <a:pt x="55" y="55"/>
                      </a:lnTo>
                      <a:lnTo>
                        <a:pt x="74" y="37"/>
                      </a:lnTo>
                      <a:lnTo>
                        <a:pt x="93" y="37"/>
                      </a:lnTo>
                      <a:lnTo>
                        <a:pt x="111" y="18"/>
                      </a:lnTo>
                      <a:lnTo>
                        <a:pt x="130" y="18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81" name="Rectangle 195"/>
                <p:cNvSpPr>
                  <a:spLocks noChangeArrowheads="1"/>
                </p:cNvSpPr>
                <p:nvPr/>
              </p:nvSpPr>
              <p:spPr bwMode="auto">
                <a:xfrm>
                  <a:off x="8561" y="6975"/>
                  <a:ext cx="19" cy="42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82" name="Rectangle 196"/>
                <p:cNvSpPr>
                  <a:spLocks noChangeArrowheads="1"/>
                </p:cNvSpPr>
                <p:nvPr/>
              </p:nvSpPr>
              <p:spPr bwMode="auto">
                <a:xfrm>
                  <a:off x="8561" y="7718"/>
                  <a:ext cx="19" cy="14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83" name="Freeform 197"/>
                <p:cNvSpPr>
                  <a:spLocks/>
                </p:cNvSpPr>
                <p:nvPr/>
              </p:nvSpPr>
              <p:spPr bwMode="auto">
                <a:xfrm>
                  <a:off x="9137" y="7384"/>
                  <a:ext cx="260" cy="260"/>
                </a:xfrm>
                <a:custGeom>
                  <a:avLst/>
                  <a:gdLst>
                    <a:gd name="T0" fmla="*/ 74 w 260"/>
                    <a:gd name="T1" fmla="*/ 18 h 260"/>
                    <a:gd name="T2" fmla="*/ 55 w 260"/>
                    <a:gd name="T3" fmla="*/ 18 h 260"/>
                    <a:gd name="T4" fmla="*/ 37 w 260"/>
                    <a:gd name="T5" fmla="*/ 37 h 260"/>
                    <a:gd name="T6" fmla="*/ 18 w 260"/>
                    <a:gd name="T7" fmla="*/ 74 h 260"/>
                    <a:gd name="T8" fmla="*/ 0 w 260"/>
                    <a:gd name="T9" fmla="*/ 130 h 260"/>
                    <a:gd name="T10" fmla="*/ 0 w 260"/>
                    <a:gd name="T11" fmla="*/ 167 h 260"/>
                    <a:gd name="T12" fmla="*/ 18 w 260"/>
                    <a:gd name="T13" fmla="*/ 186 h 260"/>
                    <a:gd name="T14" fmla="*/ 37 w 260"/>
                    <a:gd name="T15" fmla="*/ 223 h 260"/>
                    <a:gd name="T16" fmla="*/ 55 w 260"/>
                    <a:gd name="T17" fmla="*/ 241 h 260"/>
                    <a:gd name="T18" fmla="*/ 74 w 260"/>
                    <a:gd name="T19" fmla="*/ 260 h 260"/>
                    <a:gd name="T20" fmla="*/ 130 w 260"/>
                    <a:gd name="T21" fmla="*/ 260 h 260"/>
                    <a:gd name="T22" fmla="*/ 167 w 260"/>
                    <a:gd name="T23" fmla="*/ 260 h 260"/>
                    <a:gd name="T24" fmla="*/ 185 w 260"/>
                    <a:gd name="T25" fmla="*/ 260 h 260"/>
                    <a:gd name="T26" fmla="*/ 204 w 260"/>
                    <a:gd name="T27" fmla="*/ 241 h 260"/>
                    <a:gd name="T28" fmla="*/ 223 w 260"/>
                    <a:gd name="T29" fmla="*/ 223 h 260"/>
                    <a:gd name="T30" fmla="*/ 260 w 260"/>
                    <a:gd name="T31" fmla="*/ 186 h 260"/>
                    <a:gd name="T32" fmla="*/ 260 w 260"/>
                    <a:gd name="T33" fmla="*/ 167 h 260"/>
                    <a:gd name="T34" fmla="*/ 260 w 260"/>
                    <a:gd name="T35" fmla="*/ 130 h 260"/>
                    <a:gd name="T36" fmla="*/ 260 w 260"/>
                    <a:gd name="T37" fmla="*/ 74 h 260"/>
                    <a:gd name="T38" fmla="*/ 223 w 260"/>
                    <a:gd name="T39" fmla="*/ 37 h 260"/>
                    <a:gd name="T40" fmla="*/ 204 w 260"/>
                    <a:gd name="T41" fmla="*/ 18 h 260"/>
                    <a:gd name="T42" fmla="*/ 185 w 260"/>
                    <a:gd name="T43" fmla="*/ 18 h 260"/>
                    <a:gd name="T44" fmla="*/ 167 w 260"/>
                    <a:gd name="T45" fmla="*/ 0 h 260"/>
                    <a:gd name="T46" fmla="*/ 130 w 260"/>
                    <a:gd name="T47" fmla="*/ 0 h 260"/>
                    <a:gd name="T48" fmla="*/ 130 w 260"/>
                    <a:gd name="T49" fmla="*/ 18 h 260"/>
                    <a:gd name="T50" fmla="*/ 167 w 260"/>
                    <a:gd name="T51" fmla="*/ 18 h 260"/>
                    <a:gd name="T52" fmla="*/ 185 w 260"/>
                    <a:gd name="T53" fmla="*/ 37 h 260"/>
                    <a:gd name="T54" fmla="*/ 223 w 260"/>
                    <a:gd name="T55" fmla="*/ 56 h 260"/>
                    <a:gd name="T56" fmla="*/ 241 w 260"/>
                    <a:gd name="T57" fmla="*/ 111 h 260"/>
                    <a:gd name="T58" fmla="*/ 241 w 260"/>
                    <a:gd name="T59" fmla="*/ 148 h 260"/>
                    <a:gd name="T60" fmla="*/ 241 w 260"/>
                    <a:gd name="T61" fmla="*/ 167 h 260"/>
                    <a:gd name="T62" fmla="*/ 223 w 260"/>
                    <a:gd name="T63" fmla="*/ 223 h 260"/>
                    <a:gd name="T64" fmla="*/ 185 w 260"/>
                    <a:gd name="T65" fmla="*/ 241 h 260"/>
                    <a:gd name="T66" fmla="*/ 167 w 260"/>
                    <a:gd name="T67" fmla="*/ 241 h 260"/>
                    <a:gd name="T68" fmla="*/ 130 w 260"/>
                    <a:gd name="T69" fmla="*/ 241 h 260"/>
                    <a:gd name="T70" fmla="*/ 93 w 260"/>
                    <a:gd name="T71" fmla="*/ 241 h 260"/>
                    <a:gd name="T72" fmla="*/ 55 w 260"/>
                    <a:gd name="T73" fmla="*/ 223 h 260"/>
                    <a:gd name="T74" fmla="*/ 18 w 260"/>
                    <a:gd name="T75" fmla="*/ 167 h 260"/>
                    <a:gd name="T76" fmla="*/ 18 w 260"/>
                    <a:gd name="T77" fmla="*/ 148 h 260"/>
                    <a:gd name="T78" fmla="*/ 18 w 260"/>
                    <a:gd name="T79" fmla="*/ 111 h 260"/>
                    <a:gd name="T80" fmla="*/ 55 w 260"/>
                    <a:gd name="T81" fmla="*/ 56 h 260"/>
                    <a:gd name="T82" fmla="*/ 93 w 260"/>
                    <a:gd name="T83" fmla="*/ 37 h 260"/>
                    <a:gd name="T84" fmla="*/ 130 w 260"/>
                    <a:gd name="T85" fmla="*/ 18 h 2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0"/>
                    <a:gd name="T130" fmla="*/ 0 h 260"/>
                    <a:gd name="T131" fmla="*/ 260 w 260"/>
                    <a:gd name="T132" fmla="*/ 260 h 2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0" h="260">
                      <a:moveTo>
                        <a:pt x="93" y="0"/>
                      </a:moveTo>
                      <a:lnTo>
                        <a:pt x="74" y="18"/>
                      </a:lnTo>
                      <a:lnTo>
                        <a:pt x="55" y="18"/>
                      </a:lnTo>
                      <a:lnTo>
                        <a:pt x="37" y="37"/>
                      </a:lnTo>
                      <a:lnTo>
                        <a:pt x="18" y="74"/>
                      </a:lnTo>
                      <a:lnTo>
                        <a:pt x="0" y="93"/>
                      </a:lnTo>
                      <a:lnTo>
                        <a:pt x="0" y="130"/>
                      </a:lnTo>
                      <a:lnTo>
                        <a:pt x="0" y="148"/>
                      </a:lnTo>
                      <a:lnTo>
                        <a:pt x="0" y="167"/>
                      </a:lnTo>
                      <a:lnTo>
                        <a:pt x="18" y="186"/>
                      </a:lnTo>
                      <a:lnTo>
                        <a:pt x="37" y="223"/>
                      </a:lnTo>
                      <a:lnTo>
                        <a:pt x="55" y="241"/>
                      </a:lnTo>
                      <a:lnTo>
                        <a:pt x="74" y="260"/>
                      </a:lnTo>
                      <a:lnTo>
                        <a:pt x="93" y="260"/>
                      </a:lnTo>
                      <a:lnTo>
                        <a:pt x="130" y="260"/>
                      </a:lnTo>
                      <a:lnTo>
                        <a:pt x="148" y="260"/>
                      </a:lnTo>
                      <a:lnTo>
                        <a:pt x="167" y="260"/>
                      </a:lnTo>
                      <a:lnTo>
                        <a:pt x="185" y="260"/>
                      </a:lnTo>
                      <a:lnTo>
                        <a:pt x="204" y="241"/>
                      </a:lnTo>
                      <a:lnTo>
                        <a:pt x="223" y="223"/>
                      </a:lnTo>
                      <a:lnTo>
                        <a:pt x="260" y="186"/>
                      </a:lnTo>
                      <a:lnTo>
                        <a:pt x="260" y="167"/>
                      </a:lnTo>
                      <a:lnTo>
                        <a:pt x="260" y="148"/>
                      </a:lnTo>
                      <a:lnTo>
                        <a:pt x="260" y="130"/>
                      </a:lnTo>
                      <a:lnTo>
                        <a:pt x="260" y="93"/>
                      </a:lnTo>
                      <a:lnTo>
                        <a:pt x="260" y="74"/>
                      </a:lnTo>
                      <a:lnTo>
                        <a:pt x="223" y="37"/>
                      </a:lnTo>
                      <a:lnTo>
                        <a:pt x="204" y="18"/>
                      </a:lnTo>
                      <a:lnTo>
                        <a:pt x="185" y="18"/>
                      </a:lnTo>
                      <a:lnTo>
                        <a:pt x="167" y="0"/>
                      </a:lnTo>
                      <a:lnTo>
                        <a:pt x="148" y="0"/>
                      </a:lnTo>
                      <a:lnTo>
                        <a:pt x="130" y="0"/>
                      </a:lnTo>
                      <a:lnTo>
                        <a:pt x="93" y="0"/>
                      </a:lnTo>
                      <a:lnTo>
                        <a:pt x="130" y="18"/>
                      </a:lnTo>
                      <a:lnTo>
                        <a:pt x="148" y="18"/>
                      </a:lnTo>
                      <a:lnTo>
                        <a:pt x="167" y="18"/>
                      </a:lnTo>
                      <a:lnTo>
                        <a:pt x="185" y="37"/>
                      </a:lnTo>
                      <a:lnTo>
                        <a:pt x="204" y="37"/>
                      </a:lnTo>
                      <a:lnTo>
                        <a:pt x="223" y="56"/>
                      </a:lnTo>
                      <a:lnTo>
                        <a:pt x="241" y="74"/>
                      </a:lnTo>
                      <a:lnTo>
                        <a:pt x="241" y="111"/>
                      </a:lnTo>
                      <a:lnTo>
                        <a:pt x="241" y="130"/>
                      </a:lnTo>
                      <a:lnTo>
                        <a:pt x="241" y="148"/>
                      </a:lnTo>
                      <a:lnTo>
                        <a:pt x="241" y="167"/>
                      </a:lnTo>
                      <a:lnTo>
                        <a:pt x="241" y="186"/>
                      </a:lnTo>
                      <a:lnTo>
                        <a:pt x="223" y="223"/>
                      </a:lnTo>
                      <a:lnTo>
                        <a:pt x="204" y="223"/>
                      </a:lnTo>
                      <a:lnTo>
                        <a:pt x="185" y="241"/>
                      </a:lnTo>
                      <a:lnTo>
                        <a:pt x="167" y="241"/>
                      </a:lnTo>
                      <a:lnTo>
                        <a:pt x="148" y="241"/>
                      </a:lnTo>
                      <a:lnTo>
                        <a:pt x="130" y="241"/>
                      </a:lnTo>
                      <a:lnTo>
                        <a:pt x="111" y="241"/>
                      </a:lnTo>
                      <a:lnTo>
                        <a:pt x="93" y="241"/>
                      </a:lnTo>
                      <a:lnTo>
                        <a:pt x="74" y="223"/>
                      </a:lnTo>
                      <a:lnTo>
                        <a:pt x="55" y="223"/>
                      </a:lnTo>
                      <a:lnTo>
                        <a:pt x="37" y="186"/>
                      </a:lnTo>
                      <a:lnTo>
                        <a:pt x="18" y="167"/>
                      </a:lnTo>
                      <a:lnTo>
                        <a:pt x="18" y="148"/>
                      </a:lnTo>
                      <a:lnTo>
                        <a:pt x="18" y="130"/>
                      </a:lnTo>
                      <a:lnTo>
                        <a:pt x="18" y="111"/>
                      </a:lnTo>
                      <a:lnTo>
                        <a:pt x="37" y="74"/>
                      </a:lnTo>
                      <a:lnTo>
                        <a:pt x="55" y="56"/>
                      </a:lnTo>
                      <a:lnTo>
                        <a:pt x="74" y="37"/>
                      </a:lnTo>
                      <a:lnTo>
                        <a:pt x="93" y="37"/>
                      </a:lnTo>
                      <a:lnTo>
                        <a:pt x="111" y="18"/>
                      </a:lnTo>
                      <a:lnTo>
                        <a:pt x="130" y="18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84" name="Freeform 198"/>
                <p:cNvSpPr>
                  <a:spLocks/>
                </p:cNvSpPr>
                <p:nvPr/>
              </p:nvSpPr>
              <p:spPr bwMode="auto">
                <a:xfrm>
                  <a:off x="9137" y="7477"/>
                  <a:ext cx="260" cy="260"/>
                </a:xfrm>
                <a:custGeom>
                  <a:avLst/>
                  <a:gdLst>
                    <a:gd name="T0" fmla="*/ 74 w 260"/>
                    <a:gd name="T1" fmla="*/ 18 h 260"/>
                    <a:gd name="T2" fmla="*/ 55 w 260"/>
                    <a:gd name="T3" fmla="*/ 18 h 260"/>
                    <a:gd name="T4" fmla="*/ 37 w 260"/>
                    <a:gd name="T5" fmla="*/ 37 h 260"/>
                    <a:gd name="T6" fmla="*/ 18 w 260"/>
                    <a:gd name="T7" fmla="*/ 74 h 260"/>
                    <a:gd name="T8" fmla="*/ 0 w 260"/>
                    <a:gd name="T9" fmla="*/ 130 h 260"/>
                    <a:gd name="T10" fmla="*/ 0 w 260"/>
                    <a:gd name="T11" fmla="*/ 167 h 260"/>
                    <a:gd name="T12" fmla="*/ 18 w 260"/>
                    <a:gd name="T13" fmla="*/ 185 h 260"/>
                    <a:gd name="T14" fmla="*/ 37 w 260"/>
                    <a:gd name="T15" fmla="*/ 223 h 260"/>
                    <a:gd name="T16" fmla="*/ 55 w 260"/>
                    <a:gd name="T17" fmla="*/ 241 h 260"/>
                    <a:gd name="T18" fmla="*/ 74 w 260"/>
                    <a:gd name="T19" fmla="*/ 260 h 260"/>
                    <a:gd name="T20" fmla="*/ 130 w 260"/>
                    <a:gd name="T21" fmla="*/ 260 h 260"/>
                    <a:gd name="T22" fmla="*/ 167 w 260"/>
                    <a:gd name="T23" fmla="*/ 260 h 260"/>
                    <a:gd name="T24" fmla="*/ 185 w 260"/>
                    <a:gd name="T25" fmla="*/ 260 h 260"/>
                    <a:gd name="T26" fmla="*/ 204 w 260"/>
                    <a:gd name="T27" fmla="*/ 241 h 260"/>
                    <a:gd name="T28" fmla="*/ 223 w 260"/>
                    <a:gd name="T29" fmla="*/ 223 h 260"/>
                    <a:gd name="T30" fmla="*/ 260 w 260"/>
                    <a:gd name="T31" fmla="*/ 185 h 260"/>
                    <a:gd name="T32" fmla="*/ 260 w 260"/>
                    <a:gd name="T33" fmla="*/ 167 h 260"/>
                    <a:gd name="T34" fmla="*/ 260 w 260"/>
                    <a:gd name="T35" fmla="*/ 130 h 260"/>
                    <a:gd name="T36" fmla="*/ 260 w 260"/>
                    <a:gd name="T37" fmla="*/ 74 h 260"/>
                    <a:gd name="T38" fmla="*/ 223 w 260"/>
                    <a:gd name="T39" fmla="*/ 37 h 260"/>
                    <a:gd name="T40" fmla="*/ 204 w 260"/>
                    <a:gd name="T41" fmla="*/ 18 h 260"/>
                    <a:gd name="T42" fmla="*/ 185 w 260"/>
                    <a:gd name="T43" fmla="*/ 18 h 260"/>
                    <a:gd name="T44" fmla="*/ 167 w 260"/>
                    <a:gd name="T45" fmla="*/ 0 h 260"/>
                    <a:gd name="T46" fmla="*/ 130 w 260"/>
                    <a:gd name="T47" fmla="*/ 0 h 260"/>
                    <a:gd name="T48" fmla="*/ 130 w 260"/>
                    <a:gd name="T49" fmla="*/ 18 h 260"/>
                    <a:gd name="T50" fmla="*/ 167 w 260"/>
                    <a:gd name="T51" fmla="*/ 18 h 260"/>
                    <a:gd name="T52" fmla="*/ 185 w 260"/>
                    <a:gd name="T53" fmla="*/ 37 h 260"/>
                    <a:gd name="T54" fmla="*/ 223 w 260"/>
                    <a:gd name="T55" fmla="*/ 55 h 260"/>
                    <a:gd name="T56" fmla="*/ 241 w 260"/>
                    <a:gd name="T57" fmla="*/ 111 h 260"/>
                    <a:gd name="T58" fmla="*/ 241 w 260"/>
                    <a:gd name="T59" fmla="*/ 148 h 260"/>
                    <a:gd name="T60" fmla="*/ 241 w 260"/>
                    <a:gd name="T61" fmla="*/ 167 h 260"/>
                    <a:gd name="T62" fmla="*/ 223 w 260"/>
                    <a:gd name="T63" fmla="*/ 223 h 260"/>
                    <a:gd name="T64" fmla="*/ 185 w 260"/>
                    <a:gd name="T65" fmla="*/ 241 h 260"/>
                    <a:gd name="T66" fmla="*/ 167 w 260"/>
                    <a:gd name="T67" fmla="*/ 241 h 260"/>
                    <a:gd name="T68" fmla="*/ 130 w 260"/>
                    <a:gd name="T69" fmla="*/ 241 h 260"/>
                    <a:gd name="T70" fmla="*/ 93 w 260"/>
                    <a:gd name="T71" fmla="*/ 241 h 260"/>
                    <a:gd name="T72" fmla="*/ 55 w 260"/>
                    <a:gd name="T73" fmla="*/ 223 h 260"/>
                    <a:gd name="T74" fmla="*/ 18 w 260"/>
                    <a:gd name="T75" fmla="*/ 167 h 260"/>
                    <a:gd name="T76" fmla="*/ 18 w 260"/>
                    <a:gd name="T77" fmla="*/ 148 h 260"/>
                    <a:gd name="T78" fmla="*/ 18 w 260"/>
                    <a:gd name="T79" fmla="*/ 111 h 260"/>
                    <a:gd name="T80" fmla="*/ 55 w 260"/>
                    <a:gd name="T81" fmla="*/ 55 h 260"/>
                    <a:gd name="T82" fmla="*/ 93 w 260"/>
                    <a:gd name="T83" fmla="*/ 37 h 260"/>
                    <a:gd name="T84" fmla="*/ 130 w 260"/>
                    <a:gd name="T85" fmla="*/ 18 h 2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0"/>
                    <a:gd name="T130" fmla="*/ 0 h 260"/>
                    <a:gd name="T131" fmla="*/ 260 w 260"/>
                    <a:gd name="T132" fmla="*/ 260 h 2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0" h="260">
                      <a:moveTo>
                        <a:pt x="93" y="0"/>
                      </a:moveTo>
                      <a:lnTo>
                        <a:pt x="74" y="18"/>
                      </a:lnTo>
                      <a:lnTo>
                        <a:pt x="55" y="18"/>
                      </a:lnTo>
                      <a:lnTo>
                        <a:pt x="37" y="37"/>
                      </a:lnTo>
                      <a:lnTo>
                        <a:pt x="18" y="74"/>
                      </a:lnTo>
                      <a:lnTo>
                        <a:pt x="0" y="93"/>
                      </a:lnTo>
                      <a:lnTo>
                        <a:pt x="0" y="130"/>
                      </a:lnTo>
                      <a:lnTo>
                        <a:pt x="0" y="148"/>
                      </a:lnTo>
                      <a:lnTo>
                        <a:pt x="0" y="167"/>
                      </a:lnTo>
                      <a:lnTo>
                        <a:pt x="18" y="185"/>
                      </a:lnTo>
                      <a:lnTo>
                        <a:pt x="37" y="223"/>
                      </a:lnTo>
                      <a:lnTo>
                        <a:pt x="55" y="241"/>
                      </a:lnTo>
                      <a:lnTo>
                        <a:pt x="74" y="260"/>
                      </a:lnTo>
                      <a:lnTo>
                        <a:pt x="93" y="260"/>
                      </a:lnTo>
                      <a:lnTo>
                        <a:pt x="130" y="260"/>
                      </a:lnTo>
                      <a:lnTo>
                        <a:pt x="148" y="260"/>
                      </a:lnTo>
                      <a:lnTo>
                        <a:pt x="167" y="260"/>
                      </a:lnTo>
                      <a:lnTo>
                        <a:pt x="185" y="260"/>
                      </a:lnTo>
                      <a:lnTo>
                        <a:pt x="204" y="241"/>
                      </a:lnTo>
                      <a:lnTo>
                        <a:pt x="223" y="223"/>
                      </a:lnTo>
                      <a:lnTo>
                        <a:pt x="260" y="185"/>
                      </a:lnTo>
                      <a:lnTo>
                        <a:pt x="260" y="167"/>
                      </a:lnTo>
                      <a:lnTo>
                        <a:pt x="260" y="148"/>
                      </a:lnTo>
                      <a:lnTo>
                        <a:pt x="260" y="130"/>
                      </a:lnTo>
                      <a:lnTo>
                        <a:pt x="260" y="93"/>
                      </a:lnTo>
                      <a:lnTo>
                        <a:pt x="260" y="74"/>
                      </a:lnTo>
                      <a:lnTo>
                        <a:pt x="223" y="37"/>
                      </a:lnTo>
                      <a:lnTo>
                        <a:pt x="204" y="18"/>
                      </a:lnTo>
                      <a:lnTo>
                        <a:pt x="185" y="18"/>
                      </a:lnTo>
                      <a:lnTo>
                        <a:pt x="167" y="0"/>
                      </a:lnTo>
                      <a:lnTo>
                        <a:pt x="148" y="0"/>
                      </a:lnTo>
                      <a:lnTo>
                        <a:pt x="130" y="0"/>
                      </a:lnTo>
                      <a:lnTo>
                        <a:pt x="93" y="0"/>
                      </a:lnTo>
                      <a:lnTo>
                        <a:pt x="130" y="18"/>
                      </a:lnTo>
                      <a:lnTo>
                        <a:pt x="148" y="18"/>
                      </a:lnTo>
                      <a:lnTo>
                        <a:pt x="167" y="18"/>
                      </a:lnTo>
                      <a:lnTo>
                        <a:pt x="185" y="37"/>
                      </a:lnTo>
                      <a:lnTo>
                        <a:pt x="204" y="37"/>
                      </a:lnTo>
                      <a:lnTo>
                        <a:pt x="223" y="55"/>
                      </a:lnTo>
                      <a:lnTo>
                        <a:pt x="241" y="74"/>
                      </a:lnTo>
                      <a:lnTo>
                        <a:pt x="241" y="111"/>
                      </a:lnTo>
                      <a:lnTo>
                        <a:pt x="241" y="130"/>
                      </a:lnTo>
                      <a:lnTo>
                        <a:pt x="241" y="148"/>
                      </a:lnTo>
                      <a:lnTo>
                        <a:pt x="241" y="167"/>
                      </a:lnTo>
                      <a:lnTo>
                        <a:pt x="241" y="185"/>
                      </a:lnTo>
                      <a:lnTo>
                        <a:pt x="223" y="223"/>
                      </a:lnTo>
                      <a:lnTo>
                        <a:pt x="204" y="223"/>
                      </a:lnTo>
                      <a:lnTo>
                        <a:pt x="185" y="241"/>
                      </a:lnTo>
                      <a:lnTo>
                        <a:pt x="167" y="241"/>
                      </a:lnTo>
                      <a:lnTo>
                        <a:pt x="148" y="241"/>
                      </a:lnTo>
                      <a:lnTo>
                        <a:pt x="130" y="241"/>
                      </a:lnTo>
                      <a:lnTo>
                        <a:pt x="111" y="241"/>
                      </a:lnTo>
                      <a:lnTo>
                        <a:pt x="93" y="241"/>
                      </a:lnTo>
                      <a:lnTo>
                        <a:pt x="74" y="223"/>
                      </a:lnTo>
                      <a:lnTo>
                        <a:pt x="55" y="223"/>
                      </a:lnTo>
                      <a:lnTo>
                        <a:pt x="37" y="185"/>
                      </a:lnTo>
                      <a:lnTo>
                        <a:pt x="18" y="167"/>
                      </a:lnTo>
                      <a:lnTo>
                        <a:pt x="18" y="148"/>
                      </a:lnTo>
                      <a:lnTo>
                        <a:pt x="18" y="130"/>
                      </a:lnTo>
                      <a:lnTo>
                        <a:pt x="18" y="111"/>
                      </a:lnTo>
                      <a:lnTo>
                        <a:pt x="37" y="74"/>
                      </a:lnTo>
                      <a:lnTo>
                        <a:pt x="55" y="55"/>
                      </a:lnTo>
                      <a:lnTo>
                        <a:pt x="74" y="37"/>
                      </a:lnTo>
                      <a:lnTo>
                        <a:pt x="93" y="37"/>
                      </a:lnTo>
                      <a:lnTo>
                        <a:pt x="111" y="18"/>
                      </a:lnTo>
                      <a:lnTo>
                        <a:pt x="130" y="18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85" name="Rectangle 199"/>
                <p:cNvSpPr>
                  <a:spLocks noChangeArrowheads="1"/>
                </p:cNvSpPr>
                <p:nvPr/>
              </p:nvSpPr>
              <p:spPr bwMode="auto">
                <a:xfrm>
                  <a:off x="9248" y="6975"/>
                  <a:ext cx="19" cy="42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86" name="Rectangle 200"/>
                <p:cNvSpPr>
                  <a:spLocks noChangeArrowheads="1"/>
                </p:cNvSpPr>
                <p:nvPr/>
              </p:nvSpPr>
              <p:spPr bwMode="auto">
                <a:xfrm>
                  <a:off x="9248" y="7718"/>
                  <a:ext cx="19" cy="14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87" name="Freeform 201"/>
                <p:cNvSpPr>
                  <a:spLocks/>
                </p:cNvSpPr>
                <p:nvPr/>
              </p:nvSpPr>
              <p:spPr bwMode="auto">
                <a:xfrm>
                  <a:off x="7800" y="7402"/>
                  <a:ext cx="260" cy="260"/>
                </a:xfrm>
                <a:custGeom>
                  <a:avLst/>
                  <a:gdLst>
                    <a:gd name="T0" fmla="*/ 74 w 260"/>
                    <a:gd name="T1" fmla="*/ 19 h 260"/>
                    <a:gd name="T2" fmla="*/ 55 w 260"/>
                    <a:gd name="T3" fmla="*/ 19 h 260"/>
                    <a:gd name="T4" fmla="*/ 37 w 260"/>
                    <a:gd name="T5" fmla="*/ 38 h 260"/>
                    <a:gd name="T6" fmla="*/ 18 w 260"/>
                    <a:gd name="T7" fmla="*/ 75 h 260"/>
                    <a:gd name="T8" fmla="*/ 0 w 260"/>
                    <a:gd name="T9" fmla="*/ 130 h 260"/>
                    <a:gd name="T10" fmla="*/ 0 w 260"/>
                    <a:gd name="T11" fmla="*/ 168 h 260"/>
                    <a:gd name="T12" fmla="*/ 18 w 260"/>
                    <a:gd name="T13" fmla="*/ 186 h 260"/>
                    <a:gd name="T14" fmla="*/ 37 w 260"/>
                    <a:gd name="T15" fmla="*/ 223 h 260"/>
                    <a:gd name="T16" fmla="*/ 55 w 260"/>
                    <a:gd name="T17" fmla="*/ 242 h 260"/>
                    <a:gd name="T18" fmla="*/ 74 w 260"/>
                    <a:gd name="T19" fmla="*/ 260 h 260"/>
                    <a:gd name="T20" fmla="*/ 130 w 260"/>
                    <a:gd name="T21" fmla="*/ 260 h 260"/>
                    <a:gd name="T22" fmla="*/ 167 w 260"/>
                    <a:gd name="T23" fmla="*/ 260 h 260"/>
                    <a:gd name="T24" fmla="*/ 185 w 260"/>
                    <a:gd name="T25" fmla="*/ 260 h 260"/>
                    <a:gd name="T26" fmla="*/ 204 w 260"/>
                    <a:gd name="T27" fmla="*/ 242 h 260"/>
                    <a:gd name="T28" fmla="*/ 223 w 260"/>
                    <a:gd name="T29" fmla="*/ 223 h 260"/>
                    <a:gd name="T30" fmla="*/ 260 w 260"/>
                    <a:gd name="T31" fmla="*/ 186 h 260"/>
                    <a:gd name="T32" fmla="*/ 260 w 260"/>
                    <a:gd name="T33" fmla="*/ 168 h 260"/>
                    <a:gd name="T34" fmla="*/ 260 w 260"/>
                    <a:gd name="T35" fmla="*/ 130 h 260"/>
                    <a:gd name="T36" fmla="*/ 260 w 260"/>
                    <a:gd name="T37" fmla="*/ 75 h 260"/>
                    <a:gd name="T38" fmla="*/ 223 w 260"/>
                    <a:gd name="T39" fmla="*/ 38 h 260"/>
                    <a:gd name="T40" fmla="*/ 204 w 260"/>
                    <a:gd name="T41" fmla="*/ 19 h 260"/>
                    <a:gd name="T42" fmla="*/ 185 w 260"/>
                    <a:gd name="T43" fmla="*/ 19 h 260"/>
                    <a:gd name="T44" fmla="*/ 167 w 260"/>
                    <a:gd name="T45" fmla="*/ 0 h 260"/>
                    <a:gd name="T46" fmla="*/ 130 w 260"/>
                    <a:gd name="T47" fmla="*/ 0 h 260"/>
                    <a:gd name="T48" fmla="*/ 130 w 260"/>
                    <a:gd name="T49" fmla="*/ 19 h 260"/>
                    <a:gd name="T50" fmla="*/ 167 w 260"/>
                    <a:gd name="T51" fmla="*/ 19 h 260"/>
                    <a:gd name="T52" fmla="*/ 185 w 260"/>
                    <a:gd name="T53" fmla="*/ 38 h 260"/>
                    <a:gd name="T54" fmla="*/ 223 w 260"/>
                    <a:gd name="T55" fmla="*/ 56 h 260"/>
                    <a:gd name="T56" fmla="*/ 241 w 260"/>
                    <a:gd name="T57" fmla="*/ 112 h 260"/>
                    <a:gd name="T58" fmla="*/ 241 w 260"/>
                    <a:gd name="T59" fmla="*/ 149 h 260"/>
                    <a:gd name="T60" fmla="*/ 241 w 260"/>
                    <a:gd name="T61" fmla="*/ 168 h 260"/>
                    <a:gd name="T62" fmla="*/ 223 w 260"/>
                    <a:gd name="T63" fmla="*/ 223 h 260"/>
                    <a:gd name="T64" fmla="*/ 185 w 260"/>
                    <a:gd name="T65" fmla="*/ 242 h 260"/>
                    <a:gd name="T66" fmla="*/ 167 w 260"/>
                    <a:gd name="T67" fmla="*/ 242 h 260"/>
                    <a:gd name="T68" fmla="*/ 130 w 260"/>
                    <a:gd name="T69" fmla="*/ 242 h 260"/>
                    <a:gd name="T70" fmla="*/ 93 w 260"/>
                    <a:gd name="T71" fmla="*/ 242 h 260"/>
                    <a:gd name="T72" fmla="*/ 55 w 260"/>
                    <a:gd name="T73" fmla="*/ 223 h 260"/>
                    <a:gd name="T74" fmla="*/ 18 w 260"/>
                    <a:gd name="T75" fmla="*/ 168 h 260"/>
                    <a:gd name="T76" fmla="*/ 18 w 260"/>
                    <a:gd name="T77" fmla="*/ 149 h 260"/>
                    <a:gd name="T78" fmla="*/ 18 w 260"/>
                    <a:gd name="T79" fmla="*/ 112 h 260"/>
                    <a:gd name="T80" fmla="*/ 55 w 260"/>
                    <a:gd name="T81" fmla="*/ 56 h 260"/>
                    <a:gd name="T82" fmla="*/ 93 w 260"/>
                    <a:gd name="T83" fmla="*/ 38 h 260"/>
                    <a:gd name="T84" fmla="*/ 130 w 260"/>
                    <a:gd name="T85" fmla="*/ 19 h 2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0"/>
                    <a:gd name="T130" fmla="*/ 0 h 260"/>
                    <a:gd name="T131" fmla="*/ 260 w 260"/>
                    <a:gd name="T132" fmla="*/ 260 h 2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0" h="260">
                      <a:moveTo>
                        <a:pt x="93" y="0"/>
                      </a:moveTo>
                      <a:lnTo>
                        <a:pt x="74" y="19"/>
                      </a:lnTo>
                      <a:lnTo>
                        <a:pt x="55" y="19"/>
                      </a:lnTo>
                      <a:lnTo>
                        <a:pt x="37" y="38"/>
                      </a:lnTo>
                      <a:lnTo>
                        <a:pt x="18" y="75"/>
                      </a:lnTo>
                      <a:lnTo>
                        <a:pt x="0" y="93"/>
                      </a:lnTo>
                      <a:lnTo>
                        <a:pt x="0" y="130"/>
                      </a:lnTo>
                      <a:lnTo>
                        <a:pt x="0" y="149"/>
                      </a:lnTo>
                      <a:lnTo>
                        <a:pt x="0" y="168"/>
                      </a:lnTo>
                      <a:lnTo>
                        <a:pt x="18" y="186"/>
                      </a:lnTo>
                      <a:lnTo>
                        <a:pt x="37" y="223"/>
                      </a:lnTo>
                      <a:lnTo>
                        <a:pt x="55" y="242"/>
                      </a:lnTo>
                      <a:lnTo>
                        <a:pt x="74" y="260"/>
                      </a:lnTo>
                      <a:lnTo>
                        <a:pt x="93" y="260"/>
                      </a:lnTo>
                      <a:lnTo>
                        <a:pt x="130" y="260"/>
                      </a:lnTo>
                      <a:lnTo>
                        <a:pt x="148" y="260"/>
                      </a:lnTo>
                      <a:lnTo>
                        <a:pt x="167" y="260"/>
                      </a:lnTo>
                      <a:lnTo>
                        <a:pt x="185" y="260"/>
                      </a:lnTo>
                      <a:lnTo>
                        <a:pt x="204" y="242"/>
                      </a:lnTo>
                      <a:lnTo>
                        <a:pt x="223" y="223"/>
                      </a:lnTo>
                      <a:lnTo>
                        <a:pt x="260" y="186"/>
                      </a:lnTo>
                      <a:lnTo>
                        <a:pt x="260" y="168"/>
                      </a:lnTo>
                      <a:lnTo>
                        <a:pt x="260" y="149"/>
                      </a:lnTo>
                      <a:lnTo>
                        <a:pt x="260" y="130"/>
                      </a:lnTo>
                      <a:lnTo>
                        <a:pt x="260" y="93"/>
                      </a:lnTo>
                      <a:lnTo>
                        <a:pt x="260" y="75"/>
                      </a:lnTo>
                      <a:lnTo>
                        <a:pt x="223" y="38"/>
                      </a:lnTo>
                      <a:lnTo>
                        <a:pt x="204" y="19"/>
                      </a:lnTo>
                      <a:lnTo>
                        <a:pt x="185" y="19"/>
                      </a:lnTo>
                      <a:lnTo>
                        <a:pt x="167" y="0"/>
                      </a:lnTo>
                      <a:lnTo>
                        <a:pt x="148" y="0"/>
                      </a:lnTo>
                      <a:lnTo>
                        <a:pt x="130" y="0"/>
                      </a:lnTo>
                      <a:lnTo>
                        <a:pt x="93" y="0"/>
                      </a:lnTo>
                      <a:lnTo>
                        <a:pt x="130" y="19"/>
                      </a:lnTo>
                      <a:lnTo>
                        <a:pt x="148" y="19"/>
                      </a:lnTo>
                      <a:lnTo>
                        <a:pt x="167" y="19"/>
                      </a:lnTo>
                      <a:lnTo>
                        <a:pt x="185" y="38"/>
                      </a:lnTo>
                      <a:lnTo>
                        <a:pt x="204" y="38"/>
                      </a:lnTo>
                      <a:lnTo>
                        <a:pt x="223" y="56"/>
                      </a:lnTo>
                      <a:lnTo>
                        <a:pt x="241" y="75"/>
                      </a:lnTo>
                      <a:lnTo>
                        <a:pt x="241" y="112"/>
                      </a:lnTo>
                      <a:lnTo>
                        <a:pt x="241" y="130"/>
                      </a:lnTo>
                      <a:lnTo>
                        <a:pt x="241" y="149"/>
                      </a:lnTo>
                      <a:lnTo>
                        <a:pt x="241" y="168"/>
                      </a:lnTo>
                      <a:lnTo>
                        <a:pt x="241" y="186"/>
                      </a:lnTo>
                      <a:lnTo>
                        <a:pt x="223" y="223"/>
                      </a:lnTo>
                      <a:lnTo>
                        <a:pt x="204" y="223"/>
                      </a:lnTo>
                      <a:lnTo>
                        <a:pt x="185" y="242"/>
                      </a:lnTo>
                      <a:lnTo>
                        <a:pt x="167" y="242"/>
                      </a:lnTo>
                      <a:lnTo>
                        <a:pt x="148" y="242"/>
                      </a:lnTo>
                      <a:lnTo>
                        <a:pt x="130" y="242"/>
                      </a:lnTo>
                      <a:lnTo>
                        <a:pt x="111" y="242"/>
                      </a:lnTo>
                      <a:lnTo>
                        <a:pt x="93" y="242"/>
                      </a:lnTo>
                      <a:lnTo>
                        <a:pt x="74" y="223"/>
                      </a:lnTo>
                      <a:lnTo>
                        <a:pt x="55" y="223"/>
                      </a:lnTo>
                      <a:lnTo>
                        <a:pt x="37" y="186"/>
                      </a:lnTo>
                      <a:lnTo>
                        <a:pt x="18" y="168"/>
                      </a:lnTo>
                      <a:lnTo>
                        <a:pt x="18" y="149"/>
                      </a:lnTo>
                      <a:lnTo>
                        <a:pt x="18" y="130"/>
                      </a:lnTo>
                      <a:lnTo>
                        <a:pt x="18" y="112"/>
                      </a:lnTo>
                      <a:lnTo>
                        <a:pt x="37" y="75"/>
                      </a:lnTo>
                      <a:lnTo>
                        <a:pt x="55" y="56"/>
                      </a:lnTo>
                      <a:lnTo>
                        <a:pt x="74" y="38"/>
                      </a:lnTo>
                      <a:lnTo>
                        <a:pt x="93" y="38"/>
                      </a:lnTo>
                      <a:lnTo>
                        <a:pt x="111" y="19"/>
                      </a:lnTo>
                      <a:lnTo>
                        <a:pt x="130" y="19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88" name="Freeform 202"/>
                <p:cNvSpPr>
                  <a:spLocks/>
                </p:cNvSpPr>
                <p:nvPr/>
              </p:nvSpPr>
              <p:spPr bwMode="auto">
                <a:xfrm>
                  <a:off x="7800" y="7495"/>
                  <a:ext cx="260" cy="260"/>
                </a:xfrm>
                <a:custGeom>
                  <a:avLst/>
                  <a:gdLst>
                    <a:gd name="T0" fmla="*/ 74 w 260"/>
                    <a:gd name="T1" fmla="*/ 19 h 260"/>
                    <a:gd name="T2" fmla="*/ 55 w 260"/>
                    <a:gd name="T3" fmla="*/ 19 h 260"/>
                    <a:gd name="T4" fmla="*/ 37 w 260"/>
                    <a:gd name="T5" fmla="*/ 37 h 260"/>
                    <a:gd name="T6" fmla="*/ 18 w 260"/>
                    <a:gd name="T7" fmla="*/ 75 h 260"/>
                    <a:gd name="T8" fmla="*/ 0 w 260"/>
                    <a:gd name="T9" fmla="*/ 130 h 260"/>
                    <a:gd name="T10" fmla="*/ 0 w 260"/>
                    <a:gd name="T11" fmla="*/ 167 h 260"/>
                    <a:gd name="T12" fmla="*/ 18 w 260"/>
                    <a:gd name="T13" fmla="*/ 186 h 260"/>
                    <a:gd name="T14" fmla="*/ 37 w 260"/>
                    <a:gd name="T15" fmla="*/ 223 h 260"/>
                    <a:gd name="T16" fmla="*/ 55 w 260"/>
                    <a:gd name="T17" fmla="*/ 242 h 260"/>
                    <a:gd name="T18" fmla="*/ 74 w 260"/>
                    <a:gd name="T19" fmla="*/ 260 h 260"/>
                    <a:gd name="T20" fmla="*/ 130 w 260"/>
                    <a:gd name="T21" fmla="*/ 260 h 260"/>
                    <a:gd name="T22" fmla="*/ 167 w 260"/>
                    <a:gd name="T23" fmla="*/ 260 h 260"/>
                    <a:gd name="T24" fmla="*/ 185 w 260"/>
                    <a:gd name="T25" fmla="*/ 260 h 260"/>
                    <a:gd name="T26" fmla="*/ 204 w 260"/>
                    <a:gd name="T27" fmla="*/ 242 h 260"/>
                    <a:gd name="T28" fmla="*/ 223 w 260"/>
                    <a:gd name="T29" fmla="*/ 223 h 260"/>
                    <a:gd name="T30" fmla="*/ 260 w 260"/>
                    <a:gd name="T31" fmla="*/ 186 h 260"/>
                    <a:gd name="T32" fmla="*/ 260 w 260"/>
                    <a:gd name="T33" fmla="*/ 167 h 260"/>
                    <a:gd name="T34" fmla="*/ 260 w 260"/>
                    <a:gd name="T35" fmla="*/ 130 h 260"/>
                    <a:gd name="T36" fmla="*/ 260 w 260"/>
                    <a:gd name="T37" fmla="*/ 75 h 260"/>
                    <a:gd name="T38" fmla="*/ 223 w 260"/>
                    <a:gd name="T39" fmla="*/ 37 h 260"/>
                    <a:gd name="T40" fmla="*/ 204 w 260"/>
                    <a:gd name="T41" fmla="*/ 19 h 260"/>
                    <a:gd name="T42" fmla="*/ 185 w 260"/>
                    <a:gd name="T43" fmla="*/ 19 h 260"/>
                    <a:gd name="T44" fmla="*/ 167 w 260"/>
                    <a:gd name="T45" fmla="*/ 0 h 260"/>
                    <a:gd name="T46" fmla="*/ 130 w 260"/>
                    <a:gd name="T47" fmla="*/ 0 h 260"/>
                    <a:gd name="T48" fmla="*/ 130 w 260"/>
                    <a:gd name="T49" fmla="*/ 19 h 260"/>
                    <a:gd name="T50" fmla="*/ 167 w 260"/>
                    <a:gd name="T51" fmla="*/ 19 h 260"/>
                    <a:gd name="T52" fmla="*/ 185 w 260"/>
                    <a:gd name="T53" fmla="*/ 37 h 260"/>
                    <a:gd name="T54" fmla="*/ 223 w 260"/>
                    <a:gd name="T55" fmla="*/ 56 h 260"/>
                    <a:gd name="T56" fmla="*/ 241 w 260"/>
                    <a:gd name="T57" fmla="*/ 112 h 260"/>
                    <a:gd name="T58" fmla="*/ 241 w 260"/>
                    <a:gd name="T59" fmla="*/ 149 h 260"/>
                    <a:gd name="T60" fmla="*/ 241 w 260"/>
                    <a:gd name="T61" fmla="*/ 167 h 260"/>
                    <a:gd name="T62" fmla="*/ 223 w 260"/>
                    <a:gd name="T63" fmla="*/ 223 h 260"/>
                    <a:gd name="T64" fmla="*/ 185 w 260"/>
                    <a:gd name="T65" fmla="*/ 242 h 260"/>
                    <a:gd name="T66" fmla="*/ 167 w 260"/>
                    <a:gd name="T67" fmla="*/ 242 h 260"/>
                    <a:gd name="T68" fmla="*/ 130 w 260"/>
                    <a:gd name="T69" fmla="*/ 242 h 260"/>
                    <a:gd name="T70" fmla="*/ 93 w 260"/>
                    <a:gd name="T71" fmla="*/ 242 h 260"/>
                    <a:gd name="T72" fmla="*/ 55 w 260"/>
                    <a:gd name="T73" fmla="*/ 223 h 260"/>
                    <a:gd name="T74" fmla="*/ 18 w 260"/>
                    <a:gd name="T75" fmla="*/ 167 h 260"/>
                    <a:gd name="T76" fmla="*/ 18 w 260"/>
                    <a:gd name="T77" fmla="*/ 149 h 260"/>
                    <a:gd name="T78" fmla="*/ 18 w 260"/>
                    <a:gd name="T79" fmla="*/ 112 h 260"/>
                    <a:gd name="T80" fmla="*/ 55 w 260"/>
                    <a:gd name="T81" fmla="*/ 56 h 260"/>
                    <a:gd name="T82" fmla="*/ 93 w 260"/>
                    <a:gd name="T83" fmla="*/ 37 h 260"/>
                    <a:gd name="T84" fmla="*/ 130 w 260"/>
                    <a:gd name="T85" fmla="*/ 19 h 2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0"/>
                    <a:gd name="T130" fmla="*/ 0 h 260"/>
                    <a:gd name="T131" fmla="*/ 260 w 260"/>
                    <a:gd name="T132" fmla="*/ 260 h 2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0" h="260">
                      <a:moveTo>
                        <a:pt x="93" y="0"/>
                      </a:moveTo>
                      <a:lnTo>
                        <a:pt x="74" y="19"/>
                      </a:lnTo>
                      <a:lnTo>
                        <a:pt x="55" y="19"/>
                      </a:lnTo>
                      <a:lnTo>
                        <a:pt x="37" y="37"/>
                      </a:lnTo>
                      <a:lnTo>
                        <a:pt x="18" y="75"/>
                      </a:lnTo>
                      <a:lnTo>
                        <a:pt x="0" y="93"/>
                      </a:lnTo>
                      <a:lnTo>
                        <a:pt x="0" y="130"/>
                      </a:lnTo>
                      <a:lnTo>
                        <a:pt x="0" y="149"/>
                      </a:lnTo>
                      <a:lnTo>
                        <a:pt x="0" y="167"/>
                      </a:lnTo>
                      <a:lnTo>
                        <a:pt x="18" y="186"/>
                      </a:lnTo>
                      <a:lnTo>
                        <a:pt x="37" y="223"/>
                      </a:lnTo>
                      <a:lnTo>
                        <a:pt x="55" y="242"/>
                      </a:lnTo>
                      <a:lnTo>
                        <a:pt x="74" y="260"/>
                      </a:lnTo>
                      <a:lnTo>
                        <a:pt x="93" y="260"/>
                      </a:lnTo>
                      <a:lnTo>
                        <a:pt x="130" y="260"/>
                      </a:lnTo>
                      <a:lnTo>
                        <a:pt x="148" y="260"/>
                      </a:lnTo>
                      <a:lnTo>
                        <a:pt x="167" y="260"/>
                      </a:lnTo>
                      <a:lnTo>
                        <a:pt x="185" y="260"/>
                      </a:lnTo>
                      <a:lnTo>
                        <a:pt x="204" y="242"/>
                      </a:lnTo>
                      <a:lnTo>
                        <a:pt x="223" y="223"/>
                      </a:lnTo>
                      <a:lnTo>
                        <a:pt x="260" y="186"/>
                      </a:lnTo>
                      <a:lnTo>
                        <a:pt x="260" y="167"/>
                      </a:lnTo>
                      <a:lnTo>
                        <a:pt x="260" y="149"/>
                      </a:lnTo>
                      <a:lnTo>
                        <a:pt x="260" y="130"/>
                      </a:lnTo>
                      <a:lnTo>
                        <a:pt x="260" y="93"/>
                      </a:lnTo>
                      <a:lnTo>
                        <a:pt x="260" y="75"/>
                      </a:lnTo>
                      <a:lnTo>
                        <a:pt x="223" y="37"/>
                      </a:lnTo>
                      <a:lnTo>
                        <a:pt x="204" y="19"/>
                      </a:lnTo>
                      <a:lnTo>
                        <a:pt x="185" y="19"/>
                      </a:lnTo>
                      <a:lnTo>
                        <a:pt x="167" y="0"/>
                      </a:lnTo>
                      <a:lnTo>
                        <a:pt x="148" y="0"/>
                      </a:lnTo>
                      <a:lnTo>
                        <a:pt x="130" y="0"/>
                      </a:lnTo>
                      <a:lnTo>
                        <a:pt x="93" y="0"/>
                      </a:lnTo>
                      <a:lnTo>
                        <a:pt x="130" y="19"/>
                      </a:lnTo>
                      <a:lnTo>
                        <a:pt x="148" y="19"/>
                      </a:lnTo>
                      <a:lnTo>
                        <a:pt x="167" y="19"/>
                      </a:lnTo>
                      <a:lnTo>
                        <a:pt x="185" y="37"/>
                      </a:lnTo>
                      <a:lnTo>
                        <a:pt x="204" y="37"/>
                      </a:lnTo>
                      <a:lnTo>
                        <a:pt x="223" y="56"/>
                      </a:lnTo>
                      <a:lnTo>
                        <a:pt x="241" y="75"/>
                      </a:lnTo>
                      <a:lnTo>
                        <a:pt x="241" y="112"/>
                      </a:lnTo>
                      <a:lnTo>
                        <a:pt x="241" y="130"/>
                      </a:lnTo>
                      <a:lnTo>
                        <a:pt x="241" y="149"/>
                      </a:lnTo>
                      <a:lnTo>
                        <a:pt x="241" y="167"/>
                      </a:lnTo>
                      <a:lnTo>
                        <a:pt x="241" y="186"/>
                      </a:lnTo>
                      <a:lnTo>
                        <a:pt x="223" y="223"/>
                      </a:lnTo>
                      <a:lnTo>
                        <a:pt x="204" y="223"/>
                      </a:lnTo>
                      <a:lnTo>
                        <a:pt x="185" y="242"/>
                      </a:lnTo>
                      <a:lnTo>
                        <a:pt x="167" y="242"/>
                      </a:lnTo>
                      <a:lnTo>
                        <a:pt x="148" y="242"/>
                      </a:lnTo>
                      <a:lnTo>
                        <a:pt x="130" y="242"/>
                      </a:lnTo>
                      <a:lnTo>
                        <a:pt x="111" y="242"/>
                      </a:lnTo>
                      <a:lnTo>
                        <a:pt x="93" y="242"/>
                      </a:lnTo>
                      <a:lnTo>
                        <a:pt x="74" y="223"/>
                      </a:lnTo>
                      <a:lnTo>
                        <a:pt x="55" y="223"/>
                      </a:lnTo>
                      <a:lnTo>
                        <a:pt x="37" y="186"/>
                      </a:lnTo>
                      <a:lnTo>
                        <a:pt x="18" y="167"/>
                      </a:lnTo>
                      <a:lnTo>
                        <a:pt x="18" y="149"/>
                      </a:lnTo>
                      <a:lnTo>
                        <a:pt x="18" y="130"/>
                      </a:lnTo>
                      <a:lnTo>
                        <a:pt x="18" y="112"/>
                      </a:lnTo>
                      <a:lnTo>
                        <a:pt x="37" y="75"/>
                      </a:lnTo>
                      <a:lnTo>
                        <a:pt x="55" y="56"/>
                      </a:lnTo>
                      <a:lnTo>
                        <a:pt x="74" y="37"/>
                      </a:lnTo>
                      <a:lnTo>
                        <a:pt x="93" y="37"/>
                      </a:lnTo>
                      <a:lnTo>
                        <a:pt x="111" y="19"/>
                      </a:lnTo>
                      <a:lnTo>
                        <a:pt x="130" y="19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89" name="Rectangle 203"/>
                <p:cNvSpPr>
                  <a:spLocks noChangeArrowheads="1"/>
                </p:cNvSpPr>
                <p:nvPr/>
              </p:nvSpPr>
              <p:spPr bwMode="auto">
                <a:xfrm>
                  <a:off x="7911" y="6994"/>
                  <a:ext cx="19" cy="42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90" name="Rectangle 204"/>
                <p:cNvSpPr>
                  <a:spLocks noChangeArrowheads="1"/>
                </p:cNvSpPr>
                <p:nvPr/>
              </p:nvSpPr>
              <p:spPr bwMode="auto">
                <a:xfrm>
                  <a:off x="7911" y="7737"/>
                  <a:ext cx="19" cy="1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91" name="Freeform 205"/>
                <p:cNvSpPr>
                  <a:spLocks/>
                </p:cNvSpPr>
                <p:nvPr/>
              </p:nvSpPr>
              <p:spPr bwMode="auto">
                <a:xfrm>
                  <a:off x="7150" y="7384"/>
                  <a:ext cx="260" cy="260"/>
                </a:xfrm>
                <a:custGeom>
                  <a:avLst/>
                  <a:gdLst>
                    <a:gd name="T0" fmla="*/ 74 w 260"/>
                    <a:gd name="T1" fmla="*/ 18 h 260"/>
                    <a:gd name="T2" fmla="*/ 56 w 260"/>
                    <a:gd name="T3" fmla="*/ 18 h 260"/>
                    <a:gd name="T4" fmla="*/ 37 w 260"/>
                    <a:gd name="T5" fmla="*/ 37 h 260"/>
                    <a:gd name="T6" fmla="*/ 18 w 260"/>
                    <a:gd name="T7" fmla="*/ 74 h 260"/>
                    <a:gd name="T8" fmla="*/ 0 w 260"/>
                    <a:gd name="T9" fmla="*/ 130 h 260"/>
                    <a:gd name="T10" fmla="*/ 0 w 260"/>
                    <a:gd name="T11" fmla="*/ 167 h 260"/>
                    <a:gd name="T12" fmla="*/ 18 w 260"/>
                    <a:gd name="T13" fmla="*/ 186 h 260"/>
                    <a:gd name="T14" fmla="*/ 37 w 260"/>
                    <a:gd name="T15" fmla="*/ 223 h 260"/>
                    <a:gd name="T16" fmla="*/ 56 w 260"/>
                    <a:gd name="T17" fmla="*/ 241 h 260"/>
                    <a:gd name="T18" fmla="*/ 74 w 260"/>
                    <a:gd name="T19" fmla="*/ 260 h 260"/>
                    <a:gd name="T20" fmla="*/ 130 w 260"/>
                    <a:gd name="T21" fmla="*/ 260 h 260"/>
                    <a:gd name="T22" fmla="*/ 167 w 260"/>
                    <a:gd name="T23" fmla="*/ 260 h 260"/>
                    <a:gd name="T24" fmla="*/ 186 w 260"/>
                    <a:gd name="T25" fmla="*/ 260 h 260"/>
                    <a:gd name="T26" fmla="*/ 204 w 260"/>
                    <a:gd name="T27" fmla="*/ 241 h 260"/>
                    <a:gd name="T28" fmla="*/ 223 w 260"/>
                    <a:gd name="T29" fmla="*/ 223 h 260"/>
                    <a:gd name="T30" fmla="*/ 260 w 260"/>
                    <a:gd name="T31" fmla="*/ 186 h 260"/>
                    <a:gd name="T32" fmla="*/ 260 w 260"/>
                    <a:gd name="T33" fmla="*/ 167 h 260"/>
                    <a:gd name="T34" fmla="*/ 260 w 260"/>
                    <a:gd name="T35" fmla="*/ 130 h 260"/>
                    <a:gd name="T36" fmla="*/ 260 w 260"/>
                    <a:gd name="T37" fmla="*/ 74 h 260"/>
                    <a:gd name="T38" fmla="*/ 223 w 260"/>
                    <a:gd name="T39" fmla="*/ 37 h 260"/>
                    <a:gd name="T40" fmla="*/ 204 w 260"/>
                    <a:gd name="T41" fmla="*/ 18 h 260"/>
                    <a:gd name="T42" fmla="*/ 186 w 260"/>
                    <a:gd name="T43" fmla="*/ 18 h 260"/>
                    <a:gd name="T44" fmla="*/ 167 w 260"/>
                    <a:gd name="T45" fmla="*/ 0 h 260"/>
                    <a:gd name="T46" fmla="*/ 130 w 260"/>
                    <a:gd name="T47" fmla="*/ 0 h 260"/>
                    <a:gd name="T48" fmla="*/ 130 w 260"/>
                    <a:gd name="T49" fmla="*/ 18 h 260"/>
                    <a:gd name="T50" fmla="*/ 167 w 260"/>
                    <a:gd name="T51" fmla="*/ 18 h 260"/>
                    <a:gd name="T52" fmla="*/ 186 w 260"/>
                    <a:gd name="T53" fmla="*/ 37 h 260"/>
                    <a:gd name="T54" fmla="*/ 223 w 260"/>
                    <a:gd name="T55" fmla="*/ 56 h 260"/>
                    <a:gd name="T56" fmla="*/ 241 w 260"/>
                    <a:gd name="T57" fmla="*/ 111 h 260"/>
                    <a:gd name="T58" fmla="*/ 241 w 260"/>
                    <a:gd name="T59" fmla="*/ 148 h 260"/>
                    <a:gd name="T60" fmla="*/ 241 w 260"/>
                    <a:gd name="T61" fmla="*/ 167 h 260"/>
                    <a:gd name="T62" fmla="*/ 223 w 260"/>
                    <a:gd name="T63" fmla="*/ 223 h 260"/>
                    <a:gd name="T64" fmla="*/ 186 w 260"/>
                    <a:gd name="T65" fmla="*/ 241 h 260"/>
                    <a:gd name="T66" fmla="*/ 167 w 260"/>
                    <a:gd name="T67" fmla="*/ 241 h 260"/>
                    <a:gd name="T68" fmla="*/ 130 w 260"/>
                    <a:gd name="T69" fmla="*/ 241 h 260"/>
                    <a:gd name="T70" fmla="*/ 93 w 260"/>
                    <a:gd name="T71" fmla="*/ 241 h 260"/>
                    <a:gd name="T72" fmla="*/ 56 w 260"/>
                    <a:gd name="T73" fmla="*/ 223 h 260"/>
                    <a:gd name="T74" fmla="*/ 18 w 260"/>
                    <a:gd name="T75" fmla="*/ 167 h 260"/>
                    <a:gd name="T76" fmla="*/ 18 w 260"/>
                    <a:gd name="T77" fmla="*/ 148 h 260"/>
                    <a:gd name="T78" fmla="*/ 18 w 260"/>
                    <a:gd name="T79" fmla="*/ 111 h 260"/>
                    <a:gd name="T80" fmla="*/ 56 w 260"/>
                    <a:gd name="T81" fmla="*/ 56 h 260"/>
                    <a:gd name="T82" fmla="*/ 93 w 260"/>
                    <a:gd name="T83" fmla="*/ 37 h 260"/>
                    <a:gd name="T84" fmla="*/ 130 w 260"/>
                    <a:gd name="T85" fmla="*/ 18 h 2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0"/>
                    <a:gd name="T130" fmla="*/ 0 h 260"/>
                    <a:gd name="T131" fmla="*/ 260 w 260"/>
                    <a:gd name="T132" fmla="*/ 260 h 2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0" h="260">
                      <a:moveTo>
                        <a:pt x="93" y="0"/>
                      </a:moveTo>
                      <a:lnTo>
                        <a:pt x="74" y="18"/>
                      </a:lnTo>
                      <a:lnTo>
                        <a:pt x="56" y="18"/>
                      </a:lnTo>
                      <a:lnTo>
                        <a:pt x="37" y="37"/>
                      </a:lnTo>
                      <a:lnTo>
                        <a:pt x="18" y="74"/>
                      </a:lnTo>
                      <a:lnTo>
                        <a:pt x="0" y="93"/>
                      </a:lnTo>
                      <a:lnTo>
                        <a:pt x="0" y="130"/>
                      </a:lnTo>
                      <a:lnTo>
                        <a:pt x="0" y="148"/>
                      </a:lnTo>
                      <a:lnTo>
                        <a:pt x="0" y="167"/>
                      </a:lnTo>
                      <a:lnTo>
                        <a:pt x="18" y="186"/>
                      </a:lnTo>
                      <a:lnTo>
                        <a:pt x="37" y="223"/>
                      </a:lnTo>
                      <a:lnTo>
                        <a:pt x="56" y="241"/>
                      </a:lnTo>
                      <a:lnTo>
                        <a:pt x="74" y="260"/>
                      </a:lnTo>
                      <a:lnTo>
                        <a:pt x="93" y="260"/>
                      </a:lnTo>
                      <a:lnTo>
                        <a:pt x="130" y="260"/>
                      </a:lnTo>
                      <a:lnTo>
                        <a:pt x="148" y="260"/>
                      </a:lnTo>
                      <a:lnTo>
                        <a:pt x="167" y="260"/>
                      </a:lnTo>
                      <a:lnTo>
                        <a:pt x="186" y="260"/>
                      </a:lnTo>
                      <a:lnTo>
                        <a:pt x="204" y="241"/>
                      </a:lnTo>
                      <a:lnTo>
                        <a:pt x="223" y="223"/>
                      </a:lnTo>
                      <a:lnTo>
                        <a:pt x="260" y="186"/>
                      </a:lnTo>
                      <a:lnTo>
                        <a:pt x="260" y="167"/>
                      </a:lnTo>
                      <a:lnTo>
                        <a:pt x="260" y="148"/>
                      </a:lnTo>
                      <a:lnTo>
                        <a:pt x="260" y="130"/>
                      </a:lnTo>
                      <a:lnTo>
                        <a:pt x="260" y="93"/>
                      </a:lnTo>
                      <a:lnTo>
                        <a:pt x="260" y="74"/>
                      </a:lnTo>
                      <a:lnTo>
                        <a:pt x="223" y="37"/>
                      </a:lnTo>
                      <a:lnTo>
                        <a:pt x="204" y="18"/>
                      </a:lnTo>
                      <a:lnTo>
                        <a:pt x="186" y="18"/>
                      </a:lnTo>
                      <a:lnTo>
                        <a:pt x="167" y="0"/>
                      </a:lnTo>
                      <a:lnTo>
                        <a:pt x="148" y="0"/>
                      </a:lnTo>
                      <a:lnTo>
                        <a:pt x="130" y="0"/>
                      </a:lnTo>
                      <a:lnTo>
                        <a:pt x="93" y="0"/>
                      </a:lnTo>
                      <a:lnTo>
                        <a:pt x="130" y="18"/>
                      </a:lnTo>
                      <a:lnTo>
                        <a:pt x="148" y="18"/>
                      </a:lnTo>
                      <a:lnTo>
                        <a:pt x="167" y="18"/>
                      </a:lnTo>
                      <a:lnTo>
                        <a:pt x="186" y="37"/>
                      </a:lnTo>
                      <a:lnTo>
                        <a:pt x="204" y="37"/>
                      </a:lnTo>
                      <a:lnTo>
                        <a:pt x="223" y="56"/>
                      </a:lnTo>
                      <a:lnTo>
                        <a:pt x="241" y="74"/>
                      </a:lnTo>
                      <a:lnTo>
                        <a:pt x="241" y="111"/>
                      </a:lnTo>
                      <a:lnTo>
                        <a:pt x="241" y="130"/>
                      </a:lnTo>
                      <a:lnTo>
                        <a:pt x="241" y="148"/>
                      </a:lnTo>
                      <a:lnTo>
                        <a:pt x="241" y="167"/>
                      </a:lnTo>
                      <a:lnTo>
                        <a:pt x="241" y="186"/>
                      </a:lnTo>
                      <a:lnTo>
                        <a:pt x="223" y="223"/>
                      </a:lnTo>
                      <a:lnTo>
                        <a:pt x="204" y="223"/>
                      </a:lnTo>
                      <a:lnTo>
                        <a:pt x="186" y="241"/>
                      </a:lnTo>
                      <a:lnTo>
                        <a:pt x="167" y="241"/>
                      </a:lnTo>
                      <a:lnTo>
                        <a:pt x="148" y="241"/>
                      </a:lnTo>
                      <a:lnTo>
                        <a:pt x="130" y="241"/>
                      </a:lnTo>
                      <a:lnTo>
                        <a:pt x="111" y="241"/>
                      </a:lnTo>
                      <a:lnTo>
                        <a:pt x="93" y="241"/>
                      </a:lnTo>
                      <a:lnTo>
                        <a:pt x="74" y="223"/>
                      </a:lnTo>
                      <a:lnTo>
                        <a:pt x="56" y="223"/>
                      </a:lnTo>
                      <a:lnTo>
                        <a:pt x="37" y="186"/>
                      </a:lnTo>
                      <a:lnTo>
                        <a:pt x="18" y="167"/>
                      </a:lnTo>
                      <a:lnTo>
                        <a:pt x="18" y="148"/>
                      </a:lnTo>
                      <a:lnTo>
                        <a:pt x="18" y="130"/>
                      </a:lnTo>
                      <a:lnTo>
                        <a:pt x="18" y="111"/>
                      </a:lnTo>
                      <a:lnTo>
                        <a:pt x="37" y="74"/>
                      </a:lnTo>
                      <a:lnTo>
                        <a:pt x="56" y="56"/>
                      </a:lnTo>
                      <a:lnTo>
                        <a:pt x="74" y="37"/>
                      </a:lnTo>
                      <a:lnTo>
                        <a:pt x="93" y="37"/>
                      </a:lnTo>
                      <a:lnTo>
                        <a:pt x="111" y="18"/>
                      </a:lnTo>
                      <a:lnTo>
                        <a:pt x="130" y="18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92" name="Freeform 206"/>
                <p:cNvSpPr>
                  <a:spLocks/>
                </p:cNvSpPr>
                <p:nvPr/>
              </p:nvSpPr>
              <p:spPr bwMode="auto">
                <a:xfrm>
                  <a:off x="7131" y="7458"/>
                  <a:ext cx="260" cy="260"/>
                </a:xfrm>
                <a:custGeom>
                  <a:avLst/>
                  <a:gdLst>
                    <a:gd name="T0" fmla="*/ 75 w 260"/>
                    <a:gd name="T1" fmla="*/ 19 h 260"/>
                    <a:gd name="T2" fmla="*/ 56 w 260"/>
                    <a:gd name="T3" fmla="*/ 19 h 260"/>
                    <a:gd name="T4" fmla="*/ 37 w 260"/>
                    <a:gd name="T5" fmla="*/ 37 h 260"/>
                    <a:gd name="T6" fmla="*/ 19 w 260"/>
                    <a:gd name="T7" fmla="*/ 74 h 260"/>
                    <a:gd name="T8" fmla="*/ 0 w 260"/>
                    <a:gd name="T9" fmla="*/ 130 h 260"/>
                    <a:gd name="T10" fmla="*/ 0 w 260"/>
                    <a:gd name="T11" fmla="*/ 167 h 260"/>
                    <a:gd name="T12" fmla="*/ 19 w 260"/>
                    <a:gd name="T13" fmla="*/ 186 h 260"/>
                    <a:gd name="T14" fmla="*/ 37 w 260"/>
                    <a:gd name="T15" fmla="*/ 223 h 260"/>
                    <a:gd name="T16" fmla="*/ 56 w 260"/>
                    <a:gd name="T17" fmla="*/ 242 h 260"/>
                    <a:gd name="T18" fmla="*/ 75 w 260"/>
                    <a:gd name="T19" fmla="*/ 260 h 260"/>
                    <a:gd name="T20" fmla="*/ 130 w 260"/>
                    <a:gd name="T21" fmla="*/ 260 h 260"/>
                    <a:gd name="T22" fmla="*/ 167 w 260"/>
                    <a:gd name="T23" fmla="*/ 260 h 260"/>
                    <a:gd name="T24" fmla="*/ 186 w 260"/>
                    <a:gd name="T25" fmla="*/ 260 h 260"/>
                    <a:gd name="T26" fmla="*/ 205 w 260"/>
                    <a:gd name="T27" fmla="*/ 242 h 260"/>
                    <a:gd name="T28" fmla="*/ 223 w 260"/>
                    <a:gd name="T29" fmla="*/ 223 h 260"/>
                    <a:gd name="T30" fmla="*/ 260 w 260"/>
                    <a:gd name="T31" fmla="*/ 186 h 260"/>
                    <a:gd name="T32" fmla="*/ 260 w 260"/>
                    <a:gd name="T33" fmla="*/ 167 h 260"/>
                    <a:gd name="T34" fmla="*/ 260 w 260"/>
                    <a:gd name="T35" fmla="*/ 130 h 260"/>
                    <a:gd name="T36" fmla="*/ 260 w 260"/>
                    <a:gd name="T37" fmla="*/ 74 h 260"/>
                    <a:gd name="T38" fmla="*/ 223 w 260"/>
                    <a:gd name="T39" fmla="*/ 37 h 260"/>
                    <a:gd name="T40" fmla="*/ 205 w 260"/>
                    <a:gd name="T41" fmla="*/ 19 h 260"/>
                    <a:gd name="T42" fmla="*/ 186 w 260"/>
                    <a:gd name="T43" fmla="*/ 19 h 260"/>
                    <a:gd name="T44" fmla="*/ 167 w 260"/>
                    <a:gd name="T45" fmla="*/ 0 h 260"/>
                    <a:gd name="T46" fmla="*/ 130 w 260"/>
                    <a:gd name="T47" fmla="*/ 0 h 260"/>
                    <a:gd name="T48" fmla="*/ 130 w 260"/>
                    <a:gd name="T49" fmla="*/ 19 h 260"/>
                    <a:gd name="T50" fmla="*/ 167 w 260"/>
                    <a:gd name="T51" fmla="*/ 19 h 260"/>
                    <a:gd name="T52" fmla="*/ 186 w 260"/>
                    <a:gd name="T53" fmla="*/ 37 h 260"/>
                    <a:gd name="T54" fmla="*/ 223 w 260"/>
                    <a:gd name="T55" fmla="*/ 56 h 260"/>
                    <a:gd name="T56" fmla="*/ 242 w 260"/>
                    <a:gd name="T57" fmla="*/ 112 h 260"/>
                    <a:gd name="T58" fmla="*/ 242 w 260"/>
                    <a:gd name="T59" fmla="*/ 149 h 260"/>
                    <a:gd name="T60" fmla="*/ 242 w 260"/>
                    <a:gd name="T61" fmla="*/ 167 h 260"/>
                    <a:gd name="T62" fmla="*/ 223 w 260"/>
                    <a:gd name="T63" fmla="*/ 223 h 260"/>
                    <a:gd name="T64" fmla="*/ 186 w 260"/>
                    <a:gd name="T65" fmla="*/ 242 h 260"/>
                    <a:gd name="T66" fmla="*/ 167 w 260"/>
                    <a:gd name="T67" fmla="*/ 242 h 260"/>
                    <a:gd name="T68" fmla="*/ 130 w 260"/>
                    <a:gd name="T69" fmla="*/ 242 h 260"/>
                    <a:gd name="T70" fmla="*/ 93 w 260"/>
                    <a:gd name="T71" fmla="*/ 242 h 260"/>
                    <a:gd name="T72" fmla="*/ 56 w 260"/>
                    <a:gd name="T73" fmla="*/ 223 h 260"/>
                    <a:gd name="T74" fmla="*/ 19 w 260"/>
                    <a:gd name="T75" fmla="*/ 167 h 260"/>
                    <a:gd name="T76" fmla="*/ 19 w 260"/>
                    <a:gd name="T77" fmla="*/ 149 h 260"/>
                    <a:gd name="T78" fmla="*/ 19 w 260"/>
                    <a:gd name="T79" fmla="*/ 112 h 260"/>
                    <a:gd name="T80" fmla="*/ 56 w 260"/>
                    <a:gd name="T81" fmla="*/ 56 h 260"/>
                    <a:gd name="T82" fmla="*/ 93 w 260"/>
                    <a:gd name="T83" fmla="*/ 37 h 260"/>
                    <a:gd name="T84" fmla="*/ 130 w 260"/>
                    <a:gd name="T85" fmla="*/ 19 h 2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0"/>
                    <a:gd name="T130" fmla="*/ 0 h 260"/>
                    <a:gd name="T131" fmla="*/ 260 w 260"/>
                    <a:gd name="T132" fmla="*/ 260 h 2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0" h="260">
                      <a:moveTo>
                        <a:pt x="93" y="0"/>
                      </a:moveTo>
                      <a:lnTo>
                        <a:pt x="75" y="19"/>
                      </a:lnTo>
                      <a:lnTo>
                        <a:pt x="56" y="19"/>
                      </a:lnTo>
                      <a:lnTo>
                        <a:pt x="37" y="37"/>
                      </a:lnTo>
                      <a:lnTo>
                        <a:pt x="19" y="74"/>
                      </a:lnTo>
                      <a:lnTo>
                        <a:pt x="0" y="93"/>
                      </a:lnTo>
                      <a:lnTo>
                        <a:pt x="0" y="130"/>
                      </a:lnTo>
                      <a:lnTo>
                        <a:pt x="0" y="149"/>
                      </a:lnTo>
                      <a:lnTo>
                        <a:pt x="0" y="167"/>
                      </a:lnTo>
                      <a:lnTo>
                        <a:pt x="19" y="186"/>
                      </a:lnTo>
                      <a:lnTo>
                        <a:pt x="37" y="223"/>
                      </a:lnTo>
                      <a:lnTo>
                        <a:pt x="56" y="242"/>
                      </a:lnTo>
                      <a:lnTo>
                        <a:pt x="75" y="260"/>
                      </a:lnTo>
                      <a:lnTo>
                        <a:pt x="93" y="260"/>
                      </a:lnTo>
                      <a:lnTo>
                        <a:pt x="130" y="260"/>
                      </a:lnTo>
                      <a:lnTo>
                        <a:pt x="149" y="260"/>
                      </a:lnTo>
                      <a:lnTo>
                        <a:pt x="167" y="260"/>
                      </a:lnTo>
                      <a:lnTo>
                        <a:pt x="186" y="260"/>
                      </a:lnTo>
                      <a:lnTo>
                        <a:pt x="205" y="242"/>
                      </a:lnTo>
                      <a:lnTo>
                        <a:pt x="223" y="223"/>
                      </a:lnTo>
                      <a:lnTo>
                        <a:pt x="260" y="186"/>
                      </a:lnTo>
                      <a:lnTo>
                        <a:pt x="260" y="167"/>
                      </a:lnTo>
                      <a:lnTo>
                        <a:pt x="260" y="149"/>
                      </a:lnTo>
                      <a:lnTo>
                        <a:pt x="260" y="130"/>
                      </a:lnTo>
                      <a:lnTo>
                        <a:pt x="260" y="93"/>
                      </a:lnTo>
                      <a:lnTo>
                        <a:pt x="260" y="74"/>
                      </a:lnTo>
                      <a:lnTo>
                        <a:pt x="223" y="37"/>
                      </a:lnTo>
                      <a:lnTo>
                        <a:pt x="205" y="19"/>
                      </a:lnTo>
                      <a:lnTo>
                        <a:pt x="186" y="19"/>
                      </a:lnTo>
                      <a:lnTo>
                        <a:pt x="167" y="0"/>
                      </a:lnTo>
                      <a:lnTo>
                        <a:pt x="149" y="0"/>
                      </a:lnTo>
                      <a:lnTo>
                        <a:pt x="130" y="0"/>
                      </a:lnTo>
                      <a:lnTo>
                        <a:pt x="93" y="0"/>
                      </a:lnTo>
                      <a:lnTo>
                        <a:pt x="130" y="19"/>
                      </a:lnTo>
                      <a:lnTo>
                        <a:pt x="149" y="19"/>
                      </a:lnTo>
                      <a:lnTo>
                        <a:pt x="167" y="19"/>
                      </a:lnTo>
                      <a:lnTo>
                        <a:pt x="186" y="37"/>
                      </a:lnTo>
                      <a:lnTo>
                        <a:pt x="205" y="37"/>
                      </a:lnTo>
                      <a:lnTo>
                        <a:pt x="223" y="56"/>
                      </a:lnTo>
                      <a:lnTo>
                        <a:pt x="242" y="74"/>
                      </a:lnTo>
                      <a:lnTo>
                        <a:pt x="242" y="112"/>
                      </a:lnTo>
                      <a:lnTo>
                        <a:pt x="242" y="130"/>
                      </a:lnTo>
                      <a:lnTo>
                        <a:pt x="242" y="149"/>
                      </a:lnTo>
                      <a:lnTo>
                        <a:pt x="242" y="167"/>
                      </a:lnTo>
                      <a:lnTo>
                        <a:pt x="242" y="186"/>
                      </a:lnTo>
                      <a:lnTo>
                        <a:pt x="223" y="223"/>
                      </a:lnTo>
                      <a:lnTo>
                        <a:pt x="205" y="223"/>
                      </a:lnTo>
                      <a:lnTo>
                        <a:pt x="186" y="242"/>
                      </a:lnTo>
                      <a:lnTo>
                        <a:pt x="167" y="242"/>
                      </a:lnTo>
                      <a:lnTo>
                        <a:pt x="149" y="242"/>
                      </a:lnTo>
                      <a:lnTo>
                        <a:pt x="130" y="242"/>
                      </a:lnTo>
                      <a:lnTo>
                        <a:pt x="112" y="242"/>
                      </a:lnTo>
                      <a:lnTo>
                        <a:pt x="93" y="242"/>
                      </a:lnTo>
                      <a:lnTo>
                        <a:pt x="75" y="223"/>
                      </a:lnTo>
                      <a:lnTo>
                        <a:pt x="56" y="223"/>
                      </a:lnTo>
                      <a:lnTo>
                        <a:pt x="37" y="186"/>
                      </a:lnTo>
                      <a:lnTo>
                        <a:pt x="19" y="167"/>
                      </a:lnTo>
                      <a:lnTo>
                        <a:pt x="19" y="149"/>
                      </a:lnTo>
                      <a:lnTo>
                        <a:pt x="19" y="130"/>
                      </a:lnTo>
                      <a:lnTo>
                        <a:pt x="19" y="112"/>
                      </a:lnTo>
                      <a:lnTo>
                        <a:pt x="37" y="74"/>
                      </a:lnTo>
                      <a:lnTo>
                        <a:pt x="56" y="56"/>
                      </a:lnTo>
                      <a:lnTo>
                        <a:pt x="75" y="37"/>
                      </a:lnTo>
                      <a:lnTo>
                        <a:pt x="93" y="37"/>
                      </a:lnTo>
                      <a:lnTo>
                        <a:pt x="112" y="19"/>
                      </a:lnTo>
                      <a:lnTo>
                        <a:pt x="130" y="19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93" name="Rectangle 207"/>
                <p:cNvSpPr>
                  <a:spLocks noChangeArrowheads="1"/>
                </p:cNvSpPr>
                <p:nvPr/>
              </p:nvSpPr>
              <p:spPr bwMode="auto">
                <a:xfrm>
                  <a:off x="7261" y="6975"/>
                  <a:ext cx="19" cy="42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94" name="Rectangle 208"/>
                <p:cNvSpPr>
                  <a:spLocks noChangeArrowheads="1"/>
                </p:cNvSpPr>
                <p:nvPr/>
              </p:nvSpPr>
              <p:spPr bwMode="auto">
                <a:xfrm>
                  <a:off x="7261" y="7718"/>
                  <a:ext cx="19" cy="14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95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79" y="8053"/>
                  <a:ext cx="371" cy="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Palatino"/>
                    </a:rPr>
                    <a:t>16,7 </a:t>
                  </a:r>
                  <a:endParaRPr lang="fr-FR"/>
                </a:p>
              </p:txBody>
            </p:sp>
            <p:sp>
              <p:nvSpPr>
                <p:cNvPr id="49496" name="Rectangle 210"/>
                <p:cNvSpPr>
                  <a:spLocks noChangeArrowheads="1"/>
                </p:cNvSpPr>
                <p:nvPr/>
              </p:nvSpPr>
              <p:spPr bwMode="auto">
                <a:xfrm>
                  <a:off x="8523" y="8053"/>
                  <a:ext cx="121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Palatino"/>
                    </a:rPr>
                    <a:t>H</a:t>
                  </a:r>
                  <a:endParaRPr lang="fr-FR"/>
                </a:p>
              </p:txBody>
            </p:sp>
            <p:sp>
              <p:nvSpPr>
                <p:cNvPr id="49497" name="Rectangle 211"/>
                <p:cNvSpPr>
                  <a:spLocks noChangeArrowheads="1"/>
                </p:cNvSpPr>
                <p:nvPr/>
              </p:nvSpPr>
              <p:spPr bwMode="auto">
                <a:xfrm>
                  <a:off x="8711" y="8053"/>
                  <a:ext cx="84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Palatino"/>
                    </a:rPr>
                    <a:t>z</a:t>
                  </a:r>
                  <a:endParaRPr lang="fr-FR"/>
                </a:p>
              </p:txBody>
            </p:sp>
          </p:grpSp>
        </p:grpSp>
        <p:sp>
          <p:nvSpPr>
            <p:cNvPr id="49177" name="Rectangle 212"/>
            <p:cNvSpPr>
              <a:spLocks noChangeArrowheads="1"/>
            </p:cNvSpPr>
            <p:nvPr/>
          </p:nvSpPr>
          <p:spPr bwMode="auto">
            <a:xfrm>
              <a:off x="2320" y="9296"/>
              <a:ext cx="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sp>
          <p:nvSpPr>
            <p:cNvPr id="49178" name="Rectangle 213"/>
            <p:cNvSpPr>
              <a:spLocks noChangeArrowheads="1"/>
            </p:cNvSpPr>
            <p:nvPr/>
          </p:nvSpPr>
          <p:spPr bwMode="auto">
            <a:xfrm>
              <a:off x="1616" y="9929"/>
              <a:ext cx="1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49179" name="Rectangle 214"/>
            <p:cNvSpPr>
              <a:spLocks noChangeArrowheads="1"/>
            </p:cNvSpPr>
            <p:nvPr/>
          </p:nvSpPr>
          <p:spPr bwMode="auto">
            <a:xfrm>
              <a:off x="2266" y="8868"/>
              <a:ext cx="10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c)</a:t>
              </a:r>
              <a:endParaRPr lang="fr-FR"/>
            </a:p>
          </p:txBody>
        </p:sp>
        <p:sp>
          <p:nvSpPr>
            <p:cNvPr id="49180" name="Rectangle 215"/>
            <p:cNvSpPr>
              <a:spLocks noChangeArrowheads="1"/>
            </p:cNvSpPr>
            <p:nvPr/>
          </p:nvSpPr>
          <p:spPr bwMode="auto">
            <a:xfrm>
              <a:off x="2395" y="8868"/>
              <a:ext cx="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sp>
          <p:nvSpPr>
            <p:cNvPr id="49181" name="Rectangle 216"/>
            <p:cNvSpPr>
              <a:spLocks noChangeArrowheads="1"/>
            </p:cNvSpPr>
            <p:nvPr/>
          </p:nvSpPr>
          <p:spPr bwMode="auto">
            <a:xfrm>
              <a:off x="3231" y="8868"/>
              <a:ext cx="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sp>
          <p:nvSpPr>
            <p:cNvPr id="49182" name="Rectangle 217"/>
            <p:cNvSpPr>
              <a:spLocks noChangeArrowheads="1"/>
            </p:cNvSpPr>
            <p:nvPr/>
          </p:nvSpPr>
          <p:spPr bwMode="auto">
            <a:xfrm>
              <a:off x="4255" y="8868"/>
              <a:ext cx="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grpSp>
          <p:nvGrpSpPr>
            <p:cNvPr id="49183" name="Group 218"/>
            <p:cNvGrpSpPr>
              <a:grpSpLocks/>
            </p:cNvGrpSpPr>
            <p:nvPr/>
          </p:nvGrpSpPr>
          <p:grpSpPr bwMode="auto">
            <a:xfrm>
              <a:off x="2675" y="9343"/>
              <a:ext cx="2934" cy="2275"/>
              <a:chOff x="2675" y="9343"/>
              <a:chExt cx="2934" cy="2275"/>
            </a:xfrm>
          </p:grpSpPr>
          <p:sp>
            <p:nvSpPr>
              <p:cNvPr id="49307" name="Rectangle 219"/>
              <p:cNvSpPr>
                <a:spLocks noChangeArrowheads="1"/>
              </p:cNvSpPr>
              <p:nvPr/>
            </p:nvSpPr>
            <p:spPr bwMode="auto">
              <a:xfrm>
                <a:off x="3417" y="9408"/>
                <a:ext cx="19" cy="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08" name="Rectangle 220"/>
              <p:cNvSpPr>
                <a:spLocks noChangeArrowheads="1"/>
              </p:cNvSpPr>
              <p:nvPr/>
            </p:nvSpPr>
            <p:spPr bwMode="auto">
              <a:xfrm>
                <a:off x="5256" y="9408"/>
                <a:ext cx="18" cy="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09" name="Oval 221"/>
              <p:cNvSpPr>
                <a:spLocks noChangeArrowheads="1"/>
              </p:cNvSpPr>
              <p:nvPr/>
            </p:nvSpPr>
            <p:spPr bwMode="auto">
              <a:xfrm>
                <a:off x="5126" y="9352"/>
                <a:ext cx="297" cy="2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0" name="Oval 222"/>
              <p:cNvSpPr>
                <a:spLocks noChangeArrowheads="1"/>
              </p:cNvSpPr>
              <p:nvPr/>
            </p:nvSpPr>
            <p:spPr bwMode="auto">
              <a:xfrm>
                <a:off x="5116" y="9343"/>
                <a:ext cx="316" cy="316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1" name="Oval 223"/>
              <p:cNvSpPr>
                <a:spLocks noChangeArrowheads="1"/>
              </p:cNvSpPr>
              <p:nvPr/>
            </p:nvSpPr>
            <p:spPr bwMode="auto">
              <a:xfrm>
                <a:off x="3287" y="9352"/>
                <a:ext cx="298" cy="2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2" name="Oval 224"/>
              <p:cNvSpPr>
                <a:spLocks noChangeArrowheads="1"/>
              </p:cNvSpPr>
              <p:nvPr/>
            </p:nvSpPr>
            <p:spPr bwMode="auto">
              <a:xfrm>
                <a:off x="3278" y="9343"/>
                <a:ext cx="316" cy="316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3" name="Rectangle 225"/>
              <p:cNvSpPr>
                <a:spLocks noChangeArrowheads="1"/>
              </p:cNvSpPr>
              <p:nvPr/>
            </p:nvSpPr>
            <p:spPr bwMode="auto">
              <a:xfrm>
                <a:off x="3287" y="9891"/>
                <a:ext cx="298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4" name="Rectangle 226"/>
              <p:cNvSpPr>
                <a:spLocks noChangeArrowheads="1"/>
              </p:cNvSpPr>
              <p:nvPr/>
            </p:nvSpPr>
            <p:spPr bwMode="auto">
              <a:xfrm>
                <a:off x="3278" y="9881"/>
                <a:ext cx="316" cy="317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5" name="Rectangle 227"/>
              <p:cNvSpPr>
                <a:spLocks noChangeArrowheads="1"/>
              </p:cNvSpPr>
              <p:nvPr/>
            </p:nvSpPr>
            <p:spPr bwMode="auto">
              <a:xfrm>
                <a:off x="5126" y="9891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6" name="Rectangle 228"/>
              <p:cNvSpPr>
                <a:spLocks noChangeArrowheads="1"/>
              </p:cNvSpPr>
              <p:nvPr/>
            </p:nvSpPr>
            <p:spPr bwMode="auto">
              <a:xfrm>
                <a:off x="5116" y="9881"/>
                <a:ext cx="316" cy="317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7" name="Rectangle 229"/>
              <p:cNvSpPr>
                <a:spLocks noChangeArrowheads="1"/>
              </p:cNvSpPr>
              <p:nvPr/>
            </p:nvSpPr>
            <p:spPr bwMode="auto">
              <a:xfrm>
                <a:off x="2712" y="10318"/>
                <a:ext cx="2897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8" name="Rectangle 230"/>
              <p:cNvSpPr>
                <a:spLocks noChangeArrowheads="1"/>
              </p:cNvSpPr>
              <p:nvPr/>
            </p:nvSpPr>
            <p:spPr bwMode="auto">
              <a:xfrm>
                <a:off x="2675" y="11228"/>
                <a:ext cx="2934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9" name="Rectangle 231"/>
              <p:cNvSpPr>
                <a:spLocks noChangeArrowheads="1"/>
              </p:cNvSpPr>
              <p:nvPr/>
            </p:nvSpPr>
            <p:spPr bwMode="auto">
              <a:xfrm>
                <a:off x="2675" y="11284"/>
                <a:ext cx="2934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0" name="Rectangle 232"/>
              <p:cNvSpPr>
                <a:spLocks noChangeArrowheads="1"/>
              </p:cNvSpPr>
              <p:nvPr/>
            </p:nvSpPr>
            <p:spPr bwMode="auto">
              <a:xfrm>
                <a:off x="2712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1" name="Rectangle 233"/>
              <p:cNvSpPr>
                <a:spLocks noChangeArrowheads="1"/>
              </p:cNvSpPr>
              <p:nvPr/>
            </p:nvSpPr>
            <p:spPr bwMode="auto">
              <a:xfrm>
                <a:off x="2749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2" name="Rectangle 234"/>
              <p:cNvSpPr>
                <a:spLocks noChangeArrowheads="1"/>
              </p:cNvSpPr>
              <p:nvPr/>
            </p:nvSpPr>
            <p:spPr bwMode="auto">
              <a:xfrm>
                <a:off x="2805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3" name="Rectangle 235"/>
              <p:cNvSpPr>
                <a:spLocks noChangeArrowheads="1"/>
              </p:cNvSpPr>
              <p:nvPr/>
            </p:nvSpPr>
            <p:spPr bwMode="auto">
              <a:xfrm>
                <a:off x="2860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4" name="Rectangle 236"/>
              <p:cNvSpPr>
                <a:spLocks noChangeArrowheads="1"/>
              </p:cNvSpPr>
              <p:nvPr/>
            </p:nvSpPr>
            <p:spPr bwMode="auto">
              <a:xfrm>
                <a:off x="2916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5" name="Rectangle 237"/>
              <p:cNvSpPr>
                <a:spLocks noChangeArrowheads="1"/>
              </p:cNvSpPr>
              <p:nvPr/>
            </p:nvSpPr>
            <p:spPr bwMode="auto">
              <a:xfrm>
                <a:off x="2972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6" name="Rectangle 238"/>
              <p:cNvSpPr>
                <a:spLocks noChangeArrowheads="1"/>
              </p:cNvSpPr>
              <p:nvPr/>
            </p:nvSpPr>
            <p:spPr bwMode="auto">
              <a:xfrm>
                <a:off x="3027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7" name="Rectangle 239"/>
              <p:cNvSpPr>
                <a:spLocks noChangeArrowheads="1"/>
              </p:cNvSpPr>
              <p:nvPr/>
            </p:nvSpPr>
            <p:spPr bwMode="auto">
              <a:xfrm>
                <a:off x="3065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8" name="Rectangle 240"/>
              <p:cNvSpPr>
                <a:spLocks noChangeArrowheads="1"/>
              </p:cNvSpPr>
              <p:nvPr/>
            </p:nvSpPr>
            <p:spPr bwMode="auto">
              <a:xfrm>
                <a:off x="3120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9" name="Rectangle 241"/>
              <p:cNvSpPr>
                <a:spLocks noChangeArrowheads="1"/>
              </p:cNvSpPr>
              <p:nvPr/>
            </p:nvSpPr>
            <p:spPr bwMode="auto">
              <a:xfrm>
                <a:off x="3176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0" name="Rectangle 242"/>
              <p:cNvSpPr>
                <a:spLocks noChangeArrowheads="1"/>
              </p:cNvSpPr>
              <p:nvPr/>
            </p:nvSpPr>
            <p:spPr bwMode="auto">
              <a:xfrm>
                <a:off x="3232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1" name="Rectangle 243"/>
              <p:cNvSpPr>
                <a:spLocks noChangeArrowheads="1"/>
              </p:cNvSpPr>
              <p:nvPr/>
            </p:nvSpPr>
            <p:spPr bwMode="auto">
              <a:xfrm>
                <a:off x="3287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2" name="Rectangle 244"/>
              <p:cNvSpPr>
                <a:spLocks noChangeArrowheads="1"/>
              </p:cNvSpPr>
              <p:nvPr/>
            </p:nvSpPr>
            <p:spPr bwMode="auto">
              <a:xfrm>
                <a:off x="3325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3" name="Rectangle 245"/>
              <p:cNvSpPr>
                <a:spLocks noChangeArrowheads="1"/>
              </p:cNvSpPr>
              <p:nvPr/>
            </p:nvSpPr>
            <p:spPr bwMode="auto">
              <a:xfrm>
                <a:off x="3380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4" name="Rectangle 246"/>
              <p:cNvSpPr>
                <a:spLocks noChangeArrowheads="1"/>
              </p:cNvSpPr>
              <p:nvPr/>
            </p:nvSpPr>
            <p:spPr bwMode="auto">
              <a:xfrm>
                <a:off x="3436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5" name="Rectangle 247"/>
              <p:cNvSpPr>
                <a:spLocks noChangeArrowheads="1"/>
              </p:cNvSpPr>
              <p:nvPr/>
            </p:nvSpPr>
            <p:spPr bwMode="auto">
              <a:xfrm>
                <a:off x="3492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6" name="Rectangle 248"/>
              <p:cNvSpPr>
                <a:spLocks noChangeArrowheads="1"/>
              </p:cNvSpPr>
              <p:nvPr/>
            </p:nvSpPr>
            <p:spPr bwMode="auto">
              <a:xfrm>
                <a:off x="3547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7" name="Rectangle 249"/>
              <p:cNvSpPr>
                <a:spLocks noChangeArrowheads="1"/>
              </p:cNvSpPr>
              <p:nvPr/>
            </p:nvSpPr>
            <p:spPr bwMode="auto">
              <a:xfrm>
                <a:off x="3603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8" name="Rectangle 250"/>
              <p:cNvSpPr>
                <a:spLocks noChangeArrowheads="1"/>
              </p:cNvSpPr>
              <p:nvPr/>
            </p:nvSpPr>
            <p:spPr bwMode="auto">
              <a:xfrm>
                <a:off x="3585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9" name="Rectangle 251"/>
              <p:cNvSpPr>
                <a:spLocks noChangeArrowheads="1"/>
              </p:cNvSpPr>
              <p:nvPr/>
            </p:nvSpPr>
            <p:spPr bwMode="auto">
              <a:xfrm>
                <a:off x="3640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0" name="Rectangle 252"/>
              <p:cNvSpPr>
                <a:spLocks noChangeArrowheads="1"/>
              </p:cNvSpPr>
              <p:nvPr/>
            </p:nvSpPr>
            <p:spPr bwMode="auto">
              <a:xfrm>
                <a:off x="3696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1" name="Rectangle 253"/>
              <p:cNvSpPr>
                <a:spLocks noChangeArrowheads="1"/>
              </p:cNvSpPr>
              <p:nvPr/>
            </p:nvSpPr>
            <p:spPr bwMode="auto">
              <a:xfrm>
                <a:off x="3752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2" name="Rectangle 254"/>
              <p:cNvSpPr>
                <a:spLocks noChangeArrowheads="1"/>
              </p:cNvSpPr>
              <p:nvPr/>
            </p:nvSpPr>
            <p:spPr bwMode="auto">
              <a:xfrm>
                <a:off x="3807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3" name="Rectangle 255"/>
              <p:cNvSpPr>
                <a:spLocks noChangeArrowheads="1"/>
              </p:cNvSpPr>
              <p:nvPr/>
            </p:nvSpPr>
            <p:spPr bwMode="auto">
              <a:xfrm>
                <a:off x="3863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4" name="Rectangle 256"/>
              <p:cNvSpPr>
                <a:spLocks noChangeArrowheads="1"/>
              </p:cNvSpPr>
              <p:nvPr/>
            </p:nvSpPr>
            <p:spPr bwMode="auto">
              <a:xfrm>
                <a:off x="3919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5" name="Rectangle 257"/>
              <p:cNvSpPr>
                <a:spLocks noChangeArrowheads="1"/>
              </p:cNvSpPr>
              <p:nvPr/>
            </p:nvSpPr>
            <p:spPr bwMode="auto">
              <a:xfrm>
                <a:off x="3956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6" name="Rectangle 258"/>
              <p:cNvSpPr>
                <a:spLocks noChangeArrowheads="1"/>
              </p:cNvSpPr>
              <p:nvPr/>
            </p:nvSpPr>
            <p:spPr bwMode="auto">
              <a:xfrm>
                <a:off x="4012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7" name="Rectangle 259"/>
              <p:cNvSpPr>
                <a:spLocks noChangeArrowheads="1"/>
              </p:cNvSpPr>
              <p:nvPr/>
            </p:nvSpPr>
            <p:spPr bwMode="auto">
              <a:xfrm>
                <a:off x="4012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8" name="Rectangle 260"/>
              <p:cNvSpPr>
                <a:spLocks noChangeArrowheads="1"/>
              </p:cNvSpPr>
              <p:nvPr/>
            </p:nvSpPr>
            <p:spPr bwMode="auto">
              <a:xfrm>
                <a:off x="4067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9" name="Rectangle 261"/>
              <p:cNvSpPr>
                <a:spLocks noChangeArrowheads="1"/>
              </p:cNvSpPr>
              <p:nvPr/>
            </p:nvSpPr>
            <p:spPr bwMode="auto">
              <a:xfrm>
                <a:off x="4123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0" name="Rectangle 262"/>
              <p:cNvSpPr>
                <a:spLocks noChangeArrowheads="1"/>
              </p:cNvSpPr>
              <p:nvPr/>
            </p:nvSpPr>
            <p:spPr bwMode="auto">
              <a:xfrm>
                <a:off x="4179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1" name="Rectangle 263"/>
              <p:cNvSpPr>
                <a:spLocks noChangeArrowheads="1"/>
              </p:cNvSpPr>
              <p:nvPr/>
            </p:nvSpPr>
            <p:spPr bwMode="auto">
              <a:xfrm>
                <a:off x="4216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2" name="Rectangle 264"/>
              <p:cNvSpPr>
                <a:spLocks noChangeArrowheads="1"/>
              </p:cNvSpPr>
              <p:nvPr/>
            </p:nvSpPr>
            <p:spPr bwMode="auto">
              <a:xfrm>
                <a:off x="4272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3" name="Rectangle 265"/>
              <p:cNvSpPr>
                <a:spLocks noChangeArrowheads="1"/>
              </p:cNvSpPr>
              <p:nvPr/>
            </p:nvSpPr>
            <p:spPr bwMode="auto">
              <a:xfrm>
                <a:off x="4327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4" name="Rectangle 266"/>
              <p:cNvSpPr>
                <a:spLocks noChangeArrowheads="1"/>
              </p:cNvSpPr>
              <p:nvPr/>
            </p:nvSpPr>
            <p:spPr bwMode="auto">
              <a:xfrm>
                <a:off x="4383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5" name="Rectangle 267"/>
              <p:cNvSpPr>
                <a:spLocks noChangeArrowheads="1"/>
              </p:cNvSpPr>
              <p:nvPr/>
            </p:nvSpPr>
            <p:spPr bwMode="auto">
              <a:xfrm>
                <a:off x="4439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6" name="Rectangle 268"/>
              <p:cNvSpPr>
                <a:spLocks noChangeArrowheads="1"/>
              </p:cNvSpPr>
              <p:nvPr/>
            </p:nvSpPr>
            <p:spPr bwMode="auto">
              <a:xfrm>
                <a:off x="4439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7" name="Rectangle 269"/>
              <p:cNvSpPr>
                <a:spLocks noChangeArrowheads="1"/>
              </p:cNvSpPr>
              <p:nvPr/>
            </p:nvSpPr>
            <p:spPr bwMode="auto">
              <a:xfrm>
                <a:off x="4494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8" name="Rectangle 270"/>
              <p:cNvSpPr>
                <a:spLocks noChangeArrowheads="1"/>
              </p:cNvSpPr>
              <p:nvPr/>
            </p:nvSpPr>
            <p:spPr bwMode="auto">
              <a:xfrm>
                <a:off x="4532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9" name="Rectangle 271"/>
              <p:cNvSpPr>
                <a:spLocks noChangeArrowheads="1"/>
              </p:cNvSpPr>
              <p:nvPr/>
            </p:nvSpPr>
            <p:spPr bwMode="auto">
              <a:xfrm>
                <a:off x="4587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0" name="Rectangle 272"/>
              <p:cNvSpPr>
                <a:spLocks noChangeArrowheads="1"/>
              </p:cNvSpPr>
              <p:nvPr/>
            </p:nvSpPr>
            <p:spPr bwMode="auto">
              <a:xfrm>
                <a:off x="4643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1" name="Rectangle 273"/>
              <p:cNvSpPr>
                <a:spLocks noChangeArrowheads="1"/>
              </p:cNvSpPr>
              <p:nvPr/>
            </p:nvSpPr>
            <p:spPr bwMode="auto">
              <a:xfrm>
                <a:off x="4699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2" name="Rectangle 274"/>
              <p:cNvSpPr>
                <a:spLocks noChangeArrowheads="1"/>
              </p:cNvSpPr>
              <p:nvPr/>
            </p:nvSpPr>
            <p:spPr bwMode="auto">
              <a:xfrm>
                <a:off x="4754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3" name="Rectangle 275"/>
              <p:cNvSpPr>
                <a:spLocks noChangeArrowheads="1"/>
              </p:cNvSpPr>
              <p:nvPr/>
            </p:nvSpPr>
            <p:spPr bwMode="auto">
              <a:xfrm>
                <a:off x="4810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4" name="Rectangle 276"/>
              <p:cNvSpPr>
                <a:spLocks noChangeArrowheads="1"/>
              </p:cNvSpPr>
              <p:nvPr/>
            </p:nvSpPr>
            <p:spPr bwMode="auto">
              <a:xfrm>
                <a:off x="4847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5" name="Rectangle 277"/>
              <p:cNvSpPr>
                <a:spLocks noChangeArrowheads="1"/>
              </p:cNvSpPr>
              <p:nvPr/>
            </p:nvSpPr>
            <p:spPr bwMode="auto">
              <a:xfrm>
                <a:off x="4847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6" name="Rectangle 278"/>
              <p:cNvSpPr>
                <a:spLocks noChangeArrowheads="1"/>
              </p:cNvSpPr>
              <p:nvPr/>
            </p:nvSpPr>
            <p:spPr bwMode="auto">
              <a:xfrm>
                <a:off x="4903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7" name="Rectangle 279"/>
              <p:cNvSpPr>
                <a:spLocks noChangeArrowheads="1"/>
              </p:cNvSpPr>
              <p:nvPr/>
            </p:nvSpPr>
            <p:spPr bwMode="auto">
              <a:xfrm>
                <a:off x="4959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8" name="Rectangle 280"/>
              <p:cNvSpPr>
                <a:spLocks noChangeArrowheads="1"/>
              </p:cNvSpPr>
              <p:nvPr/>
            </p:nvSpPr>
            <p:spPr bwMode="auto">
              <a:xfrm>
                <a:off x="5014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9" name="Rectangle 281"/>
              <p:cNvSpPr>
                <a:spLocks noChangeArrowheads="1"/>
              </p:cNvSpPr>
              <p:nvPr/>
            </p:nvSpPr>
            <p:spPr bwMode="auto">
              <a:xfrm>
                <a:off x="5070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0" name="Rectangle 282"/>
              <p:cNvSpPr>
                <a:spLocks noChangeArrowheads="1"/>
              </p:cNvSpPr>
              <p:nvPr/>
            </p:nvSpPr>
            <p:spPr bwMode="auto">
              <a:xfrm>
                <a:off x="5107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1" name="Rectangle 283"/>
              <p:cNvSpPr>
                <a:spLocks noChangeArrowheads="1"/>
              </p:cNvSpPr>
              <p:nvPr/>
            </p:nvSpPr>
            <p:spPr bwMode="auto">
              <a:xfrm>
                <a:off x="5163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2" name="Rectangle 284"/>
              <p:cNvSpPr>
                <a:spLocks noChangeArrowheads="1"/>
              </p:cNvSpPr>
              <p:nvPr/>
            </p:nvSpPr>
            <p:spPr bwMode="auto">
              <a:xfrm>
                <a:off x="5219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3" name="Rectangle 285"/>
              <p:cNvSpPr>
                <a:spLocks noChangeArrowheads="1"/>
              </p:cNvSpPr>
              <p:nvPr/>
            </p:nvSpPr>
            <p:spPr bwMode="auto">
              <a:xfrm>
                <a:off x="5274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4" name="Rectangle 286"/>
              <p:cNvSpPr>
                <a:spLocks noChangeArrowheads="1"/>
              </p:cNvSpPr>
              <p:nvPr/>
            </p:nvSpPr>
            <p:spPr bwMode="auto">
              <a:xfrm>
                <a:off x="5274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5" name="Rectangle 287"/>
              <p:cNvSpPr>
                <a:spLocks noChangeArrowheads="1"/>
              </p:cNvSpPr>
              <p:nvPr/>
            </p:nvSpPr>
            <p:spPr bwMode="auto">
              <a:xfrm>
                <a:off x="5330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6" name="Rectangle 288"/>
              <p:cNvSpPr>
                <a:spLocks noChangeArrowheads="1"/>
              </p:cNvSpPr>
              <p:nvPr/>
            </p:nvSpPr>
            <p:spPr bwMode="auto">
              <a:xfrm>
                <a:off x="5386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7" name="Rectangle 289"/>
              <p:cNvSpPr>
                <a:spLocks noChangeArrowheads="1"/>
              </p:cNvSpPr>
              <p:nvPr/>
            </p:nvSpPr>
            <p:spPr bwMode="auto">
              <a:xfrm>
                <a:off x="5423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8" name="Rectangle 290"/>
              <p:cNvSpPr>
                <a:spLocks noChangeArrowheads="1"/>
              </p:cNvSpPr>
              <p:nvPr/>
            </p:nvSpPr>
            <p:spPr bwMode="auto">
              <a:xfrm>
                <a:off x="5479" y="11228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9" name="Rectangle 291"/>
              <p:cNvSpPr>
                <a:spLocks noChangeArrowheads="1"/>
              </p:cNvSpPr>
              <p:nvPr/>
            </p:nvSpPr>
            <p:spPr bwMode="auto">
              <a:xfrm>
                <a:off x="5534" y="11228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80" name="Rectangle 292"/>
              <p:cNvSpPr>
                <a:spLocks noChangeArrowheads="1"/>
              </p:cNvSpPr>
              <p:nvPr/>
            </p:nvSpPr>
            <p:spPr bwMode="auto">
              <a:xfrm>
                <a:off x="4052" y="9354"/>
                <a:ext cx="23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50 </a:t>
                </a:r>
                <a:endParaRPr lang="fr-FR"/>
              </a:p>
            </p:txBody>
          </p:sp>
          <p:sp>
            <p:nvSpPr>
              <p:cNvPr id="49381" name="Rectangle 293"/>
              <p:cNvSpPr>
                <a:spLocks noChangeArrowheads="1"/>
              </p:cNvSpPr>
              <p:nvPr/>
            </p:nvSpPr>
            <p:spPr bwMode="auto">
              <a:xfrm>
                <a:off x="4327" y="9354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H</a:t>
                </a:r>
                <a:endParaRPr lang="fr-FR"/>
              </a:p>
            </p:txBody>
          </p:sp>
          <p:sp>
            <p:nvSpPr>
              <p:cNvPr id="49382" name="Rectangle 294"/>
              <p:cNvSpPr>
                <a:spLocks noChangeArrowheads="1"/>
              </p:cNvSpPr>
              <p:nvPr/>
            </p:nvSpPr>
            <p:spPr bwMode="auto">
              <a:xfrm>
                <a:off x="4512" y="9354"/>
                <a:ext cx="8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z</a:t>
                </a:r>
                <a:endParaRPr lang="fr-FR"/>
              </a:p>
            </p:txBody>
          </p:sp>
          <p:sp>
            <p:nvSpPr>
              <p:cNvPr id="49383" name="Rectangle 295"/>
              <p:cNvSpPr>
                <a:spLocks noChangeArrowheads="1"/>
              </p:cNvSpPr>
              <p:nvPr/>
            </p:nvSpPr>
            <p:spPr bwMode="auto">
              <a:xfrm>
                <a:off x="3939" y="11416"/>
                <a:ext cx="14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0 </a:t>
                </a:r>
                <a:endParaRPr lang="fr-FR"/>
              </a:p>
            </p:txBody>
          </p:sp>
          <p:sp>
            <p:nvSpPr>
              <p:cNvPr id="49384" name="Rectangle 296"/>
              <p:cNvSpPr>
                <a:spLocks noChangeArrowheads="1"/>
              </p:cNvSpPr>
              <p:nvPr/>
            </p:nvSpPr>
            <p:spPr bwMode="auto">
              <a:xfrm>
                <a:off x="4104" y="11416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H</a:t>
                </a:r>
                <a:endParaRPr lang="fr-FR"/>
              </a:p>
            </p:txBody>
          </p:sp>
          <p:sp>
            <p:nvSpPr>
              <p:cNvPr id="49385" name="Rectangle 297"/>
              <p:cNvSpPr>
                <a:spLocks noChangeArrowheads="1"/>
              </p:cNvSpPr>
              <p:nvPr/>
            </p:nvSpPr>
            <p:spPr bwMode="auto">
              <a:xfrm>
                <a:off x="4289" y="11416"/>
                <a:ext cx="8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z</a:t>
                </a:r>
                <a:endParaRPr lang="fr-FR"/>
              </a:p>
            </p:txBody>
          </p:sp>
          <p:sp>
            <p:nvSpPr>
              <p:cNvPr id="49386" name="Rectangle 298"/>
              <p:cNvSpPr>
                <a:spLocks noChangeArrowheads="1"/>
              </p:cNvSpPr>
              <p:nvPr/>
            </p:nvSpPr>
            <p:spPr bwMode="auto">
              <a:xfrm>
                <a:off x="3102" y="10337"/>
                <a:ext cx="18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87" name="Rectangle 299"/>
              <p:cNvSpPr>
                <a:spLocks noChangeArrowheads="1"/>
              </p:cNvSpPr>
              <p:nvPr/>
            </p:nvSpPr>
            <p:spPr bwMode="auto">
              <a:xfrm>
                <a:off x="3083" y="11079"/>
                <a:ext cx="19" cy="1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88" name="Rectangle 300"/>
              <p:cNvSpPr>
                <a:spLocks noChangeArrowheads="1"/>
              </p:cNvSpPr>
              <p:nvPr/>
            </p:nvSpPr>
            <p:spPr bwMode="auto">
              <a:xfrm>
                <a:off x="2953" y="10764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89" name="Rectangle 301"/>
              <p:cNvSpPr>
                <a:spLocks noChangeArrowheads="1"/>
              </p:cNvSpPr>
              <p:nvPr/>
            </p:nvSpPr>
            <p:spPr bwMode="auto">
              <a:xfrm>
                <a:off x="2944" y="10754"/>
                <a:ext cx="316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0" name="Freeform 302"/>
              <p:cNvSpPr>
                <a:spLocks/>
              </p:cNvSpPr>
              <p:nvPr/>
            </p:nvSpPr>
            <p:spPr bwMode="auto">
              <a:xfrm>
                <a:off x="2972" y="10801"/>
                <a:ext cx="260" cy="204"/>
              </a:xfrm>
              <a:custGeom>
                <a:avLst/>
                <a:gdLst>
                  <a:gd name="T0" fmla="*/ 260 w 260"/>
                  <a:gd name="T1" fmla="*/ 18 h 204"/>
                  <a:gd name="T2" fmla="*/ 260 w 260"/>
                  <a:gd name="T3" fmla="*/ 18 h 204"/>
                  <a:gd name="T4" fmla="*/ 260 w 260"/>
                  <a:gd name="T5" fmla="*/ 0 h 204"/>
                  <a:gd name="T6" fmla="*/ 260 w 260"/>
                  <a:gd name="T7" fmla="*/ 0 h 204"/>
                  <a:gd name="T8" fmla="*/ 260 w 260"/>
                  <a:gd name="T9" fmla="*/ 0 h 204"/>
                  <a:gd name="T10" fmla="*/ 18 w 260"/>
                  <a:gd name="T11" fmla="*/ 0 h 204"/>
                  <a:gd name="T12" fmla="*/ 18 w 260"/>
                  <a:gd name="T13" fmla="*/ 0 h 204"/>
                  <a:gd name="T14" fmla="*/ 0 w 260"/>
                  <a:gd name="T15" fmla="*/ 18 h 204"/>
                  <a:gd name="T16" fmla="*/ 0 w 260"/>
                  <a:gd name="T17" fmla="*/ 18 h 204"/>
                  <a:gd name="T18" fmla="*/ 0 w 260"/>
                  <a:gd name="T19" fmla="*/ 18 h 204"/>
                  <a:gd name="T20" fmla="*/ 0 w 260"/>
                  <a:gd name="T21" fmla="*/ 18 h 204"/>
                  <a:gd name="T22" fmla="*/ 111 w 260"/>
                  <a:gd name="T23" fmla="*/ 204 h 204"/>
                  <a:gd name="T24" fmla="*/ 111 w 260"/>
                  <a:gd name="T25" fmla="*/ 204 h 204"/>
                  <a:gd name="T26" fmla="*/ 130 w 260"/>
                  <a:gd name="T27" fmla="*/ 204 h 204"/>
                  <a:gd name="T28" fmla="*/ 130 w 260"/>
                  <a:gd name="T29" fmla="*/ 204 h 204"/>
                  <a:gd name="T30" fmla="*/ 130 w 260"/>
                  <a:gd name="T31" fmla="*/ 204 h 204"/>
                  <a:gd name="T32" fmla="*/ 130 w 260"/>
                  <a:gd name="T33" fmla="*/ 204 h 204"/>
                  <a:gd name="T34" fmla="*/ 260 w 260"/>
                  <a:gd name="T35" fmla="*/ 18 h 204"/>
                  <a:gd name="T36" fmla="*/ 260 w 260"/>
                  <a:gd name="T37" fmla="*/ 18 h 204"/>
                  <a:gd name="T38" fmla="*/ 260 w 260"/>
                  <a:gd name="T39" fmla="*/ 18 h 204"/>
                  <a:gd name="T40" fmla="*/ 241 w 260"/>
                  <a:gd name="T41" fmla="*/ 18 h 204"/>
                  <a:gd name="T42" fmla="*/ 130 w 260"/>
                  <a:gd name="T43" fmla="*/ 185 h 204"/>
                  <a:gd name="T44" fmla="*/ 37 w 260"/>
                  <a:gd name="T45" fmla="*/ 18 h 204"/>
                  <a:gd name="T46" fmla="*/ 241 w 260"/>
                  <a:gd name="T47" fmla="*/ 18 h 204"/>
                  <a:gd name="T48" fmla="*/ 260 w 260"/>
                  <a:gd name="T49" fmla="*/ 18 h 2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0"/>
                  <a:gd name="T76" fmla="*/ 0 h 204"/>
                  <a:gd name="T77" fmla="*/ 260 w 260"/>
                  <a:gd name="T78" fmla="*/ 204 h 2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0" h="204">
                    <a:moveTo>
                      <a:pt x="260" y="18"/>
                    </a:moveTo>
                    <a:lnTo>
                      <a:pt x="260" y="18"/>
                    </a:lnTo>
                    <a:lnTo>
                      <a:pt x="260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111" y="204"/>
                    </a:lnTo>
                    <a:lnTo>
                      <a:pt x="130" y="204"/>
                    </a:lnTo>
                    <a:lnTo>
                      <a:pt x="260" y="18"/>
                    </a:lnTo>
                    <a:lnTo>
                      <a:pt x="241" y="18"/>
                    </a:lnTo>
                    <a:lnTo>
                      <a:pt x="130" y="185"/>
                    </a:lnTo>
                    <a:lnTo>
                      <a:pt x="37" y="18"/>
                    </a:lnTo>
                    <a:lnTo>
                      <a:pt x="241" y="18"/>
                    </a:lnTo>
                    <a:lnTo>
                      <a:pt x="26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1" name="Rectangle 303"/>
              <p:cNvSpPr>
                <a:spLocks noChangeArrowheads="1"/>
              </p:cNvSpPr>
              <p:nvPr/>
            </p:nvSpPr>
            <p:spPr bwMode="auto">
              <a:xfrm>
                <a:off x="3714" y="10337"/>
                <a:ext cx="19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2" name="Rectangle 304"/>
              <p:cNvSpPr>
                <a:spLocks noChangeArrowheads="1"/>
              </p:cNvSpPr>
              <p:nvPr/>
            </p:nvSpPr>
            <p:spPr bwMode="auto">
              <a:xfrm>
                <a:off x="3696" y="11079"/>
                <a:ext cx="18" cy="1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3" name="Rectangle 305"/>
              <p:cNvSpPr>
                <a:spLocks noChangeArrowheads="1"/>
              </p:cNvSpPr>
              <p:nvPr/>
            </p:nvSpPr>
            <p:spPr bwMode="auto">
              <a:xfrm>
                <a:off x="3566" y="10745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4" name="Rectangle 306"/>
              <p:cNvSpPr>
                <a:spLocks noChangeArrowheads="1"/>
              </p:cNvSpPr>
              <p:nvPr/>
            </p:nvSpPr>
            <p:spPr bwMode="auto">
              <a:xfrm>
                <a:off x="3556" y="10736"/>
                <a:ext cx="317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5" name="Freeform 307"/>
              <p:cNvSpPr>
                <a:spLocks/>
              </p:cNvSpPr>
              <p:nvPr/>
            </p:nvSpPr>
            <p:spPr bwMode="auto">
              <a:xfrm>
                <a:off x="3585" y="10801"/>
                <a:ext cx="259" cy="204"/>
              </a:xfrm>
              <a:custGeom>
                <a:avLst/>
                <a:gdLst>
                  <a:gd name="T0" fmla="*/ 259 w 259"/>
                  <a:gd name="T1" fmla="*/ 18 h 204"/>
                  <a:gd name="T2" fmla="*/ 259 w 259"/>
                  <a:gd name="T3" fmla="*/ 18 h 204"/>
                  <a:gd name="T4" fmla="*/ 259 w 259"/>
                  <a:gd name="T5" fmla="*/ 0 h 204"/>
                  <a:gd name="T6" fmla="*/ 259 w 259"/>
                  <a:gd name="T7" fmla="*/ 0 h 204"/>
                  <a:gd name="T8" fmla="*/ 259 w 259"/>
                  <a:gd name="T9" fmla="*/ 0 h 204"/>
                  <a:gd name="T10" fmla="*/ 18 w 259"/>
                  <a:gd name="T11" fmla="*/ 0 h 204"/>
                  <a:gd name="T12" fmla="*/ 18 w 259"/>
                  <a:gd name="T13" fmla="*/ 0 h 204"/>
                  <a:gd name="T14" fmla="*/ 0 w 259"/>
                  <a:gd name="T15" fmla="*/ 18 h 204"/>
                  <a:gd name="T16" fmla="*/ 0 w 259"/>
                  <a:gd name="T17" fmla="*/ 18 h 204"/>
                  <a:gd name="T18" fmla="*/ 0 w 259"/>
                  <a:gd name="T19" fmla="*/ 18 h 204"/>
                  <a:gd name="T20" fmla="*/ 0 w 259"/>
                  <a:gd name="T21" fmla="*/ 18 h 204"/>
                  <a:gd name="T22" fmla="*/ 111 w 259"/>
                  <a:gd name="T23" fmla="*/ 204 h 204"/>
                  <a:gd name="T24" fmla="*/ 111 w 259"/>
                  <a:gd name="T25" fmla="*/ 204 h 204"/>
                  <a:gd name="T26" fmla="*/ 129 w 259"/>
                  <a:gd name="T27" fmla="*/ 204 h 204"/>
                  <a:gd name="T28" fmla="*/ 129 w 259"/>
                  <a:gd name="T29" fmla="*/ 204 h 204"/>
                  <a:gd name="T30" fmla="*/ 129 w 259"/>
                  <a:gd name="T31" fmla="*/ 204 h 204"/>
                  <a:gd name="T32" fmla="*/ 129 w 259"/>
                  <a:gd name="T33" fmla="*/ 204 h 204"/>
                  <a:gd name="T34" fmla="*/ 259 w 259"/>
                  <a:gd name="T35" fmla="*/ 18 h 204"/>
                  <a:gd name="T36" fmla="*/ 259 w 259"/>
                  <a:gd name="T37" fmla="*/ 18 h 204"/>
                  <a:gd name="T38" fmla="*/ 259 w 259"/>
                  <a:gd name="T39" fmla="*/ 18 h 204"/>
                  <a:gd name="T40" fmla="*/ 241 w 259"/>
                  <a:gd name="T41" fmla="*/ 18 h 204"/>
                  <a:gd name="T42" fmla="*/ 129 w 259"/>
                  <a:gd name="T43" fmla="*/ 185 h 204"/>
                  <a:gd name="T44" fmla="*/ 37 w 259"/>
                  <a:gd name="T45" fmla="*/ 18 h 204"/>
                  <a:gd name="T46" fmla="*/ 241 w 259"/>
                  <a:gd name="T47" fmla="*/ 18 h 204"/>
                  <a:gd name="T48" fmla="*/ 259 w 259"/>
                  <a:gd name="T49" fmla="*/ 18 h 2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9"/>
                  <a:gd name="T76" fmla="*/ 0 h 204"/>
                  <a:gd name="T77" fmla="*/ 259 w 259"/>
                  <a:gd name="T78" fmla="*/ 204 h 2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9" h="204">
                    <a:moveTo>
                      <a:pt x="259" y="18"/>
                    </a:moveTo>
                    <a:lnTo>
                      <a:pt x="259" y="18"/>
                    </a:lnTo>
                    <a:lnTo>
                      <a:pt x="259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111" y="204"/>
                    </a:lnTo>
                    <a:lnTo>
                      <a:pt x="129" y="204"/>
                    </a:lnTo>
                    <a:lnTo>
                      <a:pt x="259" y="18"/>
                    </a:lnTo>
                    <a:lnTo>
                      <a:pt x="241" y="18"/>
                    </a:lnTo>
                    <a:lnTo>
                      <a:pt x="129" y="185"/>
                    </a:lnTo>
                    <a:lnTo>
                      <a:pt x="37" y="18"/>
                    </a:lnTo>
                    <a:lnTo>
                      <a:pt x="241" y="18"/>
                    </a:lnTo>
                    <a:lnTo>
                      <a:pt x="25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6" name="Rectangle 308"/>
              <p:cNvSpPr>
                <a:spLocks noChangeArrowheads="1"/>
              </p:cNvSpPr>
              <p:nvPr/>
            </p:nvSpPr>
            <p:spPr bwMode="auto">
              <a:xfrm>
                <a:off x="4327" y="10337"/>
                <a:ext cx="19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7" name="Rectangle 309"/>
              <p:cNvSpPr>
                <a:spLocks noChangeArrowheads="1"/>
              </p:cNvSpPr>
              <p:nvPr/>
            </p:nvSpPr>
            <p:spPr bwMode="auto">
              <a:xfrm>
                <a:off x="4327" y="11079"/>
                <a:ext cx="19" cy="1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8" name="Rectangle 310"/>
              <p:cNvSpPr>
                <a:spLocks noChangeArrowheads="1"/>
              </p:cNvSpPr>
              <p:nvPr/>
            </p:nvSpPr>
            <p:spPr bwMode="auto">
              <a:xfrm>
                <a:off x="4197" y="10764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9" name="Rectangle 311"/>
              <p:cNvSpPr>
                <a:spLocks noChangeArrowheads="1"/>
              </p:cNvSpPr>
              <p:nvPr/>
            </p:nvSpPr>
            <p:spPr bwMode="auto">
              <a:xfrm>
                <a:off x="4188" y="10754"/>
                <a:ext cx="316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00" name="Freeform 312"/>
              <p:cNvSpPr>
                <a:spLocks/>
              </p:cNvSpPr>
              <p:nvPr/>
            </p:nvSpPr>
            <p:spPr bwMode="auto">
              <a:xfrm>
                <a:off x="4197" y="10801"/>
                <a:ext cx="279" cy="204"/>
              </a:xfrm>
              <a:custGeom>
                <a:avLst/>
                <a:gdLst>
                  <a:gd name="T0" fmla="*/ 279 w 279"/>
                  <a:gd name="T1" fmla="*/ 18 h 204"/>
                  <a:gd name="T2" fmla="*/ 279 w 279"/>
                  <a:gd name="T3" fmla="*/ 18 h 204"/>
                  <a:gd name="T4" fmla="*/ 279 w 279"/>
                  <a:gd name="T5" fmla="*/ 0 h 204"/>
                  <a:gd name="T6" fmla="*/ 279 w 279"/>
                  <a:gd name="T7" fmla="*/ 0 h 204"/>
                  <a:gd name="T8" fmla="*/ 279 w 279"/>
                  <a:gd name="T9" fmla="*/ 0 h 204"/>
                  <a:gd name="T10" fmla="*/ 19 w 279"/>
                  <a:gd name="T11" fmla="*/ 0 h 204"/>
                  <a:gd name="T12" fmla="*/ 19 w 279"/>
                  <a:gd name="T13" fmla="*/ 0 h 204"/>
                  <a:gd name="T14" fmla="*/ 0 w 279"/>
                  <a:gd name="T15" fmla="*/ 18 h 204"/>
                  <a:gd name="T16" fmla="*/ 0 w 279"/>
                  <a:gd name="T17" fmla="*/ 18 h 204"/>
                  <a:gd name="T18" fmla="*/ 0 w 279"/>
                  <a:gd name="T19" fmla="*/ 18 h 204"/>
                  <a:gd name="T20" fmla="*/ 0 w 279"/>
                  <a:gd name="T21" fmla="*/ 18 h 204"/>
                  <a:gd name="T22" fmla="*/ 112 w 279"/>
                  <a:gd name="T23" fmla="*/ 204 h 204"/>
                  <a:gd name="T24" fmla="*/ 112 w 279"/>
                  <a:gd name="T25" fmla="*/ 204 h 204"/>
                  <a:gd name="T26" fmla="*/ 130 w 279"/>
                  <a:gd name="T27" fmla="*/ 204 h 204"/>
                  <a:gd name="T28" fmla="*/ 130 w 279"/>
                  <a:gd name="T29" fmla="*/ 204 h 204"/>
                  <a:gd name="T30" fmla="*/ 130 w 279"/>
                  <a:gd name="T31" fmla="*/ 204 h 204"/>
                  <a:gd name="T32" fmla="*/ 130 w 279"/>
                  <a:gd name="T33" fmla="*/ 204 h 204"/>
                  <a:gd name="T34" fmla="*/ 279 w 279"/>
                  <a:gd name="T35" fmla="*/ 18 h 204"/>
                  <a:gd name="T36" fmla="*/ 279 w 279"/>
                  <a:gd name="T37" fmla="*/ 18 h 204"/>
                  <a:gd name="T38" fmla="*/ 279 w 279"/>
                  <a:gd name="T39" fmla="*/ 18 h 204"/>
                  <a:gd name="T40" fmla="*/ 260 w 279"/>
                  <a:gd name="T41" fmla="*/ 18 h 204"/>
                  <a:gd name="T42" fmla="*/ 130 w 279"/>
                  <a:gd name="T43" fmla="*/ 185 h 204"/>
                  <a:gd name="T44" fmla="*/ 37 w 279"/>
                  <a:gd name="T45" fmla="*/ 18 h 204"/>
                  <a:gd name="T46" fmla="*/ 260 w 279"/>
                  <a:gd name="T47" fmla="*/ 18 h 204"/>
                  <a:gd name="T48" fmla="*/ 279 w 279"/>
                  <a:gd name="T49" fmla="*/ 18 h 2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9"/>
                  <a:gd name="T76" fmla="*/ 0 h 204"/>
                  <a:gd name="T77" fmla="*/ 279 w 279"/>
                  <a:gd name="T78" fmla="*/ 204 h 2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9" h="204">
                    <a:moveTo>
                      <a:pt x="279" y="18"/>
                    </a:moveTo>
                    <a:lnTo>
                      <a:pt x="279" y="18"/>
                    </a:lnTo>
                    <a:lnTo>
                      <a:pt x="279" y="0"/>
                    </a:lnTo>
                    <a:lnTo>
                      <a:pt x="19" y="0"/>
                    </a:lnTo>
                    <a:lnTo>
                      <a:pt x="0" y="18"/>
                    </a:lnTo>
                    <a:lnTo>
                      <a:pt x="112" y="204"/>
                    </a:lnTo>
                    <a:lnTo>
                      <a:pt x="130" y="204"/>
                    </a:lnTo>
                    <a:lnTo>
                      <a:pt x="279" y="18"/>
                    </a:lnTo>
                    <a:lnTo>
                      <a:pt x="260" y="18"/>
                    </a:lnTo>
                    <a:lnTo>
                      <a:pt x="130" y="185"/>
                    </a:lnTo>
                    <a:lnTo>
                      <a:pt x="37" y="18"/>
                    </a:lnTo>
                    <a:lnTo>
                      <a:pt x="260" y="18"/>
                    </a:lnTo>
                    <a:lnTo>
                      <a:pt x="27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01" name="Rectangle 313"/>
              <p:cNvSpPr>
                <a:spLocks noChangeArrowheads="1"/>
              </p:cNvSpPr>
              <p:nvPr/>
            </p:nvSpPr>
            <p:spPr bwMode="auto">
              <a:xfrm>
                <a:off x="4959" y="10337"/>
                <a:ext cx="18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02" name="Rectangle 314"/>
              <p:cNvSpPr>
                <a:spLocks noChangeArrowheads="1"/>
              </p:cNvSpPr>
              <p:nvPr/>
            </p:nvSpPr>
            <p:spPr bwMode="auto">
              <a:xfrm>
                <a:off x="4940" y="11079"/>
                <a:ext cx="19" cy="1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03" name="Rectangle 315"/>
              <p:cNvSpPr>
                <a:spLocks noChangeArrowheads="1"/>
              </p:cNvSpPr>
              <p:nvPr/>
            </p:nvSpPr>
            <p:spPr bwMode="auto">
              <a:xfrm>
                <a:off x="4810" y="10764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04" name="Rectangle 316"/>
              <p:cNvSpPr>
                <a:spLocks noChangeArrowheads="1"/>
              </p:cNvSpPr>
              <p:nvPr/>
            </p:nvSpPr>
            <p:spPr bwMode="auto">
              <a:xfrm>
                <a:off x="4801" y="10754"/>
                <a:ext cx="316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05" name="Freeform 317"/>
              <p:cNvSpPr>
                <a:spLocks/>
              </p:cNvSpPr>
              <p:nvPr/>
            </p:nvSpPr>
            <p:spPr bwMode="auto">
              <a:xfrm>
                <a:off x="4829" y="10801"/>
                <a:ext cx="260" cy="204"/>
              </a:xfrm>
              <a:custGeom>
                <a:avLst/>
                <a:gdLst>
                  <a:gd name="T0" fmla="*/ 260 w 260"/>
                  <a:gd name="T1" fmla="*/ 18 h 204"/>
                  <a:gd name="T2" fmla="*/ 260 w 260"/>
                  <a:gd name="T3" fmla="*/ 18 h 204"/>
                  <a:gd name="T4" fmla="*/ 260 w 260"/>
                  <a:gd name="T5" fmla="*/ 0 h 204"/>
                  <a:gd name="T6" fmla="*/ 260 w 260"/>
                  <a:gd name="T7" fmla="*/ 0 h 204"/>
                  <a:gd name="T8" fmla="*/ 260 w 260"/>
                  <a:gd name="T9" fmla="*/ 0 h 204"/>
                  <a:gd name="T10" fmla="*/ 18 w 260"/>
                  <a:gd name="T11" fmla="*/ 0 h 204"/>
                  <a:gd name="T12" fmla="*/ 18 w 260"/>
                  <a:gd name="T13" fmla="*/ 0 h 204"/>
                  <a:gd name="T14" fmla="*/ 0 w 260"/>
                  <a:gd name="T15" fmla="*/ 18 h 204"/>
                  <a:gd name="T16" fmla="*/ 0 w 260"/>
                  <a:gd name="T17" fmla="*/ 18 h 204"/>
                  <a:gd name="T18" fmla="*/ 0 w 260"/>
                  <a:gd name="T19" fmla="*/ 18 h 204"/>
                  <a:gd name="T20" fmla="*/ 0 w 260"/>
                  <a:gd name="T21" fmla="*/ 18 h 204"/>
                  <a:gd name="T22" fmla="*/ 111 w 260"/>
                  <a:gd name="T23" fmla="*/ 204 h 204"/>
                  <a:gd name="T24" fmla="*/ 111 w 260"/>
                  <a:gd name="T25" fmla="*/ 204 h 204"/>
                  <a:gd name="T26" fmla="*/ 130 w 260"/>
                  <a:gd name="T27" fmla="*/ 204 h 204"/>
                  <a:gd name="T28" fmla="*/ 130 w 260"/>
                  <a:gd name="T29" fmla="*/ 204 h 204"/>
                  <a:gd name="T30" fmla="*/ 130 w 260"/>
                  <a:gd name="T31" fmla="*/ 204 h 204"/>
                  <a:gd name="T32" fmla="*/ 130 w 260"/>
                  <a:gd name="T33" fmla="*/ 204 h 204"/>
                  <a:gd name="T34" fmla="*/ 260 w 260"/>
                  <a:gd name="T35" fmla="*/ 18 h 204"/>
                  <a:gd name="T36" fmla="*/ 260 w 260"/>
                  <a:gd name="T37" fmla="*/ 18 h 204"/>
                  <a:gd name="T38" fmla="*/ 260 w 260"/>
                  <a:gd name="T39" fmla="*/ 18 h 204"/>
                  <a:gd name="T40" fmla="*/ 241 w 260"/>
                  <a:gd name="T41" fmla="*/ 18 h 204"/>
                  <a:gd name="T42" fmla="*/ 130 w 260"/>
                  <a:gd name="T43" fmla="*/ 185 h 204"/>
                  <a:gd name="T44" fmla="*/ 37 w 260"/>
                  <a:gd name="T45" fmla="*/ 18 h 204"/>
                  <a:gd name="T46" fmla="*/ 241 w 260"/>
                  <a:gd name="T47" fmla="*/ 18 h 204"/>
                  <a:gd name="T48" fmla="*/ 260 w 260"/>
                  <a:gd name="T49" fmla="*/ 18 h 2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0"/>
                  <a:gd name="T76" fmla="*/ 0 h 204"/>
                  <a:gd name="T77" fmla="*/ 260 w 260"/>
                  <a:gd name="T78" fmla="*/ 204 h 2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0" h="204">
                    <a:moveTo>
                      <a:pt x="260" y="18"/>
                    </a:moveTo>
                    <a:lnTo>
                      <a:pt x="260" y="18"/>
                    </a:lnTo>
                    <a:lnTo>
                      <a:pt x="260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111" y="204"/>
                    </a:lnTo>
                    <a:lnTo>
                      <a:pt x="130" y="204"/>
                    </a:lnTo>
                    <a:lnTo>
                      <a:pt x="260" y="18"/>
                    </a:lnTo>
                    <a:lnTo>
                      <a:pt x="241" y="18"/>
                    </a:lnTo>
                    <a:lnTo>
                      <a:pt x="130" y="185"/>
                    </a:lnTo>
                    <a:lnTo>
                      <a:pt x="37" y="18"/>
                    </a:lnTo>
                    <a:lnTo>
                      <a:pt x="241" y="18"/>
                    </a:lnTo>
                    <a:lnTo>
                      <a:pt x="26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9184" name="Rectangle 318"/>
            <p:cNvSpPr>
              <a:spLocks noChangeArrowheads="1"/>
            </p:cNvSpPr>
            <p:nvPr/>
          </p:nvSpPr>
          <p:spPr bwMode="auto">
            <a:xfrm>
              <a:off x="6557" y="9279"/>
              <a:ext cx="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sp>
          <p:nvSpPr>
            <p:cNvPr id="49185" name="Rectangle 319"/>
            <p:cNvSpPr>
              <a:spLocks noChangeArrowheads="1"/>
            </p:cNvSpPr>
            <p:nvPr/>
          </p:nvSpPr>
          <p:spPr bwMode="auto">
            <a:xfrm>
              <a:off x="6074" y="8833"/>
              <a:ext cx="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b</a:t>
              </a:r>
              <a:endParaRPr lang="fr-FR"/>
            </a:p>
          </p:txBody>
        </p:sp>
        <p:sp>
          <p:nvSpPr>
            <p:cNvPr id="49186" name="Rectangle 320"/>
            <p:cNvSpPr>
              <a:spLocks noChangeArrowheads="1"/>
            </p:cNvSpPr>
            <p:nvPr/>
          </p:nvSpPr>
          <p:spPr bwMode="auto">
            <a:xfrm>
              <a:off x="6167" y="8833"/>
              <a:ext cx="3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)</a:t>
              </a:r>
              <a:endParaRPr lang="fr-FR"/>
            </a:p>
          </p:txBody>
        </p:sp>
        <p:sp>
          <p:nvSpPr>
            <p:cNvPr id="49187" name="Rectangle 321"/>
            <p:cNvSpPr>
              <a:spLocks noChangeArrowheads="1"/>
            </p:cNvSpPr>
            <p:nvPr/>
          </p:nvSpPr>
          <p:spPr bwMode="auto">
            <a:xfrm>
              <a:off x="6221" y="8829"/>
              <a:ext cx="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sp>
          <p:nvSpPr>
            <p:cNvPr id="49188" name="Rectangle 322"/>
            <p:cNvSpPr>
              <a:spLocks noChangeArrowheads="1"/>
            </p:cNvSpPr>
            <p:nvPr/>
          </p:nvSpPr>
          <p:spPr bwMode="auto">
            <a:xfrm>
              <a:off x="7055" y="8829"/>
              <a:ext cx="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sp>
          <p:nvSpPr>
            <p:cNvPr id="49189" name="Rectangle 323"/>
            <p:cNvSpPr>
              <a:spLocks noChangeArrowheads="1"/>
            </p:cNvSpPr>
            <p:nvPr/>
          </p:nvSpPr>
          <p:spPr bwMode="auto">
            <a:xfrm>
              <a:off x="8077" y="8829"/>
              <a:ext cx="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 </a:t>
              </a:r>
              <a:endParaRPr lang="fr-FR"/>
            </a:p>
          </p:txBody>
        </p:sp>
        <p:grpSp>
          <p:nvGrpSpPr>
            <p:cNvPr id="49190" name="Group 324"/>
            <p:cNvGrpSpPr>
              <a:grpSpLocks/>
            </p:cNvGrpSpPr>
            <p:nvPr/>
          </p:nvGrpSpPr>
          <p:grpSpPr bwMode="auto">
            <a:xfrm>
              <a:off x="6908" y="9324"/>
              <a:ext cx="2934" cy="2218"/>
              <a:chOff x="6908" y="9324"/>
              <a:chExt cx="2934" cy="2218"/>
            </a:xfrm>
          </p:grpSpPr>
          <p:sp>
            <p:nvSpPr>
              <p:cNvPr id="49208" name="Rectangle 325"/>
              <p:cNvSpPr>
                <a:spLocks noChangeArrowheads="1"/>
              </p:cNvSpPr>
              <p:nvPr/>
            </p:nvSpPr>
            <p:spPr bwMode="auto">
              <a:xfrm>
                <a:off x="7651" y="9389"/>
                <a:ext cx="19" cy="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09" name="Rectangle 326"/>
              <p:cNvSpPr>
                <a:spLocks noChangeArrowheads="1"/>
              </p:cNvSpPr>
              <p:nvPr/>
            </p:nvSpPr>
            <p:spPr bwMode="auto">
              <a:xfrm>
                <a:off x="9490" y="9389"/>
                <a:ext cx="18" cy="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0" name="Oval 327"/>
              <p:cNvSpPr>
                <a:spLocks noChangeArrowheads="1"/>
              </p:cNvSpPr>
              <p:nvPr/>
            </p:nvSpPr>
            <p:spPr bwMode="auto">
              <a:xfrm>
                <a:off x="9360" y="9334"/>
                <a:ext cx="297" cy="2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1" name="Oval 328"/>
              <p:cNvSpPr>
                <a:spLocks noChangeArrowheads="1"/>
              </p:cNvSpPr>
              <p:nvPr/>
            </p:nvSpPr>
            <p:spPr bwMode="auto">
              <a:xfrm>
                <a:off x="9350" y="9324"/>
                <a:ext cx="316" cy="316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2" name="Oval 329"/>
              <p:cNvSpPr>
                <a:spLocks noChangeArrowheads="1"/>
              </p:cNvSpPr>
              <p:nvPr/>
            </p:nvSpPr>
            <p:spPr bwMode="auto">
              <a:xfrm>
                <a:off x="7521" y="9334"/>
                <a:ext cx="297" cy="2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3" name="Oval 330"/>
              <p:cNvSpPr>
                <a:spLocks noChangeArrowheads="1"/>
              </p:cNvSpPr>
              <p:nvPr/>
            </p:nvSpPr>
            <p:spPr bwMode="auto">
              <a:xfrm>
                <a:off x="7512" y="9324"/>
                <a:ext cx="316" cy="316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4" name="Rectangle 331"/>
              <p:cNvSpPr>
                <a:spLocks noChangeArrowheads="1"/>
              </p:cNvSpPr>
              <p:nvPr/>
            </p:nvSpPr>
            <p:spPr bwMode="auto">
              <a:xfrm>
                <a:off x="7521" y="9872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5" name="Rectangle 332"/>
              <p:cNvSpPr>
                <a:spLocks noChangeArrowheads="1"/>
              </p:cNvSpPr>
              <p:nvPr/>
            </p:nvSpPr>
            <p:spPr bwMode="auto">
              <a:xfrm>
                <a:off x="7512" y="9863"/>
                <a:ext cx="316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6" name="Rectangle 333"/>
              <p:cNvSpPr>
                <a:spLocks noChangeArrowheads="1"/>
              </p:cNvSpPr>
              <p:nvPr/>
            </p:nvSpPr>
            <p:spPr bwMode="auto">
              <a:xfrm>
                <a:off x="9360" y="9872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7" name="Rectangle 334"/>
              <p:cNvSpPr>
                <a:spLocks noChangeArrowheads="1"/>
              </p:cNvSpPr>
              <p:nvPr/>
            </p:nvSpPr>
            <p:spPr bwMode="auto">
              <a:xfrm>
                <a:off x="9350" y="9863"/>
                <a:ext cx="316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8" name="Rectangle 335"/>
              <p:cNvSpPr>
                <a:spLocks noChangeArrowheads="1"/>
              </p:cNvSpPr>
              <p:nvPr/>
            </p:nvSpPr>
            <p:spPr bwMode="auto">
              <a:xfrm>
                <a:off x="6946" y="10299"/>
                <a:ext cx="2896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9" name="Rectangle 336"/>
              <p:cNvSpPr>
                <a:spLocks noChangeArrowheads="1"/>
              </p:cNvSpPr>
              <p:nvPr/>
            </p:nvSpPr>
            <p:spPr bwMode="auto">
              <a:xfrm>
                <a:off x="6908" y="11209"/>
                <a:ext cx="2934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0" name="Rectangle 337"/>
              <p:cNvSpPr>
                <a:spLocks noChangeArrowheads="1"/>
              </p:cNvSpPr>
              <p:nvPr/>
            </p:nvSpPr>
            <p:spPr bwMode="auto">
              <a:xfrm>
                <a:off x="6908" y="11265"/>
                <a:ext cx="2934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1" name="Rectangle 338"/>
              <p:cNvSpPr>
                <a:spLocks noChangeArrowheads="1"/>
              </p:cNvSpPr>
              <p:nvPr/>
            </p:nvSpPr>
            <p:spPr bwMode="auto">
              <a:xfrm>
                <a:off x="6927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2" name="Rectangle 339"/>
              <p:cNvSpPr>
                <a:spLocks noChangeArrowheads="1"/>
              </p:cNvSpPr>
              <p:nvPr/>
            </p:nvSpPr>
            <p:spPr bwMode="auto">
              <a:xfrm>
                <a:off x="6983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3" name="Rectangle 340"/>
              <p:cNvSpPr>
                <a:spLocks noChangeArrowheads="1"/>
              </p:cNvSpPr>
              <p:nvPr/>
            </p:nvSpPr>
            <p:spPr bwMode="auto">
              <a:xfrm>
                <a:off x="7038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4" name="Rectangle 341"/>
              <p:cNvSpPr>
                <a:spLocks noChangeArrowheads="1"/>
              </p:cNvSpPr>
              <p:nvPr/>
            </p:nvSpPr>
            <p:spPr bwMode="auto">
              <a:xfrm>
                <a:off x="7094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5" name="Rectangle 342"/>
              <p:cNvSpPr>
                <a:spLocks noChangeArrowheads="1"/>
              </p:cNvSpPr>
              <p:nvPr/>
            </p:nvSpPr>
            <p:spPr bwMode="auto">
              <a:xfrm>
                <a:off x="7150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6" name="Rectangle 343"/>
              <p:cNvSpPr>
                <a:spLocks noChangeArrowheads="1"/>
              </p:cNvSpPr>
              <p:nvPr/>
            </p:nvSpPr>
            <p:spPr bwMode="auto">
              <a:xfrm>
                <a:off x="7187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7" name="Rectangle 344"/>
              <p:cNvSpPr>
                <a:spLocks noChangeArrowheads="1"/>
              </p:cNvSpPr>
              <p:nvPr/>
            </p:nvSpPr>
            <p:spPr bwMode="auto">
              <a:xfrm>
                <a:off x="7243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8" name="Rectangle 345"/>
              <p:cNvSpPr>
                <a:spLocks noChangeArrowheads="1"/>
              </p:cNvSpPr>
              <p:nvPr/>
            </p:nvSpPr>
            <p:spPr bwMode="auto">
              <a:xfrm>
                <a:off x="7298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9" name="Rectangle 346"/>
              <p:cNvSpPr>
                <a:spLocks noChangeArrowheads="1"/>
              </p:cNvSpPr>
              <p:nvPr/>
            </p:nvSpPr>
            <p:spPr bwMode="auto">
              <a:xfrm>
                <a:off x="7354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0" name="Rectangle 347"/>
              <p:cNvSpPr>
                <a:spLocks noChangeArrowheads="1"/>
              </p:cNvSpPr>
              <p:nvPr/>
            </p:nvSpPr>
            <p:spPr bwMode="auto">
              <a:xfrm>
                <a:off x="7410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1" name="Rectangle 348"/>
              <p:cNvSpPr>
                <a:spLocks noChangeArrowheads="1"/>
              </p:cNvSpPr>
              <p:nvPr/>
            </p:nvSpPr>
            <p:spPr bwMode="auto">
              <a:xfrm>
                <a:off x="7447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2" name="Rectangle 349"/>
              <p:cNvSpPr>
                <a:spLocks noChangeArrowheads="1"/>
              </p:cNvSpPr>
              <p:nvPr/>
            </p:nvSpPr>
            <p:spPr bwMode="auto">
              <a:xfrm>
                <a:off x="7503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3" name="Rectangle 350"/>
              <p:cNvSpPr>
                <a:spLocks noChangeArrowheads="1"/>
              </p:cNvSpPr>
              <p:nvPr/>
            </p:nvSpPr>
            <p:spPr bwMode="auto">
              <a:xfrm>
                <a:off x="7558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4" name="Rectangle 351"/>
              <p:cNvSpPr>
                <a:spLocks noChangeArrowheads="1"/>
              </p:cNvSpPr>
              <p:nvPr/>
            </p:nvSpPr>
            <p:spPr bwMode="auto">
              <a:xfrm>
                <a:off x="7614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5" name="Rectangle 352"/>
              <p:cNvSpPr>
                <a:spLocks noChangeArrowheads="1"/>
              </p:cNvSpPr>
              <p:nvPr/>
            </p:nvSpPr>
            <p:spPr bwMode="auto">
              <a:xfrm>
                <a:off x="7670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6" name="Rectangle 353"/>
              <p:cNvSpPr>
                <a:spLocks noChangeArrowheads="1"/>
              </p:cNvSpPr>
              <p:nvPr/>
            </p:nvSpPr>
            <p:spPr bwMode="auto">
              <a:xfrm>
                <a:off x="7726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7" name="Rectangle 354"/>
              <p:cNvSpPr>
                <a:spLocks noChangeArrowheads="1"/>
              </p:cNvSpPr>
              <p:nvPr/>
            </p:nvSpPr>
            <p:spPr bwMode="auto">
              <a:xfrm>
                <a:off x="7763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8" name="Rectangle 355"/>
              <p:cNvSpPr>
                <a:spLocks noChangeArrowheads="1"/>
              </p:cNvSpPr>
              <p:nvPr/>
            </p:nvSpPr>
            <p:spPr bwMode="auto">
              <a:xfrm>
                <a:off x="7818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9" name="Rectangle 356"/>
              <p:cNvSpPr>
                <a:spLocks noChangeArrowheads="1"/>
              </p:cNvSpPr>
              <p:nvPr/>
            </p:nvSpPr>
            <p:spPr bwMode="auto">
              <a:xfrm>
                <a:off x="7818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0" name="Rectangle 357"/>
              <p:cNvSpPr>
                <a:spLocks noChangeArrowheads="1"/>
              </p:cNvSpPr>
              <p:nvPr/>
            </p:nvSpPr>
            <p:spPr bwMode="auto">
              <a:xfrm>
                <a:off x="7874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1" name="Rectangle 358"/>
              <p:cNvSpPr>
                <a:spLocks noChangeArrowheads="1"/>
              </p:cNvSpPr>
              <p:nvPr/>
            </p:nvSpPr>
            <p:spPr bwMode="auto">
              <a:xfrm>
                <a:off x="7930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2" name="Rectangle 359"/>
              <p:cNvSpPr>
                <a:spLocks noChangeArrowheads="1"/>
              </p:cNvSpPr>
              <p:nvPr/>
            </p:nvSpPr>
            <p:spPr bwMode="auto">
              <a:xfrm>
                <a:off x="7985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3" name="Rectangle 360"/>
              <p:cNvSpPr>
                <a:spLocks noChangeArrowheads="1"/>
              </p:cNvSpPr>
              <p:nvPr/>
            </p:nvSpPr>
            <p:spPr bwMode="auto">
              <a:xfrm>
                <a:off x="8041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4" name="Rectangle 361"/>
              <p:cNvSpPr>
                <a:spLocks noChangeArrowheads="1"/>
              </p:cNvSpPr>
              <p:nvPr/>
            </p:nvSpPr>
            <p:spPr bwMode="auto">
              <a:xfrm>
                <a:off x="8078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5" name="Rectangle 362"/>
              <p:cNvSpPr>
                <a:spLocks noChangeArrowheads="1"/>
              </p:cNvSpPr>
              <p:nvPr/>
            </p:nvSpPr>
            <p:spPr bwMode="auto">
              <a:xfrm>
                <a:off x="8134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6" name="Rectangle 363"/>
              <p:cNvSpPr>
                <a:spLocks noChangeArrowheads="1"/>
              </p:cNvSpPr>
              <p:nvPr/>
            </p:nvSpPr>
            <p:spPr bwMode="auto">
              <a:xfrm>
                <a:off x="8190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7" name="Rectangle 364"/>
              <p:cNvSpPr>
                <a:spLocks noChangeArrowheads="1"/>
              </p:cNvSpPr>
              <p:nvPr/>
            </p:nvSpPr>
            <p:spPr bwMode="auto">
              <a:xfrm>
                <a:off x="8245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8" name="Rectangle 365"/>
              <p:cNvSpPr>
                <a:spLocks noChangeArrowheads="1"/>
              </p:cNvSpPr>
              <p:nvPr/>
            </p:nvSpPr>
            <p:spPr bwMode="auto">
              <a:xfrm>
                <a:off x="8245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9" name="Rectangle 366"/>
              <p:cNvSpPr>
                <a:spLocks noChangeArrowheads="1"/>
              </p:cNvSpPr>
              <p:nvPr/>
            </p:nvSpPr>
            <p:spPr bwMode="auto">
              <a:xfrm>
                <a:off x="8301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0" name="Rectangle 367"/>
              <p:cNvSpPr>
                <a:spLocks noChangeArrowheads="1"/>
              </p:cNvSpPr>
              <p:nvPr/>
            </p:nvSpPr>
            <p:spPr bwMode="auto">
              <a:xfrm>
                <a:off x="8338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1" name="Rectangle 368"/>
              <p:cNvSpPr>
                <a:spLocks noChangeArrowheads="1"/>
              </p:cNvSpPr>
              <p:nvPr/>
            </p:nvSpPr>
            <p:spPr bwMode="auto">
              <a:xfrm>
                <a:off x="8394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2" name="Rectangle 369"/>
              <p:cNvSpPr>
                <a:spLocks noChangeArrowheads="1"/>
              </p:cNvSpPr>
              <p:nvPr/>
            </p:nvSpPr>
            <p:spPr bwMode="auto">
              <a:xfrm>
                <a:off x="8450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3" name="Rectangle 370"/>
              <p:cNvSpPr>
                <a:spLocks noChangeArrowheads="1"/>
              </p:cNvSpPr>
              <p:nvPr/>
            </p:nvSpPr>
            <p:spPr bwMode="auto">
              <a:xfrm>
                <a:off x="8505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4" name="Rectangle 371"/>
              <p:cNvSpPr>
                <a:spLocks noChangeArrowheads="1"/>
              </p:cNvSpPr>
              <p:nvPr/>
            </p:nvSpPr>
            <p:spPr bwMode="auto">
              <a:xfrm>
                <a:off x="8561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5" name="Rectangle 372"/>
              <p:cNvSpPr>
                <a:spLocks noChangeArrowheads="1"/>
              </p:cNvSpPr>
              <p:nvPr/>
            </p:nvSpPr>
            <p:spPr bwMode="auto">
              <a:xfrm>
                <a:off x="8617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6" name="Rectangle 373"/>
              <p:cNvSpPr>
                <a:spLocks noChangeArrowheads="1"/>
              </p:cNvSpPr>
              <p:nvPr/>
            </p:nvSpPr>
            <p:spPr bwMode="auto">
              <a:xfrm>
                <a:off x="8654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7" name="Rectangle 374"/>
              <p:cNvSpPr>
                <a:spLocks noChangeArrowheads="1"/>
              </p:cNvSpPr>
              <p:nvPr/>
            </p:nvSpPr>
            <p:spPr bwMode="auto">
              <a:xfrm>
                <a:off x="8654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8" name="Rectangle 375"/>
              <p:cNvSpPr>
                <a:spLocks noChangeArrowheads="1"/>
              </p:cNvSpPr>
              <p:nvPr/>
            </p:nvSpPr>
            <p:spPr bwMode="auto">
              <a:xfrm>
                <a:off x="8710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9" name="Rectangle 376"/>
              <p:cNvSpPr>
                <a:spLocks noChangeArrowheads="1"/>
              </p:cNvSpPr>
              <p:nvPr/>
            </p:nvSpPr>
            <p:spPr bwMode="auto">
              <a:xfrm>
                <a:off x="8765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0" name="Rectangle 377"/>
              <p:cNvSpPr>
                <a:spLocks noChangeArrowheads="1"/>
              </p:cNvSpPr>
              <p:nvPr/>
            </p:nvSpPr>
            <p:spPr bwMode="auto">
              <a:xfrm>
                <a:off x="8821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1" name="Rectangle 378"/>
              <p:cNvSpPr>
                <a:spLocks noChangeArrowheads="1"/>
              </p:cNvSpPr>
              <p:nvPr/>
            </p:nvSpPr>
            <p:spPr bwMode="auto">
              <a:xfrm>
                <a:off x="8877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2" name="Rectangle 379"/>
              <p:cNvSpPr>
                <a:spLocks noChangeArrowheads="1"/>
              </p:cNvSpPr>
              <p:nvPr/>
            </p:nvSpPr>
            <p:spPr bwMode="auto">
              <a:xfrm>
                <a:off x="8933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3" name="Rectangle 380"/>
              <p:cNvSpPr>
                <a:spLocks noChangeArrowheads="1"/>
              </p:cNvSpPr>
              <p:nvPr/>
            </p:nvSpPr>
            <p:spPr bwMode="auto">
              <a:xfrm>
                <a:off x="8970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4" name="Rectangle 381"/>
              <p:cNvSpPr>
                <a:spLocks noChangeArrowheads="1"/>
              </p:cNvSpPr>
              <p:nvPr/>
            </p:nvSpPr>
            <p:spPr bwMode="auto">
              <a:xfrm>
                <a:off x="9025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5" name="Rectangle 382"/>
              <p:cNvSpPr>
                <a:spLocks noChangeArrowheads="1"/>
              </p:cNvSpPr>
              <p:nvPr/>
            </p:nvSpPr>
            <p:spPr bwMode="auto">
              <a:xfrm>
                <a:off x="9081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6" name="Rectangle 383"/>
              <p:cNvSpPr>
                <a:spLocks noChangeArrowheads="1"/>
              </p:cNvSpPr>
              <p:nvPr/>
            </p:nvSpPr>
            <p:spPr bwMode="auto">
              <a:xfrm>
                <a:off x="9081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7" name="Rectangle 384"/>
              <p:cNvSpPr>
                <a:spLocks noChangeArrowheads="1"/>
              </p:cNvSpPr>
              <p:nvPr/>
            </p:nvSpPr>
            <p:spPr bwMode="auto">
              <a:xfrm>
                <a:off x="9137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8" name="Rectangle 385"/>
              <p:cNvSpPr>
                <a:spLocks noChangeArrowheads="1"/>
              </p:cNvSpPr>
              <p:nvPr/>
            </p:nvSpPr>
            <p:spPr bwMode="auto">
              <a:xfrm>
                <a:off x="9192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9" name="Rectangle 386"/>
              <p:cNvSpPr>
                <a:spLocks noChangeArrowheads="1"/>
              </p:cNvSpPr>
              <p:nvPr/>
            </p:nvSpPr>
            <p:spPr bwMode="auto">
              <a:xfrm>
                <a:off x="9230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0" name="Rectangle 387"/>
              <p:cNvSpPr>
                <a:spLocks noChangeArrowheads="1"/>
              </p:cNvSpPr>
              <p:nvPr/>
            </p:nvSpPr>
            <p:spPr bwMode="auto">
              <a:xfrm>
                <a:off x="9285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1" name="Rectangle 388"/>
              <p:cNvSpPr>
                <a:spLocks noChangeArrowheads="1"/>
              </p:cNvSpPr>
              <p:nvPr/>
            </p:nvSpPr>
            <p:spPr bwMode="auto">
              <a:xfrm>
                <a:off x="9341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2" name="Rectangle 389"/>
              <p:cNvSpPr>
                <a:spLocks noChangeArrowheads="1"/>
              </p:cNvSpPr>
              <p:nvPr/>
            </p:nvSpPr>
            <p:spPr bwMode="auto">
              <a:xfrm>
                <a:off x="9397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3" name="Rectangle 390"/>
              <p:cNvSpPr>
                <a:spLocks noChangeArrowheads="1"/>
              </p:cNvSpPr>
              <p:nvPr/>
            </p:nvSpPr>
            <p:spPr bwMode="auto">
              <a:xfrm>
                <a:off x="9452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4" name="Rectangle 391"/>
              <p:cNvSpPr>
                <a:spLocks noChangeArrowheads="1"/>
              </p:cNvSpPr>
              <p:nvPr/>
            </p:nvSpPr>
            <p:spPr bwMode="auto">
              <a:xfrm>
                <a:off x="9508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5" name="Rectangle 392"/>
              <p:cNvSpPr>
                <a:spLocks noChangeArrowheads="1"/>
              </p:cNvSpPr>
              <p:nvPr/>
            </p:nvSpPr>
            <p:spPr bwMode="auto">
              <a:xfrm>
                <a:off x="9508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6" name="Rectangle 393"/>
              <p:cNvSpPr>
                <a:spLocks noChangeArrowheads="1"/>
              </p:cNvSpPr>
              <p:nvPr/>
            </p:nvSpPr>
            <p:spPr bwMode="auto">
              <a:xfrm>
                <a:off x="9545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7" name="Rectangle 394"/>
              <p:cNvSpPr>
                <a:spLocks noChangeArrowheads="1"/>
              </p:cNvSpPr>
              <p:nvPr/>
            </p:nvSpPr>
            <p:spPr bwMode="auto">
              <a:xfrm>
                <a:off x="9601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8" name="Rectangle 395"/>
              <p:cNvSpPr>
                <a:spLocks noChangeArrowheads="1"/>
              </p:cNvSpPr>
              <p:nvPr/>
            </p:nvSpPr>
            <p:spPr bwMode="auto">
              <a:xfrm>
                <a:off x="9657" y="11209"/>
                <a:ext cx="18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9" name="Rectangle 396"/>
              <p:cNvSpPr>
                <a:spLocks noChangeArrowheads="1"/>
              </p:cNvSpPr>
              <p:nvPr/>
            </p:nvSpPr>
            <p:spPr bwMode="auto">
              <a:xfrm>
                <a:off x="9712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80" name="Rectangle 397"/>
              <p:cNvSpPr>
                <a:spLocks noChangeArrowheads="1"/>
              </p:cNvSpPr>
              <p:nvPr/>
            </p:nvSpPr>
            <p:spPr bwMode="auto">
              <a:xfrm>
                <a:off x="9768" y="11209"/>
                <a:ext cx="19" cy="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81" name="Rectangle 398"/>
              <p:cNvSpPr>
                <a:spLocks noChangeArrowheads="1"/>
              </p:cNvSpPr>
              <p:nvPr/>
            </p:nvSpPr>
            <p:spPr bwMode="auto">
              <a:xfrm>
                <a:off x="8265" y="9334"/>
                <a:ext cx="231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50 </a:t>
                </a:r>
                <a:endParaRPr lang="fr-FR"/>
              </a:p>
            </p:txBody>
          </p:sp>
          <p:sp>
            <p:nvSpPr>
              <p:cNvPr id="49282" name="Rectangle 399"/>
              <p:cNvSpPr>
                <a:spLocks noChangeArrowheads="1"/>
              </p:cNvSpPr>
              <p:nvPr/>
            </p:nvSpPr>
            <p:spPr bwMode="auto">
              <a:xfrm>
                <a:off x="8543" y="9335"/>
                <a:ext cx="12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H</a:t>
                </a:r>
                <a:endParaRPr lang="fr-FR"/>
              </a:p>
            </p:txBody>
          </p:sp>
          <p:sp>
            <p:nvSpPr>
              <p:cNvPr id="49283" name="Rectangle 400"/>
              <p:cNvSpPr>
                <a:spLocks noChangeArrowheads="1"/>
              </p:cNvSpPr>
              <p:nvPr/>
            </p:nvSpPr>
            <p:spPr bwMode="auto">
              <a:xfrm>
                <a:off x="8731" y="9335"/>
                <a:ext cx="84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z</a:t>
                </a:r>
                <a:endParaRPr lang="fr-FR"/>
              </a:p>
            </p:txBody>
          </p:sp>
          <p:sp>
            <p:nvSpPr>
              <p:cNvPr id="49284" name="Rectangle 401"/>
              <p:cNvSpPr>
                <a:spLocks noChangeArrowheads="1"/>
              </p:cNvSpPr>
              <p:nvPr/>
            </p:nvSpPr>
            <p:spPr bwMode="auto">
              <a:xfrm>
                <a:off x="8171" y="11340"/>
                <a:ext cx="37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16,7 </a:t>
                </a:r>
                <a:endParaRPr lang="fr-FR"/>
              </a:p>
            </p:txBody>
          </p:sp>
          <p:sp>
            <p:nvSpPr>
              <p:cNvPr id="49285" name="Rectangle 402"/>
              <p:cNvSpPr>
                <a:spLocks noChangeArrowheads="1"/>
              </p:cNvSpPr>
              <p:nvPr/>
            </p:nvSpPr>
            <p:spPr bwMode="auto">
              <a:xfrm>
                <a:off x="8616" y="11340"/>
                <a:ext cx="12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H</a:t>
                </a:r>
                <a:endParaRPr lang="fr-FR"/>
              </a:p>
            </p:txBody>
          </p:sp>
          <p:sp>
            <p:nvSpPr>
              <p:cNvPr id="49286" name="Rectangle 403"/>
              <p:cNvSpPr>
                <a:spLocks noChangeArrowheads="1"/>
              </p:cNvSpPr>
              <p:nvPr/>
            </p:nvSpPr>
            <p:spPr bwMode="auto">
              <a:xfrm>
                <a:off x="8804" y="11340"/>
                <a:ext cx="85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Palatino"/>
                  </a:rPr>
                  <a:t>z</a:t>
                </a:r>
                <a:endParaRPr lang="fr-FR"/>
              </a:p>
            </p:txBody>
          </p:sp>
          <p:sp>
            <p:nvSpPr>
              <p:cNvPr id="49287" name="Rectangle 404"/>
              <p:cNvSpPr>
                <a:spLocks noChangeArrowheads="1"/>
              </p:cNvSpPr>
              <p:nvPr/>
            </p:nvSpPr>
            <p:spPr bwMode="auto">
              <a:xfrm>
                <a:off x="7317" y="10318"/>
                <a:ext cx="19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88" name="Rectangle 405"/>
              <p:cNvSpPr>
                <a:spLocks noChangeArrowheads="1"/>
              </p:cNvSpPr>
              <p:nvPr/>
            </p:nvSpPr>
            <p:spPr bwMode="auto">
              <a:xfrm>
                <a:off x="7317" y="11061"/>
                <a:ext cx="19" cy="1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89" name="Rectangle 406"/>
              <p:cNvSpPr>
                <a:spLocks noChangeArrowheads="1"/>
              </p:cNvSpPr>
              <p:nvPr/>
            </p:nvSpPr>
            <p:spPr bwMode="auto">
              <a:xfrm>
                <a:off x="7206" y="10727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90" name="Rectangle 407"/>
              <p:cNvSpPr>
                <a:spLocks noChangeArrowheads="1"/>
              </p:cNvSpPr>
              <p:nvPr/>
            </p:nvSpPr>
            <p:spPr bwMode="auto">
              <a:xfrm>
                <a:off x="7196" y="10717"/>
                <a:ext cx="316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91" name="Rectangle 408"/>
              <p:cNvSpPr>
                <a:spLocks noChangeArrowheads="1"/>
              </p:cNvSpPr>
              <p:nvPr/>
            </p:nvSpPr>
            <p:spPr bwMode="auto">
              <a:xfrm>
                <a:off x="7075" y="10690"/>
                <a:ext cx="78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latin typeface="Palatino"/>
                  </a:rPr>
                  <a:t>­</a:t>
                </a:r>
                <a:endParaRPr lang="fr-FR"/>
              </a:p>
            </p:txBody>
          </p:sp>
          <p:sp>
            <p:nvSpPr>
              <p:cNvPr id="49292" name="Rectangle 409"/>
              <p:cNvSpPr>
                <a:spLocks noChangeArrowheads="1"/>
              </p:cNvSpPr>
              <p:nvPr/>
            </p:nvSpPr>
            <p:spPr bwMode="auto">
              <a:xfrm>
                <a:off x="7911" y="10318"/>
                <a:ext cx="19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93" name="Rectangle 410"/>
              <p:cNvSpPr>
                <a:spLocks noChangeArrowheads="1"/>
              </p:cNvSpPr>
              <p:nvPr/>
            </p:nvSpPr>
            <p:spPr bwMode="auto">
              <a:xfrm>
                <a:off x="7911" y="11061"/>
                <a:ext cx="19" cy="1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94" name="Rectangle 411"/>
              <p:cNvSpPr>
                <a:spLocks noChangeArrowheads="1"/>
              </p:cNvSpPr>
              <p:nvPr/>
            </p:nvSpPr>
            <p:spPr bwMode="auto">
              <a:xfrm>
                <a:off x="7800" y="10727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95" name="Rectangle 412"/>
              <p:cNvSpPr>
                <a:spLocks noChangeArrowheads="1"/>
              </p:cNvSpPr>
              <p:nvPr/>
            </p:nvSpPr>
            <p:spPr bwMode="auto">
              <a:xfrm>
                <a:off x="7790" y="10717"/>
                <a:ext cx="316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96" name="Rectangle 413"/>
              <p:cNvSpPr>
                <a:spLocks noChangeArrowheads="1"/>
              </p:cNvSpPr>
              <p:nvPr/>
            </p:nvSpPr>
            <p:spPr bwMode="auto">
              <a:xfrm>
                <a:off x="7651" y="10690"/>
                <a:ext cx="78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latin typeface="Palatino"/>
                  </a:rPr>
                  <a:t>­</a:t>
                </a:r>
                <a:endParaRPr lang="fr-FR"/>
              </a:p>
            </p:txBody>
          </p:sp>
          <p:sp>
            <p:nvSpPr>
              <p:cNvPr id="49297" name="Rectangle 414"/>
              <p:cNvSpPr>
                <a:spLocks noChangeArrowheads="1"/>
              </p:cNvSpPr>
              <p:nvPr/>
            </p:nvSpPr>
            <p:spPr bwMode="auto">
              <a:xfrm>
                <a:off x="8505" y="10318"/>
                <a:ext cx="19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98" name="Rectangle 415"/>
              <p:cNvSpPr>
                <a:spLocks noChangeArrowheads="1"/>
              </p:cNvSpPr>
              <p:nvPr/>
            </p:nvSpPr>
            <p:spPr bwMode="auto">
              <a:xfrm>
                <a:off x="8487" y="11061"/>
                <a:ext cx="18" cy="1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99" name="Rectangle 416"/>
              <p:cNvSpPr>
                <a:spLocks noChangeArrowheads="1"/>
              </p:cNvSpPr>
              <p:nvPr/>
            </p:nvSpPr>
            <p:spPr bwMode="auto">
              <a:xfrm>
                <a:off x="8375" y="10727"/>
                <a:ext cx="298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00" name="Rectangle 417"/>
              <p:cNvSpPr>
                <a:spLocks noChangeArrowheads="1"/>
              </p:cNvSpPr>
              <p:nvPr/>
            </p:nvSpPr>
            <p:spPr bwMode="auto">
              <a:xfrm>
                <a:off x="8366" y="10717"/>
                <a:ext cx="316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01" name="Rectangle 418"/>
              <p:cNvSpPr>
                <a:spLocks noChangeArrowheads="1"/>
              </p:cNvSpPr>
              <p:nvPr/>
            </p:nvSpPr>
            <p:spPr bwMode="auto">
              <a:xfrm>
                <a:off x="8244" y="10690"/>
                <a:ext cx="78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latin typeface="Palatino"/>
                  </a:rPr>
                  <a:t>­</a:t>
                </a:r>
                <a:endParaRPr lang="fr-FR"/>
              </a:p>
            </p:txBody>
          </p:sp>
          <p:sp>
            <p:nvSpPr>
              <p:cNvPr id="49302" name="Rectangle 419"/>
              <p:cNvSpPr>
                <a:spLocks noChangeArrowheads="1"/>
              </p:cNvSpPr>
              <p:nvPr/>
            </p:nvSpPr>
            <p:spPr bwMode="auto">
              <a:xfrm>
                <a:off x="9100" y="10318"/>
                <a:ext cx="18" cy="4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03" name="Rectangle 420"/>
              <p:cNvSpPr>
                <a:spLocks noChangeArrowheads="1"/>
              </p:cNvSpPr>
              <p:nvPr/>
            </p:nvSpPr>
            <p:spPr bwMode="auto">
              <a:xfrm>
                <a:off x="9081" y="11061"/>
                <a:ext cx="19" cy="1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04" name="Rectangle 421"/>
              <p:cNvSpPr>
                <a:spLocks noChangeArrowheads="1"/>
              </p:cNvSpPr>
              <p:nvPr/>
            </p:nvSpPr>
            <p:spPr bwMode="auto">
              <a:xfrm>
                <a:off x="8970" y="10727"/>
                <a:ext cx="297" cy="2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05" name="Rectangle 422"/>
              <p:cNvSpPr>
                <a:spLocks noChangeArrowheads="1"/>
              </p:cNvSpPr>
              <p:nvPr/>
            </p:nvSpPr>
            <p:spPr bwMode="auto">
              <a:xfrm>
                <a:off x="8960" y="10717"/>
                <a:ext cx="316" cy="316"/>
              </a:xfrm>
              <a:prstGeom prst="rect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06" name="Rectangle 423"/>
              <p:cNvSpPr>
                <a:spLocks noChangeArrowheads="1"/>
              </p:cNvSpPr>
              <p:nvPr/>
            </p:nvSpPr>
            <p:spPr bwMode="auto">
              <a:xfrm>
                <a:off x="8838" y="10690"/>
                <a:ext cx="79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latin typeface="Palatino"/>
                  </a:rPr>
                  <a:t>­</a:t>
                </a:r>
                <a:endParaRPr lang="fr-FR"/>
              </a:p>
            </p:txBody>
          </p:sp>
        </p:grpSp>
        <p:sp>
          <p:nvSpPr>
            <p:cNvPr id="49191" name="Rectangle 424"/>
            <p:cNvSpPr>
              <a:spLocks noChangeArrowheads="1"/>
            </p:cNvSpPr>
            <p:nvPr/>
          </p:nvSpPr>
          <p:spPr bwMode="auto">
            <a:xfrm>
              <a:off x="5849" y="6495"/>
              <a:ext cx="5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Kraftwerken</a:t>
              </a:r>
              <a:endParaRPr lang="fr-FR"/>
            </a:p>
          </p:txBody>
        </p:sp>
        <p:sp>
          <p:nvSpPr>
            <p:cNvPr id="49192" name="Rectangle 425"/>
            <p:cNvSpPr>
              <a:spLocks noChangeArrowheads="1"/>
            </p:cNvSpPr>
            <p:nvPr/>
          </p:nvSpPr>
          <p:spPr bwMode="auto">
            <a:xfrm>
              <a:off x="5849" y="6887"/>
              <a:ext cx="100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16,7 Hz-Netz</a:t>
              </a:r>
              <a:endParaRPr lang="fr-FR"/>
            </a:p>
          </p:txBody>
        </p:sp>
        <p:sp>
          <p:nvSpPr>
            <p:cNvPr id="49193" name="Rectangle 426"/>
            <p:cNvSpPr>
              <a:spLocks noChangeArrowheads="1"/>
            </p:cNvSpPr>
            <p:nvPr/>
          </p:nvSpPr>
          <p:spPr bwMode="auto">
            <a:xfrm>
              <a:off x="5831" y="7401"/>
              <a:ext cx="112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Bahnunterwerk</a:t>
              </a:r>
              <a:endParaRPr lang="fr-FR"/>
            </a:p>
          </p:txBody>
        </p:sp>
        <p:sp>
          <p:nvSpPr>
            <p:cNvPr id="49194" name="Rectangle 427"/>
            <p:cNvSpPr>
              <a:spLocks noChangeArrowheads="1"/>
            </p:cNvSpPr>
            <p:nvPr/>
          </p:nvSpPr>
          <p:spPr bwMode="auto">
            <a:xfrm>
              <a:off x="5835" y="7837"/>
              <a:ext cx="25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Gleis</a:t>
              </a:r>
              <a:endParaRPr lang="fr-FR"/>
            </a:p>
          </p:txBody>
        </p:sp>
        <p:sp>
          <p:nvSpPr>
            <p:cNvPr id="49195" name="Rectangle 428"/>
            <p:cNvSpPr>
              <a:spLocks noChangeArrowheads="1"/>
            </p:cNvSpPr>
            <p:nvPr/>
          </p:nvSpPr>
          <p:spPr bwMode="auto">
            <a:xfrm>
              <a:off x="2411" y="8873"/>
              <a:ext cx="369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Industrielle Frequenz / Gleichstrom</a:t>
              </a:r>
              <a:endParaRPr lang="fr-FR"/>
            </a:p>
          </p:txBody>
        </p:sp>
        <p:sp>
          <p:nvSpPr>
            <p:cNvPr id="49196" name="Rectangle 429"/>
            <p:cNvSpPr>
              <a:spLocks noChangeArrowheads="1"/>
            </p:cNvSpPr>
            <p:nvPr/>
          </p:nvSpPr>
          <p:spPr bwMode="auto">
            <a:xfrm>
              <a:off x="6242" y="8833"/>
              <a:ext cx="325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Industrielle Frequenz / Spezielle Frequenz</a:t>
              </a:r>
              <a:endParaRPr lang="fr-FR"/>
            </a:p>
          </p:txBody>
        </p:sp>
        <p:sp>
          <p:nvSpPr>
            <p:cNvPr id="49197" name="Rectangle 430"/>
            <p:cNvSpPr>
              <a:spLocks noChangeArrowheads="1"/>
            </p:cNvSpPr>
            <p:nvPr/>
          </p:nvSpPr>
          <p:spPr bwMode="auto">
            <a:xfrm>
              <a:off x="5910" y="9334"/>
              <a:ext cx="5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Kraftwerken</a:t>
              </a:r>
              <a:endParaRPr lang="fr-FR"/>
            </a:p>
          </p:txBody>
        </p:sp>
        <p:sp>
          <p:nvSpPr>
            <p:cNvPr id="49198" name="Rectangle 431"/>
            <p:cNvSpPr>
              <a:spLocks noChangeArrowheads="1"/>
            </p:cNvSpPr>
            <p:nvPr/>
          </p:nvSpPr>
          <p:spPr bwMode="auto">
            <a:xfrm>
              <a:off x="1633" y="9398"/>
              <a:ext cx="5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Kraftwerken</a:t>
              </a:r>
              <a:endParaRPr lang="fr-FR"/>
            </a:p>
          </p:txBody>
        </p:sp>
        <p:sp>
          <p:nvSpPr>
            <p:cNvPr id="49199" name="Rectangle 432"/>
            <p:cNvSpPr>
              <a:spLocks noChangeArrowheads="1"/>
            </p:cNvSpPr>
            <p:nvPr/>
          </p:nvSpPr>
          <p:spPr bwMode="auto">
            <a:xfrm>
              <a:off x="5904" y="9859"/>
              <a:ext cx="6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Schaltstation</a:t>
              </a:r>
              <a:endParaRPr lang="fr-FR"/>
            </a:p>
          </p:txBody>
        </p:sp>
        <p:sp>
          <p:nvSpPr>
            <p:cNvPr id="49200" name="Rectangle 433"/>
            <p:cNvSpPr>
              <a:spLocks noChangeArrowheads="1"/>
            </p:cNvSpPr>
            <p:nvPr/>
          </p:nvSpPr>
          <p:spPr bwMode="auto">
            <a:xfrm>
              <a:off x="1633" y="9899"/>
              <a:ext cx="6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Schaltstation</a:t>
              </a:r>
              <a:endParaRPr lang="fr-FR"/>
            </a:p>
          </p:txBody>
        </p:sp>
        <p:sp>
          <p:nvSpPr>
            <p:cNvPr id="49201" name="Rectangle 434"/>
            <p:cNvSpPr>
              <a:spLocks noChangeArrowheads="1"/>
            </p:cNvSpPr>
            <p:nvPr/>
          </p:nvSpPr>
          <p:spPr bwMode="auto">
            <a:xfrm>
              <a:off x="1612" y="10656"/>
              <a:ext cx="113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Gleichrichter-</a:t>
              </a:r>
            </a:p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Bahnunterwerk</a:t>
              </a:r>
              <a:endParaRPr lang="fr-FR"/>
            </a:p>
          </p:txBody>
        </p:sp>
        <p:sp>
          <p:nvSpPr>
            <p:cNvPr id="49202" name="Rectangle 435"/>
            <p:cNvSpPr>
              <a:spLocks noChangeArrowheads="1"/>
            </p:cNvSpPr>
            <p:nvPr/>
          </p:nvSpPr>
          <p:spPr bwMode="auto">
            <a:xfrm>
              <a:off x="1616" y="10245"/>
              <a:ext cx="75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HT-Netz</a:t>
              </a:r>
              <a:endParaRPr lang="fr-FR"/>
            </a:p>
          </p:txBody>
        </p:sp>
        <p:sp>
          <p:nvSpPr>
            <p:cNvPr id="49203" name="Rectangle 436"/>
            <p:cNvSpPr>
              <a:spLocks noChangeArrowheads="1"/>
            </p:cNvSpPr>
            <p:nvPr/>
          </p:nvSpPr>
          <p:spPr bwMode="auto">
            <a:xfrm>
              <a:off x="1612" y="7098"/>
              <a:ext cx="7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HT-Netz</a:t>
              </a:r>
              <a:endParaRPr lang="fr-FR"/>
            </a:p>
          </p:txBody>
        </p:sp>
        <p:sp>
          <p:nvSpPr>
            <p:cNvPr id="49204" name="Rectangle 437"/>
            <p:cNvSpPr>
              <a:spLocks noChangeArrowheads="1"/>
            </p:cNvSpPr>
            <p:nvPr/>
          </p:nvSpPr>
          <p:spPr bwMode="auto">
            <a:xfrm>
              <a:off x="1633" y="11140"/>
              <a:ext cx="2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Gleis</a:t>
              </a:r>
              <a:endParaRPr lang="fr-FR"/>
            </a:p>
          </p:txBody>
        </p:sp>
        <p:sp>
          <p:nvSpPr>
            <p:cNvPr id="49205" name="Rectangle 438"/>
            <p:cNvSpPr>
              <a:spLocks noChangeArrowheads="1"/>
            </p:cNvSpPr>
            <p:nvPr/>
          </p:nvSpPr>
          <p:spPr bwMode="auto">
            <a:xfrm>
              <a:off x="5954" y="11139"/>
              <a:ext cx="25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Gleis</a:t>
              </a:r>
              <a:endParaRPr lang="fr-FR"/>
            </a:p>
          </p:txBody>
        </p:sp>
        <p:sp>
          <p:nvSpPr>
            <p:cNvPr id="49206" name="Rectangle 439"/>
            <p:cNvSpPr>
              <a:spLocks noChangeArrowheads="1"/>
            </p:cNvSpPr>
            <p:nvPr/>
          </p:nvSpPr>
          <p:spPr bwMode="auto">
            <a:xfrm>
              <a:off x="5905" y="10626"/>
              <a:ext cx="113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Umrichter-</a:t>
              </a:r>
            </a:p>
            <a:p>
              <a:r>
                <a:rPr lang="en-US" sz="800">
                  <a:solidFill>
                    <a:srgbClr val="000000"/>
                  </a:solidFill>
                  <a:latin typeface="Palatino"/>
                </a:rPr>
                <a:t>Bahnunterwerk</a:t>
              </a:r>
              <a:endParaRPr lang="fr-FR"/>
            </a:p>
          </p:txBody>
        </p:sp>
        <p:sp>
          <p:nvSpPr>
            <p:cNvPr id="49207" name="Rectangle 440"/>
            <p:cNvSpPr>
              <a:spLocks noChangeArrowheads="1"/>
            </p:cNvSpPr>
            <p:nvPr/>
          </p:nvSpPr>
          <p:spPr bwMode="auto">
            <a:xfrm>
              <a:off x="6392" y="5898"/>
              <a:ext cx="3079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 b="1">
                  <a:solidFill>
                    <a:srgbClr val="000000"/>
                  </a:solidFill>
                  <a:latin typeface="Palatino"/>
                </a:rPr>
                <a:t>Spezielle Frequenz / Spezielle Frequenz</a:t>
              </a:r>
              <a:endParaRPr lang="fr-FR"/>
            </a:p>
          </p:txBody>
        </p:sp>
      </p:grp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53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Différentes possibilités d’alimentation 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DE" altLang="fr-FR"/>
              <a:t>Verschiedene Anspeisungslösungen</a:t>
            </a:r>
            <a:r>
              <a:rPr lang="fr-FR" altLang="fr-FR"/>
              <a:t>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0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8B97382-E9AD-4476-BD85-1D19BDFFB02B}" type="slidenum">
              <a:rPr lang="fr-CH" sz="1000">
                <a:solidFill>
                  <a:srgbClr val="ACA39A"/>
                </a:solidFill>
              </a:rPr>
              <a:pPr algn="ctr"/>
              <a:t>17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862" name="Group 6"/>
          <p:cNvGrpSpPr>
            <a:grpSpLocks noChangeAspect="1"/>
          </p:cNvGrpSpPr>
          <p:nvPr/>
        </p:nvGrpSpPr>
        <p:grpSpPr bwMode="auto">
          <a:xfrm>
            <a:off x="755650" y="549275"/>
            <a:ext cx="5224463" cy="1876425"/>
            <a:chOff x="703" y="388"/>
            <a:chExt cx="3291" cy="1182"/>
          </a:xfrm>
        </p:grpSpPr>
        <p:sp>
          <p:nvSpPr>
            <p:cNvPr id="35547" name="AutoShape 5"/>
            <p:cNvSpPr>
              <a:spLocks noChangeAspect="1" noChangeArrowheads="1" noTextEdit="1"/>
            </p:cNvSpPr>
            <p:nvPr/>
          </p:nvSpPr>
          <p:spPr bwMode="auto">
            <a:xfrm>
              <a:off x="703" y="391"/>
              <a:ext cx="3291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48" name="Freeform 7"/>
            <p:cNvSpPr>
              <a:spLocks/>
            </p:cNvSpPr>
            <p:nvPr/>
          </p:nvSpPr>
          <p:spPr bwMode="auto">
            <a:xfrm>
              <a:off x="1143" y="663"/>
              <a:ext cx="83" cy="44"/>
            </a:xfrm>
            <a:custGeom>
              <a:avLst/>
              <a:gdLst>
                <a:gd name="T0" fmla="*/ 6 w 83"/>
                <a:gd name="T1" fmla="*/ 33 h 44"/>
                <a:gd name="T2" fmla="*/ 3 w 83"/>
                <a:gd name="T3" fmla="*/ 36 h 44"/>
                <a:gd name="T4" fmla="*/ 0 w 83"/>
                <a:gd name="T5" fmla="*/ 39 h 44"/>
                <a:gd name="T6" fmla="*/ 0 w 83"/>
                <a:gd name="T7" fmla="*/ 41 h 44"/>
                <a:gd name="T8" fmla="*/ 3 w 83"/>
                <a:gd name="T9" fmla="*/ 44 h 44"/>
                <a:gd name="T10" fmla="*/ 6 w 83"/>
                <a:gd name="T11" fmla="*/ 44 h 44"/>
                <a:gd name="T12" fmla="*/ 9 w 83"/>
                <a:gd name="T13" fmla="*/ 44 h 44"/>
                <a:gd name="T14" fmla="*/ 80 w 83"/>
                <a:gd name="T15" fmla="*/ 11 h 44"/>
                <a:gd name="T16" fmla="*/ 83 w 83"/>
                <a:gd name="T17" fmla="*/ 11 h 44"/>
                <a:gd name="T18" fmla="*/ 83 w 83"/>
                <a:gd name="T19" fmla="*/ 8 h 44"/>
                <a:gd name="T20" fmla="*/ 83 w 83"/>
                <a:gd name="T21" fmla="*/ 6 h 44"/>
                <a:gd name="T22" fmla="*/ 83 w 83"/>
                <a:gd name="T23" fmla="*/ 3 h 44"/>
                <a:gd name="T24" fmla="*/ 80 w 83"/>
                <a:gd name="T25" fmla="*/ 0 h 44"/>
                <a:gd name="T26" fmla="*/ 77 w 83"/>
                <a:gd name="T27" fmla="*/ 0 h 44"/>
                <a:gd name="T28" fmla="*/ 6 w 83"/>
                <a:gd name="T29" fmla="*/ 3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44"/>
                <a:gd name="T47" fmla="*/ 83 w 83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44">
                  <a:moveTo>
                    <a:pt x="6" y="33"/>
                  </a:moveTo>
                  <a:lnTo>
                    <a:pt x="3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49" name="Freeform 8"/>
            <p:cNvSpPr>
              <a:spLocks/>
            </p:cNvSpPr>
            <p:nvPr/>
          </p:nvSpPr>
          <p:spPr bwMode="auto">
            <a:xfrm>
              <a:off x="1132" y="696"/>
              <a:ext cx="94" cy="55"/>
            </a:xfrm>
            <a:custGeom>
              <a:avLst/>
              <a:gdLst>
                <a:gd name="T0" fmla="*/ 11 w 94"/>
                <a:gd name="T1" fmla="*/ 3 h 55"/>
                <a:gd name="T2" fmla="*/ 9 w 94"/>
                <a:gd name="T3" fmla="*/ 0 h 55"/>
                <a:gd name="T4" fmla="*/ 6 w 94"/>
                <a:gd name="T5" fmla="*/ 0 h 55"/>
                <a:gd name="T6" fmla="*/ 3 w 94"/>
                <a:gd name="T7" fmla="*/ 3 h 55"/>
                <a:gd name="T8" fmla="*/ 0 w 94"/>
                <a:gd name="T9" fmla="*/ 6 h 55"/>
                <a:gd name="T10" fmla="*/ 0 w 94"/>
                <a:gd name="T11" fmla="*/ 8 h 55"/>
                <a:gd name="T12" fmla="*/ 3 w 94"/>
                <a:gd name="T13" fmla="*/ 11 h 55"/>
                <a:gd name="T14" fmla="*/ 86 w 94"/>
                <a:gd name="T15" fmla="*/ 55 h 55"/>
                <a:gd name="T16" fmla="*/ 88 w 94"/>
                <a:gd name="T17" fmla="*/ 55 h 55"/>
                <a:gd name="T18" fmla="*/ 91 w 94"/>
                <a:gd name="T19" fmla="*/ 55 h 55"/>
                <a:gd name="T20" fmla="*/ 94 w 94"/>
                <a:gd name="T21" fmla="*/ 55 h 55"/>
                <a:gd name="T22" fmla="*/ 94 w 94"/>
                <a:gd name="T23" fmla="*/ 52 h 55"/>
                <a:gd name="T24" fmla="*/ 94 w 94"/>
                <a:gd name="T25" fmla="*/ 50 h 55"/>
                <a:gd name="T26" fmla="*/ 94 w 94"/>
                <a:gd name="T27" fmla="*/ 47 h 55"/>
                <a:gd name="T28" fmla="*/ 11 w 94"/>
                <a:gd name="T29" fmla="*/ 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55"/>
                <a:gd name="T47" fmla="*/ 94 w 94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55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91" y="55"/>
                  </a:lnTo>
                  <a:lnTo>
                    <a:pt x="94" y="55"/>
                  </a:lnTo>
                  <a:lnTo>
                    <a:pt x="94" y="52"/>
                  </a:lnTo>
                  <a:lnTo>
                    <a:pt x="94" y="50"/>
                  </a:lnTo>
                  <a:lnTo>
                    <a:pt x="94" y="4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50" name="Freeform 9"/>
            <p:cNvSpPr>
              <a:spLocks/>
            </p:cNvSpPr>
            <p:nvPr/>
          </p:nvSpPr>
          <p:spPr bwMode="auto">
            <a:xfrm>
              <a:off x="1176" y="732"/>
              <a:ext cx="50" cy="36"/>
            </a:xfrm>
            <a:custGeom>
              <a:avLst/>
              <a:gdLst>
                <a:gd name="T0" fmla="*/ 3 w 50"/>
                <a:gd name="T1" fmla="*/ 27 h 36"/>
                <a:gd name="T2" fmla="*/ 0 w 50"/>
                <a:gd name="T3" fmla="*/ 30 h 36"/>
                <a:gd name="T4" fmla="*/ 0 w 50"/>
                <a:gd name="T5" fmla="*/ 33 h 36"/>
                <a:gd name="T6" fmla="*/ 3 w 50"/>
                <a:gd name="T7" fmla="*/ 36 h 36"/>
                <a:gd name="T8" fmla="*/ 6 w 50"/>
                <a:gd name="T9" fmla="*/ 36 h 36"/>
                <a:gd name="T10" fmla="*/ 9 w 50"/>
                <a:gd name="T11" fmla="*/ 36 h 36"/>
                <a:gd name="T12" fmla="*/ 11 w 50"/>
                <a:gd name="T13" fmla="*/ 36 h 36"/>
                <a:gd name="T14" fmla="*/ 50 w 50"/>
                <a:gd name="T15" fmla="*/ 11 h 36"/>
                <a:gd name="T16" fmla="*/ 50 w 50"/>
                <a:gd name="T17" fmla="*/ 8 h 36"/>
                <a:gd name="T18" fmla="*/ 50 w 50"/>
                <a:gd name="T19" fmla="*/ 5 h 36"/>
                <a:gd name="T20" fmla="*/ 50 w 50"/>
                <a:gd name="T21" fmla="*/ 3 h 36"/>
                <a:gd name="T22" fmla="*/ 47 w 50"/>
                <a:gd name="T23" fmla="*/ 0 h 36"/>
                <a:gd name="T24" fmla="*/ 44 w 50"/>
                <a:gd name="T25" fmla="*/ 0 h 36"/>
                <a:gd name="T26" fmla="*/ 42 w 50"/>
                <a:gd name="T27" fmla="*/ 3 h 36"/>
                <a:gd name="T28" fmla="*/ 3 w 50"/>
                <a:gd name="T29" fmla="*/ 2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50" y="11"/>
                  </a:lnTo>
                  <a:lnTo>
                    <a:pt x="50" y="8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3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51" name="Freeform 10"/>
            <p:cNvSpPr>
              <a:spLocks/>
            </p:cNvSpPr>
            <p:nvPr/>
          </p:nvSpPr>
          <p:spPr bwMode="auto">
            <a:xfrm>
              <a:off x="1143" y="586"/>
              <a:ext cx="83" cy="41"/>
            </a:xfrm>
            <a:custGeom>
              <a:avLst/>
              <a:gdLst>
                <a:gd name="T0" fmla="*/ 6 w 83"/>
                <a:gd name="T1" fmla="*/ 30 h 41"/>
                <a:gd name="T2" fmla="*/ 3 w 83"/>
                <a:gd name="T3" fmla="*/ 33 h 41"/>
                <a:gd name="T4" fmla="*/ 0 w 83"/>
                <a:gd name="T5" fmla="*/ 36 h 41"/>
                <a:gd name="T6" fmla="*/ 0 w 83"/>
                <a:gd name="T7" fmla="*/ 39 h 41"/>
                <a:gd name="T8" fmla="*/ 3 w 83"/>
                <a:gd name="T9" fmla="*/ 41 h 41"/>
                <a:gd name="T10" fmla="*/ 6 w 83"/>
                <a:gd name="T11" fmla="*/ 41 h 41"/>
                <a:gd name="T12" fmla="*/ 9 w 83"/>
                <a:gd name="T13" fmla="*/ 41 h 41"/>
                <a:gd name="T14" fmla="*/ 80 w 83"/>
                <a:gd name="T15" fmla="*/ 11 h 41"/>
                <a:gd name="T16" fmla="*/ 83 w 83"/>
                <a:gd name="T17" fmla="*/ 11 h 41"/>
                <a:gd name="T18" fmla="*/ 83 w 83"/>
                <a:gd name="T19" fmla="*/ 8 h 41"/>
                <a:gd name="T20" fmla="*/ 83 w 83"/>
                <a:gd name="T21" fmla="*/ 6 h 41"/>
                <a:gd name="T22" fmla="*/ 83 w 83"/>
                <a:gd name="T23" fmla="*/ 3 h 41"/>
                <a:gd name="T24" fmla="*/ 80 w 83"/>
                <a:gd name="T25" fmla="*/ 0 h 41"/>
                <a:gd name="T26" fmla="*/ 77 w 83"/>
                <a:gd name="T27" fmla="*/ 0 h 41"/>
                <a:gd name="T28" fmla="*/ 6 w 83"/>
                <a:gd name="T29" fmla="*/ 3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41"/>
                <a:gd name="T47" fmla="*/ 83 w 83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41">
                  <a:moveTo>
                    <a:pt x="6" y="30"/>
                  </a:moveTo>
                  <a:lnTo>
                    <a:pt x="3" y="33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52" name="Freeform 11"/>
            <p:cNvSpPr>
              <a:spLocks/>
            </p:cNvSpPr>
            <p:nvPr/>
          </p:nvSpPr>
          <p:spPr bwMode="auto">
            <a:xfrm>
              <a:off x="1132" y="616"/>
              <a:ext cx="94" cy="58"/>
            </a:xfrm>
            <a:custGeom>
              <a:avLst/>
              <a:gdLst>
                <a:gd name="T0" fmla="*/ 11 w 94"/>
                <a:gd name="T1" fmla="*/ 3 h 58"/>
                <a:gd name="T2" fmla="*/ 9 w 94"/>
                <a:gd name="T3" fmla="*/ 0 h 58"/>
                <a:gd name="T4" fmla="*/ 6 w 94"/>
                <a:gd name="T5" fmla="*/ 0 h 58"/>
                <a:gd name="T6" fmla="*/ 3 w 94"/>
                <a:gd name="T7" fmla="*/ 3 h 58"/>
                <a:gd name="T8" fmla="*/ 0 w 94"/>
                <a:gd name="T9" fmla="*/ 6 h 58"/>
                <a:gd name="T10" fmla="*/ 0 w 94"/>
                <a:gd name="T11" fmla="*/ 9 h 58"/>
                <a:gd name="T12" fmla="*/ 3 w 94"/>
                <a:gd name="T13" fmla="*/ 11 h 58"/>
                <a:gd name="T14" fmla="*/ 86 w 94"/>
                <a:gd name="T15" fmla="*/ 58 h 58"/>
                <a:gd name="T16" fmla="*/ 88 w 94"/>
                <a:gd name="T17" fmla="*/ 58 h 58"/>
                <a:gd name="T18" fmla="*/ 91 w 94"/>
                <a:gd name="T19" fmla="*/ 58 h 58"/>
                <a:gd name="T20" fmla="*/ 94 w 94"/>
                <a:gd name="T21" fmla="*/ 58 h 58"/>
                <a:gd name="T22" fmla="*/ 94 w 94"/>
                <a:gd name="T23" fmla="*/ 55 h 58"/>
                <a:gd name="T24" fmla="*/ 94 w 94"/>
                <a:gd name="T25" fmla="*/ 53 h 58"/>
                <a:gd name="T26" fmla="*/ 94 w 94"/>
                <a:gd name="T27" fmla="*/ 50 h 58"/>
                <a:gd name="T28" fmla="*/ 11 w 94"/>
                <a:gd name="T29" fmla="*/ 3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58"/>
                <a:gd name="T47" fmla="*/ 94 w 94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58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91" y="58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53"/>
                  </a:lnTo>
                  <a:lnTo>
                    <a:pt x="94" y="5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53" name="Freeform 12"/>
            <p:cNvSpPr>
              <a:spLocks/>
            </p:cNvSpPr>
            <p:nvPr/>
          </p:nvSpPr>
          <p:spPr bwMode="auto">
            <a:xfrm>
              <a:off x="1143" y="509"/>
              <a:ext cx="83" cy="44"/>
            </a:xfrm>
            <a:custGeom>
              <a:avLst/>
              <a:gdLst>
                <a:gd name="T0" fmla="*/ 6 w 83"/>
                <a:gd name="T1" fmla="*/ 33 h 44"/>
                <a:gd name="T2" fmla="*/ 3 w 83"/>
                <a:gd name="T3" fmla="*/ 36 h 44"/>
                <a:gd name="T4" fmla="*/ 0 w 83"/>
                <a:gd name="T5" fmla="*/ 39 h 44"/>
                <a:gd name="T6" fmla="*/ 0 w 83"/>
                <a:gd name="T7" fmla="*/ 41 h 44"/>
                <a:gd name="T8" fmla="*/ 3 w 83"/>
                <a:gd name="T9" fmla="*/ 44 h 44"/>
                <a:gd name="T10" fmla="*/ 6 w 83"/>
                <a:gd name="T11" fmla="*/ 44 h 44"/>
                <a:gd name="T12" fmla="*/ 9 w 83"/>
                <a:gd name="T13" fmla="*/ 44 h 44"/>
                <a:gd name="T14" fmla="*/ 80 w 83"/>
                <a:gd name="T15" fmla="*/ 11 h 44"/>
                <a:gd name="T16" fmla="*/ 83 w 83"/>
                <a:gd name="T17" fmla="*/ 11 h 44"/>
                <a:gd name="T18" fmla="*/ 83 w 83"/>
                <a:gd name="T19" fmla="*/ 8 h 44"/>
                <a:gd name="T20" fmla="*/ 83 w 83"/>
                <a:gd name="T21" fmla="*/ 6 h 44"/>
                <a:gd name="T22" fmla="*/ 83 w 83"/>
                <a:gd name="T23" fmla="*/ 3 h 44"/>
                <a:gd name="T24" fmla="*/ 80 w 83"/>
                <a:gd name="T25" fmla="*/ 0 h 44"/>
                <a:gd name="T26" fmla="*/ 77 w 83"/>
                <a:gd name="T27" fmla="*/ 0 h 44"/>
                <a:gd name="T28" fmla="*/ 6 w 83"/>
                <a:gd name="T29" fmla="*/ 3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44"/>
                <a:gd name="T47" fmla="*/ 83 w 83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44">
                  <a:moveTo>
                    <a:pt x="6" y="33"/>
                  </a:moveTo>
                  <a:lnTo>
                    <a:pt x="3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54" name="Freeform 13"/>
            <p:cNvSpPr>
              <a:spLocks/>
            </p:cNvSpPr>
            <p:nvPr/>
          </p:nvSpPr>
          <p:spPr bwMode="auto">
            <a:xfrm>
              <a:off x="1132" y="542"/>
              <a:ext cx="94" cy="55"/>
            </a:xfrm>
            <a:custGeom>
              <a:avLst/>
              <a:gdLst>
                <a:gd name="T0" fmla="*/ 11 w 94"/>
                <a:gd name="T1" fmla="*/ 3 h 55"/>
                <a:gd name="T2" fmla="*/ 9 w 94"/>
                <a:gd name="T3" fmla="*/ 0 h 55"/>
                <a:gd name="T4" fmla="*/ 6 w 94"/>
                <a:gd name="T5" fmla="*/ 0 h 55"/>
                <a:gd name="T6" fmla="*/ 3 w 94"/>
                <a:gd name="T7" fmla="*/ 3 h 55"/>
                <a:gd name="T8" fmla="*/ 0 w 94"/>
                <a:gd name="T9" fmla="*/ 6 h 55"/>
                <a:gd name="T10" fmla="*/ 0 w 94"/>
                <a:gd name="T11" fmla="*/ 8 h 55"/>
                <a:gd name="T12" fmla="*/ 3 w 94"/>
                <a:gd name="T13" fmla="*/ 11 h 55"/>
                <a:gd name="T14" fmla="*/ 86 w 94"/>
                <a:gd name="T15" fmla="*/ 55 h 55"/>
                <a:gd name="T16" fmla="*/ 88 w 94"/>
                <a:gd name="T17" fmla="*/ 55 h 55"/>
                <a:gd name="T18" fmla="*/ 91 w 94"/>
                <a:gd name="T19" fmla="*/ 55 h 55"/>
                <a:gd name="T20" fmla="*/ 94 w 94"/>
                <a:gd name="T21" fmla="*/ 55 h 55"/>
                <a:gd name="T22" fmla="*/ 94 w 94"/>
                <a:gd name="T23" fmla="*/ 52 h 55"/>
                <a:gd name="T24" fmla="*/ 94 w 94"/>
                <a:gd name="T25" fmla="*/ 50 h 55"/>
                <a:gd name="T26" fmla="*/ 94 w 94"/>
                <a:gd name="T27" fmla="*/ 47 h 55"/>
                <a:gd name="T28" fmla="*/ 11 w 94"/>
                <a:gd name="T29" fmla="*/ 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55"/>
                <a:gd name="T47" fmla="*/ 94 w 94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55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91" y="55"/>
                  </a:lnTo>
                  <a:lnTo>
                    <a:pt x="94" y="55"/>
                  </a:lnTo>
                  <a:lnTo>
                    <a:pt x="94" y="52"/>
                  </a:lnTo>
                  <a:lnTo>
                    <a:pt x="94" y="50"/>
                  </a:lnTo>
                  <a:lnTo>
                    <a:pt x="94" y="4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55" name="Freeform 14"/>
            <p:cNvSpPr>
              <a:spLocks/>
            </p:cNvSpPr>
            <p:nvPr/>
          </p:nvSpPr>
          <p:spPr bwMode="auto">
            <a:xfrm>
              <a:off x="1176" y="484"/>
              <a:ext cx="50" cy="36"/>
            </a:xfrm>
            <a:custGeom>
              <a:avLst/>
              <a:gdLst>
                <a:gd name="T0" fmla="*/ 11 w 50"/>
                <a:gd name="T1" fmla="*/ 3 h 36"/>
                <a:gd name="T2" fmla="*/ 9 w 50"/>
                <a:gd name="T3" fmla="*/ 0 h 36"/>
                <a:gd name="T4" fmla="*/ 6 w 50"/>
                <a:gd name="T5" fmla="*/ 0 h 36"/>
                <a:gd name="T6" fmla="*/ 3 w 50"/>
                <a:gd name="T7" fmla="*/ 3 h 36"/>
                <a:gd name="T8" fmla="*/ 0 w 50"/>
                <a:gd name="T9" fmla="*/ 6 h 36"/>
                <a:gd name="T10" fmla="*/ 0 w 50"/>
                <a:gd name="T11" fmla="*/ 9 h 36"/>
                <a:gd name="T12" fmla="*/ 3 w 50"/>
                <a:gd name="T13" fmla="*/ 11 h 36"/>
                <a:gd name="T14" fmla="*/ 42 w 50"/>
                <a:gd name="T15" fmla="*/ 36 h 36"/>
                <a:gd name="T16" fmla="*/ 44 w 50"/>
                <a:gd name="T17" fmla="*/ 36 h 36"/>
                <a:gd name="T18" fmla="*/ 47 w 50"/>
                <a:gd name="T19" fmla="*/ 36 h 36"/>
                <a:gd name="T20" fmla="*/ 50 w 50"/>
                <a:gd name="T21" fmla="*/ 36 h 36"/>
                <a:gd name="T22" fmla="*/ 50 w 50"/>
                <a:gd name="T23" fmla="*/ 33 h 36"/>
                <a:gd name="T24" fmla="*/ 50 w 50"/>
                <a:gd name="T25" fmla="*/ 31 h 36"/>
                <a:gd name="T26" fmla="*/ 50 w 50"/>
                <a:gd name="T27" fmla="*/ 28 h 36"/>
                <a:gd name="T28" fmla="*/ 11 w 5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7" y="36"/>
                  </a:lnTo>
                  <a:lnTo>
                    <a:pt x="50" y="36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5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56" name="Line 15"/>
            <p:cNvSpPr>
              <a:spLocks noChangeShapeType="1"/>
            </p:cNvSpPr>
            <p:nvPr/>
          </p:nvSpPr>
          <p:spPr bwMode="auto">
            <a:xfrm flipV="1">
              <a:off x="1182" y="762"/>
              <a:ext cx="3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57" name="Line 16"/>
            <p:cNvSpPr>
              <a:spLocks noChangeShapeType="1"/>
            </p:cNvSpPr>
            <p:nvPr/>
          </p:nvSpPr>
          <p:spPr bwMode="auto">
            <a:xfrm flipV="1">
              <a:off x="1182" y="410"/>
              <a:ext cx="3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58" name="Line 17"/>
            <p:cNvSpPr>
              <a:spLocks noChangeShapeType="1"/>
            </p:cNvSpPr>
            <p:nvPr/>
          </p:nvSpPr>
          <p:spPr bwMode="auto">
            <a:xfrm>
              <a:off x="775" y="1029"/>
              <a:ext cx="0" cy="4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59" name="Freeform 18"/>
            <p:cNvSpPr>
              <a:spLocks/>
            </p:cNvSpPr>
            <p:nvPr/>
          </p:nvSpPr>
          <p:spPr bwMode="auto">
            <a:xfrm>
              <a:off x="706" y="1215"/>
              <a:ext cx="129" cy="113"/>
            </a:xfrm>
            <a:custGeom>
              <a:avLst/>
              <a:gdLst>
                <a:gd name="T0" fmla="*/ 0 w 129"/>
                <a:gd name="T1" fmla="*/ 0 h 113"/>
                <a:gd name="T2" fmla="*/ 66 w 129"/>
                <a:gd name="T3" fmla="*/ 113 h 113"/>
                <a:gd name="T4" fmla="*/ 129 w 129"/>
                <a:gd name="T5" fmla="*/ 0 h 113"/>
                <a:gd name="T6" fmla="*/ 0 w 129"/>
                <a:gd name="T7" fmla="*/ 0 h 113"/>
                <a:gd name="T8" fmla="*/ 0 w 12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3"/>
                <a:gd name="T17" fmla="*/ 129 w 12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3">
                  <a:moveTo>
                    <a:pt x="0" y="0"/>
                  </a:moveTo>
                  <a:lnTo>
                    <a:pt x="66" y="113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60" name="Line 19"/>
            <p:cNvSpPr>
              <a:spLocks noChangeShapeType="1"/>
            </p:cNvSpPr>
            <p:nvPr/>
          </p:nvSpPr>
          <p:spPr bwMode="auto">
            <a:xfrm>
              <a:off x="709" y="1218"/>
              <a:ext cx="66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61" name="Line 20"/>
            <p:cNvSpPr>
              <a:spLocks noChangeShapeType="1"/>
            </p:cNvSpPr>
            <p:nvPr/>
          </p:nvSpPr>
          <p:spPr bwMode="auto">
            <a:xfrm flipV="1">
              <a:off x="775" y="1218"/>
              <a:ext cx="63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62" name="Line 21"/>
            <p:cNvSpPr>
              <a:spLocks noChangeShapeType="1"/>
            </p:cNvSpPr>
            <p:nvPr/>
          </p:nvSpPr>
          <p:spPr bwMode="auto">
            <a:xfrm flipH="1">
              <a:off x="709" y="1218"/>
              <a:ext cx="1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63" name="Line 22"/>
            <p:cNvSpPr>
              <a:spLocks noChangeShapeType="1"/>
            </p:cNvSpPr>
            <p:nvPr/>
          </p:nvSpPr>
          <p:spPr bwMode="auto">
            <a:xfrm>
              <a:off x="709" y="121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64" name="Line 23"/>
            <p:cNvSpPr>
              <a:spLocks noChangeShapeType="1"/>
            </p:cNvSpPr>
            <p:nvPr/>
          </p:nvSpPr>
          <p:spPr bwMode="auto">
            <a:xfrm>
              <a:off x="728" y="1323"/>
              <a:ext cx="10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65" name="Freeform 24"/>
            <p:cNvSpPr>
              <a:spLocks/>
            </p:cNvSpPr>
            <p:nvPr/>
          </p:nvSpPr>
          <p:spPr bwMode="auto">
            <a:xfrm>
              <a:off x="871" y="930"/>
              <a:ext cx="88" cy="55"/>
            </a:xfrm>
            <a:custGeom>
              <a:avLst/>
              <a:gdLst>
                <a:gd name="T0" fmla="*/ 11 w 88"/>
                <a:gd name="T1" fmla="*/ 2 h 55"/>
                <a:gd name="T2" fmla="*/ 8 w 88"/>
                <a:gd name="T3" fmla="*/ 0 h 55"/>
                <a:gd name="T4" fmla="*/ 5 w 88"/>
                <a:gd name="T5" fmla="*/ 0 h 55"/>
                <a:gd name="T6" fmla="*/ 3 w 88"/>
                <a:gd name="T7" fmla="*/ 2 h 55"/>
                <a:gd name="T8" fmla="*/ 0 w 88"/>
                <a:gd name="T9" fmla="*/ 5 h 55"/>
                <a:gd name="T10" fmla="*/ 0 w 88"/>
                <a:gd name="T11" fmla="*/ 8 h 55"/>
                <a:gd name="T12" fmla="*/ 3 w 88"/>
                <a:gd name="T13" fmla="*/ 11 h 55"/>
                <a:gd name="T14" fmla="*/ 80 w 88"/>
                <a:gd name="T15" fmla="*/ 55 h 55"/>
                <a:gd name="T16" fmla="*/ 82 w 88"/>
                <a:gd name="T17" fmla="*/ 55 h 55"/>
                <a:gd name="T18" fmla="*/ 85 w 88"/>
                <a:gd name="T19" fmla="*/ 55 h 55"/>
                <a:gd name="T20" fmla="*/ 88 w 88"/>
                <a:gd name="T21" fmla="*/ 55 h 55"/>
                <a:gd name="T22" fmla="*/ 88 w 88"/>
                <a:gd name="T23" fmla="*/ 52 h 55"/>
                <a:gd name="T24" fmla="*/ 88 w 88"/>
                <a:gd name="T25" fmla="*/ 49 h 55"/>
                <a:gd name="T26" fmla="*/ 88 w 88"/>
                <a:gd name="T27" fmla="*/ 46 h 55"/>
                <a:gd name="T28" fmla="*/ 11 w 88"/>
                <a:gd name="T29" fmla="*/ 2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55"/>
                <a:gd name="T47" fmla="*/ 88 w 8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55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0" y="55"/>
                  </a:lnTo>
                  <a:lnTo>
                    <a:pt x="82" y="55"/>
                  </a:lnTo>
                  <a:lnTo>
                    <a:pt x="85" y="55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88" y="4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66" name="Line 25"/>
            <p:cNvSpPr>
              <a:spLocks noChangeShapeType="1"/>
            </p:cNvSpPr>
            <p:nvPr/>
          </p:nvSpPr>
          <p:spPr bwMode="auto">
            <a:xfrm>
              <a:off x="876" y="924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67" name="Freeform 26"/>
            <p:cNvSpPr>
              <a:spLocks/>
            </p:cNvSpPr>
            <p:nvPr/>
          </p:nvSpPr>
          <p:spPr bwMode="auto">
            <a:xfrm>
              <a:off x="832" y="982"/>
              <a:ext cx="50" cy="36"/>
            </a:xfrm>
            <a:custGeom>
              <a:avLst/>
              <a:gdLst>
                <a:gd name="T0" fmla="*/ 11 w 50"/>
                <a:gd name="T1" fmla="*/ 3 h 36"/>
                <a:gd name="T2" fmla="*/ 9 w 50"/>
                <a:gd name="T3" fmla="*/ 0 h 36"/>
                <a:gd name="T4" fmla="*/ 6 w 50"/>
                <a:gd name="T5" fmla="*/ 0 h 36"/>
                <a:gd name="T6" fmla="*/ 3 w 50"/>
                <a:gd name="T7" fmla="*/ 3 h 36"/>
                <a:gd name="T8" fmla="*/ 0 w 50"/>
                <a:gd name="T9" fmla="*/ 5 h 36"/>
                <a:gd name="T10" fmla="*/ 0 w 50"/>
                <a:gd name="T11" fmla="*/ 8 h 36"/>
                <a:gd name="T12" fmla="*/ 3 w 50"/>
                <a:gd name="T13" fmla="*/ 11 h 36"/>
                <a:gd name="T14" fmla="*/ 42 w 50"/>
                <a:gd name="T15" fmla="*/ 36 h 36"/>
                <a:gd name="T16" fmla="*/ 44 w 50"/>
                <a:gd name="T17" fmla="*/ 36 h 36"/>
                <a:gd name="T18" fmla="*/ 47 w 50"/>
                <a:gd name="T19" fmla="*/ 36 h 36"/>
                <a:gd name="T20" fmla="*/ 50 w 50"/>
                <a:gd name="T21" fmla="*/ 36 h 36"/>
                <a:gd name="T22" fmla="*/ 50 w 50"/>
                <a:gd name="T23" fmla="*/ 33 h 36"/>
                <a:gd name="T24" fmla="*/ 50 w 50"/>
                <a:gd name="T25" fmla="*/ 30 h 36"/>
                <a:gd name="T26" fmla="*/ 50 w 50"/>
                <a:gd name="T27" fmla="*/ 27 h 36"/>
                <a:gd name="T28" fmla="*/ 11 w 5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7" y="36"/>
                  </a:lnTo>
                  <a:lnTo>
                    <a:pt x="50" y="36"/>
                  </a:lnTo>
                  <a:lnTo>
                    <a:pt x="50" y="33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68" name="Freeform 27"/>
            <p:cNvSpPr>
              <a:spLocks/>
            </p:cNvSpPr>
            <p:nvPr/>
          </p:nvSpPr>
          <p:spPr bwMode="auto">
            <a:xfrm>
              <a:off x="948" y="894"/>
              <a:ext cx="82" cy="55"/>
            </a:xfrm>
            <a:custGeom>
              <a:avLst/>
              <a:gdLst>
                <a:gd name="T0" fmla="*/ 11 w 82"/>
                <a:gd name="T1" fmla="*/ 3 h 55"/>
                <a:gd name="T2" fmla="*/ 8 w 82"/>
                <a:gd name="T3" fmla="*/ 0 h 55"/>
                <a:gd name="T4" fmla="*/ 5 w 82"/>
                <a:gd name="T5" fmla="*/ 0 h 55"/>
                <a:gd name="T6" fmla="*/ 3 w 82"/>
                <a:gd name="T7" fmla="*/ 3 h 55"/>
                <a:gd name="T8" fmla="*/ 0 w 82"/>
                <a:gd name="T9" fmla="*/ 5 h 55"/>
                <a:gd name="T10" fmla="*/ 0 w 82"/>
                <a:gd name="T11" fmla="*/ 8 h 55"/>
                <a:gd name="T12" fmla="*/ 3 w 82"/>
                <a:gd name="T13" fmla="*/ 11 h 55"/>
                <a:gd name="T14" fmla="*/ 74 w 82"/>
                <a:gd name="T15" fmla="*/ 55 h 55"/>
                <a:gd name="T16" fmla="*/ 77 w 82"/>
                <a:gd name="T17" fmla="*/ 55 h 55"/>
                <a:gd name="T18" fmla="*/ 80 w 82"/>
                <a:gd name="T19" fmla="*/ 55 h 55"/>
                <a:gd name="T20" fmla="*/ 82 w 82"/>
                <a:gd name="T21" fmla="*/ 55 h 55"/>
                <a:gd name="T22" fmla="*/ 82 w 82"/>
                <a:gd name="T23" fmla="*/ 52 h 55"/>
                <a:gd name="T24" fmla="*/ 82 w 82"/>
                <a:gd name="T25" fmla="*/ 49 h 55"/>
                <a:gd name="T26" fmla="*/ 82 w 82"/>
                <a:gd name="T27" fmla="*/ 47 h 55"/>
                <a:gd name="T28" fmla="*/ 11 w 82"/>
                <a:gd name="T29" fmla="*/ 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55"/>
                <a:gd name="T47" fmla="*/ 82 w 82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55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4" y="55"/>
                  </a:lnTo>
                  <a:lnTo>
                    <a:pt x="77" y="55"/>
                  </a:lnTo>
                  <a:lnTo>
                    <a:pt x="80" y="55"/>
                  </a:lnTo>
                  <a:lnTo>
                    <a:pt x="82" y="55"/>
                  </a:lnTo>
                  <a:lnTo>
                    <a:pt x="82" y="52"/>
                  </a:lnTo>
                  <a:lnTo>
                    <a:pt x="82" y="49"/>
                  </a:lnTo>
                  <a:lnTo>
                    <a:pt x="82" y="4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69" name="Line 28"/>
            <p:cNvSpPr>
              <a:spLocks noChangeShapeType="1"/>
            </p:cNvSpPr>
            <p:nvPr/>
          </p:nvSpPr>
          <p:spPr bwMode="auto">
            <a:xfrm>
              <a:off x="953" y="891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70" name="Freeform 29"/>
            <p:cNvSpPr>
              <a:spLocks/>
            </p:cNvSpPr>
            <p:nvPr/>
          </p:nvSpPr>
          <p:spPr bwMode="auto">
            <a:xfrm>
              <a:off x="1019" y="850"/>
              <a:ext cx="86" cy="63"/>
            </a:xfrm>
            <a:custGeom>
              <a:avLst/>
              <a:gdLst>
                <a:gd name="T0" fmla="*/ 11 w 86"/>
                <a:gd name="T1" fmla="*/ 3 h 63"/>
                <a:gd name="T2" fmla="*/ 9 w 86"/>
                <a:gd name="T3" fmla="*/ 0 h 63"/>
                <a:gd name="T4" fmla="*/ 6 w 86"/>
                <a:gd name="T5" fmla="*/ 0 h 63"/>
                <a:gd name="T6" fmla="*/ 3 w 86"/>
                <a:gd name="T7" fmla="*/ 3 h 63"/>
                <a:gd name="T8" fmla="*/ 0 w 86"/>
                <a:gd name="T9" fmla="*/ 5 h 63"/>
                <a:gd name="T10" fmla="*/ 0 w 86"/>
                <a:gd name="T11" fmla="*/ 8 h 63"/>
                <a:gd name="T12" fmla="*/ 3 w 86"/>
                <a:gd name="T13" fmla="*/ 11 h 63"/>
                <a:gd name="T14" fmla="*/ 77 w 86"/>
                <a:gd name="T15" fmla="*/ 63 h 63"/>
                <a:gd name="T16" fmla="*/ 80 w 86"/>
                <a:gd name="T17" fmla="*/ 63 h 63"/>
                <a:gd name="T18" fmla="*/ 83 w 86"/>
                <a:gd name="T19" fmla="*/ 63 h 63"/>
                <a:gd name="T20" fmla="*/ 86 w 86"/>
                <a:gd name="T21" fmla="*/ 63 h 63"/>
                <a:gd name="T22" fmla="*/ 86 w 86"/>
                <a:gd name="T23" fmla="*/ 60 h 63"/>
                <a:gd name="T24" fmla="*/ 86 w 86"/>
                <a:gd name="T25" fmla="*/ 58 h 63"/>
                <a:gd name="T26" fmla="*/ 86 w 86"/>
                <a:gd name="T27" fmla="*/ 55 h 63"/>
                <a:gd name="T28" fmla="*/ 11 w 86"/>
                <a:gd name="T29" fmla="*/ 3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63"/>
                <a:gd name="T47" fmla="*/ 86 w 86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63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7" y="63"/>
                  </a:lnTo>
                  <a:lnTo>
                    <a:pt x="80" y="63"/>
                  </a:lnTo>
                  <a:lnTo>
                    <a:pt x="83" y="63"/>
                  </a:lnTo>
                  <a:lnTo>
                    <a:pt x="86" y="63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6" y="5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71" name="Line 30"/>
            <p:cNvSpPr>
              <a:spLocks noChangeShapeType="1"/>
            </p:cNvSpPr>
            <p:nvPr/>
          </p:nvSpPr>
          <p:spPr bwMode="auto">
            <a:xfrm>
              <a:off x="1025" y="855"/>
              <a:ext cx="3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72" name="Line 31"/>
            <p:cNvSpPr>
              <a:spLocks noChangeShapeType="1"/>
            </p:cNvSpPr>
            <p:nvPr/>
          </p:nvSpPr>
          <p:spPr bwMode="auto">
            <a:xfrm>
              <a:off x="1110" y="864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73" name="Line 32"/>
            <p:cNvSpPr>
              <a:spLocks noChangeShapeType="1"/>
            </p:cNvSpPr>
            <p:nvPr/>
          </p:nvSpPr>
          <p:spPr bwMode="auto">
            <a:xfrm flipV="1">
              <a:off x="775" y="996"/>
              <a:ext cx="63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74" name="Freeform 33"/>
            <p:cNvSpPr>
              <a:spLocks/>
            </p:cNvSpPr>
            <p:nvPr/>
          </p:nvSpPr>
          <p:spPr bwMode="auto">
            <a:xfrm>
              <a:off x="1105" y="828"/>
              <a:ext cx="82" cy="41"/>
            </a:xfrm>
            <a:custGeom>
              <a:avLst/>
              <a:gdLst>
                <a:gd name="T0" fmla="*/ 5 w 82"/>
                <a:gd name="T1" fmla="*/ 30 h 41"/>
                <a:gd name="T2" fmla="*/ 2 w 82"/>
                <a:gd name="T3" fmla="*/ 33 h 41"/>
                <a:gd name="T4" fmla="*/ 0 w 82"/>
                <a:gd name="T5" fmla="*/ 36 h 41"/>
                <a:gd name="T6" fmla="*/ 0 w 82"/>
                <a:gd name="T7" fmla="*/ 38 h 41"/>
                <a:gd name="T8" fmla="*/ 2 w 82"/>
                <a:gd name="T9" fmla="*/ 41 h 41"/>
                <a:gd name="T10" fmla="*/ 5 w 82"/>
                <a:gd name="T11" fmla="*/ 41 h 41"/>
                <a:gd name="T12" fmla="*/ 8 w 82"/>
                <a:gd name="T13" fmla="*/ 41 h 41"/>
                <a:gd name="T14" fmla="*/ 80 w 82"/>
                <a:gd name="T15" fmla="*/ 8 h 41"/>
                <a:gd name="T16" fmla="*/ 82 w 82"/>
                <a:gd name="T17" fmla="*/ 8 h 41"/>
                <a:gd name="T18" fmla="*/ 82 w 82"/>
                <a:gd name="T19" fmla="*/ 5 h 41"/>
                <a:gd name="T20" fmla="*/ 82 w 82"/>
                <a:gd name="T21" fmla="*/ 5 h 41"/>
                <a:gd name="T22" fmla="*/ 82 w 82"/>
                <a:gd name="T23" fmla="*/ 3 h 41"/>
                <a:gd name="T24" fmla="*/ 80 w 82"/>
                <a:gd name="T25" fmla="*/ 0 h 41"/>
                <a:gd name="T26" fmla="*/ 77 w 82"/>
                <a:gd name="T27" fmla="*/ 0 h 41"/>
                <a:gd name="T28" fmla="*/ 5 w 82"/>
                <a:gd name="T29" fmla="*/ 3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41"/>
                <a:gd name="T47" fmla="*/ 82 w 82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41">
                  <a:moveTo>
                    <a:pt x="5" y="30"/>
                  </a:moveTo>
                  <a:lnTo>
                    <a:pt x="2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8" y="41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75" name="Freeform 34"/>
            <p:cNvSpPr>
              <a:spLocks/>
            </p:cNvSpPr>
            <p:nvPr/>
          </p:nvSpPr>
          <p:spPr bwMode="auto">
            <a:xfrm>
              <a:off x="1399" y="930"/>
              <a:ext cx="88" cy="55"/>
            </a:xfrm>
            <a:custGeom>
              <a:avLst/>
              <a:gdLst>
                <a:gd name="T0" fmla="*/ 88 w 88"/>
                <a:gd name="T1" fmla="*/ 11 h 55"/>
                <a:gd name="T2" fmla="*/ 88 w 88"/>
                <a:gd name="T3" fmla="*/ 8 h 55"/>
                <a:gd name="T4" fmla="*/ 88 w 88"/>
                <a:gd name="T5" fmla="*/ 5 h 55"/>
                <a:gd name="T6" fmla="*/ 88 w 88"/>
                <a:gd name="T7" fmla="*/ 2 h 55"/>
                <a:gd name="T8" fmla="*/ 85 w 88"/>
                <a:gd name="T9" fmla="*/ 0 h 55"/>
                <a:gd name="T10" fmla="*/ 83 w 88"/>
                <a:gd name="T11" fmla="*/ 0 h 55"/>
                <a:gd name="T12" fmla="*/ 80 w 88"/>
                <a:gd name="T13" fmla="*/ 2 h 55"/>
                <a:gd name="T14" fmla="*/ 3 w 88"/>
                <a:gd name="T15" fmla="*/ 46 h 55"/>
                <a:gd name="T16" fmla="*/ 0 w 88"/>
                <a:gd name="T17" fmla="*/ 49 h 55"/>
                <a:gd name="T18" fmla="*/ 0 w 88"/>
                <a:gd name="T19" fmla="*/ 52 h 55"/>
                <a:gd name="T20" fmla="*/ 3 w 88"/>
                <a:gd name="T21" fmla="*/ 55 h 55"/>
                <a:gd name="T22" fmla="*/ 6 w 88"/>
                <a:gd name="T23" fmla="*/ 55 h 55"/>
                <a:gd name="T24" fmla="*/ 8 w 88"/>
                <a:gd name="T25" fmla="*/ 55 h 55"/>
                <a:gd name="T26" fmla="*/ 11 w 88"/>
                <a:gd name="T27" fmla="*/ 55 h 55"/>
                <a:gd name="T28" fmla="*/ 88 w 88"/>
                <a:gd name="T29" fmla="*/ 1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55"/>
                <a:gd name="T47" fmla="*/ 88 w 8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55">
                  <a:moveTo>
                    <a:pt x="88" y="11"/>
                  </a:moveTo>
                  <a:lnTo>
                    <a:pt x="88" y="8"/>
                  </a:lnTo>
                  <a:lnTo>
                    <a:pt x="88" y="5"/>
                  </a:lnTo>
                  <a:lnTo>
                    <a:pt x="88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1" y="55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76" name="Line 35"/>
            <p:cNvSpPr>
              <a:spLocks noChangeShapeType="1"/>
            </p:cNvSpPr>
            <p:nvPr/>
          </p:nvSpPr>
          <p:spPr bwMode="auto">
            <a:xfrm>
              <a:off x="1482" y="924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77" name="Freeform 36"/>
            <p:cNvSpPr>
              <a:spLocks/>
            </p:cNvSpPr>
            <p:nvPr/>
          </p:nvSpPr>
          <p:spPr bwMode="auto">
            <a:xfrm>
              <a:off x="1476" y="982"/>
              <a:ext cx="50" cy="36"/>
            </a:xfrm>
            <a:custGeom>
              <a:avLst/>
              <a:gdLst>
                <a:gd name="T0" fmla="*/ 50 w 50"/>
                <a:gd name="T1" fmla="*/ 11 h 36"/>
                <a:gd name="T2" fmla="*/ 50 w 50"/>
                <a:gd name="T3" fmla="*/ 8 h 36"/>
                <a:gd name="T4" fmla="*/ 50 w 50"/>
                <a:gd name="T5" fmla="*/ 5 h 36"/>
                <a:gd name="T6" fmla="*/ 50 w 50"/>
                <a:gd name="T7" fmla="*/ 3 h 36"/>
                <a:gd name="T8" fmla="*/ 47 w 50"/>
                <a:gd name="T9" fmla="*/ 0 h 36"/>
                <a:gd name="T10" fmla="*/ 44 w 50"/>
                <a:gd name="T11" fmla="*/ 0 h 36"/>
                <a:gd name="T12" fmla="*/ 41 w 50"/>
                <a:gd name="T13" fmla="*/ 3 h 36"/>
                <a:gd name="T14" fmla="*/ 3 w 50"/>
                <a:gd name="T15" fmla="*/ 27 h 36"/>
                <a:gd name="T16" fmla="*/ 0 w 50"/>
                <a:gd name="T17" fmla="*/ 30 h 36"/>
                <a:gd name="T18" fmla="*/ 0 w 50"/>
                <a:gd name="T19" fmla="*/ 33 h 36"/>
                <a:gd name="T20" fmla="*/ 3 w 50"/>
                <a:gd name="T21" fmla="*/ 36 h 36"/>
                <a:gd name="T22" fmla="*/ 6 w 50"/>
                <a:gd name="T23" fmla="*/ 36 h 36"/>
                <a:gd name="T24" fmla="*/ 8 w 50"/>
                <a:gd name="T25" fmla="*/ 36 h 36"/>
                <a:gd name="T26" fmla="*/ 11 w 50"/>
                <a:gd name="T27" fmla="*/ 36 h 36"/>
                <a:gd name="T28" fmla="*/ 50 w 50"/>
                <a:gd name="T29" fmla="*/ 11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50" y="11"/>
                  </a:moveTo>
                  <a:lnTo>
                    <a:pt x="50" y="8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78" name="Freeform 37"/>
            <p:cNvSpPr>
              <a:spLocks/>
            </p:cNvSpPr>
            <p:nvPr/>
          </p:nvSpPr>
          <p:spPr bwMode="auto">
            <a:xfrm>
              <a:off x="1328" y="894"/>
              <a:ext cx="82" cy="55"/>
            </a:xfrm>
            <a:custGeom>
              <a:avLst/>
              <a:gdLst>
                <a:gd name="T0" fmla="*/ 82 w 82"/>
                <a:gd name="T1" fmla="*/ 11 h 55"/>
                <a:gd name="T2" fmla="*/ 82 w 82"/>
                <a:gd name="T3" fmla="*/ 8 h 55"/>
                <a:gd name="T4" fmla="*/ 82 w 82"/>
                <a:gd name="T5" fmla="*/ 5 h 55"/>
                <a:gd name="T6" fmla="*/ 82 w 82"/>
                <a:gd name="T7" fmla="*/ 3 h 55"/>
                <a:gd name="T8" fmla="*/ 79 w 82"/>
                <a:gd name="T9" fmla="*/ 0 h 55"/>
                <a:gd name="T10" fmla="*/ 77 w 82"/>
                <a:gd name="T11" fmla="*/ 0 h 55"/>
                <a:gd name="T12" fmla="*/ 74 w 82"/>
                <a:gd name="T13" fmla="*/ 3 h 55"/>
                <a:gd name="T14" fmla="*/ 2 w 82"/>
                <a:gd name="T15" fmla="*/ 47 h 55"/>
                <a:gd name="T16" fmla="*/ 0 w 82"/>
                <a:gd name="T17" fmla="*/ 49 h 55"/>
                <a:gd name="T18" fmla="*/ 0 w 82"/>
                <a:gd name="T19" fmla="*/ 52 h 55"/>
                <a:gd name="T20" fmla="*/ 2 w 82"/>
                <a:gd name="T21" fmla="*/ 55 h 55"/>
                <a:gd name="T22" fmla="*/ 5 w 82"/>
                <a:gd name="T23" fmla="*/ 55 h 55"/>
                <a:gd name="T24" fmla="*/ 8 w 82"/>
                <a:gd name="T25" fmla="*/ 55 h 55"/>
                <a:gd name="T26" fmla="*/ 11 w 82"/>
                <a:gd name="T27" fmla="*/ 55 h 55"/>
                <a:gd name="T28" fmla="*/ 82 w 82"/>
                <a:gd name="T29" fmla="*/ 1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55"/>
                <a:gd name="T47" fmla="*/ 82 w 82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55">
                  <a:moveTo>
                    <a:pt x="82" y="11"/>
                  </a:moveTo>
                  <a:lnTo>
                    <a:pt x="82" y="8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4" y="3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11" y="55"/>
                  </a:lnTo>
                  <a:lnTo>
                    <a:pt x="8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79" name="Line 38"/>
            <p:cNvSpPr>
              <a:spLocks noChangeShapeType="1"/>
            </p:cNvSpPr>
            <p:nvPr/>
          </p:nvSpPr>
          <p:spPr bwMode="auto">
            <a:xfrm>
              <a:off x="1405" y="891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80" name="Freeform 39"/>
            <p:cNvSpPr>
              <a:spLocks/>
            </p:cNvSpPr>
            <p:nvPr/>
          </p:nvSpPr>
          <p:spPr bwMode="auto">
            <a:xfrm>
              <a:off x="1253" y="850"/>
              <a:ext cx="86" cy="63"/>
            </a:xfrm>
            <a:custGeom>
              <a:avLst/>
              <a:gdLst>
                <a:gd name="T0" fmla="*/ 86 w 86"/>
                <a:gd name="T1" fmla="*/ 11 h 63"/>
                <a:gd name="T2" fmla="*/ 86 w 86"/>
                <a:gd name="T3" fmla="*/ 8 h 63"/>
                <a:gd name="T4" fmla="*/ 86 w 86"/>
                <a:gd name="T5" fmla="*/ 5 h 63"/>
                <a:gd name="T6" fmla="*/ 86 w 86"/>
                <a:gd name="T7" fmla="*/ 3 h 63"/>
                <a:gd name="T8" fmla="*/ 83 w 86"/>
                <a:gd name="T9" fmla="*/ 0 h 63"/>
                <a:gd name="T10" fmla="*/ 80 w 86"/>
                <a:gd name="T11" fmla="*/ 0 h 63"/>
                <a:gd name="T12" fmla="*/ 77 w 86"/>
                <a:gd name="T13" fmla="*/ 3 h 63"/>
                <a:gd name="T14" fmla="*/ 3 w 86"/>
                <a:gd name="T15" fmla="*/ 55 h 63"/>
                <a:gd name="T16" fmla="*/ 0 w 86"/>
                <a:gd name="T17" fmla="*/ 58 h 63"/>
                <a:gd name="T18" fmla="*/ 0 w 86"/>
                <a:gd name="T19" fmla="*/ 60 h 63"/>
                <a:gd name="T20" fmla="*/ 3 w 86"/>
                <a:gd name="T21" fmla="*/ 63 h 63"/>
                <a:gd name="T22" fmla="*/ 6 w 86"/>
                <a:gd name="T23" fmla="*/ 63 h 63"/>
                <a:gd name="T24" fmla="*/ 9 w 86"/>
                <a:gd name="T25" fmla="*/ 63 h 63"/>
                <a:gd name="T26" fmla="*/ 11 w 86"/>
                <a:gd name="T27" fmla="*/ 63 h 63"/>
                <a:gd name="T28" fmla="*/ 86 w 86"/>
                <a:gd name="T29" fmla="*/ 11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63"/>
                <a:gd name="T47" fmla="*/ 86 w 86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63">
                  <a:moveTo>
                    <a:pt x="86" y="11"/>
                  </a:moveTo>
                  <a:lnTo>
                    <a:pt x="86" y="8"/>
                  </a:lnTo>
                  <a:lnTo>
                    <a:pt x="86" y="5"/>
                  </a:lnTo>
                  <a:lnTo>
                    <a:pt x="86" y="3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7" y="3"/>
                  </a:lnTo>
                  <a:lnTo>
                    <a:pt x="3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3" y="63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81" name="Line 40"/>
            <p:cNvSpPr>
              <a:spLocks noChangeShapeType="1"/>
            </p:cNvSpPr>
            <p:nvPr/>
          </p:nvSpPr>
          <p:spPr bwMode="auto">
            <a:xfrm>
              <a:off x="1333" y="855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82" name="Line 41"/>
            <p:cNvSpPr>
              <a:spLocks noChangeShapeType="1"/>
            </p:cNvSpPr>
            <p:nvPr/>
          </p:nvSpPr>
          <p:spPr bwMode="auto">
            <a:xfrm>
              <a:off x="1259" y="864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83" name="Line 42"/>
            <p:cNvSpPr>
              <a:spLocks noChangeShapeType="1"/>
            </p:cNvSpPr>
            <p:nvPr/>
          </p:nvSpPr>
          <p:spPr bwMode="auto">
            <a:xfrm flipH="1" flipV="1">
              <a:off x="1520" y="996"/>
              <a:ext cx="64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84" name="Freeform 43"/>
            <p:cNvSpPr>
              <a:spLocks/>
            </p:cNvSpPr>
            <p:nvPr/>
          </p:nvSpPr>
          <p:spPr bwMode="auto">
            <a:xfrm>
              <a:off x="1176" y="828"/>
              <a:ext cx="77" cy="41"/>
            </a:xfrm>
            <a:custGeom>
              <a:avLst/>
              <a:gdLst>
                <a:gd name="T0" fmla="*/ 72 w 77"/>
                <a:gd name="T1" fmla="*/ 41 h 41"/>
                <a:gd name="T2" fmla="*/ 75 w 77"/>
                <a:gd name="T3" fmla="*/ 41 h 41"/>
                <a:gd name="T4" fmla="*/ 77 w 77"/>
                <a:gd name="T5" fmla="*/ 41 h 41"/>
                <a:gd name="T6" fmla="*/ 77 w 77"/>
                <a:gd name="T7" fmla="*/ 38 h 41"/>
                <a:gd name="T8" fmla="*/ 77 w 77"/>
                <a:gd name="T9" fmla="*/ 36 h 41"/>
                <a:gd name="T10" fmla="*/ 77 w 77"/>
                <a:gd name="T11" fmla="*/ 33 h 41"/>
                <a:gd name="T12" fmla="*/ 75 w 77"/>
                <a:gd name="T13" fmla="*/ 30 h 41"/>
                <a:gd name="T14" fmla="*/ 9 w 77"/>
                <a:gd name="T15" fmla="*/ 0 h 41"/>
                <a:gd name="T16" fmla="*/ 6 w 77"/>
                <a:gd name="T17" fmla="*/ 0 h 41"/>
                <a:gd name="T18" fmla="*/ 3 w 77"/>
                <a:gd name="T19" fmla="*/ 3 h 41"/>
                <a:gd name="T20" fmla="*/ 0 w 77"/>
                <a:gd name="T21" fmla="*/ 5 h 41"/>
                <a:gd name="T22" fmla="*/ 0 w 77"/>
                <a:gd name="T23" fmla="*/ 5 h 41"/>
                <a:gd name="T24" fmla="*/ 3 w 77"/>
                <a:gd name="T25" fmla="*/ 8 h 41"/>
                <a:gd name="T26" fmla="*/ 6 w 77"/>
                <a:gd name="T27" fmla="*/ 8 h 41"/>
                <a:gd name="T28" fmla="*/ 72 w 77"/>
                <a:gd name="T29" fmla="*/ 41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41"/>
                <a:gd name="T47" fmla="*/ 77 w 7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41">
                  <a:moveTo>
                    <a:pt x="72" y="41"/>
                  </a:moveTo>
                  <a:lnTo>
                    <a:pt x="75" y="41"/>
                  </a:lnTo>
                  <a:lnTo>
                    <a:pt x="77" y="41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7" y="33"/>
                  </a:lnTo>
                  <a:lnTo>
                    <a:pt x="75" y="3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72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85" name="Line 44"/>
            <p:cNvSpPr>
              <a:spLocks noChangeShapeType="1"/>
            </p:cNvSpPr>
            <p:nvPr/>
          </p:nvSpPr>
          <p:spPr bwMode="auto">
            <a:xfrm>
              <a:off x="1592" y="1029"/>
              <a:ext cx="0" cy="4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86" name="Freeform 45"/>
            <p:cNvSpPr>
              <a:spLocks/>
            </p:cNvSpPr>
            <p:nvPr/>
          </p:nvSpPr>
          <p:spPr bwMode="auto">
            <a:xfrm>
              <a:off x="1526" y="1215"/>
              <a:ext cx="129" cy="113"/>
            </a:xfrm>
            <a:custGeom>
              <a:avLst/>
              <a:gdLst>
                <a:gd name="T0" fmla="*/ 0 w 129"/>
                <a:gd name="T1" fmla="*/ 0 h 113"/>
                <a:gd name="T2" fmla="*/ 63 w 129"/>
                <a:gd name="T3" fmla="*/ 113 h 113"/>
                <a:gd name="T4" fmla="*/ 129 w 129"/>
                <a:gd name="T5" fmla="*/ 0 h 113"/>
                <a:gd name="T6" fmla="*/ 0 w 129"/>
                <a:gd name="T7" fmla="*/ 0 h 113"/>
                <a:gd name="T8" fmla="*/ 0 w 12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3"/>
                <a:gd name="T17" fmla="*/ 129 w 12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3">
                  <a:moveTo>
                    <a:pt x="0" y="0"/>
                  </a:moveTo>
                  <a:lnTo>
                    <a:pt x="63" y="113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87" name="Line 46"/>
            <p:cNvSpPr>
              <a:spLocks noChangeShapeType="1"/>
            </p:cNvSpPr>
            <p:nvPr/>
          </p:nvSpPr>
          <p:spPr bwMode="auto">
            <a:xfrm>
              <a:off x="1529" y="1218"/>
              <a:ext cx="63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88" name="Line 47"/>
            <p:cNvSpPr>
              <a:spLocks noChangeShapeType="1"/>
            </p:cNvSpPr>
            <p:nvPr/>
          </p:nvSpPr>
          <p:spPr bwMode="auto">
            <a:xfrm flipV="1">
              <a:off x="1592" y="1218"/>
              <a:ext cx="66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89" name="Line 48"/>
            <p:cNvSpPr>
              <a:spLocks noChangeShapeType="1"/>
            </p:cNvSpPr>
            <p:nvPr/>
          </p:nvSpPr>
          <p:spPr bwMode="auto">
            <a:xfrm flipH="1">
              <a:off x="1529" y="1218"/>
              <a:ext cx="1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90" name="Line 49"/>
            <p:cNvSpPr>
              <a:spLocks noChangeShapeType="1"/>
            </p:cNvSpPr>
            <p:nvPr/>
          </p:nvSpPr>
          <p:spPr bwMode="auto">
            <a:xfrm>
              <a:off x="1529" y="121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91" name="Line 50"/>
            <p:cNvSpPr>
              <a:spLocks noChangeShapeType="1"/>
            </p:cNvSpPr>
            <p:nvPr/>
          </p:nvSpPr>
          <p:spPr bwMode="auto">
            <a:xfrm>
              <a:off x="1537" y="1323"/>
              <a:ext cx="11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92" name="Line 51"/>
            <p:cNvSpPr>
              <a:spLocks noChangeShapeType="1"/>
            </p:cNvSpPr>
            <p:nvPr/>
          </p:nvSpPr>
          <p:spPr bwMode="auto">
            <a:xfrm>
              <a:off x="1870" y="410"/>
              <a:ext cx="2" cy="1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93" name="Freeform 52"/>
            <p:cNvSpPr>
              <a:spLocks/>
            </p:cNvSpPr>
            <p:nvPr/>
          </p:nvSpPr>
          <p:spPr bwMode="auto">
            <a:xfrm>
              <a:off x="1804" y="1215"/>
              <a:ext cx="118" cy="113"/>
            </a:xfrm>
            <a:custGeom>
              <a:avLst/>
              <a:gdLst>
                <a:gd name="T0" fmla="*/ 0 w 118"/>
                <a:gd name="T1" fmla="*/ 0 h 113"/>
                <a:gd name="T2" fmla="*/ 66 w 118"/>
                <a:gd name="T3" fmla="*/ 113 h 113"/>
                <a:gd name="T4" fmla="*/ 118 w 118"/>
                <a:gd name="T5" fmla="*/ 0 h 113"/>
                <a:gd name="T6" fmla="*/ 0 w 118"/>
                <a:gd name="T7" fmla="*/ 0 h 113"/>
                <a:gd name="T8" fmla="*/ 0 w 11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3"/>
                <a:gd name="T17" fmla="*/ 118 w 11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3">
                  <a:moveTo>
                    <a:pt x="0" y="0"/>
                  </a:moveTo>
                  <a:lnTo>
                    <a:pt x="66" y="113"/>
                  </a:lnTo>
                  <a:lnTo>
                    <a:pt x="1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94" name="Line 53"/>
            <p:cNvSpPr>
              <a:spLocks noChangeShapeType="1"/>
            </p:cNvSpPr>
            <p:nvPr/>
          </p:nvSpPr>
          <p:spPr bwMode="auto">
            <a:xfrm>
              <a:off x="1806" y="1218"/>
              <a:ext cx="66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95" name="Line 54"/>
            <p:cNvSpPr>
              <a:spLocks noChangeShapeType="1"/>
            </p:cNvSpPr>
            <p:nvPr/>
          </p:nvSpPr>
          <p:spPr bwMode="auto">
            <a:xfrm flipV="1">
              <a:off x="1872" y="1218"/>
              <a:ext cx="5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96" name="Line 55"/>
            <p:cNvSpPr>
              <a:spLocks noChangeShapeType="1"/>
            </p:cNvSpPr>
            <p:nvPr/>
          </p:nvSpPr>
          <p:spPr bwMode="auto">
            <a:xfrm flipH="1">
              <a:off x="1806" y="1218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97" name="Line 56"/>
            <p:cNvSpPr>
              <a:spLocks noChangeShapeType="1"/>
            </p:cNvSpPr>
            <p:nvPr/>
          </p:nvSpPr>
          <p:spPr bwMode="auto">
            <a:xfrm>
              <a:off x="1806" y="121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98" name="Line 57"/>
            <p:cNvSpPr>
              <a:spLocks noChangeShapeType="1"/>
            </p:cNvSpPr>
            <p:nvPr/>
          </p:nvSpPr>
          <p:spPr bwMode="auto">
            <a:xfrm>
              <a:off x="1815" y="1323"/>
              <a:ext cx="11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99" name="Line 58"/>
            <p:cNvSpPr>
              <a:spLocks noChangeShapeType="1"/>
            </p:cNvSpPr>
            <p:nvPr/>
          </p:nvSpPr>
          <p:spPr bwMode="auto">
            <a:xfrm>
              <a:off x="775" y="1510"/>
              <a:ext cx="109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00" name="Line 59"/>
            <p:cNvSpPr>
              <a:spLocks noChangeShapeType="1"/>
            </p:cNvSpPr>
            <p:nvPr/>
          </p:nvSpPr>
          <p:spPr bwMode="auto">
            <a:xfrm>
              <a:off x="1182" y="410"/>
              <a:ext cx="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01" name="Line 60"/>
            <p:cNvSpPr>
              <a:spLocks noChangeShapeType="1"/>
            </p:cNvSpPr>
            <p:nvPr/>
          </p:nvSpPr>
          <p:spPr bwMode="auto">
            <a:xfrm flipV="1">
              <a:off x="1182" y="1383"/>
              <a:ext cx="3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02" name="Oval 61"/>
            <p:cNvSpPr>
              <a:spLocks noChangeArrowheads="1"/>
            </p:cNvSpPr>
            <p:nvPr/>
          </p:nvSpPr>
          <p:spPr bwMode="auto">
            <a:xfrm>
              <a:off x="1154" y="1353"/>
              <a:ext cx="47" cy="4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603" name="Oval 62"/>
            <p:cNvSpPr>
              <a:spLocks noChangeArrowheads="1"/>
            </p:cNvSpPr>
            <p:nvPr/>
          </p:nvSpPr>
          <p:spPr bwMode="auto">
            <a:xfrm>
              <a:off x="1155" y="1356"/>
              <a:ext cx="48" cy="43"/>
            </a:xfrm>
            <a:prstGeom prst="ellips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604" name="Line 63"/>
            <p:cNvSpPr>
              <a:spLocks noChangeShapeType="1"/>
            </p:cNvSpPr>
            <p:nvPr/>
          </p:nvSpPr>
          <p:spPr bwMode="auto">
            <a:xfrm>
              <a:off x="1182" y="839"/>
              <a:ext cx="3" cy="2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05" name="Oval 64"/>
            <p:cNvSpPr>
              <a:spLocks noChangeArrowheads="1"/>
            </p:cNvSpPr>
            <p:nvPr/>
          </p:nvSpPr>
          <p:spPr bwMode="auto">
            <a:xfrm>
              <a:off x="1154" y="1081"/>
              <a:ext cx="47" cy="4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606" name="Oval 65"/>
            <p:cNvSpPr>
              <a:spLocks noChangeArrowheads="1"/>
            </p:cNvSpPr>
            <p:nvPr/>
          </p:nvSpPr>
          <p:spPr bwMode="auto">
            <a:xfrm>
              <a:off x="1155" y="1079"/>
              <a:ext cx="48" cy="42"/>
            </a:xfrm>
            <a:prstGeom prst="ellips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607" name="Freeform 66"/>
            <p:cNvSpPr>
              <a:spLocks/>
            </p:cNvSpPr>
            <p:nvPr/>
          </p:nvSpPr>
          <p:spPr bwMode="auto">
            <a:xfrm>
              <a:off x="1218" y="1114"/>
              <a:ext cx="66" cy="85"/>
            </a:xfrm>
            <a:custGeom>
              <a:avLst/>
              <a:gdLst>
                <a:gd name="T0" fmla="*/ 27 w 66"/>
                <a:gd name="T1" fmla="*/ 0 h 85"/>
                <a:gd name="T2" fmla="*/ 66 w 66"/>
                <a:gd name="T3" fmla="*/ 85 h 85"/>
                <a:gd name="T4" fmla="*/ 27 w 66"/>
                <a:gd name="T5" fmla="*/ 85 h 85"/>
                <a:gd name="T6" fmla="*/ 0 w 66"/>
                <a:gd name="T7" fmla="*/ 85 h 85"/>
                <a:gd name="T8" fmla="*/ 27 w 66"/>
                <a:gd name="T9" fmla="*/ 0 h 85"/>
                <a:gd name="T10" fmla="*/ 27 w 66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5"/>
                <a:gd name="T20" fmla="*/ 66 w 66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5">
                  <a:moveTo>
                    <a:pt x="27" y="0"/>
                  </a:moveTo>
                  <a:lnTo>
                    <a:pt x="66" y="85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08" name="Line 67"/>
            <p:cNvSpPr>
              <a:spLocks noChangeShapeType="1"/>
            </p:cNvSpPr>
            <p:nvPr/>
          </p:nvSpPr>
          <p:spPr bwMode="auto">
            <a:xfrm flipV="1">
              <a:off x="1248" y="1202"/>
              <a:ext cx="0" cy="1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09" name="Rectangle 68"/>
            <p:cNvSpPr>
              <a:spLocks noChangeArrowheads="1"/>
            </p:cNvSpPr>
            <p:nvPr/>
          </p:nvSpPr>
          <p:spPr bwMode="auto">
            <a:xfrm>
              <a:off x="967" y="592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4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 sz="1400"/>
            </a:p>
          </p:txBody>
        </p:sp>
        <p:sp>
          <p:nvSpPr>
            <p:cNvPr id="35610" name="Rectangle 69"/>
            <p:cNvSpPr>
              <a:spLocks noChangeArrowheads="1"/>
            </p:cNvSpPr>
            <p:nvPr/>
          </p:nvSpPr>
          <p:spPr bwMode="auto">
            <a:xfrm>
              <a:off x="1041" y="63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35611" name="Rectangle 70"/>
            <p:cNvSpPr>
              <a:spLocks noChangeArrowheads="1"/>
            </p:cNvSpPr>
            <p:nvPr/>
          </p:nvSpPr>
          <p:spPr bwMode="auto">
            <a:xfrm>
              <a:off x="1273" y="1210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35612" name="Rectangle 71"/>
            <p:cNvSpPr>
              <a:spLocks noChangeArrowheads="1"/>
            </p:cNvSpPr>
            <p:nvPr/>
          </p:nvSpPr>
          <p:spPr bwMode="auto">
            <a:xfrm>
              <a:off x="1347" y="1251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  <p:sp>
          <p:nvSpPr>
            <p:cNvPr id="35613" name="Rectangle 72"/>
            <p:cNvSpPr>
              <a:spLocks noChangeArrowheads="1"/>
            </p:cNvSpPr>
            <p:nvPr/>
          </p:nvSpPr>
          <p:spPr bwMode="auto">
            <a:xfrm>
              <a:off x="1061" y="1304"/>
              <a:ext cx="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fr-FR" altLang="fr-FR"/>
            </a:p>
          </p:txBody>
        </p:sp>
        <p:sp>
          <p:nvSpPr>
            <p:cNvPr id="35614" name="Rectangle 73"/>
            <p:cNvSpPr>
              <a:spLocks noChangeArrowheads="1"/>
            </p:cNvSpPr>
            <p:nvPr/>
          </p:nvSpPr>
          <p:spPr bwMode="auto">
            <a:xfrm>
              <a:off x="1072" y="1026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fr-FR" altLang="fr-FR"/>
            </a:p>
          </p:txBody>
        </p:sp>
        <p:sp>
          <p:nvSpPr>
            <p:cNvPr id="35615" name="Rectangle 74"/>
            <p:cNvSpPr>
              <a:spLocks noChangeArrowheads="1"/>
            </p:cNvSpPr>
            <p:nvPr/>
          </p:nvSpPr>
          <p:spPr bwMode="auto">
            <a:xfrm>
              <a:off x="1410" y="675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4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 sz="1400"/>
            </a:p>
          </p:txBody>
        </p:sp>
        <p:sp>
          <p:nvSpPr>
            <p:cNvPr id="35616" name="Rectangle 75"/>
            <p:cNvSpPr>
              <a:spLocks noChangeArrowheads="1"/>
            </p:cNvSpPr>
            <p:nvPr/>
          </p:nvSpPr>
          <p:spPr bwMode="auto">
            <a:xfrm>
              <a:off x="1484" y="716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35617" name="Rectangle 76"/>
            <p:cNvSpPr>
              <a:spLocks noChangeArrowheads="1"/>
            </p:cNvSpPr>
            <p:nvPr/>
          </p:nvSpPr>
          <p:spPr bwMode="auto">
            <a:xfrm>
              <a:off x="901" y="958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35618" name="Rectangle 77"/>
            <p:cNvSpPr>
              <a:spLocks noChangeArrowheads="1"/>
            </p:cNvSpPr>
            <p:nvPr/>
          </p:nvSpPr>
          <p:spPr bwMode="auto">
            <a:xfrm>
              <a:off x="975" y="999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  <p:sp>
          <p:nvSpPr>
            <p:cNvPr id="35619" name="Line 78"/>
            <p:cNvSpPr>
              <a:spLocks noChangeShapeType="1"/>
            </p:cNvSpPr>
            <p:nvPr/>
          </p:nvSpPr>
          <p:spPr bwMode="auto">
            <a:xfrm>
              <a:off x="1190" y="1512"/>
              <a:ext cx="4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20" name="Oval 79"/>
            <p:cNvSpPr>
              <a:spLocks noChangeArrowheads="1"/>
            </p:cNvSpPr>
            <p:nvPr/>
          </p:nvSpPr>
          <p:spPr bwMode="auto">
            <a:xfrm>
              <a:off x="1165" y="1488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621" name="Oval 80"/>
            <p:cNvSpPr>
              <a:spLocks noChangeArrowheads="1"/>
            </p:cNvSpPr>
            <p:nvPr/>
          </p:nvSpPr>
          <p:spPr bwMode="auto">
            <a:xfrm>
              <a:off x="1578" y="1488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622" name="Rectangle 81"/>
            <p:cNvSpPr>
              <a:spLocks noChangeArrowheads="1"/>
            </p:cNvSpPr>
            <p:nvPr/>
          </p:nvSpPr>
          <p:spPr bwMode="auto">
            <a:xfrm>
              <a:off x="2866" y="603"/>
              <a:ext cx="1117" cy="7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623" name="Line 82"/>
            <p:cNvSpPr>
              <a:spLocks noChangeShapeType="1"/>
            </p:cNvSpPr>
            <p:nvPr/>
          </p:nvSpPr>
          <p:spPr bwMode="auto">
            <a:xfrm flipH="1" flipV="1">
              <a:off x="2866" y="578"/>
              <a:ext cx="3" cy="7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24" name="Freeform 83"/>
            <p:cNvSpPr>
              <a:spLocks/>
            </p:cNvSpPr>
            <p:nvPr/>
          </p:nvSpPr>
          <p:spPr bwMode="auto">
            <a:xfrm>
              <a:off x="2822" y="493"/>
              <a:ext cx="91" cy="88"/>
            </a:xfrm>
            <a:custGeom>
              <a:avLst/>
              <a:gdLst>
                <a:gd name="T0" fmla="*/ 91 w 91"/>
                <a:gd name="T1" fmla="*/ 88 h 88"/>
                <a:gd name="T2" fmla="*/ 44 w 91"/>
                <a:gd name="T3" fmla="*/ 0 h 88"/>
                <a:gd name="T4" fmla="*/ 0 w 91"/>
                <a:gd name="T5" fmla="*/ 88 h 88"/>
                <a:gd name="T6" fmla="*/ 91 w 91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88"/>
                <a:gd name="T14" fmla="*/ 91 w 91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88">
                  <a:moveTo>
                    <a:pt x="91" y="88"/>
                  </a:moveTo>
                  <a:lnTo>
                    <a:pt x="44" y="0"/>
                  </a:lnTo>
                  <a:lnTo>
                    <a:pt x="0" y="88"/>
                  </a:lnTo>
                  <a:lnTo>
                    <a:pt x="9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25" name="Line 84"/>
            <p:cNvSpPr>
              <a:spLocks noChangeShapeType="1"/>
            </p:cNvSpPr>
            <p:nvPr/>
          </p:nvSpPr>
          <p:spPr bwMode="auto">
            <a:xfrm flipV="1">
              <a:off x="2869" y="932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26" name="Freeform 85"/>
            <p:cNvSpPr>
              <a:spLocks/>
            </p:cNvSpPr>
            <p:nvPr/>
          </p:nvSpPr>
          <p:spPr bwMode="auto">
            <a:xfrm>
              <a:off x="2874" y="894"/>
              <a:ext cx="28" cy="44"/>
            </a:xfrm>
            <a:custGeom>
              <a:avLst/>
              <a:gdLst>
                <a:gd name="T0" fmla="*/ 3 w 28"/>
                <a:gd name="T1" fmla="*/ 36 h 44"/>
                <a:gd name="T2" fmla="*/ 0 w 28"/>
                <a:gd name="T3" fmla="*/ 38 h 44"/>
                <a:gd name="T4" fmla="*/ 0 w 28"/>
                <a:gd name="T5" fmla="*/ 41 h 44"/>
                <a:gd name="T6" fmla="*/ 3 w 28"/>
                <a:gd name="T7" fmla="*/ 44 h 44"/>
                <a:gd name="T8" fmla="*/ 6 w 28"/>
                <a:gd name="T9" fmla="*/ 44 h 44"/>
                <a:gd name="T10" fmla="*/ 8 w 28"/>
                <a:gd name="T11" fmla="*/ 44 h 44"/>
                <a:gd name="T12" fmla="*/ 11 w 28"/>
                <a:gd name="T13" fmla="*/ 44 h 44"/>
                <a:gd name="T14" fmla="*/ 28 w 28"/>
                <a:gd name="T15" fmla="*/ 11 h 44"/>
                <a:gd name="T16" fmla="*/ 28 w 28"/>
                <a:gd name="T17" fmla="*/ 8 h 44"/>
                <a:gd name="T18" fmla="*/ 28 w 28"/>
                <a:gd name="T19" fmla="*/ 5 h 44"/>
                <a:gd name="T20" fmla="*/ 28 w 28"/>
                <a:gd name="T21" fmla="*/ 3 h 44"/>
                <a:gd name="T22" fmla="*/ 25 w 28"/>
                <a:gd name="T23" fmla="*/ 0 h 44"/>
                <a:gd name="T24" fmla="*/ 22 w 28"/>
                <a:gd name="T25" fmla="*/ 0 h 44"/>
                <a:gd name="T26" fmla="*/ 19 w 28"/>
                <a:gd name="T27" fmla="*/ 3 h 44"/>
                <a:gd name="T28" fmla="*/ 3 w 28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3" y="36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27" name="Line 86"/>
            <p:cNvSpPr>
              <a:spLocks noChangeShapeType="1"/>
            </p:cNvSpPr>
            <p:nvPr/>
          </p:nvSpPr>
          <p:spPr bwMode="auto">
            <a:xfrm flipV="1">
              <a:off x="2896" y="875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28" name="Freeform 87"/>
            <p:cNvSpPr>
              <a:spLocks/>
            </p:cNvSpPr>
            <p:nvPr/>
          </p:nvSpPr>
          <p:spPr bwMode="auto">
            <a:xfrm>
              <a:off x="2899" y="833"/>
              <a:ext cx="30" cy="47"/>
            </a:xfrm>
            <a:custGeom>
              <a:avLst/>
              <a:gdLst>
                <a:gd name="T0" fmla="*/ 3 w 30"/>
                <a:gd name="T1" fmla="*/ 39 h 47"/>
                <a:gd name="T2" fmla="*/ 0 w 30"/>
                <a:gd name="T3" fmla="*/ 42 h 47"/>
                <a:gd name="T4" fmla="*/ 0 w 30"/>
                <a:gd name="T5" fmla="*/ 44 h 47"/>
                <a:gd name="T6" fmla="*/ 3 w 30"/>
                <a:gd name="T7" fmla="*/ 47 h 47"/>
                <a:gd name="T8" fmla="*/ 5 w 30"/>
                <a:gd name="T9" fmla="*/ 47 h 47"/>
                <a:gd name="T10" fmla="*/ 8 w 30"/>
                <a:gd name="T11" fmla="*/ 47 h 47"/>
                <a:gd name="T12" fmla="*/ 11 w 30"/>
                <a:gd name="T13" fmla="*/ 47 h 47"/>
                <a:gd name="T14" fmla="*/ 30 w 30"/>
                <a:gd name="T15" fmla="*/ 11 h 47"/>
                <a:gd name="T16" fmla="*/ 30 w 30"/>
                <a:gd name="T17" fmla="*/ 9 h 47"/>
                <a:gd name="T18" fmla="*/ 30 w 30"/>
                <a:gd name="T19" fmla="*/ 6 h 47"/>
                <a:gd name="T20" fmla="*/ 30 w 30"/>
                <a:gd name="T21" fmla="*/ 3 h 47"/>
                <a:gd name="T22" fmla="*/ 27 w 30"/>
                <a:gd name="T23" fmla="*/ 0 h 47"/>
                <a:gd name="T24" fmla="*/ 25 w 30"/>
                <a:gd name="T25" fmla="*/ 0 h 47"/>
                <a:gd name="T26" fmla="*/ 22 w 30"/>
                <a:gd name="T27" fmla="*/ 3 h 47"/>
                <a:gd name="T28" fmla="*/ 3 w 30"/>
                <a:gd name="T29" fmla="*/ 39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3" y="39"/>
                  </a:moveTo>
                  <a:lnTo>
                    <a:pt x="0" y="42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1" y="47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29" name="Freeform 88"/>
            <p:cNvSpPr>
              <a:spLocks/>
            </p:cNvSpPr>
            <p:nvPr/>
          </p:nvSpPr>
          <p:spPr bwMode="auto">
            <a:xfrm>
              <a:off x="2918" y="811"/>
              <a:ext cx="30" cy="33"/>
            </a:xfrm>
            <a:custGeom>
              <a:avLst/>
              <a:gdLst>
                <a:gd name="T0" fmla="*/ 3 w 30"/>
                <a:gd name="T1" fmla="*/ 25 h 33"/>
                <a:gd name="T2" fmla="*/ 0 w 30"/>
                <a:gd name="T3" fmla="*/ 28 h 33"/>
                <a:gd name="T4" fmla="*/ 0 w 30"/>
                <a:gd name="T5" fmla="*/ 31 h 33"/>
                <a:gd name="T6" fmla="*/ 3 w 30"/>
                <a:gd name="T7" fmla="*/ 33 h 33"/>
                <a:gd name="T8" fmla="*/ 6 w 30"/>
                <a:gd name="T9" fmla="*/ 33 h 33"/>
                <a:gd name="T10" fmla="*/ 8 w 30"/>
                <a:gd name="T11" fmla="*/ 33 h 33"/>
                <a:gd name="T12" fmla="*/ 11 w 30"/>
                <a:gd name="T13" fmla="*/ 33 h 33"/>
                <a:gd name="T14" fmla="*/ 30 w 30"/>
                <a:gd name="T15" fmla="*/ 11 h 33"/>
                <a:gd name="T16" fmla="*/ 30 w 30"/>
                <a:gd name="T17" fmla="*/ 9 h 33"/>
                <a:gd name="T18" fmla="*/ 30 w 30"/>
                <a:gd name="T19" fmla="*/ 6 h 33"/>
                <a:gd name="T20" fmla="*/ 30 w 30"/>
                <a:gd name="T21" fmla="*/ 3 h 33"/>
                <a:gd name="T22" fmla="*/ 28 w 30"/>
                <a:gd name="T23" fmla="*/ 0 h 33"/>
                <a:gd name="T24" fmla="*/ 25 w 30"/>
                <a:gd name="T25" fmla="*/ 0 h 33"/>
                <a:gd name="T26" fmla="*/ 22 w 30"/>
                <a:gd name="T27" fmla="*/ 3 h 33"/>
                <a:gd name="T28" fmla="*/ 3 w 30"/>
                <a:gd name="T29" fmla="*/ 25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3"/>
                <a:gd name="T47" fmla="*/ 30 w 3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3">
                  <a:moveTo>
                    <a:pt x="3" y="25"/>
                  </a:move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30" name="Line 89"/>
            <p:cNvSpPr>
              <a:spLocks noChangeShapeType="1"/>
            </p:cNvSpPr>
            <p:nvPr/>
          </p:nvSpPr>
          <p:spPr bwMode="auto">
            <a:xfrm flipV="1">
              <a:off x="2943" y="787"/>
              <a:ext cx="8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31" name="Freeform 90"/>
            <p:cNvSpPr>
              <a:spLocks/>
            </p:cNvSpPr>
            <p:nvPr/>
          </p:nvSpPr>
          <p:spPr bwMode="auto">
            <a:xfrm>
              <a:off x="2946" y="757"/>
              <a:ext cx="30" cy="35"/>
            </a:xfrm>
            <a:custGeom>
              <a:avLst/>
              <a:gdLst>
                <a:gd name="T0" fmla="*/ 2 w 30"/>
                <a:gd name="T1" fmla="*/ 27 h 35"/>
                <a:gd name="T2" fmla="*/ 0 w 30"/>
                <a:gd name="T3" fmla="*/ 30 h 35"/>
                <a:gd name="T4" fmla="*/ 0 w 30"/>
                <a:gd name="T5" fmla="*/ 32 h 35"/>
                <a:gd name="T6" fmla="*/ 2 w 30"/>
                <a:gd name="T7" fmla="*/ 35 h 35"/>
                <a:gd name="T8" fmla="*/ 5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7 w 30"/>
                <a:gd name="T23" fmla="*/ 0 h 35"/>
                <a:gd name="T24" fmla="*/ 24 w 30"/>
                <a:gd name="T25" fmla="*/ 0 h 35"/>
                <a:gd name="T26" fmla="*/ 22 w 30"/>
                <a:gd name="T27" fmla="*/ 2 h 35"/>
                <a:gd name="T28" fmla="*/ 2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2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32" name="Line 91"/>
            <p:cNvSpPr>
              <a:spLocks noChangeShapeType="1"/>
            </p:cNvSpPr>
            <p:nvPr/>
          </p:nvSpPr>
          <p:spPr bwMode="auto">
            <a:xfrm flipV="1">
              <a:off x="2970" y="737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33" name="Freeform 92"/>
            <p:cNvSpPr>
              <a:spLocks/>
            </p:cNvSpPr>
            <p:nvPr/>
          </p:nvSpPr>
          <p:spPr bwMode="auto">
            <a:xfrm>
              <a:off x="2976" y="704"/>
              <a:ext cx="27" cy="39"/>
            </a:xfrm>
            <a:custGeom>
              <a:avLst/>
              <a:gdLst>
                <a:gd name="T0" fmla="*/ 3 w 27"/>
                <a:gd name="T1" fmla="*/ 31 h 39"/>
                <a:gd name="T2" fmla="*/ 0 w 27"/>
                <a:gd name="T3" fmla="*/ 33 h 39"/>
                <a:gd name="T4" fmla="*/ 0 w 27"/>
                <a:gd name="T5" fmla="*/ 36 h 39"/>
                <a:gd name="T6" fmla="*/ 3 w 27"/>
                <a:gd name="T7" fmla="*/ 39 h 39"/>
                <a:gd name="T8" fmla="*/ 5 w 27"/>
                <a:gd name="T9" fmla="*/ 39 h 39"/>
                <a:gd name="T10" fmla="*/ 8 w 27"/>
                <a:gd name="T11" fmla="*/ 39 h 39"/>
                <a:gd name="T12" fmla="*/ 11 w 27"/>
                <a:gd name="T13" fmla="*/ 39 h 39"/>
                <a:gd name="T14" fmla="*/ 27 w 27"/>
                <a:gd name="T15" fmla="*/ 11 h 39"/>
                <a:gd name="T16" fmla="*/ 27 w 27"/>
                <a:gd name="T17" fmla="*/ 9 h 39"/>
                <a:gd name="T18" fmla="*/ 27 w 27"/>
                <a:gd name="T19" fmla="*/ 6 h 39"/>
                <a:gd name="T20" fmla="*/ 27 w 27"/>
                <a:gd name="T21" fmla="*/ 3 h 39"/>
                <a:gd name="T22" fmla="*/ 25 w 27"/>
                <a:gd name="T23" fmla="*/ 0 h 39"/>
                <a:gd name="T24" fmla="*/ 22 w 27"/>
                <a:gd name="T25" fmla="*/ 0 h 39"/>
                <a:gd name="T26" fmla="*/ 19 w 27"/>
                <a:gd name="T27" fmla="*/ 3 h 39"/>
                <a:gd name="T28" fmla="*/ 3 w 27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9"/>
                <a:gd name="T47" fmla="*/ 27 w 27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9">
                  <a:moveTo>
                    <a:pt x="3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34" name="Freeform 93"/>
            <p:cNvSpPr>
              <a:spLocks/>
            </p:cNvSpPr>
            <p:nvPr/>
          </p:nvSpPr>
          <p:spPr bwMode="auto">
            <a:xfrm>
              <a:off x="2992" y="688"/>
              <a:ext cx="22" cy="27"/>
            </a:xfrm>
            <a:custGeom>
              <a:avLst/>
              <a:gdLst>
                <a:gd name="T0" fmla="*/ 3 w 22"/>
                <a:gd name="T1" fmla="*/ 19 h 27"/>
                <a:gd name="T2" fmla="*/ 0 w 22"/>
                <a:gd name="T3" fmla="*/ 22 h 27"/>
                <a:gd name="T4" fmla="*/ 0 w 22"/>
                <a:gd name="T5" fmla="*/ 25 h 27"/>
                <a:gd name="T6" fmla="*/ 3 w 22"/>
                <a:gd name="T7" fmla="*/ 27 h 27"/>
                <a:gd name="T8" fmla="*/ 6 w 22"/>
                <a:gd name="T9" fmla="*/ 27 h 27"/>
                <a:gd name="T10" fmla="*/ 9 w 22"/>
                <a:gd name="T11" fmla="*/ 27 h 27"/>
                <a:gd name="T12" fmla="*/ 11 w 22"/>
                <a:gd name="T13" fmla="*/ 27 h 27"/>
                <a:gd name="T14" fmla="*/ 22 w 22"/>
                <a:gd name="T15" fmla="*/ 11 h 27"/>
                <a:gd name="T16" fmla="*/ 22 w 22"/>
                <a:gd name="T17" fmla="*/ 8 h 27"/>
                <a:gd name="T18" fmla="*/ 22 w 22"/>
                <a:gd name="T19" fmla="*/ 5 h 27"/>
                <a:gd name="T20" fmla="*/ 22 w 22"/>
                <a:gd name="T21" fmla="*/ 3 h 27"/>
                <a:gd name="T22" fmla="*/ 20 w 22"/>
                <a:gd name="T23" fmla="*/ 0 h 27"/>
                <a:gd name="T24" fmla="*/ 17 w 22"/>
                <a:gd name="T25" fmla="*/ 0 h 27"/>
                <a:gd name="T26" fmla="*/ 14 w 22"/>
                <a:gd name="T27" fmla="*/ 3 h 27"/>
                <a:gd name="T28" fmla="*/ 3 w 22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7"/>
                <a:gd name="T47" fmla="*/ 22 w 22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7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35" name="Freeform 94"/>
            <p:cNvSpPr>
              <a:spLocks/>
            </p:cNvSpPr>
            <p:nvPr/>
          </p:nvSpPr>
          <p:spPr bwMode="auto">
            <a:xfrm>
              <a:off x="3003" y="660"/>
              <a:ext cx="31" cy="39"/>
            </a:xfrm>
            <a:custGeom>
              <a:avLst/>
              <a:gdLst>
                <a:gd name="T0" fmla="*/ 3 w 31"/>
                <a:gd name="T1" fmla="*/ 31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9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9 h 39"/>
                <a:gd name="T18" fmla="*/ 31 w 31"/>
                <a:gd name="T19" fmla="*/ 6 h 39"/>
                <a:gd name="T20" fmla="*/ 31 w 31"/>
                <a:gd name="T21" fmla="*/ 3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3 h 39"/>
                <a:gd name="T28" fmla="*/ 3 w 31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36" name="Freeform 95"/>
            <p:cNvSpPr>
              <a:spLocks/>
            </p:cNvSpPr>
            <p:nvPr/>
          </p:nvSpPr>
          <p:spPr bwMode="auto">
            <a:xfrm>
              <a:off x="3023" y="647"/>
              <a:ext cx="30" cy="24"/>
            </a:xfrm>
            <a:custGeom>
              <a:avLst/>
              <a:gdLst>
                <a:gd name="T0" fmla="*/ 2 w 30"/>
                <a:gd name="T1" fmla="*/ 16 h 24"/>
                <a:gd name="T2" fmla="*/ 0 w 30"/>
                <a:gd name="T3" fmla="*/ 19 h 24"/>
                <a:gd name="T4" fmla="*/ 0 w 30"/>
                <a:gd name="T5" fmla="*/ 22 h 24"/>
                <a:gd name="T6" fmla="*/ 2 w 30"/>
                <a:gd name="T7" fmla="*/ 24 h 24"/>
                <a:gd name="T8" fmla="*/ 5 w 30"/>
                <a:gd name="T9" fmla="*/ 24 h 24"/>
                <a:gd name="T10" fmla="*/ 8 w 30"/>
                <a:gd name="T11" fmla="*/ 24 h 24"/>
                <a:gd name="T12" fmla="*/ 11 w 30"/>
                <a:gd name="T13" fmla="*/ 24 h 24"/>
                <a:gd name="T14" fmla="*/ 30 w 30"/>
                <a:gd name="T15" fmla="*/ 11 h 24"/>
                <a:gd name="T16" fmla="*/ 30 w 30"/>
                <a:gd name="T17" fmla="*/ 8 h 24"/>
                <a:gd name="T18" fmla="*/ 30 w 30"/>
                <a:gd name="T19" fmla="*/ 5 h 24"/>
                <a:gd name="T20" fmla="*/ 30 w 30"/>
                <a:gd name="T21" fmla="*/ 2 h 24"/>
                <a:gd name="T22" fmla="*/ 27 w 30"/>
                <a:gd name="T23" fmla="*/ 0 h 24"/>
                <a:gd name="T24" fmla="*/ 24 w 30"/>
                <a:gd name="T25" fmla="*/ 0 h 24"/>
                <a:gd name="T26" fmla="*/ 22 w 30"/>
                <a:gd name="T27" fmla="*/ 2 h 24"/>
                <a:gd name="T28" fmla="*/ 2 w 30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4"/>
                <a:gd name="T47" fmla="*/ 30 w 30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4">
                  <a:moveTo>
                    <a:pt x="2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37" name="Freeform 96"/>
            <p:cNvSpPr>
              <a:spLocks/>
            </p:cNvSpPr>
            <p:nvPr/>
          </p:nvSpPr>
          <p:spPr bwMode="auto">
            <a:xfrm>
              <a:off x="3042" y="636"/>
              <a:ext cx="19" cy="22"/>
            </a:xfrm>
            <a:custGeom>
              <a:avLst/>
              <a:gdLst>
                <a:gd name="T0" fmla="*/ 3 w 19"/>
                <a:gd name="T1" fmla="*/ 13 h 22"/>
                <a:gd name="T2" fmla="*/ 0 w 19"/>
                <a:gd name="T3" fmla="*/ 16 h 22"/>
                <a:gd name="T4" fmla="*/ 0 w 19"/>
                <a:gd name="T5" fmla="*/ 19 h 22"/>
                <a:gd name="T6" fmla="*/ 3 w 19"/>
                <a:gd name="T7" fmla="*/ 22 h 22"/>
                <a:gd name="T8" fmla="*/ 5 w 19"/>
                <a:gd name="T9" fmla="*/ 22 h 22"/>
                <a:gd name="T10" fmla="*/ 8 w 19"/>
                <a:gd name="T11" fmla="*/ 22 h 22"/>
                <a:gd name="T12" fmla="*/ 11 w 19"/>
                <a:gd name="T13" fmla="*/ 22 h 22"/>
                <a:gd name="T14" fmla="*/ 19 w 19"/>
                <a:gd name="T15" fmla="*/ 11 h 22"/>
                <a:gd name="T16" fmla="*/ 19 w 19"/>
                <a:gd name="T17" fmla="*/ 8 h 22"/>
                <a:gd name="T18" fmla="*/ 19 w 19"/>
                <a:gd name="T19" fmla="*/ 5 h 22"/>
                <a:gd name="T20" fmla="*/ 19 w 19"/>
                <a:gd name="T21" fmla="*/ 2 h 22"/>
                <a:gd name="T22" fmla="*/ 16 w 19"/>
                <a:gd name="T23" fmla="*/ 0 h 22"/>
                <a:gd name="T24" fmla="*/ 14 w 19"/>
                <a:gd name="T25" fmla="*/ 0 h 22"/>
                <a:gd name="T26" fmla="*/ 11 w 19"/>
                <a:gd name="T27" fmla="*/ 2 h 22"/>
                <a:gd name="T28" fmla="*/ 3 w 19"/>
                <a:gd name="T29" fmla="*/ 1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3" y="13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38" name="Freeform 97"/>
            <p:cNvSpPr>
              <a:spLocks/>
            </p:cNvSpPr>
            <p:nvPr/>
          </p:nvSpPr>
          <p:spPr bwMode="auto">
            <a:xfrm>
              <a:off x="3050" y="616"/>
              <a:ext cx="28" cy="31"/>
            </a:xfrm>
            <a:custGeom>
              <a:avLst/>
              <a:gdLst>
                <a:gd name="T0" fmla="*/ 3 w 28"/>
                <a:gd name="T1" fmla="*/ 22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6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19 w 28"/>
                <a:gd name="T27" fmla="*/ 3 h 31"/>
                <a:gd name="T28" fmla="*/ 3 w 28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39" name="Freeform 98"/>
            <p:cNvSpPr>
              <a:spLocks/>
            </p:cNvSpPr>
            <p:nvPr/>
          </p:nvSpPr>
          <p:spPr bwMode="auto">
            <a:xfrm>
              <a:off x="3067" y="611"/>
              <a:ext cx="19" cy="16"/>
            </a:xfrm>
            <a:custGeom>
              <a:avLst/>
              <a:gdLst>
                <a:gd name="T0" fmla="*/ 2 w 19"/>
                <a:gd name="T1" fmla="*/ 8 h 16"/>
                <a:gd name="T2" fmla="*/ 0 w 19"/>
                <a:gd name="T3" fmla="*/ 11 h 16"/>
                <a:gd name="T4" fmla="*/ 0 w 19"/>
                <a:gd name="T5" fmla="*/ 14 h 16"/>
                <a:gd name="T6" fmla="*/ 2 w 19"/>
                <a:gd name="T7" fmla="*/ 16 h 16"/>
                <a:gd name="T8" fmla="*/ 5 w 19"/>
                <a:gd name="T9" fmla="*/ 16 h 16"/>
                <a:gd name="T10" fmla="*/ 8 w 19"/>
                <a:gd name="T11" fmla="*/ 16 h 16"/>
                <a:gd name="T12" fmla="*/ 11 w 19"/>
                <a:gd name="T13" fmla="*/ 16 h 16"/>
                <a:gd name="T14" fmla="*/ 19 w 19"/>
                <a:gd name="T15" fmla="*/ 11 h 16"/>
                <a:gd name="T16" fmla="*/ 19 w 19"/>
                <a:gd name="T17" fmla="*/ 8 h 16"/>
                <a:gd name="T18" fmla="*/ 19 w 19"/>
                <a:gd name="T19" fmla="*/ 5 h 16"/>
                <a:gd name="T20" fmla="*/ 19 w 19"/>
                <a:gd name="T21" fmla="*/ 3 h 16"/>
                <a:gd name="T22" fmla="*/ 16 w 19"/>
                <a:gd name="T23" fmla="*/ 0 h 16"/>
                <a:gd name="T24" fmla="*/ 13 w 19"/>
                <a:gd name="T25" fmla="*/ 0 h 16"/>
                <a:gd name="T26" fmla="*/ 11 w 19"/>
                <a:gd name="T27" fmla="*/ 3 h 16"/>
                <a:gd name="T28" fmla="*/ 2 w 19"/>
                <a:gd name="T29" fmla="*/ 8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6"/>
                <a:gd name="T47" fmla="*/ 19 w 1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6">
                  <a:moveTo>
                    <a:pt x="2" y="8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40" name="Line 99"/>
            <p:cNvSpPr>
              <a:spLocks noChangeShapeType="1"/>
            </p:cNvSpPr>
            <p:nvPr/>
          </p:nvSpPr>
          <p:spPr bwMode="auto">
            <a:xfrm>
              <a:off x="3080" y="6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41" name="Freeform 100"/>
            <p:cNvSpPr>
              <a:spLocks/>
            </p:cNvSpPr>
            <p:nvPr/>
          </p:nvSpPr>
          <p:spPr bwMode="auto">
            <a:xfrm>
              <a:off x="3094" y="600"/>
              <a:ext cx="30" cy="22"/>
            </a:xfrm>
            <a:custGeom>
              <a:avLst/>
              <a:gdLst>
                <a:gd name="T0" fmla="*/ 3 w 30"/>
                <a:gd name="T1" fmla="*/ 14 h 22"/>
                <a:gd name="T2" fmla="*/ 0 w 30"/>
                <a:gd name="T3" fmla="*/ 16 h 22"/>
                <a:gd name="T4" fmla="*/ 0 w 30"/>
                <a:gd name="T5" fmla="*/ 19 h 22"/>
                <a:gd name="T6" fmla="*/ 3 w 30"/>
                <a:gd name="T7" fmla="*/ 22 h 22"/>
                <a:gd name="T8" fmla="*/ 6 w 30"/>
                <a:gd name="T9" fmla="*/ 22 h 22"/>
                <a:gd name="T10" fmla="*/ 8 w 30"/>
                <a:gd name="T11" fmla="*/ 22 h 22"/>
                <a:gd name="T12" fmla="*/ 11 w 30"/>
                <a:gd name="T13" fmla="*/ 22 h 22"/>
                <a:gd name="T14" fmla="*/ 30 w 30"/>
                <a:gd name="T15" fmla="*/ 11 h 22"/>
                <a:gd name="T16" fmla="*/ 30 w 30"/>
                <a:gd name="T17" fmla="*/ 8 h 22"/>
                <a:gd name="T18" fmla="*/ 30 w 30"/>
                <a:gd name="T19" fmla="*/ 5 h 22"/>
                <a:gd name="T20" fmla="*/ 30 w 30"/>
                <a:gd name="T21" fmla="*/ 3 h 22"/>
                <a:gd name="T22" fmla="*/ 28 w 30"/>
                <a:gd name="T23" fmla="*/ 0 h 22"/>
                <a:gd name="T24" fmla="*/ 25 w 30"/>
                <a:gd name="T25" fmla="*/ 0 h 22"/>
                <a:gd name="T26" fmla="*/ 22 w 30"/>
                <a:gd name="T27" fmla="*/ 3 h 22"/>
                <a:gd name="T28" fmla="*/ 3 w 3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42" name="Line 101"/>
            <p:cNvSpPr>
              <a:spLocks noChangeShapeType="1"/>
            </p:cNvSpPr>
            <p:nvPr/>
          </p:nvSpPr>
          <p:spPr bwMode="auto">
            <a:xfrm>
              <a:off x="3119" y="60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43" name="Line 102"/>
            <p:cNvSpPr>
              <a:spLocks noChangeShapeType="1"/>
            </p:cNvSpPr>
            <p:nvPr/>
          </p:nvSpPr>
          <p:spPr bwMode="auto">
            <a:xfrm>
              <a:off x="3127" y="605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44" name="Freeform 103"/>
            <p:cNvSpPr>
              <a:spLocks/>
            </p:cNvSpPr>
            <p:nvPr/>
          </p:nvSpPr>
          <p:spPr bwMode="auto">
            <a:xfrm>
              <a:off x="3141" y="600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8 w 22"/>
                <a:gd name="T3" fmla="*/ 0 h 22"/>
                <a:gd name="T4" fmla="*/ 5 w 22"/>
                <a:gd name="T5" fmla="*/ 0 h 22"/>
                <a:gd name="T6" fmla="*/ 3 w 22"/>
                <a:gd name="T7" fmla="*/ 3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6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45" name="Line 104"/>
            <p:cNvSpPr>
              <a:spLocks noChangeShapeType="1"/>
            </p:cNvSpPr>
            <p:nvPr/>
          </p:nvSpPr>
          <p:spPr bwMode="auto">
            <a:xfrm>
              <a:off x="3157" y="6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46" name="Freeform 105"/>
            <p:cNvSpPr>
              <a:spLocks/>
            </p:cNvSpPr>
            <p:nvPr/>
          </p:nvSpPr>
          <p:spPr bwMode="auto">
            <a:xfrm>
              <a:off x="3171" y="611"/>
              <a:ext cx="28" cy="16"/>
            </a:xfrm>
            <a:custGeom>
              <a:avLst/>
              <a:gdLst>
                <a:gd name="T0" fmla="*/ 9 w 28"/>
                <a:gd name="T1" fmla="*/ 0 h 16"/>
                <a:gd name="T2" fmla="*/ 6 w 28"/>
                <a:gd name="T3" fmla="*/ 0 h 16"/>
                <a:gd name="T4" fmla="*/ 3 w 28"/>
                <a:gd name="T5" fmla="*/ 3 h 16"/>
                <a:gd name="T6" fmla="*/ 0 w 28"/>
                <a:gd name="T7" fmla="*/ 5 h 16"/>
                <a:gd name="T8" fmla="*/ 0 w 28"/>
                <a:gd name="T9" fmla="*/ 8 h 16"/>
                <a:gd name="T10" fmla="*/ 3 w 28"/>
                <a:gd name="T11" fmla="*/ 11 h 16"/>
                <a:gd name="T12" fmla="*/ 6 w 28"/>
                <a:gd name="T13" fmla="*/ 11 h 16"/>
                <a:gd name="T14" fmla="*/ 22 w 28"/>
                <a:gd name="T15" fmla="*/ 16 h 16"/>
                <a:gd name="T16" fmla="*/ 25 w 28"/>
                <a:gd name="T17" fmla="*/ 16 h 16"/>
                <a:gd name="T18" fmla="*/ 28 w 28"/>
                <a:gd name="T19" fmla="*/ 16 h 16"/>
                <a:gd name="T20" fmla="*/ 28 w 28"/>
                <a:gd name="T21" fmla="*/ 14 h 16"/>
                <a:gd name="T22" fmla="*/ 28 w 28"/>
                <a:gd name="T23" fmla="*/ 11 h 16"/>
                <a:gd name="T24" fmla="*/ 28 w 28"/>
                <a:gd name="T25" fmla="*/ 8 h 16"/>
                <a:gd name="T26" fmla="*/ 25 w 28"/>
                <a:gd name="T27" fmla="*/ 5 h 16"/>
                <a:gd name="T28" fmla="*/ 9 w 2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6"/>
                <a:gd name="T47" fmla="*/ 28 w 2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6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47" name="Freeform 106"/>
            <p:cNvSpPr>
              <a:spLocks/>
            </p:cNvSpPr>
            <p:nvPr/>
          </p:nvSpPr>
          <p:spPr bwMode="auto">
            <a:xfrm>
              <a:off x="3188" y="616"/>
              <a:ext cx="22" cy="31"/>
            </a:xfrm>
            <a:custGeom>
              <a:avLst/>
              <a:gdLst>
                <a:gd name="T0" fmla="*/ 11 w 22"/>
                <a:gd name="T1" fmla="*/ 3 h 31"/>
                <a:gd name="T2" fmla="*/ 8 w 22"/>
                <a:gd name="T3" fmla="*/ 0 h 31"/>
                <a:gd name="T4" fmla="*/ 5 w 22"/>
                <a:gd name="T5" fmla="*/ 0 h 31"/>
                <a:gd name="T6" fmla="*/ 3 w 22"/>
                <a:gd name="T7" fmla="*/ 3 h 31"/>
                <a:gd name="T8" fmla="*/ 0 w 22"/>
                <a:gd name="T9" fmla="*/ 6 h 31"/>
                <a:gd name="T10" fmla="*/ 0 w 22"/>
                <a:gd name="T11" fmla="*/ 9 h 31"/>
                <a:gd name="T12" fmla="*/ 3 w 22"/>
                <a:gd name="T13" fmla="*/ 11 h 31"/>
                <a:gd name="T14" fmla="*/ 14 w 22"/>
                <a:gd name="T15" fmla="*/ 31 h 31"/>
                <a:gd name="T16" fmla="*/ 16 w 22"/>
                <a:gd name="T17" fmla="*/ 31 h 31"/>
                <a:gd name="T18" fmla="*/ 19 w 22"/>
                <a:gd name="T19" fmla="*/ 31 h 31"/>
                <a:gd name="T20" fmla="*/ 22 w 22"/>
                <a:gd name="T21" fmla="*/ 31 h 31"/>
                <a:gd name="T22" fmla="*/ 22 w 22"/>
                <a:gd name="T23" fmla="*/ 28 h 31"/>
                <a:gd name="T24" fmla="*/ 22 w 22"/>
                <a:gd name="T25" fmla="*/ 25 h 31"/>
                <a:gd name="T26" fmla="*/ 22 w 22"/>
                <a:gd name="T27" fmla="*/ 22 h 31"/>
                <a:gd name="T28" fmla="*/ 11 w 22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1"/>
                <a:gd name="T47" fmla="*/ 22 w 22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48" name="Freeform 107"/>
            <p:cNvSpPr>
              <a:spLocks/>
            </p:cNvSpPr>
            <p:nvPr/>
          </p:nvSpPr>
          <p:spPr bwMode="auto">
            <a:xfrm>
              <a:off x="3199" y="636"/>
              <a:ext cx="27" cy="22"/>
            </a:xfrm>
            <a:custGeom>
              <a:avLst/>
              <a:gdLst>
                <a:gd name="T0" fmla="*/ 11 w 27"/>
                <a:gd name="T1" fmla="*/ 2 h 22"/>
                <a:gd name="T2" fmla="*/ 8 w 27"/>
                <a:gd name="T3" fmla="*/ 0 h 22"/>
                <a:gd name="T4" fmla="*/ 5 w 27"/>
                <a:gd name="T5" fmla="*/ 0 h 22"/>
                <a:gd name="T6" fmla="*/ 3 w 27"/>
                <a:gd name="T7" fmla="*/ 2 h 22"/>
                <a:gd name="T8" fmla="*/ 0 w 27"/>
                <a:gd name="T9" fmla="*/ 5 h 22"/>
                <a:gd name="T10" fmla="*/ 0 w 27"/>
                <a:gd name="T11" fmla="*/ 8 h 22"/>
                <a:gd name="T12" fmla="*/ 3 w 27"/>
                <a:gd name="T13" fmla="*/ 11 h 22"/>
                <a:gd name="T14" fmla="*/ 19 w 27"/>
                <a:gd name="T15" fmla="*/ 22 h 22"/>
                <a:gd name="T16" fmla="*/ 22 w 27"/>
                <a:gd name="T17" fmla="*/ 22 h 22"/>
                <a:gd name="T18" fmla="*/ 25 w 27"/>
                <a:gd name="T19" fmla="*/ 22 h 22"/>
                <a:gd name="T20" fmla="*/ 27 w 27"/>
                <a:gd name="T21" fmla="*/ 22 h 22"/>
                <a:gd name="T22" fmla="*/ 27 w 27"/>
                <a:gd name="T23" fmla="*/ 19 h 22"/>
                <a:gd name="T24" fmla="*/ 27 w 27"/>
                <a:gd name="T25" fmla="*/ 16 h 22"/>
                <a:gd name="T26" fmla="*/ 27 w 27"/>
                <a:gd name="T27" fmla="*/ 13 h 22"/>
                <a:gd name="T28" fmla="*/ 11 w 27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2"/>
                <a:gd name="T47" fmla="*/ 27 w 2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49" name="Freeform 108"/>
            <p:cNvSpPr>
              <a:spLocks/>
            </p:cNvSpPr>
            <p:nvPr/>
          </p:nvSpPr>
          <p:spPr bwMode="auto">
            <a:xfrm>
              <a:off x="3215" y="647"/>
              <a:ext cx="22" cy="24"/>
            </a:xfrm>
            <a:custGeom>
              <a:avLst/>
              <a:gdLst>
                <a:gd name="T0" fmla="*/ 11 w 22"/>
                <a:gd name="T1" fmla="*/ 2 h 24"/>
                <a:gd name="T2" fmla="*/ 9 w 22"/>
                <a:gd name="T3" fmla="*/ 0 h 24"/>
                <a:gd name="T4" fmla="*/ 6 w 22"/>
                <a:gd name="T5" fmla="*/ 0 h 24"/>
                <a:gd name="T6" fmla="*/ 3 w 22"/>
                <a:gd name="T7" fmla="*/ 2 h 24"/>
                <a:gd name="T8" fmla="*/ 0 w 22"/>
                <a:gd name="T9" fmla="*/ 5 h 24"/>
                <a:gd name="T10" fmla="*/ 0 w 22"/>
                <a:gd name="T11" fmla="*/ 8 h 24"/>
                <a:gd name="T12" fmla="*/ 3 w 22"/>
                <a:gd name="T13" fmla="*/ 11 h 24"/>
                <a:gd name="T14" fmla="*/ 14 w 22"/>
                <a:gd name="T15" fmla="*/ 24 h 24"/>
                <a:gd name="T16" fmla="*/ 17 w 22"/>
                <a:gd name="T17" fmla="*/ 24 h 24"/>
                <a:gd name="T18" fmla="*/ 20 w 22"/>
                <a:gd name="T19" fmla="*/ 24 h 24"/>
                <a:gd name="T20" fmla="*/ 22 w 22"/>
                <a:gd name="T21" fmla="*/ 24 h 24"/>
                <a:gd name="T22" fmla="*/ 22 w 22"/>
                <a:gd name="T23" fmla="*/ 22 h 24"/>
                <a:gd name="T24" fmla="*/ 22 w 22"/>
                <a:gd name="T25" fmla="*/ 19 h 24"/>
                <a:gd name="T26" fmla="*/ 22 w 22"/>
                <a:gd name="T27" fmla="*/ 16 h 24"/>
                <a:gd name="T28" fmla="*/ 11 w 22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4"/>
                <a:gd name="T47" fmla="*/ 22 w 2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4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50" name="Freeform 109"/>
            <p:cNvSpPr>
              <a:spLocks/>
            </p:cNvSpPr>
            <p:nvPr/>
          </p:nvSpPr>
          <p:spPr bwMode="auto">
            <a:xfrm>
              <a:off x="3226" y="660"/>
              <a:ext cx="28" cy="39"/>
            </a:xfrm>
            <a:custGeom>
              <a:avLst/>
              <a:gdLst>
                <a:gd name="T0" fmla="*/ 11 w 28"/>
                <a:gd name="T1" fmla="*/ 3 h 39"/>
                <a:gd name="T2" fmla="*/ 9 w 28"/>
                <a:gd name="T3" fmla="*/ 0 h 39"/>
                <a:gd name="T4" fmla="*/ 6 w 28"/>
                <a:gd name="T5" fmla="*/ 0 h 39"/>
                <a:gd name="T6" fmla="*/ 3 w 28"/>
                <a:gd name="T7" fmla="*/ 3 h 39"/>
                <a:gd name="T8" fmla="*/ 0 w 28"/>
                <a:gd name="T9" fmla="*/ 6 h 39"/>
                <a:gd name="T10" fmla="*/ 0 w 28"/>
                <a:gd name="T11" fmla="*/ 9 h 39"/>
                <a:gd name="T12" fmla="*/ 3 w 28"/>
                <a:gd name="T13" fmla="*/ 11 h 39"/>
                <a:gd name="T14" fmla="*/ 20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1 h 39"/>
                <a:gd name="T28" fmla="*/ 11 w 28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51" name="Freeform 110"/>
            <p:cNvSpPr>
              <a:spLocks/>
            </p:cNvSpPr>
            <p:nvPr/>
          </p:nvSpPr>
          <p:spPr bwMode="auto">
            <a:xfrm>
              <a:off x="3243" y="688"/>
              <a:ext cx="30" cy="27"/>
            </a:xfrm>
            <a:custGeom>
              <a:avLst/>
              <a:gdLst>
                <a:gd name="T0" fmla="*/ 11 w 30"/>
                <a:gd name="T1" fmla="*/ 3 h 27"/>
                <a:gd name="T2" fmla="*/ 8 w 30"/>
                <a:gd name="T3" fmla="*/ 0 h 27"/>
                <a:gd name="T4" fmla="*/ 5 w 30"/>
                <a:gd name="T5" fmla="*/ 0 h 27"/>
                <a:gd name="T6" fmla="*/ 3 w 30"/>
                <a:gd name="T7" fmla="*/ 3 h 27"/>
                <a:gd name="T8" fmla="*/ 0 w 30"/>
                <a:gd name="T9" fmla="*/ 5 h 27"/>
                <a:gd name="T10" fmla="*/ 0 w 30"/>
                <a:gd name="T11" fmla="*/ 8 h 27"/>
                <a:gd name="T12" fmla="*/ 3 w 30"/>
                <a:gd name="T13" fmla="*/ 11 h 27"/>
                <a:gd name="T14" fmla="*/ 22 w 30"/>
                <a:gd name="T15" fmla="*/ 27 h 27"/>
                <a:gd name="T16" fmla="*/ 25 w 30"/>
                <a:gd name="T17" fmla="*/ 27 h 27"/>
                <a:gd name="T18" fmla="*/ 27 w 30"/>
                <a:gd name="T19" fmla="*/ 27 h 27"/>
                <a:gd name="T20" fmla="*/ 30 w 30"/>
                <a:gd name="T21" fmla="*/ 27 h 27"/>
                <a:gd name="T22" fmla="*/ 30 w 30"/>
                <a:gd name="T23" fmla="*/ 25 h 27"/>
                <a:gd name="T24" fmla="*/ 30 w 30"/>
                <a:gd name="T25" fmla="*/ 22 h 27"/>
                <a:gd name="T26" fmla="*/ 30 w 30"/>
                <a:gd name="T27" fmla="*/ 19 h 27"/>
                <a:gd name="T28" fmla="*/ 11 w 30"/>
                <a:gd name="T29" fmla="*/ 3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7"/>
                <a:gd name="T47" fmla="*/ 30 w 30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7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52" name="Line 111"/>
            <p:cNvSpPr>
              <a:spLocks noChangeShapeType="1"/>
            </p:cNvSpPr>
            <p:nvPr/>
          </p:nvSpPr>
          <p:spPr bwMode="auto">
            <a:xfrm>
              <a:off x="3268" y="710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53" name="Freeform 112"/>
            <p:cNvSpPr>
              <a:spLocks/>
            </p:cNvSpPr>
            <p:nvPr/>
          </p:nvSpPr>
          <p:spPr bwMode="auto">
            <a:xfrm>
              <a:off x="3270" y="732"/>
              <a:ext cx="31" cy="36"/>
            </a:xfrm>
            <a:custGeom>
              <a:avLst/>
              <a:gdLst>
                <a:gd name="T0" fmla="*/ 11 w 31"/>
                <a:gd name="T1" fmla="*/ 3 h 36"/>
                <a:gd name="T2" fmla="*/ 9 w 31"/>
                <a:gd name="T3" fmla="*/ 0 h 36"/>
                <a:gd name="T4" fmla="*/ 6 w 31"/>
                <a:gd name="T5" fmla="*/ 0 h 36"/>
                <a:gd name="T6" fmla="*/ 3 w 31"/>
                <a:gd name="T7" fmla="*/ 3 h 36"/>
                <a:gd name="T8" fmla="*/ 0 w 31"/>
                <a:gd name="T9" fmla="*/ 5 h 36"/>
                <a:gd name="T10" fmla="*/ 0 w 31"/>
                <a:gd name="T11" fmla="*/ 8 h 36"/>
                <a:gd name="T12" fmla="*/ 3 w 31"/>
                <a:gd name="T13" fmla="*/ 11 h 36"/>
                <a:gd name="T14" fmla="*/ 22 w 31"/>
                <a:gd name="T15" fmla="*/ 36 h 36"/>
                <a:gd name="T16" fmla="*/ 25 w 31"/>
                <a:gd name="T17" fmla="*/ 36 h 36"/>
                <a:gd name="T18" fmla="*/ 28 w 31"/>
                <a:gd name="T19" fmla="*/ 36 h 36"/>
                <a:gd name="T20" fmla="*/ 31 w 31"/>
                <a:gd name="T21" fmla="*/ 36 h 36"/>
                <a:gd name="T22" fmla="*/ 31 w 31"/>
                <a:gd name="T23" fmla="*/ 33 h 36"/>
                <a:gd name="T24" fmla="*/ 31 w 31"/>
                <a:gd name="T25" fmla="*/ 30 h 36"/>
                <a:gd name="T26" fmla="*/ 31 w 31"/>
                <a:gd name="T27" fmla="*/ 27 h 36"/>
                <a:gd name="T28" fmla="*/ 11 w 31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54" name="Line 113"/>
            <p:cNvSpPr>
              <a:spLocks noChangeShapeType="1"/>
            </p:cNvSpPr>
            <p:nvPr/>
          </p:nvSpPr>
          <p:spPr bwMode="auto">
            <a:xfrm>
              <a:off x="3295" y="762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55" name="Freeform 114"/>
            <p:cNvSpPr>
              <a:spLocks/>
            </p:cNvSpPr>
            <p:nvPr/>
          </p:nvSpPr>
          <p:spPr bwMode="auto">
            <a:xfrm>
              <a:off x="3301" y="781"/>
              <a:ext cx="27" cy="41"/>
            </a:xfrm>
            <a:custGeom>
              <a:avLst/>
              <a:gdLst>
                <a:gd name="T0" fmla="*/ 11 w 27"/>
                <a:gd name="T1" fmla="*/ 3 h 41"/>
                <a:gd name="T2" fmla="*/ 8 w 27"/>
                <a:gd name="T3" fmla="*/ 0 h 41"/>
                <a:gd name="T4" fmla="*/ 5 w 27"/>
                <a:gd name="T5" fmla="*/ 0 h 41"/>
                <a:gd name="T6" fmla="*/ 2 w 27"/>
                <a:gd name="T7" fmla="*/ 3 h 41"/>
                <a:gd name="T8" fmla="*/ 0 w 27"/>
                <a:gd name="T9" fmla="*/ 6 h 41"/>
                <a:gd name="T10" fmla="*/ 0 w 27"/>
                <a:gd name="T11" fmla="*/ 8 h 41"/>
                <a:gd name="T12" fmla="*/ 2 w 27"/>
                <a:gd name="T13" fmla="*/ 11 h 41"/>
                <a:gd name="T14" fmla="*/ 19 w 27"/>
                <a:gd name="T15" fmla="*/ 41 h 41"/>
                <a:gd name="T16" fmla="*/ 22 w 27"/>
                <a:gd name="T17" fmla="*/ 41 h 41"/>
                <a:gd name="T18" fmla="*/ 24 w 27"/>
                <a:gd name="T19" fmla="*/ 41 h 41"/>
                <a:gd name="T20" fmla="*/ 27 w 27"/>
                <a:gd name="T21" fmla="*/ 41 h 41"/>
                <a:gd name="T22" fmla="*/ 27 w 27"/>
                <a:gd name="T23" fmla="*/ 39 h 41"/>
                <a:gd name="T24" fmla="*/ 27 w 27"/>
                <a:gd name="T25" fmla="*/ 36 h 41"/>
                <a:gd name="T26" fmla="*/ 27 w 27"/>
                <a:gd name="T27" fmla="*/ 33 h 41"/>
                <a:gd name="T28" fmla="*/ 11 w 27"/>
                <a:gd name="T29" fmla="*/ 3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41"/>
                <a:gd name="T47" fmla="*/ 27 w 2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4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56" name="Freeform 115"/>
            <p:cNvSpPr>
              <a:spLocks/>
            </p:cNvSpPr>
            <p:nvPr/>
          </p:nvSpPr>
          <p:spPr bwMode="auto">
            <a:xfrm>
              <a:off x="3317" y="811"/>
              <a:ext cx="30" cy="33"/>
            </a:xfrm>
            <a:custGeom>
              <a:avLst/>
              <a:gdLst>
                <a:gd name="T0" fmla="*/ 11 w 30"/>
                <a:gd name="T1" fmla="*/ 3 h 33"/>
                <a:gd name="T2" fmla="*/ 8 w 30"/>
                <a:gd name="T3" fmla="*/ 0 h 33"/>
                <a:gd name="T4" fmla="*/ 6 w 30"/>
                <a:gd name="T5" fmla="*/ 0 h 33"/>
                <a:gd name="T6" fmla="*/ 3 w 30"/>
                <a:gd name="T7" fmla="*/ 3 h 33"/>
                <a:gd name="T8" fmla="*/ 0 w 30"/>
                <a:gd name="T9" fmla="*/ 6 h 33"/>
                <a:gd name="T10" fmla="*/ 0 w 30"/>
                <a:gd name="T11" fmla="*/ 9 h 33"/>
                <a:gd name="T12" fmla="*/ 3 w 30"/>
                <a:gd name="T13" fmla="*/ 11 h 33"/>
                <a:gd name="T14" fmla="*/ 22 w 30"/>
                <a:gd name="T15" fmla="*/ 33 h 33"/>
                <a:gd name="T16" fmla="*/ 25 w 30"/>
                <a:gd name="T17" fmla="*/ 33 h 33"/>
                <a:gd name="T18" fmla="*/ 28 w 30"/>
                <a:gd name="T19" fmla="*/ 33 h 33"/>
                <a:gd name="T20" fmla="*/ 30 w 30"/>
                <a:gd name="T21" fmla="*/ 33 h 33"/>
                <a:gd name="T22" fmla="*/ 30 w 30"/>
                <a:gd name="T23" fmla="*/ 31 h 33"/>
                <a:gd name="T24" fmla="*/ 30 w 30"/>
                <a:gd name="T25" fmla="*/ 28 h 33"/>
                <a:gd name="T26" fmla="*/ 30 w 30"/>
                <a:gd name="T27" fmla="*/ 25 h 33"/>
                <a:gd name="T28" fmla="*/ 11 w 30"/>
                <a:gd name="T29" fmla="*/ 3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3"/>
                <a:gd name="T47" fmla="*/ 30 w 3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57" name="Line 116"/>
            <p:cNvSpPr>
              <a:spLocks noChangeShapeType="1"/>
            </p:cNvSpPr>
            <p:nvPr/>
          </p:nvSpPr>
          <p:spPr bwMode="auto">
            <a:xfrm>
              <a:off x="3342" y="839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58" name="Freeform 117"/>
            <p:cNvSpPr>
              <a:spLocks/>
            </p:cNvSpPr>
            <p:nvPr/>
          </p:nvSpPr>
          <p:spPr bwMode="auto">
            <a:xfrm>
              <a:off x="3347" y="869"/>
              <a:ext cx="28" cy="36"/>
            </a:xfrm>
            <a:custGeom>
              <a:avLst/>
              <a:gdLst>
                <a:gd name="T0" fmla="*/ 11 w 28"/>
                <a:gd name="T1" fmla="*/ 3 h 36"/>
                <a:gd name="T2" fmla="*/ 9 w 28"/>
                <a:gd name="T3" fmla="*/ 0 h 36"/>
                <a:gd name="T4" fmla="*/ 6 w 28"/>
                <a:gd name="T5" fmla="*/ 0 h 36"/>
                <a:gd name="T6" fmla="*/ 3 w 28"/>
                <a:gd name="T7" fmla="*/ 3 h 36"/>
                <a:gd name="T8" fmla="*/ 0 w 28"/>
                <a:gd name="T9" fmla="*/ 6 h 36"/>
                <a:gd name="T10" fmla="*/ 0 w 28"/>
                <a:gd name="T11" fmla="*/ 8 h 36"/>
                <a:gd name="T12" fmla="*/ 3 w 28"/>
                <a:gd name="T13" fmla="*/ 11 h 36"/>
                <a:gd name="T14" fmla="*/ 20 w 28"/>
                <a:gd name="T15" fmla="*/ 36 h 36"/>
                <a:gd name="T16" fmla="*/ 22 w 28"/>
                <a:gd name="T17" fmla="*/ 36 h 36"/>
                <a:gd name="T18" fmla="*/ 25 w 28"/>
                <a:gd name="T19" fmla="*/ 36 h 36"/>
                <a:gd name="T20" fmla="*/ 28 w 28"/>
                <a:gd name="T21" fmla="*/ 36 h 36"/>
                <a:gd name="T22" fmla="*/ 28 w 28"/>
                <a:gd name="T23" fmla="*/ 33 h 36"/>
                <a:gd name="T24" fmla="*/ 28 w 28"/>
                <a:gd name="T25" fmla="*/ 30 h 36"/>
                <a:gd name="T26" fmla="*/ 28 w 28"/>
                <a:gd name="T27" fmla="*/ 28 h 36"/>
                <a:gd name="T28" fmla="*/ 11 w 28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59" name="Line 118"/>
            <p:cNvSpPr>
              <a:spLocks noChangeShapeType="1"/>
            </p:cNvSpPr>
            <p:nvPr/>
          </p:nvSpPr>
          <p:spPr bwMode="auto">
            <a:xfrm>
              <a:off x="3369" y="899"/>
              <a:ext cx="1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60" name="Freeform 119"/>
            <p:cNvSpPr>
              <a:spLocks/>
            </p:cNvSpPr>
            <p:nvPr/>
          </p:nvSpPr>
          <p:spPr bwMode="auto">
            <a:xfrm>
              <a:off x="3375" y="927"/>
              <a:ext cx="27" cy="38"/>
            </a:xfrm>
            <a:custGeom>
              <a:avLst/>
              <a:gdLst>
                <a:gd name="T0" fmla="*/ 11 w 27"/>
                <a:gd name="T1" fmla="*/ 3 h 38"/>
                <a:gd name="T2" fmla="*/ 8 w 27"/>
                <a:gd name="T3" fmla="*/ 0 h 38"/>
                <a:gd name="T4" fmla="*/ 5 w 27"/>
                <a:gd name="T5" fmla="*/ 0 h 38"/>
                <a:gd name="T6" fmla="*/ 3 w 27"/>
                <a:gd name="T7" fmla="*/ 3 h 38"/>
                <a:gd name="T8" fmla="*/ 0 w 27"/>
                <a:gd name="T9" fmla="*/ 5 h 38"/>
                <a:gd name="T10" fmla="*/ 0 w 27"/>
                <a:gd name="T11" fmla="*/ 8 h 38"/>
                <a:gd name="T12" fmla="*/ 3 w 27"/>
                <a:gd name="T13" fmla="*/ 11 h 38"/>
                <a:gd name="T14" fmla="*/ 19 w 27"/>
                <a:gd name="T15" fmla="*/ 38 h 38"/>
                <a:gd name="T16" fmla="*/ 22 w 27"/>
                <a:gd name="T17" fmla="*/ 38 h 38"/>
                <a:gd name="T18" fmla="*/ 25 w 27"/>
                <a:gd name="T19" fmla="*/ 38 h 38"/>
                <a:gd name="T20" fmla="*/ 27 w 27"/>
                <a:gd name="T21" fmla="*/ 38 h 38"/>
                <a:gd name="T22" fmla="*/ 27 w 27"/>
                <a:gd name="T23" fmla="*/ 36 h 38"/>
                <a:gd name="T24" fmla="*/ 27 w 27"/>
                <a:gd name="T25" fmla="*/ 33 h 38"/>
                <a:gd name="T26" fmla="*/ 27 w 27"/>
                <a:gd name="T27" fmla="*/ 30 h 38"/>
                <a:gd name="T28" fmla="*/ 11 w 27"/>
                <a:gd name="T29" fmla="*/ 3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8"/>
                <a:gd name="T47" fmla="*/ 27 w 27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61" name="Line 120"/>
            <p:cNvSpPr>
              <a:spLocks noChangeShapeType="1"/>
            </p:cNvSpPr>
            <p:nvPr/>
          </p:nvSpPr>
          <p:spPr bwMode="auto">
            <a:xfrm>
              <a:off x="3397" y="960"/>
              <a:ext cx="1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62" name="Freeform 121"/>
            <p:cNvSpPr>
              <a:spLocks/>
            </p:cNvSpPr>
            <p:nvPr/>
          </p:nvSpPr>
          <p:spPr bwMode="auto">
            <a:xfrm>
              <a:off x="3402" y="987"/>
              <a:ext cx="28" cy="47"/>
            </a:xfrm>
            <a:custGeom>
              <a:avLst/>
              <a:gdLst>
                <a:gd name="T0" fmla="*/ 11 w 28"/>
                <a:gd name="T1" fmla="*/ 6 h 47"/>
                <a:gd name="T2" fmla="*/ 11 w 28"/>
                <a:gd name="T3" fmla="*/ 3 h 47"/>
                <a:gd name="T4" fmla="*/ 9 w 28"/>
                <a:gd name="T5" fmla="*/ 0 h 47"/>
                <a:gd name="T6" fmla="*/ 6 w 28"/>
                <a:gd name="T7" fmla="*/ 0 h 47"/>
                <a:gd name="T8" fmla="*/ 3 w 28"/>
                <a:gd name="T9" fmla="*/ 3 h 47"/>
                <a:gd name="T10" fmla="*/ 0 w 28"/>
                <a:gd name="T11" fmla="*/ 6 h 47"/>
                <a:gd name="T12" fmla="*/ 0 w 28"/>
                <a:gd name="T13" fmla="*/ 9 h 47"/>
                <a:gd name="T14" fmla="*/ 17 w 28"/>
                <a:gd name="T15" fmla="*/ 44 h 47"/>
                <a:gd name="T16" fmla="*/ 20 w 28"/>
                <a:gd name="T17" fmla="*/ 47 h 47"/>
                <a:gd name="T18" fmla="*/ 22 w 28"/>
                <a:gd name="T19" fmla="*/ 47 h 47"/>
                <a:gd name="T20" fmla="*/ 25 w 28"/>
                <a:gd name="T21" fmla="*/ 47 h 47"/>
                <a:gd name="T22" fmla="*/ 28 w 28"/>
                <a:gd name="T23" fmla="*/ 47 h 47"/>
                <a:gd name="T24" fmla="*/ 28 w 28"/>
                <a:gd name="T25" fmla="*/ 44 h 47"/>
                <a:gd name="T26" fmla="*/ 28 w 28"/>
                <a:gd name="T27" fmla="*/ 42 h 47"/>
                <a:gd name="T28" fmla="*/ 11 w 28"/>
                <a:gd name="T29" fmla="*/ 6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7"/>
                <a:gd name="T47" fmla="*/ 28 w 2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7">
                  <a:moveTo>
                    <a:pt x="11" y="6"/>
                  </a:moveTo>
                  <a:lnTo>
                    <a:pt x="11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7" y="44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8" y="47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63" name="Freeform 122"/>
            <p:cNvSpPr>
              <a:spLocks/>
            </p:cNvSpPr>
            <p:nvPr/>
          </p:nvSpPr>
          <p:spPr bwMode="auto">
            <a:xfrm>
              <a:off x="3419" y="1023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3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64" name="Line 123"/>
            <p:cNvSpPr>
              <a:spLocks noChangeShapeType="1"/>
            </p:cNvSpPr>
            <p:nvPr/>
          </p:nvSpPr>
          <p:spPr bwMode="auto">
            <a:xfrm>
              <a:off x="3444" y="1053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65" name="Freeform 124"/>
            <p:cNvSpPr>
              <a:spLocks/>
            </p:cNvSpPr>
            <p:nvPr/>
          </p:nvSpPr>
          <p:spPr bwMode="auto">
            <a:xfrm>
              <a:off x="3446" y="1084"/>
              <a:ext cx="31" cy="35"/>
            </a:xfrm>
            <a:custGeom>
              <a:avLst/>
              <a:gdLst>
                <a:gd name="T0" fmla="*/ 11 w 31"/>
                <a:gd name="T1" fmla="*/ 2 h 35"/>
                <a:gd name="T2" fmla="*/ 9 w 31"/>
                <a:gd name="T3" fmla="*/ 0 h 35"/>
                <a:gd name="T4" fmla="*/ 6 w 31"/>
                <a:gd name="T5" fmla="*/ 0 h 35"/>
                <a:gd name="T6" fmla="*/ 3 w 31"/>
                <a:gd name="T7" fmla="*/ 2 h 35"/>
                <a:gd name="T8" fmla="*/ 0 w 31"/>
                <a:gd name="T9" fmla="*/ 5 h 35"/>
                <a:gd name="T10" fmla="*/ 0 w 31"/>
                <a:gd name="T11" fmla="*/ 8 h 35"/>
                <a:gd name="T12" fmla="*/ 3 w 31"/>
                <a:gd name="T13" fmla="*/ 11 h 35"/>
                <a:gd name="T14" fmla="*/ 22 w 31"/>
                <a:gd name="T15" fmla="*/ 35 h 35"/>
                <a:gd name="T16" fmla="*/ 25 w 31"/>
                <a:gd name="T17" fmla="*/ 35 h 35"/>
                <a:gd name="T18" fmla="*/ 28 w 31"/>
                <a:gd name="T19" fmla="*/ 35 h 35"/>
                <a:gd name="T20" fmla="*/ 31 w 31"/>
                <a:gd name="T21" fmla="*/ 35 h 35"/>
                <a:gd name="T22" fmla="*/ 31 w 31"/>
                <a:gd name="T23" fmla="*/ 33 h 35"/>
                <a:gd name="T24" fmla="*/ 31 w 31"/>
                <a:gd name="T25" fmla="*/ 30 h 35"/>
                <a:gd name="T26" fmla="*/ 31 w 31"/>
                <a:gd name="T27" fmla="*/ 27 h 35"/>
                <a:gd name="T28" fmla="*/ 11 w 31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5"/>
                <a:gd name="T47" fmla="*/ 31 w 31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5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66" name="Line 125"/>
            <p:cNvSpPr>
              <a:spLocks noChangeShapeType="1"/>
            </p:cNvSpPr>
            <p:nvPr/>
          </p:nvSpPr>
          <p:spPr bwMode="auto">
            <a:xfrm>
              <a:off x="3471" y="1114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67" name="Freeform 126"/>
            <p:cNvSpPr>
              <a:spLocks/>
            </p:cNvSpPr>
            <p:nvPr/>
          </p:nvSpPr>
          <p:spPr bwMode="auto">
            <a:xfrm>
              <a:off x="3477" y="1136"/>
              <a:ext cx="27" cy="36"/>
            </a:xfrm>
            <a:custGeom>
              <a:avLst/>
              <a:gdLst>
                <a:gd name="T0" fmla="*/ 11 w 27"/>
                <a:gd name="T1" fmla="*/ 3 h 36"/>
                <a:gd name="T2" fmla="*/ 8 w 27"/>
                <a:gd name="T3" fmla="*/ 0 h 36"/>
                <a:gd name="T4" fmla="*/ 5 w 27"/>
                <a:gd name="T5" fmla="*/ 0 h 36"/>
                <a:gd name="T6" fmla="*/ 2 w 27"/>
                <a:gd name="T7" fmla="*/ 3 h 36"/>
                <a:gd name="T8" fmla="*/ 0 w 27"/>
                <a:gd name="T9" fmla="*/ 5 h 36"/>
                <a:gd name="T10" fmla="*/ 0 w 27"/>
                <a:gd name="T11" fmla="*/ 8 h 36"/>
                <a:gd name="T12" fmla="*/ 2 w 27"/>
                <a:gd name="T13" fmla="*/ 11 h 36"/>
                <a:gd name="T14" fmla="*/ 19 w 27"/>
                <a:gd name="T15" fmla="*/ 36 h 36"/>
                <a:gd name="T16" fmla="*/ 22 w 27"/>
                <a:gd name="T17" fmla="*/ 36 h 36"/>
                <a:gd name="T18" fmla="*/ 24 w 27"/>
                <a:gd name="T19" fmla="*/ 36 h 36"/>
                <a:gd name="T20" fmla="*/ 27 w 27"/>
                <a:gd name="T21" fmla="*/ 36 h 36"/>
                <a:gd name="T22" fmla="*/ 27 w 27"/>
                <a:gd name="T23" fmla="*/ 33 h 36"/>
                <a:gd name="T24" fmla="*/ 27 w 27"/>
                <a:gd name="T25" fmla="*/ 30 h 36"/>
                <a:gd name="T26" fmla="*/ 27 w 27"/>
                <a:gd name="T27" fmla="*/ 27 h 36"/>
                <a:gd name="T28" fmla="*/ 11 w 27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6"/>
                <a:gd name="T47" fmla="*/ 27 w 27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68" name="Freeform 127"/>
            <p:cNvSpPr>
              <a:spLocks/>
            </p:cNvSpPr>
            <p:nvPr/>
          </p:nvSpPr>
          <p:spPr bwMode="auto">
            <a:xfrm>
              <a:off x="3493" y="1161"/>
              <a:ext cx="30" cy="35"/>
            </a:xfrm>
            <a:custGeom>
              <a:avLst/>
              <a:gdLst>
                <a:gd name="T0" fmla="*/ 11 w 30"/>
                <a:gd name="T1" fmla="*/ 2 h 35"/>
                <a:gd name="T2" fmla="*/ 8 w 30"/>
                <a:gd name="T3" fmla="*/ 0 h 35"/>
                <a:gd name="T4" fmla="*/ 6 w 30"/>
                <a:gd name="T5" fmla="*/ 0 h 35"/>
                <a:gd name="T6" fmla="*/ 3 w 30"/>
                <a:gd name="T7" fmla="*/ 2 h 35"/>
                <a:gd name="T8" fmla="*/ 0 w 30"/>
                <a:gd name="T9" fmla="*/ 5 h 35"/>
                <a:gd name="T10" fmla="*/ 0 w 30"/>
                <a:gd name="T11" fmla="*/ 8 h 35"/>
                <a:gd name="T12" fmla="*/ 3 w 30"/>
                <a:gd name="T13" fmla="*/ 11 h 35"/>
                <a:gd name="T14" fmla="*/ 22 w 30"/>
                <a:gd name="T15" fmla="*/ 35 h 35"/>
                <a:gd name="T16" fmla="*/ 25 w 30"/>
                <a:gd name="T17" fmla="*/ 35 h 35"/>
                <a:gd name="T18" fmla="*/ 28 w 30"/>
                <a:gd name="T19" fmla="*/ 35 h 35"/>
                <a:gd name="T20" fmla="*/ 30 w 30"/>
                <a:gd name="T21" fmla="*/ 35 h 35"/>
                <a:gd name="T22" fmla="*/ 30 w 30"/>
                <a:gd name="T23" fmla="*/ 32 h 35"/>
                <a:gd name="T24" fmla="*/ 30 w 30"/>
                <a:gd name="T25" fmla="*/ 30 h 35"/>
                <a:gd name="T26" fmla="*/ 30 w 30"/>
                <a:gd name="T27" fmla="*/ 27 h 35"/>
                <a:gd name="T28" fmla="*/ 11 w 30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69" name="Line 128"/>
            <p:cNvSpPr>
              <a:spLocks noChangeShapeType="1"/>
            </p:cNvSpPr>
            <p:nvPr/>
          </p:nvSpPr>
          <p:spPr bwMode="auto">
            <a:xfrm>
              <a:off x="3518" y="1191"/>
              <a:ext cx="1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70" name="Freeform 129"/>
            <p:cNvSpPr>
              <a:spLocks/>
            </p:cNvSpPr>
            <p:nvPr/>
          </p:nvSpPr>
          <p:spPr bwMode="auto">
            <a:xfrm>
              <a:off x="3523" y="1210"/>
              <a:ext cx="31" cy="30"/>
            </a:xfrm>
            <a:custGeom>
              <a:avLst/>
              <a:gdLst>
                <a:gd name="T0" fmla="*/ 11 w 31"/>
                <a:gd name="T1" fmla="*/ 3 h 30"/>
                <a:gd name="T2" fmla="*/ 9 w 31"/>
                <a:gd name="T3" fmla="*/ 0 h 30"/>
                <a:gd name="T4" fmla="*/ 6 w 31"/>
                <a:gd name="T5" fmla="*/ 0 h 30"/>
                <a:gd name="T6" fmla="*/ 3 w 31"/>
                <a:gd name="T7" fmla="*/ 3 h 30"/>
                <a:gd name="T8" fmla="*/ 0 w 31"/>
                <a:gd name="T9" fmla="*/ 5 h 30"/>
                <a:gd name="T10" fmla="*/ 0 w 31"/>
                <a:gd name="T11" fmla="*/ 8 h 30"/>
                <a:gd name="T12" fmla="*/ 3 w 31"/>
                <a:gd name="T13" fmla="*/ 11 h 30"/>
                <a:gd name="T14" fmla="*/ 22 w 31"/>
                <a:gd name="T15" fmla="*/ 30 h 30"/>
                <a:gd name="T16" fmla="*/ 25 w 31"/>
                <a:gd name="T17" fmla="*/ 30 h 30"/>
                <a:gd name="T18" fmla="*/ 28 w 31"/>
                <a:gd name="T19" fmla="*/ 30 h 30"/>
                <a:gd name="T20" fmla="*/ 31 w 31"/>
                <a:gd name="T21" fmla="*/ 30 h 30"/>
                <a:gd name="T22" fmla="*/ 31 w 31"/>
                <a:gd name="T23" fmla="*/ 27 h 30"/>
                <a:gd name="T24" fmla="*/ 31 w 31"/>
                <a:gd name="T25" fmla="*/ 25 h 30"/>
                <a:gd name="T26" fmla="*/ 31 w 31"/>
                <a:gd name="T27" fmla="*/ 22 h 30"/>
                <a:gd name="T28" fmla="*/ 11 w 31"/>
                <a:gd name="T29" fmla="*/ 3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0"/>
                <a:gd name="T47" fmla="*/ 31 w 3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71" name="Line 130"/>
            <p:cNvSpPr>
              <a:spLocks noChangeShapeType="1"/>
            </p:cNvSpPr>
            <p:nvPr/>
          </p:nvSpPr>
          <p:spPr bwMode="auto">
            <a:xfrm>
              <a:off x="3548" y="1235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72" name="Freeform 131"/>
            <p:cNvSpPr>
              <a:spLocks/>
            </p:cNvSpPr>
            <p:nvPr/>
          </p:nvSpPr>
          <p:spPr bwMode="auto">
            <a:xfrm>
              <a:off x="3551" y="1257"/>
              <a:ext cx="27" cy="24"/>
            </a:xfrm>
            <a:custGeom>
              <a:avLst/>
              <a:gdLst>
                <a:gd name="T0" fmla="*/ 11 w 27"/>
                <a:gd name="T1" fmla="*/ 2 h 24"/>
                <a:gd name="T2" fmla="*/ 8 w 27"/>
                <a:gd name="T3" fmla="*/ 0 h 24"/>
                <a:gd name="T4" fmla="*/ 5 w 27"/>
                <a:gd name="T5" fmla="*/ 0 h 24"/>
                <a:gd name="T6" fmla="*/ 3 w 27"/>
                <a:gd name="T7" fmla="*/ 2 h 24"/>
                <a:gd name="T8" fmla="*/ 0 w 27"/>
                <a:gd name="T9" fmla="*/ 5 h 24"/>
                <a:gd name="T10" fmla="*/ 0 w 27"/>
                <a:gd name="T11" fmla="*/ 8 h 24"/>
                <a:gd name="T12" fmla="*/ 3 w 27"/>
                <a:gd name="T13" fmla="*/ 11 h 24"/>
                <a:gd name="T14" fmla="*/ 19 w 27"/>
                <a:gd name="T15" fmla="*/ 24 h 24"/>
                <a:gd name="T16" fmla="*/ 22 w 27"/>
                <a:gd name="T17" fmla="*/ 24 h 24"/>
                <a:gd name="T18" fmla="*/ 25 w 27"/>
                <a:gd name="T19" fmla="*/ 24 h 24"/>
                <a:gd name="T20" fmla="*/ 27 w 27"/>
                <a:gd name="T21" fmla="*/ 24 h 24"/>
                <a:gd name="T22" fmla="*/ 27 w 27"/>
                <a:gd name="T23" fmla="*/ 22 h 24"/>
                <a:gd name="T24" fmla="*/ 27 w 27"/>
                <a:gd name="T25" fmla="*/ 19 h 24"/>
                <a:gd name="T26" fmla="*/ 27 w 27"/>
                <a:gd name="T27" fmla="*/ 16 h 24"/>
                <a:gd name="T28" fmla="*/ 11 w 27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4"/>
                <a:gd name="T47" fmla="*/ 27 w 2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4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73" name="Freeform 132"/>
            <p:cNvSpPr>
              <a:spLocks/>
            </p:cNvSpPr>
            <p:nvPr/>
          </p:nvSpPr>
          <p:spPr bwMode="auto">
            <a:xfrm>
              <a:off x="3567" y="1270"/>
              <a:ext cx="23" cy="22"/>
            </a:xfrm>
            <a:custGeom>
              <a:avLst/>
              <a:gdLst>
                <a:gd name="T0" fmla="*/ 11 w 23"/>
                <a:gd name="T1" fmla="*/ 3 h 22"/>
                <a:gd name="T2" fmla="*/ 9 w 23"/>
                <a:gd name="T3" fmla="*/ 0 h 22"/>
                <a:gd name="T4" fmla="*/ 6 w 23"/>
                <a:gd name="T5" fmla="*/ 0 h 22"/>
                <a:gd name="T6" fmla="*/ 3 w 23"/>
                <a:gd name="T7" fmla="*/ 3 h 22"/>
                <a:gd name="T8" fmla="*/ 0 w 23"/>
                <a:gd name="T9" fmla="*/ 6 h 22"/>
                <a:gd name="T10" fmla="*/ 0 w 23"/>
                <a:gd name="T11" fmla="*/ 9 h 22"/>
                <a:gd name="T12" fmla="*/ 3 w 23"/>
                <a:gd name="T13" fmla="*/ 11 h 22"/>
                <a:gd name="T14" fmla="*/ 14 w 23"/>
                <a:gd name="T15" fmla="*/ 22 h 22"/>
                <a:gd name="T16" fmla="*/ 17 w 23"/>
                <a:gd name="T17" fmla="*/ 22 h 22"/>
                <a:gd name="T18" fmla="*/ 20 w 23"/>
                <a:gd name="T19" fmla="*/ 22 h 22"/>
                <a:gd name="T20" fmla="*/ 23 w 23"/>
                <a:gd name="T21" fmla="*/ 22 h 22"/>
                <a:gd name="T22" fmla="*/ 23 w 23"/>
                <a:gd name="T23" fmla="*/ 20 h 22"/>
                <a:gd name="T24" fmla="*/ 23 w 23"/>
                <a:gd name="T25" fmla="*/ 17 h 22"/>
                <a:gd name="T26" fmla="*/ 23 w 23"/>
                <a:gd name="T27" fmla="*/ 14 h 22"/>
                <a:gd name="T28" fmla="*/ 11 w 23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2"/>
                <a:gd name="T47" fmla="*/ 23 w 2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2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74" name="Freeform 133"/>
            <p:cNvSpPr>
              <a:spLocks/>
            </p:cNvSpPr>
            <p:nvPr/>
          </p:nvSpPr>
          <p:spPr bwMode="auto">
            <a:xfrm>
              <a:off x="3578" y="1281"/>
              <a:ext cx="28" cy="31"/>
            </a:xfrm>
            <a:custGeom>
              <a:avLst/>
              <a:gdLst>
                <a:gd name="T0" fmla="*/ 12 w 28"/>
                <a:gd name="T1" fmla="*/ 3 h 31"/>
                <a:gd name="T2" fmla="*/ 9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3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2 h 31"/>
                <a:gd name="T28" fmla="*/ 12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75" name="Line 134"/>
            <p:cNvSpPr>
              <a:spLocks noChangeShapeType="1"/>
            </p:cNvSpPr>
            <p:nvPr/>
          </p:nvSpPr>
          <p:spPr bwMode="auto">
            <a:xfrm>
              <a:off x="3601" y="130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76" name="Freeform 135"/>
            <p:cNvSpPr>
              <a:spLocks/>
            </p:cNvSpPr>
            <p:nvPr/>
          </p:nvSpPr>
          <p:spPr bwMode="auto">
            <a:xfrm>
              <a:off x="3614" y="1306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9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6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77" name="Line 136"/>
            <p:cNvSpPr>
              <a:spLocks noChangeShapeType="1"/>
            </p:cNvSpPr>
            <p:nvPr/>
          </p:nvSpPr>
          <p:spPr bwMode="auto">
            <a:xfrm>
              <a:off x="3628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78" name="Line 137"/>
            <p:cNvSpPr>
              <a:spLocks noChangeShapeType="1"/>
            </p:cNvSpPr>
            <p:nvPr/>
          </p:nvSpPr>
          <p:spPr bwMode="auto">
            <a:xfrm>
              <a:off x="3647" y="132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79" name="Line 138"/>
            <p:cNvSpPr>
              <a:spLocks noChangeShapeType="1"/>
            </p:cNvSpPr>
            <p:nvPr/>
          </p:nvSpPr>
          <p:spPr bwMode="auto">
            <a:xfrm>
              <a:off x="3658" y="1320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80" name="Line 139"/>
            <p:cNvSpPr>
              <a:spLocks noChangeShapeType="1"/>
            </p:cNvSpPr>
            <p:nvPr/>
          </p:nvSpPr>
          <p:spPr bwMode="auto">
            <a:xfrm>
              <a:off x="3678" y="1320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81" name="Freeform 140"/>
            <p:cNvSpPr>
              <a:spLocks/>
            </p:cNvSpPr>
            <p:nvPr/>
          </p:nvSpPr>
          <p:spPr bwMode="auto">
            <a:xfrm>
              <a:off x="3689" y="1306"/>
              <a:ext cx="22" cy="19"/>
            </a:xfrm>
            <a:custGeom>
              <a:avLst/>
              <a:gdLst>
                <a:gd name="T0" fmla="*/ 2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2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6 h 19"/>
                <a:gd name="T20" fmla="*/ 22 w 22"/>
                <a:gd name="T21" fmla="*/ 3 h 19"/>
                <a:gd name="T22" fmla="*/ 19 w 22"/>
                <a:gd name="T23" fmla="*/ 0 h 19"/>
                <a:gd name="T24" fmla="*/ 16 w 22"/>
                <a:gd name="T25" fmla="*/ 0 h 19"/>
                <a:gd name="T26" fmla="*/ 13 w 22"/>
                <a:gd name="T27" fmla="*/ 3 h 19"/>
                <a:gd name="T28" fmla="*/ 2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82" name="Line 141"/>
            <p:cNvSpPr>
              <a:spLocks noChangeShapeType="1"/>
            </p:cNvSpPr>
            <p:nvPr/>
          </p:nvSpPr>
          <p:spPr bwMode="auto">
            <a:xfrm flipV="1">
              <a:off x="3705" y="130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83" name="Line 142"/>
            <p:cNvSpPr>
              <a:spLocks noChangeShapeType="1"/>
            </p:cNvSpPr>
            <p:nvPr/>
          </p:nvSpPr>
          <p:spPr bwMode="auto">
            <a:xfrm flipV="1">
              <a:off x="3724" y="1287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84" name="Freeform 143"/>
            <p:cNvSpPr>
              <a:spLocks/>
            </p:cNvSpPr>
            <p:nvPr/>
          </p:nvSpPr>
          <p:spPr bwMode="auto">
            <a:xfrm>
              <a:off x="3727" y="1270"/>
              <a:ext cx="30" cy="22"/>
            </a:xfrm>
            <a:custGeom>
              <a:avLst/>
              <a:gdLst>
                <a:gd name="T0" fmla="*/ 3 w 30"/>
                <a:gd name="T1" fmla="*/ 14 h 22"/>
                <a:gd name="T2" fmla="*/ 0 w 30"/>
                <a:gd name="T3" fmla="*/ 17 h 22"/>
                <a:gd name="T4" fmla="*/ 0 w 30"/>
                <a:gd name="T5" fmla="*/ 20 h 22"/>
                <a:gd name="T6" fmla="*/ 3 w 30"/>
                <a:gd name="T7" fmla="*/ 22 h 22"/>
                <a:gd name="T8" fmla="*/ 6 w 30"/>
                <a:gd name="T9" fmla="*/ 22 h 22"/>
                <a:gd name="T10" fmla="*/ 8 w 30"/>
                <a:gd name="T11" fmla="*/ 22 h 22"/>
                <a:gd name="T12" fmla="*/ 11 w 30"/>
                <a:gd name="T13" fmla="*/ 22 h 22"/>
                <a:gd name="T14" fmla="*/ 30 w 30"/>
                <a:gd name="T15" fmla="*/ 11 h 22"/>
                <a:gd name="T16" fmla="*/ 30 w 30"/>
                <a:gd name="T17" fmla="*/ 9 h 22"/>
                <a:gd name="T18" fmla="*/ 30 w 30"/>
                <a:gd name="T19" fmla="*/ 6 h 22"/>
                <a:gd name="T20" fmla="*/ 30 w 30"/>
                <a:gd name="T21" fmla="*/ 3 h 22"/>
                <a:gd name="T22" fmla="*/ 28 w 30"/>
                <a:gd name="T23" fmla="*/ 0 h 22"/>
                <a:gd name="T24" fmla="*/ 25 w 30"/>
                <a:gd name="T25" fmla="*/ 0 h 22"/>
                <a:gd name="T26" fmla="*/ 22 w 30"/>
                <a:gd name="T27" fmla="*/ 3 h 22"/>
                <a:gd name="T28" fmla="*/ 3 w 3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85" name="Freeform 144"/>
            <p:cNvSpPr>
              <a:spLocks/>
            </p:cNvSpPr>
            <p:nvPr/>
          </p:nvSpPr>
          <p:spPr bwMode="auto">
            <a:xfrm>
              <a:off x="3746" y="1257"/>
              <a:ext cx="17" cy="24"/>
            </a:xfrm>
            <a:custGeom>
              <a:avLst/>
              <a:gdLst>
                <a:gd name="T0" fmla="*/ 0 w 17"/>
                <a:gd name="T1" fmla="*/ 19 h 24"/>
                <a:gd name="T2" fmla="*/ 0 w 17"/>
                <a:gd name="T3" fmla="*/ 22 h 24"/>
                <a:gd name="T4" fmla="*/ 3 w 17"/>
                <a:gd name="T5" fmla="*/ 24 h 24"/>
                <a:gd name="T6" fmla="*/ 6 w 17"/>
                <a:gd name="T7" fmla="*/ 24 h 24"/>
                <a:gd name="T8" fmla="*/ 9 w 17"/>
                <a:gd name="T9" fmla="*/ 24 h 24"/>
                <a:gd name="T10" fmla="*/ 11 w 17"/>
                <a:gd name="T11" fmla="*/ 24 h 24"/>
                <a:gd name="T12" fmla="*/ 11 w 17"/>
                <a:gd name="T13" fmla="*/ 22 h 24"/>
                <a:gd name="T14" fmla="*/ 17 w 17"/>
                <a:gd name="T15" fmla="*/ 8 h 24"/>
                <a:gd name="T16" fmla="*/ 17 w 17"/>
                <a:gd name="T17" fmla="*/ 5 h 24"/>
                <a:gd name="T18" fmla="*/ 17 w 17"/>
                <a:gd name="T19" fmla="*/ 2 h 24"/>
                <a:gd name="T20" fmla="*/ 14 w 17"/>
                <a:gd name="T21" fmla="*/ 0 h 24"/>
                <a:gd name="T22" fmla="*/ 11 w 17"/>
                <a:gd name="T23" fmla="*/ 0 h 24"/>
                <a:gd name="T24" fmla="*/ 9 w 17"/>
                <a:gd name="T25" fmla="*/ 2 h 24"/>
                <a:gd name="T26" fmla="*/ 6 w 17"/>
                <a:gd name="T27" fmla="*/ 5 h 24"/>
                <a:gd name="T28" fmla="*/ 0 w 17"/>
                <a:gd name="T29" fmla="*/ 19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4"/>
                <a:gd name="T47" fmla="*/ 17 w 1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4">
                  <a:moveTo>
                    <a:pt x="0" y="19"/>
                  </a:moveTo>
                  <a:lnTo>
                    <a:pt x="0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86" name="Freeform 145"/>
            <p:cNvSpPr>
              <a:spLocks/>
            </p:cNvSpPr>
            <p:nvPr/>
          </p:nvSpPr>
          <p:spPr bwMode="auto">
            <a:xfrm>
              <a:off x="3752" y="1229"/>
              <a:ext cx="30" cy="39"/>
            </a:xfrm>
            <a:custGeom>
              <a:avLst/>
              <a:gdLst>
                <a:gd name="T0" fmla="*/ 3 w 30"/>
                <a:gd name="T1" fmla="*/ 30 h 39"/>
                <a:gd name="T2" fmla="*/ 0 w 30"/>
                <a:gd name="T3" fmla="*/ 33 h 39"/>
                <a:gd name="T4" fmla="*/ 0 w 30"/>
                <a:gd name="T5" fmla="*/ 36 h 39"/>
                <a:gd name="T6" fmla="*/ 3 w 30"/>
                <a:gd name="T7" fmla="*/ 39 h 39"/>
                <a:gd name="T8" fmla="*/ 5 w 30"/>
                <a:gd name="T9" fmla="*/ 39 h 39"/>
                <a:gd name="T10" fmla="*/ 8 w 30"/>
                <a:gd name="T11" fmla="*/ 39 h 39"/>
                <a:gd name="T12" fmla="*/ 11 w 30"/>
                <a:gd name="T13" fmla="*/ 39 h 39"/>
                <a:gd name="T14" fmla="*/ 30 w 30"/>
                <a:gd name="T15" fmla="*/ 11 h 39"/>
                <a:gd name="T16" fmla="*/ 30 w 30"/>
                <a:gd name="T17" fmla="*/ 8 h 39"/>
                <a:gd name="T18" fmla="*/ 30 w 30"/>
                <a:gd name="T19" fmla="*/ 6 h 39"/>
                <a:gd name="T20" fmla="*/ 30 w 30"/>
                <a:gd name="T21" fmla="*/ 3 h 39"/>
                <a:gd name="T22" fmla="*/ 27 w 30"/>
                <a:gd name="T23" fmla="*/ 0 h 39"/>
                <a:gd name="T24" fmla="*/ 25 w 30"/>
                <a:gd name="T25" fmla="*/ 0 h 39"/>
                <a:gd name="T26" fmla="*/ 22 w 30"/>
                <a:gd name="T27" fmla="*/ 3 h 39"/>
                <a:gd name="T28" fmla="*/ 3 w 30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87" name="Freeform 146"/>
            <p:cNvSpPr>
              <a:spLocks/>
            </p:cNvSpPr>
            <p:nvPr/>
          </p:nvSpPr>
          <p:spPr bwMode="auto">
            <a:xfrm>
              <a:off x="3771" y="1210"/>
              <a:ext cx="30" cy="30"/>
            </a:xfrm>
            <a:custGeom>
              <a:avLst/>
              <a:gdLst>
                <a:gd name="T0" fmla="*/ 3 w 30"/>
                <a:gd name="T1" fmla="*/ 22 h 30"/>
                <a:gd name="T2" fmla="*/ 0 w 30"/>
                <a:gd name="T3" fmla="*/ 25 h 30"/>
                <a:gd name="T4" fmla="*/ 0 w 30"/>
                <a:gd name="T5" fmla="*/ 27 h 30"/>
                <a:gd name="T6" fmla="*/ 3 w 30"/>
                <a:gd name="T7" fmla="*/ 30 h 30"/>
                <a:gd name="T8" fmla="*/ 6 w 30"/>
                <a:gd name="T9" fmla="*/ 30 h 30"/>
                <a:gd name="T10" fmla="*/ 8 w 30"/>
                <a:gd name="T11" fmla="*/ 30 h 30"/>
                <a:gd name="T12" fmla="*/ 11 w 30"/>
                <a:gd name="T13" fmla="*/ 30 h 30"/>
                <a:gd name="T14" fmla="*/ 30 w 30"/>
                <a:gd name="T15" fmla="*/ 11 h 30"/>
                <a:gd name="T16" fmla="*/ 30 w 30"/>
                <a:gd name="T17" fmla="*/ 8 h 30"/>
                <a:gd name="T18" fmla="*/ 30 w 30"/>
                <a:gd name="T19" fmla="*/ 5 h 30"/>
                <a:gd name="T20" fmla="*/ 30 w 30"/>
                <a:gd name="T21" fmla="*/ 3 h 30"/>
                <a:gd name="T22" fmla="*/ 28 w 30"/>
                <a:gd name="T23" fmla="*/ 0 h 30"/>
                <a:gd name="T24" fmla="*/ 25 w 30"/>
                <a:gd name="T25" fmla="*/ 0 h 30"/>
                <a:gd name="T26" fmla="*/ 22 w 30"/>
                <a:gd name="T27" fmla="*/ 3 h 30"/>
                <a:gd name="T28" fmla="*/ 3 w 30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0"/>
                <a:gd name="T47" fmla="*/ 30 w 3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0">
                  <a:moveTo>
                    <a:pt x="3" y="22"/>
                  </a:moveTo>
                  <a:lnTo>
                    <a:pt x="0" y="25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88" name="Line 147"/>
            <p:cNvSpPr>
              <a:spLocks noChangeShapeType="1"/>
            </p:cNvSpPr>
            <p:nvPr/>
          </p:nvSpPr>
          <p:spPr bwMode="auto">
            <a:xfrm flipV="1">
              <a:off x="3796" y="1191"/>
              <a:ext cx="1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89" name="Freeform 148"/>
            <p:cNvSpPr>
              <a:spLocks/>
            </p:cNvSpPr>
            <p:nvPr/>
          </p:nvSpPr>
          <p:spPr bwMode="auto">
            <a:xfrm>
              <a:off x="3801" y="1161"/>
              <a:ext cx="28" cy="35"/>
            </a:xfrm>
            <a:custGeom>
              <a:avLst/>
              <a:gdLst>
                <a:gd name="T0" fmla="*/ 3 w 28"/>
                <a:gd name="T1" fmla="*/ 27 h 35"/>
                <a:gd name="T2" fmla="*/ 0 w 28"/>
                <a:gd name="T3" fmla="*/ 30 h 35"/>
                <a:gd name="T4" fmla="*/ 0 w 28"/>
                <a:gd name="T5" fmla="*/ 32 h 35"/>
                <a:gd name="T6" fmla="*/ 3 w 28"/>
                <a:gd name="T7" fmla="*/ 35 h 35"/>
                <a:gd name="T8" fmla="*/ 6 w 28"/>
                <a:gd name="T9" fmla="*/ 35 h 35"/>
                <a:gd name="T10" fmla="*/ 9 w 28"/>
                <a:gd name="T11" fmla="*/ 35 h 35"/>
                <a:gd name="T12" fmla="*/ 11 w 28"/>
                <a:gd name="T13" fmla="*/ 35 h 35"/>
                <a:gd name="T14" fmla="*/ 28 w 28"/>
                <a:gd name="T15" fmla="*/ 11 h 35"/>
                <a:gd name="T16" fmla="*/ 28 w 28"/>
                <a:gd name="T17" fmla="*/ 8 h 35"/>
                <a:gd name="T18" fmla="*/ 28 w 28"/>
                <a:gd name="T19" fmla="*/ 5 h 35"/>
                <a:gd name="T20" fmla="*/ 28 w 28"/>
                <a:gd name="T21" fmla="*/ 2 h 35"/>
                <a:gd name="T22" fmla="*/ 25 w 28"/>
                <a:gd name="T23" fmla="*/ 0 h 35"/>
                <a:gd name="T24" fmla="*/ 22 w 28"/>
                <a:gd name="T25" fmla="*/ 0 h 35"/>
                <a:gd name="T26" fmla="*/ 20 w 28"/>
                <a:gd name="T27" fmla="*/ 2 h 35"/>
                <a:gd name="T28" fmla="*/ 3 w 28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5"/>
                <a:gd name="T47" fmla="*/ 28 w 28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90" name="Line 149"/>
            <p:cNvSpPr>
              <a:spLocks noChangeShapeType="1"/>
            </p:cNvSpPr>
            <p:nvPr/>
          </p:nvSpPr>
          <p:spPr bwMode="auto">
            <a:xfrm flipV="1">
              <a:off x="3823" y="1141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91" name="Freeform 150"/>
            <p:cNvSpPr>
              <a:spLocks/>
            </p:cNvSpPr>
            <p:nvPr/>
          </p:nvSpPr>
          <p:spPr bwMode="auto">
            <a:xfrm>
              <a:off x="3829" y="1108"/>
              <a:ext cx="30" cy="39"/>
            </a:xfrm>
            <a:custGeom>
              <a:avLst/>
              <a:gdLst>
                <a:gd name="T0" fmla="*/ 3 w 30"/>
                <a:gd name="T1" fmla="*/ 31 h 39"/>
                <a:gd name="T2" fmla="*/ 0 w 30"/>
                <a:gd name="T3" fmla="*/ 33 h 39"/>
                <a:gd name="T4" fmla="*/ 0 w 30"/>
                <a:gd name="T5" fmla="*/ 36 h 39"/>
                <a:gd name="T6" fmla="*/ 3 w 30"/>
                <a:gd name="T7" fmla="*/ 39 h 39"/>
                <a:gd name="T8" fmla="*/ 5 w 30"/>
                <a:gd name="T9" fmla="*/ 39 h 39"/>
                <a:gd name="T10" fmla="*/ 8 w 30"/>
                <a:gd name="T11" fmla="*/ 39 h 39"/>
                <a:gd name="T12" fmla="*/ 11 w 30"/>
                <a:gd name="T13" fmla="*/ 39 h 39"/>
                <a:gd name="T14" fmla="*/ 30 w 30"/>
                <a:gd name="T15" fmla="*/ 11 h 39"/>
                <a:gd name="T16" fmla="*/ 30 w 30"/>
                <a:gd name="T17" fmla="*/ 9 h 39"/>
                <a:gd name="T18" fmla="*/ 30 w 30"/>
                <a:gd name="T19" fmla="*/ 6 h 39"/>
                <a:gd name="T20" fmla="*/ 30 w 30"/>
                <a:gd name="T21" fmla="*/ 3 h 39"/>
                <a:gd name="T22" fmla="*/ 27 w 30"/>
                <a:gd name="T23" fmla="*/ 0 h 39"/>
                <a:gd name="T24" fmla="*/ 25 w 30"/>
                <a:gd name="T25" fmla="*/ 0 h 39"/>
                <a:gd name="T26" fmla="*/ 22 w 30"/>
                <a:gd name="T27" fmla="*/ 3 h 39"/>
                <a:gd name="T28" fmla="*/ 3 w 30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3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92" name="Freeform 151"/>
            <p:cNvSpPr>
              <a:spLocks/>
            </p:cNvSpPr>
            <p:nvPr/>
          </p:nvSpPr>
          <p:spPr bwMode="auto">
            <a:xfrm>
              <a:off x="3848" y="1084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3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93" name="Line 152"/>
            <p:cNvSpPr>
              <a:spLocks noChangeShapeType="1"/>
            </p:cNvSpPr>
            <p:nvPr/>
          </p:nvSpPr>
          <p:spPr bwMode="auto">
            <a:xfrm flipV="1">
              <a:off x="3873" y="1053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94" name="Freeform 153"/>
            <p:cNvSpPr>
              <a:spLocks/>
            </p:cNvSpPr>
            <p:nvPr/>
          </p:nvSpPr>
          <p:spPr bwMode="auto">
            <a:xfrm>
              <a:off x="3876" y="1023"/>
              <a:ext cx="30" cy="36"/>
            </a:xfrm>
            <a:custGeom>
              <a:avLst/>
              <a:gdLst>
                <a:gd name="T0" fmla="*/ 2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2 w 30"/>
                <a:gd name="T7" fmla="*/ 36 h 36"/>
                <a:gd name="T8" fmla="*/ 5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7 w 30"/>
                <a:gd name="T23" fmla="*/ 0 h 36"/>
                <a:gd name="T24" fmla="*/ 24 w 30"/>
                <a:gd name="T25" fmla="*/ 0 h 36"/>
                <a:gd name="T26" fmla="*/ 22 w 30"/>
                <a:gd name="T27" fmla="*/ 3 h 36"/>
                <a:gd name="T28" fmla="*/ 2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2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95" name="Line 154"/>
            <p:cNvSpPr>
              <a:spLocks noChangeShapeType="1"/>
            </p:cNvSpPr>
            <p:nvPr/>
          </p:nvSpPr>
          <p:spPr bwMode="auto">
            <a:xfrm flipV="1">
              <a:off x="3900" y="993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96" name="Freeform 155"/>
            <p:cNvSpPr>
              <a:spLocks/>
            </p:cNvSpPr>
            <p:nvPr/>
          </p:nvSpPr>
          <p:spPr bwMode="auto">
            <a:xfrm>
              <a:off x="3903" y="963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3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97" name="Freeform 156"/>
            <p:cNvSpPr>
              <a:spLocks/>
            </p:cNvSpPr>
            <p:nvPr/>
          </p:nvSpPr>
          <p:spPr bwMode="auto">
            <a:xfrm>
              <a:off x="2863" y="647"/>
              <a:ext cx="22" cy="24"/>
            </a:xfrm>
            <a:custGeom>
              <a:avLst/>
              <a:gdLst>
                <a:gd name="T0" fmla="*/ 11 w 22"/>
                <a:gd name="T1" fmla="*/ 2 h 24"/>
                <a:gd name="T2" fmla="*/ 8 w 22"/>
                <a:gd name="T3" fmla="*/ 0 h 24"/>
                <a:gd name="T4" fmla="*/ 6 w 22"/>
                <a:gd name="T5" fmla="*/ 0 h 24"/>
                <a:gd name="T6" fmla="*/ 3 w 22"/>
                <a:gd name="T7" fmla="*/ 2 h 24"/>
                <a:gd name="T8" fmla="*/ 0 w 22"/>
                <a:gd name="T9" fmla="*/ 5 h 24"/>
                <a:gd name="T10" fmla="*/ 0 w 22"/>
                <a:gd name="T11" fmla="*/ 8 h 24"/>
                <a:gd name="T12" fmla="*/ 3 w 22"/>
                <a:gd name="T13" fmla="*/ 11 h 24"/>
                <a:gd name="T14" fmla="*/ 14 w 22"/>
                <a:gd name="T15" fmla="*/ 24 h 24"/>
                <a:gd name="T16" fmla="*/ 17 w 22"/>
                <a:gd name="T17" fmla="*/ 24 h 24"/>
                <a:gd name="T18" fmla="*/ 19 w 22"/>
                <a:gd name="T19" fmla="*/ 24 h 24"/>
                <a:gd name="T20" fmla="*/ 22 w 22"/>
                <a:gd name="T21" fmla="*/ 24 h 24"/>
                <a:gd name="T22" fmla="*/ 22 w 22"/>
                <a:gd name="T23" fmla="*/ 22 h 24"/>
                <a:gd name="T24" fmla="*/ 22 w 22"/>
                <a:gd name="T25" fmla="*/ 19 h 24"/>
                <a:gd name="T26" fmla="*/ 22 w 22"/>
                <a:gd name="T27" fmla="*/ 16 h 24"/>
                <a:gd name="T28" fmla="*/ 11 w 22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4"/>
                <a:gd name="T47" fmla="*/ 22 w 2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4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98" name="Freeform 157"/>
            <p:cNvSpPr>
              <a:spLocks/>
            </p:cNvSpPr>
            <p:nvPr/>
          </p:nvSpPr>
          <p:spPr bwMode="auto">
            <a:xfrm>
              <a:off x="2874" y="660"/>
              <a:ext cx="28" cy="39"/>
            </a:xfrm>
            <a:custGeom>
              <a:avLst/>
              <a:gdLst>
                <a:gd name="T0" fmla="*/ 11 w 28"/>
                <a:gd name="T1" fmla="*/ 3 h 39"/>
                <a:gd name="T2" fmla="*/ 8 w 28"/>
                <a:gd name="T3" fmla="*/ 0 h 39"/>
                <a:gd name="T4" fmla="*/ 6 w 28"/>
                <a:gd name="T5" fmla="*/ 0 h 39"/>
                <a:gd name="T6" fmla="*/ 3 w 28"/>
                <a:gd name="T7" fmla="*/ 3 h 39"/>
                <a:gd name="T8" fmla="*/ 0 w 28"/>
                <a:gd name="T9" fmla="*/ 6 h 39"/>
                <a:gd name="T10" fmla="*/ 0 w 28"/>
                <a:gd name="T11" fmla="*/ 9 h 39"/>
                <a:gd name="T12" fmla="*/ 3 w 28"/>
                <a:gd name="T13" fmla="*/ 11 h 39"/>
                <a:gd name="T14" fmla="*/ 19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1 h 39"/>
                <a:gd name="T28" fmla="*/ 11 w 28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99" name="Freeform 158"/>
            <p:cNvSpPr>
              <a:spLocks/>
            </p:cNvSpPr>
            <p:nvPr/>
          </p:nvSpPr>
          <p:spPr bwMode="auto">
            <a:xfrm>
              <a:off x="2891" y="688"/>
              <a:ext cx="19" cy="27"/>
            </a:xfrm>
            <a:custGeom>
              <a:avLst/>
              <a:gdLst>
                <a:gd name="T0" fmla="*/ 11 w 19"/>
                <a:gd name="T1" fmla="*/ 5 h 27"/>
                <a:gd name="T2" fmla="*/ 11 w 19"/>
                <a:gd name="T3" fmla="*/ 3 h 27"/>
                <a:gd name="T4" fmla="*/ 8 w 19"/>
                <a:gd name="T5" fmla="*/ 0 h 27"/>
                <a:gd name="T6" fmla="*/ 5 w 19"/>
                <a:gd name="T7" fmla="*/ 0 h 27"/>
                <a:gd name="T8" fmla="*/ 2 w 19"/>
                <a:gd name="T9" fmla="*/ 3 h 27"/>
                <a:gd name="T10" fmla="*/ 0 w 19"/>
                <a:gd name="T11" fmla="*/ 5 h 27"/>
                <a:gd name="T12" fmla="*/ 0 w 19"/>
                <a:gd name="T13" fmla="*/ 8 h 27"/>
                <a:gd name="T14" fmla="*/ 8 w 19"/>
                <a:gd name="T15" fmla="*/ 25 h 27"/>
                <a:gd name="T16" fmla="*/ 11 w 19"/>
                <a:gd name="T17" fmla="*/ 27 h 27"/>
                <a:gd name="T18" fmla="*/ 13 w 19"/>
                <a:gd name="T19" fmla="*/ 27 h 27"/>
                <a:gd name="T20" fmla="*/ 16 w 19"/>
                <a:gd name="T21" fmla="*/ 27 h 27"/>
                <a:gd name="T22" fmla="*/ 19 w 19"/>
                <a:gd name="T23" fmla="*/ 27 h 27"/>
                <a:gd name="T24" fmla="*/ 19 w 19"/>
                <a:gd name="T25" fmla="*/ 25 h 27"/>
                <a:gd name="T26" fmla="*/ 19 w 19"/>
                <a:gd name="T27" fmla="*/ 22 h 27"/>
                <a:gd name="T28" fmla="*/ 11 w 19"/>
                <a:gd name="T29" fmla="*/ 5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7"/>
                <a:gd name="T47" fmla="*/ 19 w 19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7">
                  <a:moveTo>
                    <a:pt x="11" y="5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25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00" name="Freeform 159"/>
            <p:cNvSpPr>
              <a:spLocks/>
            </p:cNvSpPr>
            <p:nvPr/>
          </p:nvSpPr>
          <p:spPr bwMode="auto">
            <a:xfrm>
              <a:off x="2899" y="704"/>
              <a:ext cx="30" cy="39"/>
            </a:xfrm>
            <a:custGeom>
              <a:avLst/>
              <a:gdLst>
                <a:gd name="T0" fmla="*/ 11 w 30"/>
                <a:gd name="T1" fmla="*/ 3 h 39"/>
                <a:gd name="T2" fmla="*/ 8 w 30"/>
                <a:gd name="T3" fmla="*/ 0 h 39"/>
                <a:gd name="T4" fmla="*/ 5 w 30"/>
                <a:gd name="T5" fmla="*/ 0 h 39"/>
                <a:gd name="T6" fmla="*/ 3 w 30"/>
                <a:gd name="T7" fmla="*/ 3 h 39"/>
                <a:gd name="T8" fmla="*/ 0 w 30"/>
                <a:gd name="T9" fmla="*/ 6 h 39"/>
                <a:gd name="T10" fmla="*/ 0 w 30"/>
                <a:gd name="T11" fmla="*/ 9 h 39"/>
                <a:gd name="T12" fmla="*/ 3 w 30"/>
                <a:gd name="T13" fmla="*/ 11 h 39"/>
                <a:gd name="T14" fmla="*/ 22 w 30"/>
                <a:gd name="T15" fmla="*/ 39 h 39"/>
                <a:gd name="T16" fmla="*/ 25 w 30"/>
                <a:gd name="T17" fmla="*/ 39 h 39"/>
                <a:gd name="T18" fmla="*/ 27 w 30"/>
                <a:gd name="T19" fmla="*/ 39 h 39"/>
                <a:gd name="T20" fmla="*/ 30 w 30"/>
                <a:gd name="T21" fmla="*/ 39 h 39"/>
                <a:gd name="T22" fmla="*/ 30 w 30"/>
                <a:gd name="T23" fmla="*/ 36 h 39"/>
                <a:gd name="T24" fmla="*/ 30 w 30"/>
                <a:gd name="T25" fmla="*/ 33 h 39"/>
                <a:gd name="T26" fmla="*/ 30 w 30"/>
                <a:gd name="T27" fmla="*/ 31 h 39"/>
                <a:gd name="T28" fmla="*/ 11 w 30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01" name="Freeform 160"/>
            <p:cNvSpPr>
              <a:spLocks/>
            </p:cNvSpPr>
            <p:nvPr/>
          </p:nvSpPr>
          <p:spPr bwMode="auto">
            <a:xfrm>
              <a:off x="2918" y="732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6 w 30"/>
                <a:gd name="T5" fmla="*/ 0 h 36"/>
                <a:gd name="T6" fmla="*/ 3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8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02" name="Line 161"/>
            <p:cNvSpPr>
              <a:spLocks noChangeShapeType="1"/>
            </p:cNvSpPr>
            <p:nvPr/>
          </p:nvSpPr>
          <p:spPr bwMode="auto">
            <a:xfrm>
              <a:off x="2943" y="762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03" name="Freeform 162"/>
            <p:cNvSpPr>
              <a:spLocks/>
            </p:cNvSpPr>
            <p:nvPr/>
          </p:nvSpPr>
          <p:spPr bwMode="auto">
            <a:xfrm>
              <a:off x="2946" y="781"/>
              <a:ext cx="30" cy="41"/>
            </a:xfrm>
            <a:custGeom>
              <a:avLst/>
              <a:gdLst>
                <a:gd name="T0" fmla="*/ 11 w 30"/>
                <a:gd name="T1" fmla="*/ 3 h 41"/>
                <a:gd name="T2" fmla="*/ 8 w 30"/>
                <a:gd name="T3" fmla="*/ 0 h 41"/>
                <a:gd name="T4" fmla="*/ 5 w 30"/>
                <a:gd name="T5" fmla="*/ 0 h 41"/>
                <a:gd name="T6" fmla="*/ 2 w 30"/>
                <a:gd name="T7" fmla="*/ 3 h 41"/>
                <a:gd name="T8" fmla="*/ 0 w 30"/>
                <a:gd name="T9" fmla="*/ 6 h 41"/>
                <a:gd name="T10" fmla="*/ 0 w 30"/>
                <a:gd name="T11" fmla="*/ 8 h 41"/>
                <a:gd name="T12" fmla="*/ 2 w 30"/>
                <a:gd name="T13" fmla="*/ 11 h 41"/>
                <a:gd name="T14" fmla="*/ 22 w 30"/>
                <a:gd name="T15" fmla="*/ 41 h 41"/>
                <a:gd name="T16" fmla="*/ 24 w 30"/>
                <a:gd name="T17" fmla="*/ 41 h 41"/>
                <a:gd name="T18" fmla="*/ 27 w 30"/>
                <a:gd name="T19" fmla="*/ 41 h 41"/>
                <a:gd name="T20" fmla="*/ 30 w 30"/>
                <a:gd name="T21" fmla="*/ 41 h 41"/>
                <a:gd name="T22" fmla="*/ 30 w 30"/>
                <a:gd name="T23" fmla="*/ 39 h 41"/>
                <a:gd name="T24" fmla="*/ 30 w 30"/>
                <a:gd name="T25" fmla="*/ 36 h 41"/>
                <a:gd name="T26" fmla="*/ 30 w 30"/>
                <a:gd name="T27" fmla="*/ 33 h 41"/>
                <a:gd name="T28" fmla="*/ 11 w 30"/>
                <a:gd name="T29" fmla="*/ 3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1"/>
                <a:gd name="T47" fmla="*/ 30 w 30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04" name="Line 163"/>
            <p:cNvSpPr>
              <a:spLocks noChangeShapeType="1"/>
            </p:cNvSpPr>
            <p:nvPr/>
          </p:nvSpPr>
          <p:spPr bwMode="auto">
            <a:xfrm>
              <a:off x="2970" y="817"/>
              <a:ext cx="1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05" name="Line 164"/>
            <p:cNvSpPr>
              <a:spLocks noChangeShapeType="1"/>
            </p:cNvSpPr>
            <p:nvPr/>
          </p:nvSpPr>
          <p:spPr bwMode="auto">
            <a:xfrm>
              <a:off x="2981" y="839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06" name="Line 165"/>
            <p:cNvSpPr>
              <a:spLocks noChangeShapeType="1"/>
            </p:cNvSpPr>
            <p:nvPr/>
          </p:nvSpPr>
          <p:spPr bwMode="auto">
            <a:xfrm>
              <a:off x="2998" y="875"/>
              <a:ext cx="1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07" name="Freeform 166"/>
            <p:cNvSpPr>
              <a:spLocks/>
            </p:cNvSpPr>
            <p:nvPr/>
          </p:nvSpPr>
          <p:spPr bwMode="auto">
            <a:xfrm>
              <a:off x="3003" y="894"/>
              <a:ext cx="31" cy="44"/>
            </a:xfrm>
            <a:custGeom>
              <a:avLst/>
              <a:gdLst>
                <a:gd name="T0" fmla="*/ 11 w 31"/>
                <a:gd name="T1" fmla="*/ 3 h 44"/>
                <a:gd name="T2" fmla="*/ 9 w 31"/>
                <a:gd name="T3" fmla="*/ 0 h 44"/>
                <a:gd name="T4" fmla="*/ 6 w 31"/>
                <a:gd name="T5" fmla="*/ 0 h 44"/>
                <a:gd name="T6" fmla="*/ 3 w 31"/>
                <a:gd name="T7" fmla="*/ 3 h 44"/>
                <a:gd name="T8" fmla="*/ 0 w 31"/>
                <a:gd name="T9" fmla="*/ 5 h 44"/>
                <a:gd name="T10" fmla="*/ 0 w 31"/>
                <a:gd name="T11" fmla="*/ 8 h 44"/>
                <a:gd name="T12" fmla="*/ 3 w 31"/>
                <a:gd name="T13" fmla="*/ 11 h 44"/>
                <a:gd name="T14" fmla="*/ 22 w 31"/>
                <a:gd name="T15" fmla="*/ 44 h 44"/>
                <a:gd name="T16" fmla="*/ 25 w 31"/>
                <a:gd name="T17" fmla="*/ 44 h 44"/>
                <a:gd name="T18" fmla="*/ 28 w 31"/>
                <a:gd name="T19" fmla="*/ 44 h 44"/>
                <a:gd name="T20" fmla="*/ 31 w 31"/>
                <a:gd name="T21" fmla="*/ 44 h 44"/>
                <a:gd name="T22" fmla="*/ 31 w 31"/>
                <a:gd name="T23" fmla="*/ 41 h 44"/>
                <a:gd name="T24" fmla="*/ 31 w 31"/>
                <a:gd name="T25" fmla="*/ 38 h 44"/>
                <a:gd name="T26" fmla="*/ 31 w 31"/>
                <a:gd name="T27" fmla="*/ 36 h 44"/>
                <a:gd name="T28" fmla="*/ 11 w 31"/>
                <a:gd name="T29" fmla="*/ 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08" name="Freeform 167"/>
            <p:cNvSpPr>
              <a:spLocks/>
            </p:cNvSpPr>
            <p:nvPr/>
          </p:nvSpPr>
          <p:spPr bwMode="auto">
            <a:xfrm>
              <a:off x="3023" y="927"/>
              <a:ext cx="30" cy="38"/>
            </a:xfrm>
            <a:custGeom>
              <a:avLst/>
              <a:gdLst>
                <a:gd name="T0" fmla="*/ 11 w 30"/>
                <a:gd name="T1" fmla="*/ 3 h 38"/>
                <a:gd name="T2" fmla="*/ 8 w 30"/>
                <a:gd name="T3" fmla="*/ 0 h 38"/>
                <a:gd name="T4" fmla="*/ 5 w 30"/>
                <a:gd name="T5" fmla="*/ 0 h 38"/>
                <a:gd name="T6" fmla="*/ 2 w 30"/>
                <a:gd name="T7" fmla="*/ 3 h 38"/>
                <a:gd name="T8" fmla="*/ 0 w 30"/>
                <a:gd name="T9" fmla="*/ 5 h 38"/>
                <a:gd name="T10" fmla="*/ 0 w 30"/>
                <a:gd name="T11" fmla="*/ 8 h 38"/>
                <a:gd name="T12" fmla="*/ 2 w 30"/>
                <a:gd name="T13" fmla="*/ 11 h 38"/>
                <a:gd name="T14" fmla="*/ 22 w 30"/>
                <a:gd name="T15" fmla="*/ 38 h 38"/>
                <a:gd name="T16" fmla="*/ 24 w 30"/>
                <a:gd name="T17" fmla="*/ 38 h 38"/>
                <a:gd name="T18" fmla="*/ 27 w 30"/>
                <a:gd name="T19" fmla="*/ 38 h 38"/>
                <a:gd name="T20" fmla="*/ 30 w 30"/>
                <a:gd name="T21" fmla="*/ 38 h 38"/>
                <a:gd name="T22" fmla="*/ 30 w 30"/>
                <a:gd name="T23" fmla="*/ 36 h 38"/>
                <a:gd name="T24" fmla="*/ 30 w 30"/>
                <a:gd name="T25" fmla="*/ 33 h 38"/>
                <a:gd name="T26" fmla="*/ 30 w 30"/>
                <a:gd name="T27" fmla="*/ 30 h 38"/>
                <a:gd name="T28" fmla="*/ 11 w 30"/>
                <a:gd name="T29" fmla="*/ 3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8"/>
                <a:gd name="T47" fmla="*/ 30 w 30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09" name="Line 168"/>
            <p:cNvSpPr>
              <a:spLocks noChangeShapeType="1"/>
            </p:cNvSpPr>
            <p:nvPr/>
          </p:nvSpPr>
          <p:spPr bwMode="auto">
            <a:xfrm>
              <a:off x="3047" y="960"/>
              <a:ext cx="9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10" name="Freeform 169"/>
            <p:cNvSpPr>
              <a:spLocks/>
            </p:cNvSpPr>
            <p:nvPr/>
          </p:nvSpPr>
          <p:spPr bwMode="auto">
            <a:xfrm>
              <a:off x="3050" y="987"/>
              <a:ext cx="28" cy="47"/>
            </a:xfrm>
            <a:custGeom>
              <a:avLst/>
              <a:gdLst>
                <a:gd name="T0" fmla="*/ 11 w 28"/>
                <a:gd name="T1" fmla="*/ 6 h 47"/>
                <a:gd name="T2" fmla="*/ 11 w 28"/>
                <a:gd name="T3" fmla="*/ 3 h 47"/>
                <a:gd name="T4" fmla="*/ 8 w 28"/>
                <a:gd name="T5" fmla="*/ 0 h 47"/>
                <a:gd name="T6" fmla="*/ 6 w 28"/>
                <a:gd name="T7" fmla="*/ 0 h 47"/>
                <a:gd name="T8" fmla="*/ 3 w 28"/>
                <a:gd name="T9" fmla="*/ 3 h 47"/>
                <a:gd name="T10" fmla="*/ 0 w 28"/>
                <a:gd name="T11" fmla="*/ 6 h 47"/>
                <a:gd name="T12" fmla="*/ 0 w 28"/>
                <a:gd name="T13" fmla="*/ 9 h 47"/>
                <a:gd name="T14" fmla="*/ 17 w 28"/>
                <a:gd name="T15" fmla="*/ 44 h 47"/>
                <a:gd name="T16" fmla="*/ 19 w 28"/>
                <a:gd name="T17" fmla="*/ 47 h 47"/>
                <a:gd name="T18" fmla="*/ 22 w 28"/>
                <a:gd name="T19" fmla="*/ 47 h 47"/>
                <a:gd name="T20" fmla="*/ 25 w 28"/>
                <a:gd name="T21" fmla="*/ 47 h 47"/>
                <a:gd name="T22" fmla="*/ 28 w 28"/>
                <a:gd name="T23" fmla="*/ 47 h 47"/>
                <a:gd name="T24" fmla="*/ 28 w 28"/>
                <a:gd name="T25" fmla="*/ 44 h 47"/>
                <a:gd name="T26" fmla="*/ 28 w 28"/>
                <a:gd name="T27" fmla="*/ 42 h 47"/>
                <a:gd name="T28" fmla="*/ 11 w 28"/>
                <a:gd name="T29" fmla="*/ 6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7"/>
                <a:gd name="T47" fmla="*/ 28 w 2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7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7" y="44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8" y="47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11" name="Line 170"/>
            <p:cNvSpPr>
              <a:spLocks noChangeShapeType="1"/>
            </p:cNvSpPr>
            <p:nvPr/>
          </p:nvSpPr>
          <p:spPr bwMode="auto">
            <a:xfrm>
              <a:off x="3072" y="1029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12" name="Freeform 171"/>
            <p:cNvSpPr>
              <a:spLocks/>
            </p:cNvSpPr>
            <p:nvPr/>
          </p:nvSpPr>
          <p:spPr bwMode="auto">
            <a:xfrm>
              <a:off x="3075" y="1048"/>
              <a:ext cx="30" cy="47"/>
            </a:xfrm>
            <a:custGeom>
              <a:avLst/>
              <a:gdLst>
                <a:gd name="T0" fmla="*/ 11 w 30"/>
                <a:gd name="T1" fmla="*/ 3 h 47"/>
                <a:gd name="T2" fmla="*/ 8 w 30"/>
                <a:gd name="T3" fmla="*/ 0 h 47"/>
                <a:gd name="T4" fmla="*/ 5 w 30"/>
                <a:gd name="T5" fmla="*/ 0 h 47"/>
                <a:gd name="T6" fmla="*/ 3 w 30"/>
                <a:gd name="T7" fmla="*/ 3 h 47"/>
                <a:gd name="T8" fmla="*/ 0 w 30"/>
                <a:gd name="T9" fmla="*/ 5 h 47"/>
                <a:gd name="T10" fmla="*/ 0 w 30"/>
                <a:gd name="T11" fmla="*/ 8 h 47"/>
                <a:gd name="T12" fmla="*/ 3 w 30"/>
                <a:gd name="T13" fmla="*/ 11 h 47"/>
                <a:gd name="T14" fmla="*/ 22 w 30"/>
                <a:gd name="T15" fmla="*/ 47 h 47"/>
                <a:gd name="T16" fmla="*/ 25 w 30"/>
                <a:gd name="T17" fmla="*/ 47 h 47"/>
                <a:gd name="T18" fmla="*/ 27 w 30"/>
                <a:gd name="T19" fmla="*/ 47 h 47"/>
                <a:gd name="T20" fmla="*/ 30 w 30"/>
                <a:gd name="T21" fmla="*/ 47 h 47"/>
                <a:gd name="T22" fmla="*/ 30 w 30"/>
                <a:gd name="T23" fmla="*/ 44 h 47"/>
                <a:gd name="T24" fmla="*/ 30 w 30"/>
                <a:gd name="T25" fmla="*/ 41 h 47"/>
                <a:gd name="T26" fmla="*/ 30 w 30"/>
                <a:gd name="T27" fmla="*/ 38 h 47"/>
                <a:gd name="T28" fmla="*/ 11 w 30"/>
                <a:gd name="T29" fmla="*/ 3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30" y="47"/>
                  </a:lnTo>
                  <a:lnTo>
                    <a:pt x="30" y="44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13" name="Freeform 172"/>
            <p:cNvSpPr>
              <a:spLocks/>
            </p:cNvSpPr>
            <p:nvPr/>
          </p:nvSpPr>
          <p:spPr bwMode="auto">
            <a:xfrm>
              <a:off x="3094" y="1084"/>
              <a:ext cx="30" cy="35"/>
            </a:xfrm>
            <a:custGeom>
              <a:avLst/>
              <a:gdLst>
                <a:gd name="T0" fmla="*/ 11 w 30"/>
                <a:gd name="T1" fmla="*/ 2 h 35"/>
                <a:gd name="T2" fmla="*/ 8 w 30"/>
                <a:gd name="T3" fmla="*/ 0 h 35"/>
                <a:gd name="T4" fmla="*/ 6 w 30"/>
                <a:gd name="T5" fmla="*/ 0 h 35"/>
                <a:gd name="T6" fmla="*/ 3 w 30"/>
                <a:gd name="T7" fmla="*/ 2 h 35"/>
                <a:gd name="T8" fmla="*/ 0 w 30"/>
                <a:gd name="T9" fmla="*/ 5 h 35"/>
                <a:gd name="T10" fmla="*/ 0 w 30"/>
                <a:gd name="T11" fmla="*/ 8 h 35"/>
                <a:gd name="T12" fmla="*/ 3 w 30"/>
                <a:gd name="T13" fmla="*/ 11 h 35"/>
                <a:gd name="T14" fmla="*/ 22 w 30"/>
                <a:gd name="T15" fmla="*/ 35 h 35"/>
                <a:gd name="T16" fmla="*/ 25 w 30"/>
                <a:gd name="T17" fmla="*/ 35 h 35"/>
                <a:gd name="T18" fmla="*/ 28 w 30"/>
                <a:gd name="T19" fmla="*/ 35 h 35"/>
                <a:gd name="T20" fmla="*/ 30 w 30"/>
                <a:gd name="T21" fmla="*/ 35 h 35"/>
                <a:gd name="T22" fmla="*/ 30 w 30"/>
                <a:gd name="T23" fmla="*/ 33 h 35"/>
                <a:gd name="T24" fmla="*/ 30 w 30"/>
                <a:gd name="T25" fmla="*/ 30 h 35"/>
                <a:gd name="T26" fmla="*/ 30 w 30"/>
                <a:gd name="T27" fmla="*/ 27 h 35"/>
                <a:gd name="T28" fmla="*/ 11 w 30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14" name="Line 173"/>
            <p:cNvSpPr>
              <a:spLocks noChangeShapeType="1"/>
            </p:cNvSpPr>
            <p:nvPr/>
          </p:nvSpPr>
          <p:spPr bwMode="auto">
            <a:xfrm>
              <a:off x="3119" y="1114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15" name="Freeform 174"/>
            <p:cNvSpPr>
              <a:spLocks/>
            </p:cNvSpPr>
            <p:nvPr/>
          </p:nvSpPr>
          <p:spPr bwMode="auto">
            <a:xfrm>
              <a:off x="3122" y="1136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2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2 w 30"/>
                <a:gd name="T13" fmla="*/ 11 h 36"/>
                <a:gd name="T14" fmla="*/ 22 w 30"/>
                <a:gd name="T15" fmla="*/ 36 h 36"/>
                <a:gd name="T16" fmla="*/ 24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16" name="Line 175"/>
            <p:cNvSpPr>
              <a:spLocks noChangeShapeType="1"/>
            </p:cNvSpPr>
            <p:nvPr/>
          </p:nvSpPr>
          <p:spPr bwMode="auto">
            <a:xfrm>
              <a:off x="3146" y="1166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17" name="Freeform 176"/>
            <p:cNvSpPr>
              <a:spLocks/>
            </p:cNvSpPr>
            <p:nvPr/>
          </p:nvSpPr>
          <p:spPr bwMode="auto">
            <a:xfrm>
              <a:off x="3152" y="1185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3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8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18" name="Freeform 177"/>
            <p:cNvSpPr>
              <a:spLocks/>
            </p:cNvSpPr>
            <p:nvPr/>
          </p:nvSpPr>
          <p:spPr bwMode="auto">
            <a:xfrm>
              <a:off x="3171" y="1210"/>
              <a:ext cx="28" cy="30"/>
            </a:xfrm>
            <a:custGeom>
              <a:avLst/>
              <a:gdLst>
                <a:gd name="T0" fmla="*/ 11 w 28"/>
                <a:gd name="T1" fmla="*/ 3 h 30"/>
                <a:gd name="T2" fmla="*/ 9 w 28"/>
                <a:gd name="T3" fmla="*/ 0 h 30"/>
                <a:gd name="T4" fmla="*/ 6 w 28"/>
                <a:gd name="T5" fmla="*/ 0 h 30"/>
                <a:gd name="T6" fmla="*/ 3 w 28"/>
                <a:gd name="T7" fmla="*/ 3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20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7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3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19" name="Line 178"/>
            <p:cNvSpPr>
              <a:spLocks noChangeShapeType="1"/>
            </p:cNvSpPr>
            <p:nvPr/>
          </p:nvSpPr>
          <p:spPr bwMode="auto">
            <a:xfrm>
              <a:off x="3193" y="1235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20" name="Freeform 179"/>
            <p:cNvSpPr>
              <a:spLocks/>
            </p:cNvSpPr>
            <p:nvPr/>
          </p:nvSpPr>
          <p:spPr bwMode="auto">
            <a:xfrm>
              <a:off x="3199" y="1257"/>
              <a:ext cx="27" cy="24"/>
            </a:xfrm>
            <a:custGeom>
              <a:avLst/>
              <a:gdLst>
                <a:gd name="T0" fmla="*/ 11 w 27"/>
                <a:gd name="T1" fmla="*/ 2 h 24"/>
                <a:gd name="T2" fmla="*/ 8 w 27"/>
                <a:gd name="T3" fmla="*/ 0 h 24"/>
                <a:gd name="T4" fmla="*/ 5 w 27"/>
                <a:gd name="T5" fmla="*/ 0 h 24"/>
                <a:gd name="T6" fmla="*/ 3 w 27"/>
                <a:gd name="T7" fmla="*/ 2 h 24"/>
                <a:gd name="T8" fmla="*/ 0 w 27"/>
                <a:gd name="T9" fmla="*/ 5 h 24"/>
                <a:gd name="T10" fmla="*/ 0 w 27"/>
                <a:gd name="T11" fmla="*/ 8 h 24"/>
                <a:gd name="T12" fmla="*/ 3 w 27"/>
                <a:gd name="T13" fmla="*/ 11 h 24"/>
                <a:gd name="T14" fmla="*/ 19 w 27"/>
                <a:gd name="T15" fmla="*/ 24 h 24"/>
                <a:gd name="T16" fmla="*/ 22 w 27"/>
                <a:gd name="T17" fmla="*/ 24 h 24"/>
                <a:gd name="T18" fmla="*/ 25 w 27"/>
                <a:gd name="T19" fmla="*/ 24 h 24"/>
                <a:gd name="T20" fmla="*/ 27 w 27"/>
                <a:gd name="T21" fmla="*/ 24 h 24"/>
                <a:gd name="T22" fmla="*/ 27 w 27"/>
                <a:gd name="T23" fmla="*/ 22 h 24"/>
                <a:gd name="T24" fmla="*/ 27 w 27"/>
                <a:gd name="T25" fmla="*/ 19 h 24"/>
                <a:gd name="T26" fmla="*/ 27 w 27"/>
                <a:gd name="T27" fmla="*/ 16 h 24"/>
                <a:gd name="T28" fmla="*/ 11 w 27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4"/>
                <a:gd name="T47" fmla="*/ 27 w 2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4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21" name="Freeform 180"/>
            <p:cNvSpPr>
              <a:spLocks/>
            </p:cNvSpPr>
            <p:nvPr/>
          </p:nvSpPr>
          <p:spPr bwMode="auto">
            <a:xfrm>
              <a:off x="3215" y="1270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9 w 22"/>
                <a:gd name="T3" fmla="*/ 0 h 22"/>
                <a:gd name="T4" fmla="*/ 6 w 22"/>
                <a:gd name="T5" fmla="*/ 0 h 22"/>
                <a:gd name="T6" fmla="*/ 3 w 22"/>
                <a:gd name="T7" fmla="*/ 3 h 22"/>
                <a:gd name="T8" fmla="*/ 0 w 22"/>
                <a:gd name="T9" fmla="*/ 6 h 22"/>
                <a:gd name="T10" fmla="*/ 0 w 22"/>
                <a:gd name="T11" fmla="*/ 9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20 w 22"/>
                <a:gd name="T19" fmla="*/ 22 h 22"/>
                <a:gd name="T20" fmla="*/ 22 w 22"/>
                <a:gd name="T21" fmla="*/ 22 h 22"/>
                <a:gd name="T22" fmla="*/ 22 w 22"/>
                <a:gd name="T23" fmla="*/ 20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22" name="Freeform 181"/>
            <p:cNvSpPr>
              <a:spLocks/>
            </p:cNvSpPr>
            <p:nvPr/>
          </p:nvSpPr>
          <p:spPr bwMode="auto">
            <a:xfrm>
              <a:off x="3226" y="1281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9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2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23" name="Line 182"/>
            <p:cNvSpPr>
              <a:spLocks noChangeShapeType="1"/>
            </p:cNvSpPr>
            <p:nvPr/>
          </p:nvSpPr>
          <p:spPr bwMode="auto">
            <a:xfrm>
              <a:off x="3248" y="1306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24" name="Freeform 183"/>
            <p:cNvSpPr>
              <a:spLocks/>
            </p:cNvSpPr>
            <p:nvPr/>
          </p:nvSpPr>
          <p:spPr bwMode="auto">
            <a:xfrm>
              <a:off x="3262" y="1306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6 w 19"/>
                <a:gd name="T5" fmla="*/ 0 h 19"/>
                <a:gd name="T6" fmla="*/ 3 w 19"/>
                <a:gd name="T7" fmla="*/ 3 h 19"/>
                <a:gd name="T8" fmla="*/ 0 w 19"/>
                <a:gd name="T9" fmla="*/ 6 h 19"/>
                <a:gd name="T10" fmla="*/ 0 w 19"/>
                <a:gd name="T11" fmla="*/ 8 h 19"/>
                <a:gd name="T12" fmla="*/ 3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7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25" name="Line 184"/>
            <p:cNvSpPr>
              <a:spLocks noChangeShapeType="1"/>
            </p:cNvSpPr>
            <p:nvPr/>
          </p:nvSpPr>
          <p:spPr bwMode="auto">
            <a:xfrm>
              <a:off x="3276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26" name="Line 185"/>
            <p:cNvSpPr>
              <a:spLocks noChangeShapeType="1"/>
            </p:cNvSpPr>
            <p:nvPr/>
          </p:nvSpPr>
          <p:spPr bwMode="auto">
            <a:xfrm>
              <a:off x="3295" y="132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27" name="Line 186"/>
            <p:cNvSpPr>
              <a:spLocks noChangeShapeType="1"/>
            </p:cNvSpPr>
            <p:nvPr/>
          </p:nvSpPr>
          <p:spPr bwMode="auto">
            <a:xfrm>
              <a:off x="3306" y="1320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28" name="Line 187"/>
            <p:cNvSpPr>
              <a:spLocks noChangeShapeType="1"/>
            </p:cNvSpPr>
            <p:nvPr/>
          </p:nvSpPr>
          <p:spPr bwMode="auto">
            <a:xfrm>
              <a:off x="3323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29" name="Freeform 188"/>
            <p:cNvSpPr>
              <a:spLocks/>
            </p:cNvSpPr>
            <p:nvPr/>
          </p:nvSpPr>
          <p:spPr bwMode="auto">
            <a:xfrm>
              <a:off x="3336" y="1306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6 w 22"/>
                <a:gd name="T9" fmla="*/ 19 h 19"/>
                <a:gd name="T10" fmla="*/ 9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6 h 19"/>
                <a:gd name="T20" fmla="*/ 22 w 22"/>
                <a:gd name="T21" fmla="*/ 3 h 19"/>
                <a:gd name="T22" fmla="*/ 20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30" name="Freeform 189"/>
            <p:cNvSpPr>
              <a:spLocks/>
            </p:cNvSpPr>
            <p:nvPr/>
          </p:nvSpPr>
          <p:spPr bwMode="auto">
            <a:xfrm>
              <a:off x="3347" y="1301"/>
              <a:ext cx="28" cy="16"/>
            </a:xfrm>
            <a:custGeom>
              <a:avLst/>
              <a:gdLst>
                <a:gd name="T0" fmla="*/ 6 w 28"/>
                <a:gd name="T1" fmla="*/ 5 h 16"/>
                <a:gd name="T2" fmla="*/ 3 w 28"/>
                <a:gd name="T3" fmla="*/ 8 h 16"/>
                <a:gd name="T4" fmla="*/ 0 w 28"/>
                <a:gd name="T5" fmla="*/ 11 h 16"/>
                <a:gd name="T6" fmla="*/ 0 w 28"/>
                <a:gd name="T7" fmla="*/ 13 h 16"/>
                <a:gd name="T8" fmla="*/ 3 w 28"/>
                <a:gd name="T9" fmla="*/ 16 h 16"/>
                <a:gd name="T10" fmla="*/ 6 w 28"/>
                <a:gd name="T11" fmla="*/ 16 h 16"/>
                <a:gd name="T12" fmla="*/ 9 w 28"/>
                <a:gd name="T13" fmla="*/ 16 h 16"/>
                <a:gd name="T14" fmla="*/ 25 w 28"/>
                <a:gd name="T15" fmla="*/ 11 h 16"/>
                <a:gd name="T16" fmla="*/ 28 w 28"/>
                <a:gd name="T17" fmla="*/ 11 h 16"/>
                <a:gd name="T18" fmla="*/ 28 w 28"/>
                <a:gd name="T19" fmla="*/ 8 h 16"/>
                <a:gd name="T20" fmla="*/ 28 w 28"/>
                <a:gd name="T21" fmla="*/ 5 h 16"/>
                <a:gd name="T22" fmla="*/ 28 w 28"/>
                <a:gd name="T23" fmla="*/ 2 h 16"/>
                <a:gd name="T24" fmla="*/ 25 w 28"/>
                <a:gd name="T25" fmla="*/ 0 h 16"/>
                <a:gd name="T26" fmla="*/ 22 w 28"/>
                <a:gd name="T27" fmla="*/ 0 h 16"/>
                <a:gd name="T28" fmla="*/ 6 w 28"/>
                <a:gd name="T29" fmla="*/ 5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6"/>
                <a:gd name="T47" fmla="*/ 28 w 2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6">
                  <a:moveTo>
                    <a:pt x="6" y="5"/>
                  </a:moveTo>
                  <a:lnTo>
                    <a:pt x="3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31" name="Freeform 190"/>
            <p:cNvSpPr>
              <a:spLocks/>
            </p:cNvSpPr>
            <p:nvPr/>
          </p:nvSpPr>
          <p:spPr bwMode="auto">
            <a:xfrm>
              <a:off x="3364" y="1281"/>
              <a:ext cx="22" cy="31"/>
            </a:xfrm>
            <a:custGeom>
              <a:avLst/>
              <a:gdLst>
                <a:gd name="T0" fmla="*/ 3 w 22"/>
                <a:gd name="T1" fmla="*/ 22 h 31"/>
                <a:gd name="T2" fmla="*/ 0 w 22"/>
                <a:gd name="T3" fmla="*/ 25 h 31"/>
                <a:gd name="T4" fmla="*/ 0 w 22"/>
                <a:gd name="T5" fmla="*/ 28 h 31"/>
                <a:gd name="T6" fmla="*/ 3 w 22"/>
                <a:gd name="T7" fmla="*/ 31 h 31"/>
                <a:gd name="T8" fmla="*/ 5 w 22"/>
                <a:gd name="T9" fmla="*/ 31 h 31"/>
                <a:gd name="T10" fmla="*/ 8 w 22"/>
                <a:gd name="T11" fmla="*/ 31 h 31"/>
                <a:gd name="T12" fmla="*/ 11 w 22"/>
                <a:gd name="T13" fmla="*/ 31 h 31"/>
                <a:gd name="T14" fmla="*/ 22 w 22"/>
                <a:gd name="T15" fmla="*/ 11 h 31"/>
                <a:gd name="T16" fmla="*/ 22 w 22"/>
                <a:gd name="T17" fmla="*/ 9 h 31"/>
                <a:gd name="T18" fmla="*/ 22 w 22"/>
                <a:gd name="T19" fmla="*/ 6 h 31"/>
                <a:gd name="T20" fmla="*/ 22 w 22"/>
                <a:gd name="T21" fmla="*/ 3 h 31"/>
                <a:gd name="T22" fmla="*/ 19 w 22"/>
                <a:gd name="T23" fmla="*/ 0 h 31"/>
                <a:gd name="T24" fmla="*/ 16 w 22"/>
                <a:gd name="T25" fmla="*/ 0 h 31"/>
                <a:gd name="T26" fmla="*/ 14 w 22"/>
                <a:gd name="T27" fmla="*/ 3 h 31"/>
                <a:gd name="T28" fmla="*/ 3 w 22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1"/>
                <a:gd name="T47" fmla="*/ 22 w 22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32" name="Freeform 191"/>
            <p:cNvSpPr>
              <a:spLocks/>
            </p:cNvSpPr>
            <p:nvPr/>
          </p:nvSpPr>
          <p:spPr bwMode="auto">
            <a:xfrm>
              <a:off x="3375" y="1270"/>
              <a:ext cx="27" cy="22"/>
            </a:xfrm>
            <a:custGeom>
              <a:avLst/>
              <a:gdLst>
                <a:gd name="T0" fmla="*/ 3 w 27"/>
                <a:gd name="T1" fmla="*/ 14 h 22"/>
                <a:gd name="T2" fmla="*/ 0 w 27"/>
                <a:gd name="T3" fmla="*/ 17 h 22"/>
                <a:gd name="T4" fmla="*/ 0 w 27"/>
                <a:gd name="T5" fmla="*/ 20 h 22"/>
                <a:gd name="T6" fmla="*/ 3 w 27"/>
                <a:gd name="T7" fmla="*/ 22 h 22"/>
                <a:gd name="T8" fmla="*/ 5 w 27"/>
                <a:gd name="T9" fmla="*/ 22 h 22"/>
                <a:gd name="T10" fmla="*/ 8 w 27"/>
                <a:gd name="T11" fmla="*/ 22 h 22"/>
                <a:gd name="T12" fmla="*/ 11 w 27"/>
                <a:gd name="T13" fmla="*/ 22 h 22"/>
                <a:gd name="T14" fmla="*/ 27 w 27"/>
                <a:gd name="T15" fmla="*/ 11 h 22"/>
                <a:gd name="T16" fmla="*/ 27 w 27"/>
                <a:gd name="T17" fmla="*/ 9 h 22"/>
                <a:gd name="T18" fmla="*/ 27 w 27"/>
                <a:gd name="T19" fmla="*/ 6 h 22"/>
                <a:gd name="T20" fmla="*/ 27 w 27"/>
                <a:gd name="T21" fmla="*/ 3 h 22"/>
                <a:gd name="T22" fmla="*/ 25 w 27"/>
                <a:gd name="T23" fmla="*/ 0 h 22"/>
                <a:gd name="T24" fmla="*/ 22 w 27"/>
                <a:gd name="T25" fmla="*/ 0 h 22"/>
                <a:gd name="T26" fmla="*/ 19 w 27"/>
                <a:gd name="T27" fmla="*/ 3 h 22"/>
                <a:gd name="T28" fmla="*/ 3 w 27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2"/>
                <a:gd name="T47" fmla="*/ 27 w 2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33" name="Freeform 192"/>
            <p:cNvSpPr>
              <a:spLocks/>
            </p:cNvSpPr>
            <p:nvPr/>
          </p:nvSpPr>
          <p:spPr bwMode="auto">
            <a:xfrm>
              <a:off x="3391" y="1257"/>
              <a:ext cx="22" cy="24"/>
            </a:xfrm>
            <a:custGeom>
              <a:avLst/>
              <a:gdLst>
                <a:gd name="T0" fmla="*/ 3 w 22"/>
                <a:gd name="T1" fmla="*/ 16 h 24"/>
                <a:gd name="T2" fmla="*/ 0 w 22"/>
                <a:gd name="T3" fmla="*/ 19 h 24"/>
                <a:gd name="T4" fmla="*/ 0 w 22"/>
                <a:gd name="T5" fmla="*/ 22 h 24"/>
                <a:gd name="T6" fmla="*/ 3 w 22"/>
                <a:gd name="T7" fmla="*/ 24 h 24"/>
                <a:gd name="T8" fmla="*/ 6 w 22"/>
                <a:gd name="T9" fmla="*/ 24 h 24"/>
                <a:gd name="T10" fmla="*/ 9 w 22"/>
                <a:gd name="T11" fmla="*/ 24 h 24"/>
                <a:gd name="T12" fmla="*/ 11 w 22"/>
                <a:gd name="T13" fmla="*/ 24 h 24"/>
                <a:gd name="T14" fmla="*/ 22 w 22"/>
                <a:gd name="T15" fmla="*/ 11 h 24"/>
                <a:gd name="T16" fmla="*/ 22 w 22"/>
                <a:gd name="T17" fmla="*/ 8 h 24"/>
                <a:gd name="T18" fmla="*/ 22 w 22"/>
                <a:gd name="T19" fmla="*/ 5 h 24"/>
                <a:gd name="T20" fmla="*/ 22 w 22"/>
                <a:gd name="T21" fmla="*/ 2 h 24"/>
                <a:gd name="T22" fmla="*/ 20 w 22"/>
                <a:gd name="T23" fmla="*/ 0 h 24"/>
                <a:gd name="T24" fmla="*/ 17 w 22"/>
                <a:gd name="T25" fmla="*/ 0 h 24"/>
                <a:gd name="T26" fmla="*/ 14 w 22"/>
                <a:gd name="T27" fmla="*/ 2 h 24"/>
                <a:gd name="T28" fmla="*/ 3 w 22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4"/>
                <a:gd name="T47" fmla="*/ 22 w 2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34" name="Freeform 193"/>
            <p:cNvSpPr>
              <a:spLocks/>
            </p:cNvSpPr>
            <p:nvPr/>
          </p:nvSpPr>
          <p:spPr bwMode="auto">
            <a:xfrm>
              <a:off x="3402" y="1229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9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6 h 39"/>
                <a:gd name="T20" fmla="*/ 28 w 28"/>
                <a:gd name="T21" fmla="*/ 3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3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35" name="Freeform 194"/>
            <p:cNvSpPr>
              <a:spLocks/>
            </p:cNvSpPr>
            <p:nvPr/>
          </p:nvSpPr>
          <p:spPr bwMode="auto">
            <a:xfrm>
              <a:off x="3419" y="1210"/>
              <a:ext cx="30" cy="30"/>
            </a:xfrm>
            <a:custGeom>
              <a:avLst/>
              <a:gdLst>
                <a:gd name="T0" fmla="*/ 3 w 30"/>
                <a:gd name="T1" fmla="*/ 22 h 30"/>
                <a:gd name="T2" fmla="*/ 0 w 30"/>
                <a:gd name="T3" fmla="*/ 25 h 30"/>
                <a:gd name="T4" fmla="*/ 0 w 30"/>
                <a:gd name="T5" fmla="*/ 27 h 30"/>
                <a:gd name="T6" fmla="*/ 3 w 30"/>
                <a:gd name="T7" fmla="*/ 30 h 30"/>
                <a:gd name="T8" fmla="*/ 5 w 30"/>
                <a:gd name="T9" fmla="*/ 30 h 30"/>
                <a:gd name="T10" fmla="*/ 8 w 30"/>
                <a:gd name="T11" fmla="*/ 30 h 30"/>
                <a:gd name="T12" fmla="*/ 11 w 30"/>
                <a:gd name="T13" fmla="*/ 30 h 30"/>
                <a:gd name="T14" fmla="*/ 30 w 30"/>
                <a:gd name="T15" fmla="*/ 11 h 30"/>
                <a:gd name="T16" fmla="*/ 30 w 30"/>
                <a:gd name="T17" fmla="*/ 8 h 30"/>
                <a:gd name="T18" fmla="*/ 30 w 30"/>
                <a:gd name="T19" fmla="*/ 5 h 30"/>
                <a:gd name="T20" fmla="*/ 30 w 30"/>
                <a:gd name="T21" fmla="*/ 3 h 30"/>
                <a:gd name="T22" fmla="*/ 27 w 30"/>
                <a:gd name="T23" fmla="*/ 0 h 30"/>
                <a:gd name="T24" fmla="*/ 25 w 30"/>
                <a:gd name="T25" fmla="*/ 0 h 30"/>
                <a:gd name="T26" fmla="*/ 22 w 30"/>
                <a:gd name="T27" fmla="*/ 3 h 30"/>
                <a:gd name="T28" fmla="*/ 3 w 30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0"/>
                <a:gd name="T47" fmla="*/ 30 w 3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0">
                  <a:moveTo>
                    <a:pt x="3" y="22"/>
                  </a:moveTo>
                  <a:lnTo>
                    <a:pt x="0" y="25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36" name="Line 195"/>
            <p:cNvSpPr>
              <a:spLocks noChangeShapeType="1"/>
            </p:cNvSpPr>
            <p:nvPr/>
          </p:nvSpPr>
          <p:spPr bwMode="auto">
            <a:xfrm flipV="1">
              <a:off x="3444" y="1191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37" name="Freeform 196"/>
            <p:cNvSpPr>
              <a:spLocks/>
            </p:cNvSpPr>
            <p:nvPr/>
          </p:nvSpPr>
          <p:spPr bwMode="auto">
            <a:xfrm>
              <a:off x="3446" y="1161"/>
              <a:ext cx="31" cy="35"/>
            </a:xfrm>
            <a:custGeom>
              <a:avLst/>
              <a:gdLst>
                <a:gd name="T0" fmla="*/ 3 w 31"/>
                <a:gd name="T1" fmla="*/ 27 h 35"/>
                <a:gd name="T2" fmla="*/ 0 w 31"/>
                <a:gd name="T3" fmla="*/ 30 h 35"/>
                <a:gd name="T4" fmla="*/ 0 w 31"/>
                <a:gd name="T5" fmla="*/ 32 h 35"/>
                <a:gd name="T6" fmla="*/ 3 w 31"/>
                <a:gd name="T7" fmla="*/ 35 h 35"/>
                <a:gd name="T8" fmla="*/ 6 w 31"/>
                <a:gd name="T9" fmla="*/ 35 h 35"/>
                <a:gd name="T10" fmla="*/ 9 w 31"/>
                <a:gd name="T11" fmla="*/ 35 h 35"/>
                <a:gd name="T12" fmla="*/ 11 w 31"/>
                <a:gd name="T13" fmla="*/ 35 h 35"/>
                <a:gd name="T14" fmla="*/ 31 w 31"/>
                <a:gd name="T15" fmla="*/ 11 h 35"/>
                <a:gd name="T16" fmla="*/ 31 w 31"/>
                <a:gd name="T17" fmla="*/ 8 h 35"/>
                <a:gd name="T18" fmla="*/ 31 w 31"/>
                <a:gd name="T19" fmla="*/ 5 h 35"/>
                <a:gd name="T20" fmla="*/ 31 w 31"/>
                <a:gd name="T21" fmla="*/ 2 h 35"/>
                <a:gd name="T22" fmla="*/ 28 w 31"/>
                <a:gd name="T23" fmla="*/ 0 h 35"/>
                <a:gd name="T24" fmla="*/ 25 w 31"/>
                <a:gd name="T25" fmla="*/ 0 h 35"/>
                <a:gd name="T26" fmla="*/ 22 w 31"/>
                <a:gd name="T27" fmla="*/ 2 h 35"/>
                <a:gd name="T28" fmla="*/ 3 w 31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5"/>
                <a:gd name="T47" fmla="*/ 31 w 31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38" name="Line 197"/>
            <p:cNvSpPr>
              <a:spLocks noChangeShapeType="1"/>
            </p:cNvSpPr>
            <p:nvPr/>
          </p:nvSpPr>
          <p:spPr bwMode="auto">
            <a:xfrm flipV="1">
              <a:off x="3471" y="1141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39" name="Freeform 198"/>
            <p:cNvSpPr>
              <a:spLocks/>
            </p:cNvSpPr>
            <p:nvPr/>
          </p:nvSpPr>
          <p:spPr bwMode="auto">
            <a:xfrm>
              <a:off x="3477" y="1108"/>
              <a:ext cx="27" cy="39"/>
            </a:xfrm>
            <a:custGeom>
              <a:avLst/>
              <a:gdLst>
                <a:gd name="T0" fmla="*/ 2 w 27"/>
                <a:gd name="T1" fmla="*/ 31 h 39"/>
                <a:gd name="T2" fmla="*/ 0 w 27"/>
                <a:gd name="T3" fmla="*/ 33 h 39"/>
                <a:gd name="T4" fmla="*/ 0 w 27"/>
                <a:gd name="T5" fmla="*/ 36 h 39"/>
                <a:gd name="T6" fmla="*/ 2 w 27"/>
                <a:gd name="T7" fmla="*/ 39 h 39"/>
                <a:gd name="T8" fmla="*/ 5 w 27"/>
                <a:gd name="T9" fmla="*/ 39 h 39"/>
                <a:gd name="T10" fmla="*/ 8 w 27"/>
                <a:gd name="T11" fmla="*/ 39 h 39"/>
                <a:gd name="T12" fmla="*/ 11 w 27"/>
                <a:gd name="T13" fmla="*/ 39 h 39"/>
                <a:gd name="T14" fmla="*/ 27 w 27"/>
                <a:gd name="T15" fmla="*/ 11 h 39"/>
                <a:gd name="T16" fmla="*/ 27 w 27"/>
                <a:gd name="T17" fmla="*/ 9 h 39"/>
                <a:gd name="T18" fmla="*/ 27 w 27"/>
                <a:gd name="T19" fmla="*/ 6 h 39"/>
                <a:gd name="T20" fmla="*/ 27 w 27"/>
                <a:gd name="T21" fmla="*/ 3 h 39"/>
                <a:gd name="T22" fmla="*/ 24 w 27"/>
                <a:gd name="T23" fmla="*/ 0 h 39"/>
                <a:gd name="T24" fmla="*/ 22 w 27"/>
                <a:gd name="T25" fmla="*/ 0 h 39"/>
                <a:gd name="T26" fmla="*/ 19 w 27"/>
                <a:gd name="T27" fmla="*/ 3 h 39"/>
                <a:gd name="T28" fmla="*/ 2 w 27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9"/>
                <a:gd name="T47" fmla="*/ 27 w 27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9">
                  <a:moveTo>
                    <a:pt x="2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40" name="Freeform 199"/>
            <p:cNvSpPr>
              <a:spLocks/>
            </p:cNvSpPr>
            <p:nvPr/>
          </p:nvSpPr>
          <p:spPr bwMode="auto">
            <a:xfrm>
              <a:off x="3493" y="1084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3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41" name="Line 200"/>
            <p:cNvSpPr>
              <a:spLocks noChangeShapeType="1"/>
            </p:cNvSpPr>
            <p:nvPr/>
          </p:nvSpPr>
          <p:spPr bwMode="auto">
            <a:xfrm flipV="1">
              <a:off x="3518" y="1053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42" name="Freeform 201"/>
            <p:cNvSpPr>
              <a:spLocks/>
            </p:cNvSpPr>
            <p:nvPr/>
          </p:nvSpPr>
          <p:spPr bwMode="auto">
            <a:xfrm>
              <a:off x="3523" y="1023"/>
              <a:ext cx="31" cy="36"/>
            </a:xfrm>
            <a:custGeom>
              <a:avLst/>
              <a:gdLst>
                <a:gd name="T0" fmla="*/ 3 w 31"/>
                <a:gd name="T1" fmla="*/ 28 h 36"/>
                <a:gd name="T2" fmla="*/ 0 w 31"/>
                <a:gd name="T3" fmla="*/ 30 h 36"/>
                <a:gd name="T4" fmla="*/ 0 w 31"/>
                <a:gd name="T5" fmla="*/ 33 h 36"/>
                <a:gd name="T6" fmla="*/ 3 w 31"/>
                <a:gd name="T7" fmla="*/ 36 h 36"/>
                <a:gd name="T8" fmla="*/ 6 w 31"/>
                <a:gd name="T9" fmla="*/ 36 h 36"/>
                <a:gd name="T10" fmla="*/ 9 w 31"/>
                <a:gd name="T11" fmla="*/ 36 h 36"/>
                <a:gd name="T12" fmla="*/ 11 w 31"/>
                <a:gd name="T13" fmla="*/ 36 h 36"/>
                <a:gd name="T14" fmla="*/ 31 w 31"/>
                <a:gd name="T15" fmla="*/ 11 h 36"/>
                <a:gd name="T16" fmla="*/ 31 w 31"/>
                <a:gd name="T17" fmla="*/ 8 h 36"/>
                <a:gd name="T18" fmla="*/ 31 w 31"/>
                <a:gd name="T19" fmla="*/ 6 h 36"/>
                <a:gd name="T20" fmla="*/ 31 w 31"/>
                <a:gd name="T21" fmla="*/ 3 h 36"/>
                <a:gd name="T22" fmla="*/ 28 w 31"/>
                <a:gd name="T23" fmla="*/ 0 h 36"/>
                <a:gd name="T24" fmla="*/ 25 w 31"/>
                <a:gd name="T25" fmla="*/ 0 h 36"/>
                <a:gd name="T26" fmla="*/ 22 w 31"/>
                <a:gd name="T27" fmla="*/ 3 h 36"/>
                <a:gd name="T28" fmla="*/ 3 w 31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43" name="Line 202"/>
            <p:cNvSpPr>
              <a:spLocks noChangeShapeType="1"/>
            </p:cNvSpPr>
            <p:nvPr/>
          </p:nvSpPr>
          <p:spPr bwMode="auto">
            <a:xfrm flipV="1">
              <a:off x="3548" y="993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44" name="Freeform 203"/>
            <p:cNvSpPr>
              <a:spLocks/>
            </p:cNvSpPr>
            <p:nvPr/>
          </p:nvSpPr>
          <p:spPr bwMode="auto">
            <a:xfrm>
              <a:off x="3551" y="963"/>
              <a:ext cx="27" cy="35"/>
            </a:xfrm>
            <a:custGeom>
              <a:avLst/>
              <a:gdLst>
                <a:gd name="T0" fmla="*/ 3 w 27"/>
                <a:gd name="T1" fmla="*/ 27 h 35"/>
                <a:gd name="T2" fmla="*/ 0 w 27"/>
                <a:gd name="T3" fmla="*/ 30 h 35"/>
                <a:gd name="T4" fmla="*/ 0 w 27"/>
                <a:gd name="T5" fmla="*/ 33 h 35"/>
                <a:gd name="T6" fmla="*/ 3 w 27"/>
                <a:gd name="T7" fmla="*/ 35 h 35"/>
                <a:gd name="T8" fmla="*/ 5 w 27"/>
                <a:gd name="T9" fmla="*/ 35 h 35"/>
                <a:gd name="T10" fmla="*/ 8 w 27"/>
                <a:gd name="T11" fmla="*/ 35 h 35"/>
                <a:gd name="T12" fmla="*/ 11 w 27"/>
                <a:gd name="T13" fmla="*/ 35 h 35"/>
                <a:gd name="T14" fmla="*/ 27 w 27"/>
                <a:gd name="T15" fmla="*/ 11 h 35"/>
                <a:gd name="T16" fmla="*/ 27 w 27"/>
                <a:gd name="T17" fmla="*/ 8 h 35"/>
                <a:gd name="T18" fmla="*/ 27 w 27"/>
                <a:gd name="T19" fmla="*/ 5 h 35"/>
                <a:gd name="T20" fmla="*/ 27 w 27"/>
                <a:gd name="T21" fmla="*/ 2 h 35"/>
                <a:gd name="T22" fmla="*/ 25 w 27"/>
                <a:gd name="T23" fmla="*/ 0 h 35"/>
                <a:gd name="T24" fmla="*/ 22 w 27"/>
                <a:gd name="T25" fmla="*/ 0 h 35"/>
                <a:gd name="T26" fmla="*/ 19 w 27"/>
                <a:gd name="T27" fmla="*/ 2 h 35"/>
                <a:gd name="T28" fmla="*/ 3 w 27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5"/>
                <a:gd name="T47" fmla="*/ 27 w 2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45" name="Line 204"/>
            <p:cNvSpPr>
              <a:spLocks noChangeShapeType="1"/>
            </p:cNvSpPr>
            <p:nvPr/>
          </p:nvSpPr>
          <p:spPr bwMode="auto">
            <a:xfrm flipV="1">
              <a:off x="3573" y="932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46" name="Freeform 205"/>
            <p:cNvSpPr>
              <a:spLocks/>
            </p:cNvSpPr>
            <p:nvPr/>
          </p:nvSpPr>
          <p:spPr bwMode="auto">
            <a:xfrm>
              <a:off x="3578" y="894"/>
              <a:ext cx="28" cy="44"/>
            </a:xfrm>
            <a:custGeom>
              <a:avLst/>
              <a:gdLst>
                <a:gd name="T0" fmla="*/ 3 w 28"/>
                <a:gd name="T1" fmla="*/ 36 h 44"/>
                <a:gd name="T2" fmla="*/ 0 w 28"/>
                <a:gd name="T3" fmla="*/ 38 h 44"/>
                <a:gd name="T4" fmla="*/ 0 w 28"/>
                <a:gd name="T5" fmla="*/ 41 h 44"/>
                <a:gd name="T6" fmla="*/ 3 w 28"/>
                <a:gd name="T7" fmla="*/ 44 h 44"/>
                <a:gd name="T8" fmla="*/ 6 w 28"/>
                <a:gd name="T9" fmla="*/ 44 h 44"/>
                <a:gd name="T10" fmla="*/ 9 w 28"/>
                <a:gd name="T11" fmla="*/ 44 h 44"/>
                <a:gd name="T12" fmla="*/ 12 w 28"/>
                <a:gd name="T13" fmla="*/ 44 h 44"/>
                <a:gd name="T14" fmla="*/ 28 w 28"/>
                <a:gd name="T15" fmla="*/ 11 h 44"/>
                <a:gd name="T16" fmla="*/ 28 w 28"/>
                <a:gd name="T17" fmla="*/ 8 h 44"/>
                <a:gd name="T18" fmla="*/ 28 w 28"/>
                <a:gd name="T19" fmla="*/ 5 h 44"/>
                <a:gd name="T20" fmla="*/ 28 w 28"/>
                <a:gd name="T21" fmla="*/ 3 h 44"/>
                <a:gd name="T22" fmla="*/ 25 w 28"/>
                <a:gd name="T23" fmla="*/ 0 h 44"/>
                <a:gd name="T24" fmla="*/ 23 w 28"/>
                <a:gd name="T25" fmla="*/ 0 h 44"/>
                <a:gd name="T26" fmla="*/ 20 w 28"/>
                <a:gd name="T27" fmla="*/ 3 h 44"/>
                <a:gd name="T28" fmla="*/ 3 w 28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3" y="36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47" name="Freeform 206"/>
            <p:cNvSpPr>
              <a:spLocks/>
            </p:cNvSpPr>
            <p:nvPr/>
          </p:nvSpPr>
          <p:spPr bwMode="auto">
            <a:xfrm>
              <a:off x="3595" y="869"/>
              <a:ext cx="30" cy="36"/>
            </a:xfrm>
            <a:custGeom>
              <a:avLst/>
              <a:gdLst>
                <a:gd name="T0" fmla="*/ 3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6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8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48" name="Line 207"/>
            <p:cNvSpPr>
              <a:spLocks noChangeShapeType="1"/>
            </p:cNvSpPr>
            <p:nvPr/>
          </p:nvSpPr>
          <p:spPr bwMode="auto">
            <a:xfrm flipV="1">
              <a:off x="3620" y="839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49" name="Freeform 208"/>
            <p:cNvSpPr>
              <a:spLocks/>
            </p:cNvSpPr>
            <p:nvPr/>
          </p:nvSpPr>
          <p:spPr bwMode="auto">
            <a:xfrm>
              <a:off x="3623" y="811"/>
              <a:ext cx="30" cy="33"/>
            </a:xfrm>
            <a:custGeom>
              <a:avLst/>
              <a:gdLst>
                <a:gd name="T0" fmla="*/ 2 w 30"/>
                <a:gd name="T1" fmla="*/ 25 h 33"/>
                <a:gd name="T2" fmla="*/ 0 w 30"/>
                <a:gd name="T3" fmla="*/ 28 h 33"/>
                <a:gd name="T4" fmla="*/ 0 w 30"/>
                <a:gd name="T5" fmla="*/ 31 h 33"/>
                <a:gd name="T6" fmla="*/ 2 w 30"/>
                <a:gd name="T7" fmla="*/ 33 h 33"/>
                <a:gd name="T8" fmla="*/ 5 w 30"/>
                <a:gd name="T9" fmla="*/ 33 h 33"/>
                <a:gd name="T10" fmla="*/ 8 w 30"/>
                <a:gd name="T11" fmla="*/ 33 h 33"/>
                <a:gd name="T12" fmla="*/ 11 w 30"/>
                <a:gd name="T13" fmla="*/ 33 h 33"/>
                <a:gd name="T14" fmla="*/ 30 w 30"/>
                <a:gd name="T15" fmla="*/ 11 h 33"/>
                <a:gd name="T16" fmla="*/ 30 w 30"/>
                <a:gd name="T17" fmla="*/ 9 h 33"/>
                <a:gd name="T18" fmla="*/ 30 w 30"/>
                <a:gd name="T19" fmla="*/ 6 h 33"/>
                <a:gd name="T20" fmla="*/ 30 w 30"/>
                <a:gd name="T21" fmla="*/ 3 h 33"/>
                <a:gd name="T22" fmla="*/ 27 w 30"/>
                <a:gd name="T23" fmla="*/ 0 h 33"/>
                <a:gd name="T24" fmla="*/ 24 w 30"/>
                <a:gd name="T25" fmla="*/ 0 h 33"/>
                <a:gd name="T26" fmla="*/ 22 w 30"/>
                <a:gd name="T27" fmla="*/ 3 h 33"/>
                <a:gd name="T28" fmla="*/ 2 w 30"/>
                <a:gd name="T29" fmla="*/ 25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3"/>
                <a:gd name="T47" fmla="*/ 30 w 3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3">
                  <a:moveTo>
                    <a:pt x="2" y="25"/>
                  </a:moveTo>
                  <a:lnTo>
                    <a:pt x="0" y="28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50" name="Line 209"/>
            <p:cNvSpPr>
              <a:spLocks noChangeShapeType="1"/>
            </p:cNvSpPr>
            <p:nvPr/>
          </p:nvSpPr>
          <p:spPr bwMode="auto">
            <a:xfrm flipV="1">
              <a:off x="3647" y="787"/>
              <a:ext cx="1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51" name="Freeform 210"/>
            <p:cNvSpPr>
              <a:spLocks/>
            </p:cNvSpPr>
            <p:nvPr/>
          </p:nvSpPr>
          <p:spPr bwMode="auto">
            <a:xfrm>
              <a:off x="3653" y="757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2 h 35"/>
                <a:gd name="T6" fmla="*/ 3 w 30"/>
                <a:gd name="T7" fmla="*/ 35 h 35"/>
                <a:gd name="T8" fmla="*/ 5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7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52" name="Freeform 211"/>
            <p:cNvSpPr>
              <a:spLocks/>
            </p:cNvSpPr>
            <p:nvPr/>
          </p:nvSpPr>
          <p:spPr bwMode="auto">
            <a:xfrm>
              <a:off x="3672" y="732"/>
              <a:ext cx="28" cy="36"/>
            </a:xfrm>
            <a:custGeom>
              <a:avLst/>
              <a:gdLst>
                <a:gd name="T0" fmla="*/ 3 w 28"/>
                <a:gd name="T1" fmla="*/ 27 h 36"/>
                <a:gd name="T2" fmla="*/ 0 w 28"/>
                <a:gd name="T3" fmla="*/ 30 h 36"/>
                <a:gd name="T4" fmla="*/ 0 w 28"/>
                <a:gd name="T5" fmla="*/ 33 h 36"/>
                <a:gd name="T6" fmla="*/ 3 w 28"/>
                <a:gd name="T7" fmla="*/ 36 h 36"/>
                <a:gd name="T8" fmla="*/ 6 w 28"/>
                <a:gd name="T9" fmla="*/ 36 h 36"/>
                <a:gd name="T10" fmla="*/ 8 w 28"/>
                <a:gd name="T11" fmla="*/ 36 h 36"/>
                <a:gd name="T12" fmla="*/ 11 w 28"/>
                <a:gd name="T13" fmla="*/ 36 h 36"/>
                <a:gd name="T14" fmla="*/ 28 w 28"/>
                <a:gd name="T15" fmla="*/ 11 h 36"/>
                <a:gd name="T16" fmla="*/ 28 w 28"/>
                <a:gd name="T17" fmla="*/ 8 h 36"/>
                <a:gd name="T18" fmla="*/ 28 w 28"/>
                <a:gd name="T19" fmla="*/ 5 h 36"/>
                <a:gd name="T20" fmla="*/ 28 w 28"/>
                <a:gd name="T21" fmla="*/ 3 h 36"/>
                <a:gd name="T22" fmla="*/ 25 w 28"/>
                <a:gd name="T23" fmla="*/ 0 h 36"/>
                <a:gd name="T24" fmla="*/ 22 w 28"/>
                <a:gd name="T25" fmla="*/ 0 h 36"/>
                <a:gd name="T26" fmla="*/ 19 w 28"/>
                <a:gd name="T27" fmla="*/ 3 h 36"/>
                <a:gd name="T28" fmla="*/ 3 w 28"/>
                <a:gd name="T29" fmla="*/ 2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53" name="Line 212"/>
            <p:cNvSpPr>
              <a:spLocks noChangeShapeType="1"/>
            </p:cNvSpPr>
            <p:nvPr/>
          </p:nvSpPr>
          <p:spPr bwMode="auto">
            <a:xfrm flipV="1">
              <a:off x="3694" y="710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54" name="Freeform 213"/>
            <p:cNvSpPr>
              <a:spLocks/>
            </p:cNvSpPr>
            <p:nvPr/>
          </p:nvSpPr>
          <p:spPr bwMode="auto">
            <a:xfrm>
              <a:off x="3700" y="688"/>
              <a:ext cx="30" cy="27"/>
            </a:xfrm>
            <a:custGeom>
              <a:avLst/>
              <a:gdLst>
                <a:gd name="T0" fmla="*/ 2 w 30"/>
                <a:gd name="T1" fmla="*/ 19 h 27"/>
                <a:gd name="T2" fmla="*/ 0 w 30"/>
                <a:gd name="T3" fmla="*/ 22 h 27"/>
                <a:gd name="T4" fmla="*/ 0 w 30"/>
                <a:gd name="T5" fmla="*/ 25 h 27"/>
                <a:gd name="T6" fmla="*/ 2 w 30"/>
                <a:gd name="T7" fmla="*/ 27 h 27"/>
                <a:gd name="T8" fmla="*/ 5 w 30"/>
                <a:gd name="T9" fmla="*/ 27 h 27"/>
                <a:gd name="T10" fmla="*/ 8 w 30"/>
                <a:gd name="T11" fmla="*/ 27 h 27"/>
                <a:gd name="T12" fmla="*/ 11 w 30"/>
                <a:gd name="T13" fmla="*/ 27 h 27"/>
                <a:gd name="T14" fmla="*/ 30 w 30"/>
                <a:gd name="T15" fmla="*/ 11 h 27"/>
                <a:gd name="T16" fmla="*/ 30 w 30"/>
                <a:gd name="T17" fmla="*/ 8 h 27"/>
                <a:gd name="T18" fmla="*/ 30 w 30"/>
                <a:gd name="T19" fmla="*/ 5 h 27"/>
                <a:gd name="T20" fmla="*/ 30 w 30"/>
                <a:gd name="T21" fmla="*/ 3 h 27"/>
                <a:gd name="T22" fmla="*/ 27 w 30"/>
                <a:gd name="T23" fmla="*/ 0 h 27"/>
                <a:gd name="T24" fmla="*/ 24 w 30"/>
                <a:gd name="T25" fmla="*/ 0 h 27"/>
                <a:gd name="T26" fmla="*/ 22 w 30"/>
                <a:gd name="T27" fmla="*/ 3 h 27"/>
                <a:gd name="T28" fmla="*/ 2 w 30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7"/>
                <a:gd name="T47" fmla="*/ 30 w 30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7">
                  <a:moveTo>
                    <a:pt x="2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55" name="Line 214"/>
            <p:cNvSpPr>
              <a:spLocks noChangeShapeType="1"/>
            </p:cNvSpPr>
            <p:nvPr/>
          </p:nvSpPr>
          <p:spPr bwMode="auto">
            <a:xfrm flipV="1">
              <a:off x="3724" y="666"/>
              <a:ext cx="9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56" name="Freeform 215"/>
            <p:cNvSpPr>
              <a:spLocks/>
            </p:cNvSpPr>
            <p:nvPr/>
          </p:nvSpPr>
          <p:spPr bwMode="auto">
            <a:xfrm>
              <a:off x="3727" y="647"/>
              <a:ext cx="30" cy="24"/>
            </a:xfrm>
            <a:custGeom>
              <a:avLst/>
              <a:gdLst>
                <a:gd name="T0" fmla="*/ 3 w 30"/>
                <a:gd name="T1" fmla="*/ 16 h 24"/>
                <a:gd name="T2" fmla="*/ 0 w 30"/>
                <a:gd name="T3" fmla="*/ 19 h 24"/>
                <a:gd name="T4" fmla="*/ 0 w 30"/>
                <a:gd name="T5" fmla="*/ 22 h 24"/>
                <a:gd name="T6" fmla="*/ 3 w 30"/>
                <a:gd name="T7" fmla="*/ 24 h 24"/>
                <a:gd name="T8" fmla="*/ 6 w 30"/>
                <a:gd name="T9" fmla="*/ 24 h 24"/>
                <a:gd name="T10" fmla="*/ 8 w 30"/>
                <a:gd name="T11" fmla="*/ 24 h 24"/>
                <a:gd name="T12" fmla="*/ 11 w 30"/>
                <a:gd name="T13" fmla="*/ 24 h 24"/>
                <a:gd name="T14" fmla="*/ 30 w 30"/>
                <a:gd name="T15" fmla="*/ 11 h 24"/>
                <a:gd name="T16" fmla="*/ 30 w 30"/>
                <a:gd name="T17" fmla="*/ 8 h 24"/>
                <a:gd name="T18" fmla="*/ 30 w 30"/>
                <a:gd name="T19" fmla="*/ 5 h 24"/>
                <a:gd name="T20" fmla="*/ 30 w 30"/>
                <a:gd name="T21" fmla="*/ 2 h 24"/>
                <a:gd name="T22" fmla="*/ 28 w 30"/>
                <a:gd name="T23" fmla="*/ 0 h 24"/>
                <a:gd name="T24" fmla="*/ 25 w 30"/>
                <a:gd name="T25" fmla="*/ 0 h 24"/>
                <a:gd name="T26" fmla="*/ 22 w 30"/>
                <a:gd name="T27" fmla="*/ 2 h 24"/>
                <a:gd name="T28" fmla="*/ 3 w 30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4"/>
                <a:gd name="T47" fmla="*/ 30 w 30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57" name="Freeform 216"/>
            <p:cNvSpPr>
              <a:spLocks/>
            </p:cNvSpPr>
            <p:nvPr/>
          </p:nvSpPr>
          <p:spPr bwMode="auto">
            <a:xfrm>
              <a:off x="3746" y="636"/>
              <a:ext cx="17" cy="22"/>
            </a:xfrm>
            <a:custGeom>
              <a:avLst/>
              <a:gdLst>
                <a:gd name="T0" fmla="*/ 3 w 17"/>
                <a:gd name="T1" fmla="*/ 13 h 22"/>
                <a:gd name="T2" fmla="*/ 0 w 17"/>
                <a:gd name="T3" fmla="*/ 16 h 22"/>
                <a:gd name="T4" fmla="*/ 0 w 17"/>
                <a:gd name="T5" fmla="*/ 19 h 22"/>
                <a:gd name="T6" fmla="*/ 3 w 17"/>
                <a:gd name="T7" fmla="*/ 22 h 22"/>
                <a:gd name="T8" fmla="*/ 6 w 17"/>
                <a:gd name="T9" fmla="*/ 22 h 22"/>
                <a:gd name="T10" fmla="*/ 9 w 17"/>
                <a:gd name="T11" fmla="*/ 22 h 22"/>
                <a:gd name="T12" fmla="*/ 11 w 17"/>
                <a:gd name="T13" fmla="*/ 22 h 22"/>
                <a:gd name="T14" fmla="*/ 17 w 17"/>
                <a:gd name="T15" fmla="*/ 11 h 22"/>
                <a:gd name="T16" fmla="*/ 17 w 17"/>
                <a:gd name="T17" fmla="*/ 8 h 22"/>
                <a:gd name="T18" fmla="*/ 17 w 17"/>
                <a:gd name="T19" fmla="*/ 5 h 22"/>
                <a:gd name="T20" fmla="*/ 17 w 17"/>
                <a:gd name="T21" fmla="*/ 2 h 22"/>
                <a:gd name="T22" fmla="*/ 14 w 17"/>
                <a:gd name="T23" fmla="*/ 0 h 22"/>
                <a:gd name="T24" fmla="*/ 11 w 17"/>
                <a:gd name="T25" fmla="*/ 0 h 22"/>
                <a:gd name="T26" fmla="*/ 9 w 17"/>
                <a:gd name="T27" fmla="*/ 2 h 22"/>
                <a:gd name="T28" fmla="*/ 3 w 17"/>
                <a:gd name="T29" fmla="*/ 1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3" y="13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58" name="Freeform 217"/>
            <p:cNvSpPr>
              <a:spLocks/>
            </p:cNvSpPr>
            <p:nvPr/>
          </p:nvSpPr>
          <p:spPr bwMode="auto">
            <a:xfrm>
              <a:off x="3752" y="616"/>
              <a:ext cx="30" cy="31"/>
            </a:xfrm>
            <a:custGeom>
              <a:avLst/>
              <a:gdLst>
                <a:gd name="T0" fmla="*/ 3 w 30"/>
                <a:gd name="T1" fmla="*/ 22 h 31"/>
                <a:gd name="T2" fmla="*/ 0 w 30"/>
                <a:gd name="T3" fmla="*/ 25 h 31"/>
                <a:gd name="T4" fmla="*/ 0 w 30"/>
                <a:gd name="T5" fmla="*/ 28 h 31"/>
                <a:gd name="T6" fmla="*/ 3 w 30"/>
                <a:gd name="T7" fmla="*/ 31 h 31"/>
                <a:gd name="T8" fmla="*/ 5 w 30"/>
                <a:gd name="T9" fmla="*/ 31 h 31"/>
                <a:gd name="T10" fmla="*/ 8 w 30"/>
                <a:gd name="T11" fmla="*/ 31 h 31"/>
                <a:gd name="T12" fmla="*/ 11 w 30"/>
                <a:gd name="T13" fmla="*/ 31 h 31"/>
                <a:gd name="T14" fmla="*/ 30 w 30"/>
                <a:gd name="T15" fmla="*/ 11 h 31"/>
                <a:gd name="T16" fmla="*/ 30 w 30"/>
                <a:gd name="T17" fmla="*/ 9 h 31"/>
                <a:gd name="T18" fmla="*/ 30 w 30"/>
                <a:gd name="T19" fmla="*/ 6 h 31"/>
                <a:gd name="T20" fmla="*/ 30 w 30"/>
                <a:gd name="T21" fmla="*/ 3 h 31"/>
                <a:gd name="T22" fmla="*/ 27 w 30"/>
                <a:gd name="T23" fmla="*/ 0 h 31"/>
                <a:gd name="T24" fmla="*/ 25 w 30"/>
                <a:gd name="T25" fmla="*/ 0 h 31"/>
                <a:gd name="T26" fmla="*/ 22 w 30"/>
                <a:gd name="T27" fmla="*/ 3 h 31"/>
                <a:gd name="T28" fmla="*/ 3 w 30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1"/>
                <a:gd name="T47" fmla="*/ 30 w 30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59" name="Line 218"/>
            <p:cNvSpPr>
              <a:spLocks noChangeShapeType="1"/>
            </p:cNvSpPr>
            <p:nvPr/>
          </p:nvSpPr>
          <p:spPr bwMode="auto">
            <a:xfrm flipV="1">
              <a:off x="3777" y="61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60" name="Line 219"/>
            <p:cNvSpPr>
              <a:spLocks noChangeShapeType="1"/>
            </p:cNvSpPr>
            <p:nvPr/>
          </p:nvSpPr>
          <p:spPr bwMode="auto">
            <a:xfrm>
              <a:off x="3796" y="616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61" name="Freeform 220"/>
            <p:cNvSpPr>
              <a:spLocks/>
            </p:cNvSpPr>
            <p:nvPr/>
          </p:nvSpPr>
          <p:spPr bwMode="auto">
            <a:xfrm>
              <a:off x="3801" y="600"/>
              <a:ext cx="28" cy="22"/>
            </a:xfrm>
            <a:custGeom>
              <a:avLst/>
              <a:gdLst>
                <a:gd name="T0" fmla="*/ 3 w 28"/>
                <a:gd name="T1" fmla="*/ 14 h 22"/>
                <a:gd name="T2" fmla="*/ 0 w 28"/>
                <a:gd name="T3" fmla="*/ 16 h 22"/>
                <a:gd name="T4" fmla="*/ 0 w 28"/>
                <a:gd name="T5" fmla="*/ 19 h 22"/>
                <a:gd name="T6" fmla="*/ 3 w 28"/>
                <a:gd name="T7" fmla="*/ 22 h 22"/>
                <a:gd name="T8" fmla="*/ 6 w 28"/>
                <a:gd name="T9" fmla="*/ 22 h 22"/>
                <a:gd name="T10" fmla="*/ 9 w 28"/>
                <a:gd name="T11" fmla="*/ 22 h 22"/>
                <a:gd name="T12" fmla="*/ 11 w 28"/>
                <a:gd name="T13" fmla="*/ 22 h 22"/>
                <a:gd name="T14" fmla="*/ 28 w 28"/>
                <a:gd name="T15" fmla="*/ 11 h 22"/>
                <a:gd name="T16" fmla="*/ 28 w 28"/>
                <a:gd name="T17" fmla="*/ 8 h 22"/>
                <a:gd name="T18" fmla="*/ 28 w 28"/>
                <a:gd name="T19" fmla="*/ 5 h 22"/>
                <a:gd name="T20" fmla="*/ 28 w 28"/>
                <a:gd name="T21" fmla="*/ 3 h 22"/>
                <a:gd name="T22" fmla="*/ 25 w 28"/>
                <a:gd name="T23" fmla="*/ 0 h 22"/>
                <a:gd name="T24" fmla="*/ 22 w 28"/>
                <a:gd name="T25" fmla="*/ 0 h 22"/>
                <a:gd name="T26" fmla="*/ 20 w 28"/>
                <a:gd name="T27" fmla="*/ 3 h 22"/>
                <a:gd name="T28" fmla="*/ 3 w 28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2"/>
                <a:gd name="T47" fmla="*/ 28 w 28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62" name="Line 221"/>
            <p:cNvSpPr>
              <a:spLocks noChangeShapeType="1"/>
            </p:cNvSpPr>
            <p:nvPr/>
          </p:nvSpPr>
          <p:spPr bwMode="auto">
            <a:xfrm>
              <a:off x="3823" y="605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63" name="Line 222"/>
            <p:cNvSpPr>
              <a:spLocks noChangeShapeType="1"/>
            </p:cNvSpPr>
            <p:nvPr/>
          </p:nvSpPr>
          <p:spPr bwMode="auto">
            <a:xfrm>
              <a:off x="3834" y="605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64" name="Freeform 223"/>
            <p:cNvSpPr>
              <a:spLocks/>
            </p:cNvSpPr>
            <p:nvPr/>
          </p:nvSpPr>
          <p:spPr bwMode="auto">
            <a:xfrm>
              <a:off x="3848" y="600"/>
              <a:ext cx="30" cy="22"/>
            </a:xfrm>
            <a:custGeom>
              <a:avLst/>
              <a:gdLst>
                <a:gd name="T0" fmla="*/ 11 w 30"/>
                <a:gd name="T1" fmla="*/ 3 h 22"/>
                <a:gd name="T2" fmla="*/ 8 w 30"/>
                <a:gd name="T3" fmla="*/ 0 h 22"/>
                <a:gd name="T4" fmla="*/ 6 w 30"/>
                <a:gd name="T5" fmla="*/ 0 h 22"/>
                <a:gd name="T6" fmla="*/ 3 w 30"/>
                <a:gd name="T7" fmla="*/ 3 h 22"/>
                <a:gd name="T8" fmla="*/ 0 w 30"/>
                <a:gd name="T9" fmla="*/ 5 h 22"/>
                <a:gd name="T10" fmla="*/ 0 w 30"/>
                <a:gd name="T11" fmla="*/ 8 h 22"/>
                <a:gd name="T12" fmla="*/ 3 w 30"/>
                <a:gd name="T13" fmla="*/ 11 h 22"/>
                <a:gd name="T14" fmla="*/ 22 w 30"/>
                <a:gd name="T15" fmla="*/ 22 h 22"/>
                <a:gd name="T16" fmla="*/ 25 w 30"/>
                <a:gd name="T17" fmla="*/ 22 h 22"/>
                <a:gd name="T18" fmla="*/ 28 w 30"/>
                <a:gd name="T19" fmla="*/ 22 h 22"/>
                <a:gd name="T20" fmla="*/ 30 w 30"/>
                <a:gd name="T21" fmla="*/ 22 h 22"/>
                <a:gd name="T22" fmla="*/ 30 w 30"/>
                <a:gd name="T23" fmla="*/ 19 h 22"/>
                <a:gd name="T24" fmla="*/ 30 w 30"/>
                <a:gd name="T25" fmla="*/ 16 h 22"/>
                <a:gd name="T26" fmla="*/ 30 w 30"/>
                <a:gd name="T27" fmla="*/ 14 h 22"/>
                <a:gd name="T28" fmla="*/ 11 w 30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65" name="Line 224"/>
            <p:cNvSpPr>
              <a:spLocks noChangeShapeType="1"/>
            </p:cNvSpPr>
            <p:nvPr/>
          </p:nvSpPr>
          <p:spPr bwMode="auto">
            <a:xfrm>
              <a:off x="3873" y="6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66" name="Line 225"/>
            <p:cNvSpPr>
              <a:spLocks noChangeShapeType="1"/>
            </p:cNvSpPr>
            <p:nvPr/>
          </p:nvSpPr>
          <p:spPr bwMode="auto">
            <a:xfrm>
              <a:off x="3881" y="61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67" name="Line 226"/>
            <p:cNvSpPr>
              <a:spLocks noChangeShapeType="1"/>
            </p:cNvSpPr>
            <p:nvPr/>
          </p:nvSpPr>
          <p:spPr bwMode="auto">
            <a:xfrm>
              <a:off x="3900" y="622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68" name="Freeform 227"/>
            <p:cNvSpPr>
              <a:spLocks/>
            </p:cNvSpPr>
            <p:nvPr/>
          </p:nvSpPr>
          <p:spPr bwMode="auto">
            <a:xfrm>
              <a:off x="3903" y="636"/>
              <a:ext cx="30" cy="22"/>
            </a:xfrm>
            <a:custGeom>
              <a:avLst/>
              <a:gdLst>
                <a:gd name="T0" fmla="*/ 11 w 30"/>
                <a:gd name="T1" fmla="*/ 2 h 22"/>
                <a:gd name="T2" fmla="*/ 8 w 30"/>
                <a:gd name="T3" fmla="*/ 0 h 22"/>
                <a:gd name="T4" fmla="*/ 6 w 30"/>
                <a:gd name="T5" fmla="*/ 0 h 22"/>
                <a:gd name="T6" fmla="*/ 3 w 30"/>
                <a:gd name="T7" fmla="*/ 2 h 22"/>
                <a:gd name="T8" fmla="*/ 0 w 30"/>
                <a:gd name="T9" fmla="*/ 5 h 22"/>
                <a:gd name="T10" fmla="*/ 0 w 30"/>
                <a:gd name="T11" fmla="*/ 8 h 22"/>
                <a:gd name="T12" fmla="*/ 3 w 30"/>
                <a:gd name="T13" fmla="*/ 11 h 22"/>
                <a:gd name="T14" fmla="*/ 22 w 30"/>
                <a:gd name="T15" fmla="*/ 22 h 22"/>
                <a:gd name="T16" fmla="*/ 25 w 30"/>
                <a:gd name="T17" fmla="*/ 22 h 22"/>
                <a:gd name="T18" fmla="*/ 28 w 30"/>
                <a:gd name="T19" fmla="*/ 22 h 22"/>
                <a:gd name="T20" fmla="*/ 30 w 30"/>
                <a:gd name="T21" fmla="*/ 22 h 22"/>
                <a:gd name="T22" fmla="*/ 30 w 30"/>
                <a:gd name="T23" fmla="*/ 19 h 22"/>
                <a:gd name="T24" fmla="*/ 30 w 30"/>
                <a:gd name="T25" fmla="*/ 16 h 22"/>
                <a:gd name="T26" fmla="*/ 30 w 30"/>
                <a:gd name="T27" fmla="*/ 13 h 22"/>
                <a:gd name="T28" fmla="*/ 11 w 3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69" name="Freeform 228"/>
            <p:cNvSpPr>
              <a:spLocks/>
            </p:cNvSpPr>
            <p:nvPr/>
          </p:nvSpPr>
          <p:spPr bwMode="auto">
            <a:xfrm>
              <a:off x="2863" y="1270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8 w 22"/>
                <a:gd name="T3" fmla="*/ 0 h 22"/>
                <a:gd name="T4" fmla="*/ 6 w 22"/>
                <a:gd name="T5" fmla="*/ 0 h 22"/>
                <a:gd name="T6" fmla="*/ 3 w 22"/>
                <a:gd name="T7" fmla="*/ 3 h 22"/>
                <a:gd name="T8" fmla="*/ 0 w 22"/>
                <a:gd name="T9" fmla="*/ 6 h 22"/>
                <a:gd name="T10" fmla="*/ 0 w 22"/>
                <a:gd name="T11" fmla="*/ 9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20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70" name="Freeform 229"/>
            <p:cNvSpPr>
              <a:spLocks/>
            </p:cNvSpPr>
            <p:nvPr/>
          </p:nvSpPr>
          <p:spPr bwMode="auto">
            <a:xfrm>
              <a:off x="2874" y="1281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8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19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2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71" name="Freeform 230"/>
            <p:cNvSpPr>
              <a:spLocks/>
            </p:cNvSpPr>
            <p:nvPr/>
          </p:nvSpPr>
          <p:spPr bwMode="auto">
            <a:xfrm>
              <a:off x="2891" y="1301"/>
              <a:ext cx="19" cy="16"/>
            </a:xfrm>
            <a:custGeom>
              <a:avLst/>
              <a:gdLst>
                <a:gd name="T0" fmla="*/ 11 w 19"/>
                <a:gd name="T1" fmla="*/ 2 h 16"/>
                <a:gd name="T2" fmla="*/ 8 w 19"/>
                <a:gd name="T3" fmla="*/ 0 h 16"/>
                <a:gd name="T4" fmla="*/ 5 w 19"/>
                <a:gd name="T5" fmla="*/ 0 h 16"/>
                <a:gd name="T6" fmla="*/ 2 w 19"/>
                <a:gd name="T7" fmla="*/ 2 h 16"/>
                <a:gd name="T8" fmla="*/ 0 w 19"/>
                <a:gd name="T9" fmla="*/ 5 h 16"/>
                <a:gd name="T10" fmla="*/ 0 w 19"/>
                <a:gd name="T11" fmla="*/ 8 h 16"/>
                <a:gd name="T12" fmla="*/ 2 w 19"/>
                <a:gd name="T13" fmla="*/ 11 h 16"/>
                <a:gd name="T14" fmla="*/ 11 w 19"/>
                <a:gd name="T15" fmla="*/ 16 h 16"/>
                <a:gd name="T16" fmla="*/ 13 w 19"/>
                <a:gd name="T17" fmla="*/ 16 h 16"/>
                <a:gd name="T18" fmla="*/ 16 w 19"/>
                <a:gd name="T19" fmla="*/ 16 h 16"/>
                <a:gd name="T20" fmla="*/ 19 w 19"/>
                <a:gd name="T21" fmla="*/ 16 h 16"/>
                <a:gd name="T22" fmla="*/ 19 w 19"/>
                <a:gd name="T23" fmla="*/ 13 h 16"/>
                <a:gd name="T24" fmla="*/ 19 w 19"/>
                <a:gd name="T25" fmla="*/ 11 h 16"/>
                <a:gd name="T26" fmla="*/ 19 w 19"/>
                <a:gd name="T27" fmla="*/ 8 h 16"/>
                <a:gd name="T28" fmla="*/ 11 w 19"/>
                <a:gd name="T29" fmla="*/ 2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6"/>
                <a:gd name="T47" fmla="*/ 19 w 1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6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72" name="Line 231"/>
            <p:cNvSpPr>
              <a:spLocks noChangeShapeType="1"/>
            </p:cNvSpPr>
            <p:nvPr/>
          </p:nvSpPr>
          <p:spPr bwMode="auto">
            <a:xfrm>
              <a:off x="2904" y="1312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73" name="Line 232"/>
            <p:cNvSpPr>
              <a:spLocks noChangeShapeType="1"/>
            </p:cNvSpPr>
            <p:nvPr/>
          </p:nvSpPr>
          <p:spPr bwMode="auto">
            <a:xfrm>
              <a:off x="2924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74" name="Line 233"/>
            <p:cNvSpPr>
              <a:spLocks noChangeShapeType="1"/>
            </p:cNvSpPr>
            <p:nvPr/>
          </p:nvSpPr>
          <p:spPr bwMode="auto">
            <a:xfrm>
              <a:off x="2943" y="1320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75" name="Line 234"/>
            <p:cNvSpPr>
              <a:spLocks noChangeShapeType="1"/>
            </p:cNvSpPr>
            <p:nvPr/>
          </p:nvSpPr>
          <p:spPr bwMode="auto">
            <a:xfrm>
              <a:off x="2951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76" name="Line 235"/>
            <p:cNvSpPr>
              <a:spLocks noChangeShapeType="1"/>
            </p:cNvSpPr>
            <p:nvPr/>
          </p:nvSpPr>
          <p:spPr bwMode="auto">
            <a:xfrm>
              <a:off x="2970" y="132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77" name="Freeform 236"/>
            <p:cNvSpPr>
              <a:spLocks/>
            </p:cNvSpPr>
            <p:nvPr/>
          </p:nvSpPr>
          <p:spPr bwMode="auto">
            <a:xfrm>
              <a:off x="2976" y="1306"/>
              <a:ext cx="27" cy="19"/>
            </a:xfrm>
            <a:custGeom>
              <a:avLst/>
              <a:gdLst>
                <a:gd name="T0" fmla="*/ 5 w 27"/>
                <a:gd name="T1" fmla="*/ 8 h 19"/>
                <a:gd name="T2" fmla="*/ 3 w 27"/>
                <a:gd name="T3" fmla="*/ 11 h 19"/>
                <a:gd name="T4" fmla="*/ 0 w 27"/>
                <a:gd name="T5" fmla="*/ 14 h 19"/>
                <a:gd name="T6" fmla="*/ 0 w 27"/>
                <a:gd name="T7" fmla="*/ 17 h 19"/>
                <a:gd name="T8" fmla="*/ 3 w 27"/>
                <a:gd name="T9" fmla="*/ 19 h 19"/>
                <a:gd name="T10" fmla="*/ 5 w 27"/>
                <a:gd name="T11" fmla="*/ 19 h 19"/>
                <a:gd name="T12" fmla="*/ 8 w 27"/>
                <a:gd name="T13" fmla="*/ 19 h 19"/>
                <a:gd name="T14" fmla="*/ 25 w 27"/>
                <a:gd name="T15" fmla="*/ 11 h 19"/>
                <a:gd name="T16" fmla="*/ 27 w 27"/>
                <a:gd name="T17" fmla="*/ 11 h 19"/>
                <a:gd name="T18" fmla="*/ 27 w 27"/>
                <a:gd name="T19" fmla="*/ 8 h 19"/>
                <a:gd name="T20" fmla="*/ 27 w 27"/>
                <a:gd name="T21" fmla="*/ 6 h 19"/>
                <a:gd name="T22" fmla="*/ 27 w 27"/>
                <a:gd name="T23" fmla="*/ 3 h 19"/>
                <a:gd name="T24" fmla="*/ 25 w 27"/>
                <a:gd name="T25" fmla="*/ 0 h 19"/>
                <a:gd name="T26" fmla="*/ 22 w 27"/>
                <a:gd name="T27" fmla="*/ 0 h 19"/>
                <a:gd name="T28" fmla="*/ 5 w 27"/>
                <a:gd name="T29" fmla="*/ 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19"/>
                <a:gd name="T47" fmla="*/ 27 w 2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19">
                  <a:moveTo>
                    <a:pt x="5" y="8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78" name="Freeform 237"/>
            <p:cNvSpPr>
              <a:spLocks/>
            </p:cNvSpPr>
            <p:nvPr/>
          </p:nvSpPr>
          <p:spPr bwMode="auto">
            <a:xfrm>
              <a:off x="2992" y="1301"/>
              <a:ext cx="22" cy="16"/>
            </a:xfrm>
            <a:custGeom>
              <a:avLst/>
              <a:gdLst>
                <a:gd name="T0" fmla="*/ 6 w 22"/>
                <a:gd name="T1" fmla="*/ 5 h 16"/>
                <a:gd name="T2" fmla="*/ 3 w 22"/>
                <a:gd name="T3" fmla="*/ 8 h 16"/>
                <a:gd name="T4" fmla="*/ 0 w 22"/>
                <a:gd name="T5" fmla="*/ 11 h 16"/>
                <a:gd name="T6" fmla="*/ 0 w 22"/>
                <a:gd name="T7" fmla="*/ 13 h 16"/>
                <a:gd name="T8" fmla="*/ 3 w 22"/>
                <a:gd name="T9" fmla="*/ 16 h 16"/>
                <a:gd name="T10" fmla="*/ 6 w 22"/>
                <a:gd name="T11" fmla="*/ 16 h 16"/>
                <a:gd name="T12" fmla="*/ 9 w 22"/>
                <a:gd name="T13" fmla="*/ 16 h 16"/>
                <a:gd name="T14" fmla="*/ 20 w 22"/>
                <a:gd name="T15" fmla="*/ 11 h 16"/>
                <a:gd name="T16" fmla="*/ 22 w 22"/>
                <a:gd name="T17" fmla="*/ 11 h 16"/>
                <a:gd name="T18" fmla="*/ 22 w 22"/>
                <a:gd name="T19" fmla="*/ 8 h 16"/>
                <a:gd name="T20" fmla="*/ 22 w 22"/>
                <a:gd name="T21" fmla="*/ 5 h 16"/>
                <a:gd name="T22" fmla="*/ 22 w 22"/>
                <a:gd name="T23" fmla="*/ 2 h 16"/>
                <a:gd name="T24" fmla="*/ 20 w 22"/>
                <a:gd name="T25" fmla="*/ 0 h 16"/>
                <a:gd name="T26" fmla="*/ 17 w 22"/>
                <a:gd name="T27" fmla="*/ 0 h 16"/>
                <a:gd name="T28" fmla="*/ 6 w 22"/>
                <a:gd name="T29" fmla="*/ 5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6"/>
                <a:gd name="T47" fmla="*/ 22 w 2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6">
                  <a:moveTo>
                    <a:pt x="6" y="5"/>
                  </a:moveTo>
                  <a:lnTo>
                    <a:pt x="3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79" name="Freeform 238"/>
            <p:cNvSpPr>
              <a:spLocks/>
            </p:cNvSpPr>
            <p:nvPr/>
          </p:nvSpPr>
          <p:spPr bwMode="auto">
            <a:xfrm>
              <a:off x="3003" y="1281"/>
              <a:ext cx="31" cy="31"/>
            </a:xfrm>
            <a:custGeom>
              <a:avLst/>
              <a:gdLst>
                <a:gd name="T0" fmla="*/ 3 w 31"/>
                <a:gd name="T1" fmla="*/ 22 h 31"/>
                <a:gd name="T2" fmla="*/ 0 w 31"/>
                <a:gd name="T3" fmla="*/ 25 h 31"/>
                <a:gd name="T4" fmla="*/ 0 w 31"/>
                <a:gd name="T5" fmla="*/ 28 h 31"/>
                <a:gd name="T6" fmla="*/ 3 w 31"/>
                <a:gd name="T7" fmla="*/ 31 h 31"/>
                <a:gd name="T8" fmla="*/ 6 w 31"/>
                <a:gd name="T9" fmla="*/ 31 h 31"/>
                <a:gd name="T10" fmla="*/ 9 w 31"/>
                <a:gd name="T11" fmla="*/ 31 h 31"/>
                <a:gd name="T12" fmla="*/ 11 w 31"/>
                <a:gd name="T13" fmla="*/ 31 h 31"/>
                <a:gd name="T14" fmla="*/ 31 w 31"/>
                <a:gd name="T15" fmla="*/ 11 h 31"/>
                <a:gd name="T16" fmla="*/ 31 w 31"/>
                <a:gd name="T17" fmla="*/ 9 h 31"/>
                <a:gd name="T18" fmla="*/ 31 w 31"/>
                <a:gd name="T19" fmla="*/ 6 h 31"/>
                <a:gd name="T20" fmla="*/ 31 w 31"/>
                <a:gd name="T21" fmla="*/ 3 h 31"/>
                <a:gd name="T22" fmla="*/ 28 w 31"/>
                <a:gd name="T23" fmla="*/ 0 h 31"/>
                <a:gd name="T24" fmla="*/ 25 w 31"/>
                <a:gd name="T25" fmla="*/ 0 h 31"/>
                <a:gd name="T26" fmla="*/ 22 w 31"/>
                <a:gd name="T27" fmla="*/ 3 h 31"/>
                <a:gd name="T28" fmla="*/ 3 w 31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1"/>
                <a:gd name="T47" fmla="*/ 31 w 31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80" name="Freeform 239"/>
            <p:cNvSpPr>
              <a:spLocks/>
            </p:cNvSpPr>
            <p:nvPr/>
          </p:nvSpPr>
          <p:spPr bwMode="auto">
            <a:xfrm>
              <a:off x="3023" y="1270"/>
              <a:ext cx="30" cy="22"/>
            </a:xfrm>
            <a:custGeom>
              <a:avLst/>
              <a:gdLst>
                <a:gd name="T0" fmla="*/ 2 w 30"/>
                <a:gd name="T1" fmla="*/ 14 h 22"/>
                <a:gd name="T2" fmla="*/ 0 w 30"/>
                <a:gd name="T3" fmla="*/ 17 h 22"/>
                <a:gd name="T4" fmla="*/ 0 w 30"/>
                <a:gd name="T5" fmla="*/ 20 h 22"/>
                <a:gd name="T6" fmla="*/ 2 w 30"/>
                <a:gd name="T7" fmla="*/ 22 h 22"/>
                <a:gd name="T8" fmla="*/ 5 w 30"/>
                <a:gd name="T9" fmla="*/ 22 h 22"/>
                <a:gd name="T10" fmla="*/ 8 w 30"/>
                <a:gd name="T11" fmla="*/ 22 h 22"/>
                <a:gd name="T12" fmla="*/ 11 w 30"/>
                <a:gd name="T13" fmla="*/ 22 h 22"/>
                <a:gd name="T14" fmla="*/ 30 w 30"/>
                <a:gd name="T15" fmla="*/ 11 h 22"/>
                <a:gd name="T16" fmla="*/ 30 w 30"/>
                <a:gd name="T17" fmla="*/ 9 h 22"/>
                <a:gd name="T18" fmla="*/ 30 w 30"/>
                <a:gd name="T19" fmla="*/ 6 h 22"/>
                <a:gd name="T20" fmla="*/ 30 w 30"/>
                <a:gd name="T21" fmla="*/ 3 h 22"/>
                <a:gd name="T22" fmla="*/ 27 w 30"/>
                <a:gd name="T23" fmla="*/ 0 h 22"/>
                <a:gd name="T24" fmla="*/ 24 w 30"/>
                <a:gd name="T25" fmla="*/ 0 h 22"/>
                <a:gd name="T26" fmla="*/ 22 w 30"/>
                <a:gd name="T27" fmla="*/ 3 h 22"/>
                <a:gd name="T28" fmla="*/ 2 w 3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81" name="Freeform 240"/>
            <p:cNvSpPr>
              <a:spLocks/>
            </p:cNvSpPr>
            <p:nvPr/>
          </p:nvSpPr>
          <p:spPr bwMode="auto">
            <a:xfrm>
              <a:off x="3042" y="1257"/>
              <a:ext cx="19" cy="24"/>
            </a:xfrm>
            <a:custGeom>
              <a:avLst/>
              <a:gdLst>
                <a:gd name="T0" fmla="*/ 3 w 19"/>
                <a:gd name="T1" fmla="*/ 16 h 24"/>
                <a:gd name="T2" fmla="*/ 0 w 19"/>
                <a:gd name="T3" fmla="*/ 19 h 24"/>
                <a:gd name="T4" fmla="*/ 0 w 19"/>
                <a:gd name="T5" fmla="*/ 22 h 24"/>
                <a:gd name="T6" fmla="*/ 3 w 19"/>
                <a:gd name="T7" fmla="*/ 24 h 24"/>
                <a:gd name="T8" fmla="*/ 5 w 19"/>
                <a:gd name="T9" fmla="*/ 24 h 24"/>
                <a:gd name="T10" fmla="*/ 8 w 19"/>
                <a:gd name="T11" fmla="*/ 24 h 24"/>
                <a:gd name="T12" fmla="*/ 11 w 19"/>
                <a:gd name="T13" fmla="*/ 24 h 24"/>
                <a:gd name="T14" fmla="*/ 19 w 19"/>
                <a:gd name="T15" fmla="*/ 11 h 24"/>
                <a:gd name="T16" fmla="*/ 19 w 19"/>
                <a:gd name="T17" fmla="*/ 8 h 24"/>
                <a:gd name="T18" fmla="*/ 19 w 19"/>
                <a:gd name="T19" fmla="*/ 5 h 24"/>
                <a:gd name="T20" fmla="*/ 19 w 19"/>
                <a:gd name="T21" fmla="*/ 2 h 24"/>
                <a:gd name="T22" fmla="*/ 16 w 19"/>
                <a:gd name="T23" fmla="*/ 0 h 24"/>
                <a:gd name="T24" fmla="*/ 14 w 19"/>
                <a:gd name="T25" fmla="*/ 0 h 24"/>
                <a:gd name="T26" fmla="*/ 11 w 19"/>
                <a:gd name="T27" fmla="*/ 2 h 24"/>
                <a:gd name="T28" fmla="*/ 3 w 19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4"/>
                <a:gd name="T47" fmla="*/ 19 w 19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82" name="Freeform 241"/>
            <p:cNvSpPr>
              <a:spLocks/>
            </p:cNvSpPr>
            <p:nvPr/>
          </p:nvSpPr>
          <p:spPr bwMode="auto">
            <a:xfrm>
              <a:off x="3050" y="1229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6 h 39"/>
                <a:gd name="T20" fmla="*/ 28 w 28"/>
                <a:gd name="T21" fmla="*/ 3 h 39"/>
                <a:gd name="T22" fmla="*/ 25 w 28"/>
                <a:gd name="T23" fmla="*/ 0 h 39"/>
                <a:gd name="T24" fmla="*/ 22 w 28"/>
                <a:gd name="T25" fmla="*/ 0 h 39"/>
                <a:gd name="T26" fmla="*/ 19 w 28"/>
                <a:gd name="T27" fmla="*/ 3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83" name="Line 242"/>
            <p:cNvSpPr>
              <a:spLocks noChangeShapeType="1"/>
            </p:cNvSpPr>
            <p:nvPr/>
          </p:nvSpPr>
          <p:spPr bwMode="auto">
            <a:xfrm flipV="1">
              <a:off x="3072" y="1215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84" name="Freeform 243"/>
            <p:cNvSpPr>
              <a:spLocks/>
            </p:cNvSpPr>
            <p:nvPr/>
          </p:nvSpPr>
          <p:spPr bwMode="auto">
            <a:xfrm>
              <a:off x="3075" y="1185"/>
              <a:ext cx="30" cy="36"/>
            </a:xfrm>
            <a:custGeom>
              <a:avLst/>
              <a:gdLst>
                <a:gd name="T0" fmla="*/ 3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5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7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85" name="Freeform 244"/>
            <p:cNvSpPr>
              <a:spLocks/>
            </p:cNvSpPr>
            <p:nvPr/>
          </p:nvSpPr>
          <p:spPr bwMode="auto">
            <a:xfrm>
              <a:off x="3094" y="1161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2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86" name="Line 245"/>
            <p:cNvSpPr>
              <a:spLocks noChangeShapeType="1"/>
            </p:cNvSpPr>
            <p:nvPr/>
          </p:nvSpPr>
          <p:spPr bwMode="auto">
            <a:xfrm flipV="1">
              <a:off x="3119" y="1141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87" name="Freeform 246"/>
            <p:cNvSpPr>
              <a:spLocks/>
            </p:cNvSpPr>
            <p:nvPr/>
          </p:nvSpPr>
          <p:spPr bwMode="auto">
            <a:xfrm>
              <a:off x="3122" y="1108"/>
              <a:ext cx="30" cy="39"/>
            </a:xfrm>
            <a:custGeom>
              <a:avLst/>
              <a:gdLst>
                <a:gd name="T0" fmla="*/ 2 w 30"/>
                <a:gd name="T1" fmla="*/ 31 h 39"/>
                <a:gd name="T2" fmla="*/ 0 w 30"/>
                <a:gd name="T3" fmla="*/ 33 h 39"/>
                <a:gd name="T4" fmla="*/ 0 w 30"/>
                <a:gd name="T5" fmla="*/ 36 h 39"/>
                <a:gd name="T6" fmla="*/ 2 w 30"/>
                <a:gd name="T7" fmla="*/ 39 h 39"/>
                <a:gd name="T8" fmla="*/ 5 w 30"/>
                <a:gd name="T9" fmla="*/ 39 h 39"/>
                <a:gd name="T10" fmla="*/ 8 w 30"/>
                <a:gd name="T11" fmla="*/ 39 h 39"/>
                <a:gd name="T12" fmla="*/ 11 w 30"/>
                <a:gd name="T13" fmla="*/ 39 h 39"/>
                <a:gd name="T14" fmla="*/ 30 w 30"/>
                <a:gd name="T15" fmla="*/ 11 h 39"/>
                <a:gd name="T16" fmla="*/ 30 w 30"/>
                <a:gd name="T17" fmla="*/ 9 h 39"/>
                <a:gd name="T18" fmla="*/ 30 w 30"/>
                <a:gd name="T19" fmla="*/ 6 h 39"/>
                <a:gd name="T20" fmla="*/ 30 w 30"/>
                <a:gd name="T21" fmla="*/ 3 h 39"/>
                <a:gd name="T22" fmla="*/ 27 w 30"/>
                <a:gd name="T23" fmla="*/ 0 h 39"/>
                <a:gd name="T24" fmla="*/ 24 w 30"/>
                <a:gd name="T25" fmla="*/ 0 h 39"/>
                <a:gd name="T26" fmla="*/ 22 w 30"/>
                <a:gd name="T27" fmla="*/ 3 h 39"/>
                <a:gd name="T28" fmla="*/ 2 w 30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2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88" name="Line 247"/>
            <p:cNvSpPr>
              <a:spLocks noChangeShapeType="1"/>
            </p:cNvSpPr>
            <p:nvPr/>
          </p:nvSpPr>
          <p:spPr bwMode="auto">
            <a:xfrm flipV="1">
              <a:off x="3146" y="1089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89" name="Freeform 248"/>
            <p:cNvSpPr>
              <a:spLocks/>
            </p:cNvSpPr>
            <p:nvPr/>
          </p:nvSpPr>
          <p:spPr bwMode="auto">
            <a:xfrm>
              <a:off x="3152" y="1048"/>
              <a:ext cx="30" cy="47"/>
            </a:xfrm>
            <a:custGeom>
              <a:avLst/>
              <a:gdLst>
                <a:gd name="T0" fmla="*/ 3 w 30"/>
                <a:gd name="T1" fmla="*/ 38 h 47"/>
                <a:gd name="T2" fmla="*/ 0 w 30"/>
                <a:gd name="T3" fmla="*/ 41 h 47"/>
                <a:gd name="T4" fmla="*/ 0 w 30"/>
                <a:gd name="T5" fmla="*/ 44 h 47"/>
                <a:gd name="T6" fmla="*/ 3 w 30"/>
                <a:gd name="T7" fmla="*/ 47 h 47"/>
                <a:gd name="T8" fmla="*/ 5 w 30"/>
                <a:gd name="T9" fmla="*/ 47 h 47"/>
                <a:gd name="T10" fmla="*/ 8 w 30"/>
                <a:gd name="T11" fmla="*/ 47 h 47"/>
                <a:gd name="T12" fmla="*/ 11 w 30"/>
                <a:gd name="T13" fmla="*/ 47 h 47"/>
                <a:gd name="T14" fmla="*/ 30 w 30"/>
                <a:gd name="T15" fmla="*/ 11 h 47"/>
                <a:gd name="T16" fmla="*/ 30 w 30"/>
                <a:gd name="T17" fmla="*/ 8 h 47"/>
                <a:gd name="T18" fmla="*/ 30 w 30"/>
                <a:gd name="T19" fmla="*/ 5 h 47"/>
                <a:gd name="T20" fmla="*/ 30 w 30"/>
                <a:gd name="T21" fmla="*/ 3 h 47"/>
                <a:gd name="T22" fmla="*/ 28 w 30"/>
                <a:gd name="T23" fmla="*/ 0 h 47"/>
                <a:gd name="T24" fmla="*/ 25 w 30"/>
                <a:gd name="T25" fmla="*/ 0 h 47"/>
                <a:gd name="T26" fmla="*/ 22 w 30"/>
                <a:gd name="T27" fmla="*/ 3 h 47"/>
                <a:gd name="T28" fmla="*/ 3 w 30"/>
                <a:gd name="T29" fmla="*/ 38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3" y="38"/>
                  </a:moveTo>
                  <a:lnTo>
                    <a:pt x="0" y="41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1" y="47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90" name="Freeform 249"/>
            <p:cNvSpPr>
              <a:spLocks/>
            </p:cNvSpPr>
            <p:nvPr/>
          </p:nvSpPr>
          <p:spPr bwMode="auto">
            <a:xfrm>
              <a:off x="3171" y="1023"/>
              <a:ext cx="28" cy="36"/>
            </a:xfrm>
            <a:custGeom>
              <a:avLst/>
              <a:gdLst>
                <a:gd name="T0" fmla="*/ 3 w 28"/>
                <a:gd name="T1" fmla="*/ 28 h 36"/>
                <a:gd name="T2" fmla="*/ 0 w 28"/>
                <a:gd name="T3" fmla="*/ 30 h 36"/>
                <a:gd name="T4" fmla="*/ 0 w 28"/>
                <a:gd name="T5" fmla="*/ 33 h 36"/>
                <a:gd name="T6" fmla="*/ 3 w 28"/>
                <a:gd name="T7" fmla="*/ 36 h 36"/>
                <a:gd name="T8" fmla="*/ 6 w 28"/>
                <a:gd name="T9" fmla="*/ 36 h 36"/>
                <a:gd name="T10" fmla="*/ 9 w 28"/>
                <a:gd name="T11" fmla="*/ 36 h 36"/>
                <a:gd name="T12" fmla="*/ 11 w 28"/>
                <a:gd name="T13" fmla="*/ 36 h 36"/>
                <a:gd name="T14" fmla="*/ 28 w 28"/>
                <a:gd name="T15" fmla="*/ 11 h 36"/>
                <a:gd name="T16" fmla="*/ 28 w 28"/>
                <a:gd name="T17" fmla="*/ 8 h 36"/>
                <a:gd name="T18" fmla="*/ 28 w 28"/>
                <a:gd name="T19" fmla="*/ 6 h 36"/>
                <a:gd name="T20" fmla="*/ 28 w 28"/>
                <a:gd name="T21" fmla="*/ 3 h 36"/>
                <a:gd name="T22" fmla="*/ 25 w 28"/>
                <a:gd name="T23" fmla="*/ 0 h 36"/>
                <a:gd name="T24" fmla="*/ 22 w 28"/>
                <a:gd name="T25" fmla="*/ 0 h 36"/>
                <a:gd name="T26" fmla="*/ 20 w 28"/>
                <a:gd name="T27" fmla="*/ 3 h 36"/>
                <a:gd name="T28" fmla="*/ 3 w 28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91" name="Line 250"/>
            <p:cNvSpPr>
              <a:spLocks noChangeShapeType="1"/>
            </p:cNvSpPr>
            <p:nvPr/>
          </p:nvSpPr>
          <p:spPr bwMode="auto">
            <a:xfrm flipV="1">
              <a:off x="3193" y="993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92" name="Freeform 251"/>
            <p:cNvSpPr>
              <a:spLocks/>
            </p:cNvSpPr>
            <p:nvPr/>
          </p:nvSpPr>
          <p:spPr bwMode="auto">
            <a:xfrm>
              <a:off x="3199" y="963"/>
              <a:ext cx="27" cy="35"/>
            </a:xfrm>
            <a:custGeom>
              <a:avLst/>
              <a:gdLst>
                <a:gd name="T0" fmla="*/ 3 w 27"/>
                <a:gd name="T1" fmla="*/ 27 h 35"/>
                <a:gd name="T2" fmla="*/ 0 w 27"/>
                <a:gd name="T3" fmla="*/ 30 h 35"/>
                <a:gd name="T4" fmla="*/ 0 w 27"/>
                <a:gd name="T5" fmla="*/ 33 h 35"/>
                <a:gd name="T6" fmla="*/ 3 w 27"/>
                <a:gd name="T7" fmla="*/ 35 h 35"/>
                <a:gd name="T8" fmla="*/ 5 w 27"/>
                <a:gd name="T9" fmla="*/ 35 h 35"/>
                <a:gd name="T10" fmla="*/ 8 w 27"/>
                <a:gd name="T11" fmla="*/ 35 h 35"/>
                <a:gd name="T12" fmla="*/ 11 w 27"/>
                <a:gd name="T13" fmla="*/ 35 h 35"/>
                <a:gd name="T14" fmla="*/ 27 w 27"/>
                <a:gd name="T15" fmla="*/ 11 h 35"/>
                <a:gd name="T16" fmla="*/ 27 w 27"/>
                <a:gd name="T17" fmla="*/ 8 h 35"/>
                <a:gd name="T18" fmla="*/ 27 w 27"/>
                <a:gd name="T19" fmla="*/ 5 h 35"/>
                <a:gd name="T20" fmla="*/ 27 w 27"/>
                <a:gd name="T21" fmla="*/ 2 h 35"/>
                <a:gd name="T22" fmla="*/ 25 w 27"/>
                <a:gd name="T23" fmla="*/ 0 h 35"/>
                <a:gd name="T24" fmla="*/ 22 w 27"/>
                <a:gd name="T25" fmla="*/ 0 h 35"/>
                <a:gd name="T26" fmla="*/ 19 w 27"/>
                <a:gd name="T27" fmla="*/ 2 h 35"/>
                <a:gd name="T28" fmla="*/ 3 w 27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5"/>
                <a:gd name="T47" fmla="*/ 27 w 2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93" name="Line 252"/>
            <p:cNvSpPr>
              <a:spLocks noChangeShapeType="1"/>
            </p:cNvSpPr>
            <p:nvPr/>
          </p:nvSpPr>
          <p:spPr bwMode="auto">
            <a:xfrm flipV="1">
              <a:off x="3221" y="932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94" name="Freeform 253"/>
            <p:cNvSpPr>
              <a:spLocks/>
            </p:cNvSpPr>
            <p:nvPr/>
          </p:nvSpPr>
          <p:spPr bwMode="auto">
            <a:xfrm>
              <a:off x="3226" y="894"/>
              <a:ext cx="28" cy="44"/>
            </a:xfrm>
            <a:custGeom>
              <a:avLst/>
              <a:gdLst>
                <a:gd name="T0" fmla="*/ 3 w 28"/>
                <a:gd name="T1" fmla="*/ 36 h 44"/>
                <a:gd name="T2" fmla="*/ 0 w 28"/>
                <a:gd name="T3" fmla="*/ 38 h 44"/>
                <a:gd name="T4" fmla="*/ 0 w 28"/>
                <a:gd name="T5" fmla="*/ 41 h 44"/>
                <a:gd name="T6" fmla="*/ 3 w 28"/>
                <a:gd name="T7" fmla="*/ 44 h 44"/>
                <a:gd name="T8" fmla="*/ 6 w 28"/>
                <a:gd name="T9" fmla="*/ 44 h 44"/>
                <a:gd name="T10" fmla="*/ 9 w 28"/>
                <a:gd name="T11" fmla="*/ 44 h 44"/>
                <a:gd name="T12" fmla="*/ 11 w 28"/>
                <a:gd name="T13" fmla="*/ 44 h 44"/>
                <a:gd name="T14" fmla="*/ 28 w 28"/>
                <a:gd name="T15" fmla="*/ 11 h 44"/>
                <a:gd name="T16" fmla="*/ 28 w 28"/>
                <a:gd name="T17" fmla="*/ 8 h 44"/>
                <a:gd name="T18" fmla="*/ 28 w 28"/>
                <a:gd name="T19" fmla="*/ 5 h 44"/>
                <a:gd name="T20" fmla="*/ 28 w 28"/>
                <a:gd name="T21" fmla="*/ 3 h 44"/>
                <a:gd name="T22" fmla="*/ 25 w 28"/>
                <a:gd name="T23" fmla="*/ 0 h 44"/>
                <a:gd name="T24" fmla="*/ 22 w 28"/>
                <a:gd name="T25" fmla="*/ 0 h 44"/>
                <a:gd name="T26" fmla="*/ 20 w 28"/>
                <a:gd name="T27" fmla="*/ 3 h 44"/>
                <a:gd name="T28" fmla="*/ 3 w 28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3" y="36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95" name="Freeform 254"/>
            <p:cNvSpPr>
              <a:spLocks/>
            </p:cNvSpPr>
            <p:nvPr/>
          </p:nvSpPr>
          <p:spPr bwMode="auto">
            <a:xfrm>
              <a:off x="3243" y="869"/>
              <a:ext cx="30" cy="36"/>
            </a:xfrm>
            <a:custGeom>
              <a:avLst/>
              <a:gdLst>
                <a:gd name="T0" fmla="*/ 3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5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7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96" name="Line 255"/>
            <p:cNvSpPr>
              <a:spLocks noChangeShapeType="1"/>
            </p:cNvSpPr>
            <p:nvPr/>
          </p:nvSpPr>
          <p:spPr bwMode="auto">
            <a:xfrm flipV="1">
              <a:off x="3268" y="839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97" name="Freeform 256"/>
            <p:cNvSpPr>
              <a:spLocks/>
            </p:cNvSpPr>
            <p:nvPr/>
          </p:nvSpPr>
          <p:spPr bwMode="auto">
            <a:xfrm>
              <a:off x="3270" y="811"/>
              <a:ext cx="31" cy="33"/>
            </a:xfrm>
            <a:custGeom>
              <a:avLst/>
              <a:gdLst>
                <a:gd name="T0" fmla="*/ 3 w 31"/>
                <a:gd name="T1" fmla="*/ 25 h 33"/>
                <a:gd name="T2" fmla="*/ 0 w 31"/>
                <a:gd name="T3" fmla="*/ 28 h 33"/>
                <a:gd name="T4" fmla="*/ 0 w 31"/>
                <a:gd name="T5" fmla="*/ 31 h 33"/>
                <a:gd name="T6" fmla="*/ 3 w 31"/>
                <a:gd name="T7" fmla="*/ 33 h 33"/>
                <a:gd name="T8" fmla="*/ 6 w 31"/>
                <a:gd name="T9" fmla="*/ 33 h 33"/>
                <a:gd name="T10" fmla="*/ 9 w 31"/>
                <a:gd name="T11" fmla="*/ 33 h 33"/>
                <a:gd name="T12" fmla="*/ 11 w 31"/>
                <a:gd name="T13" fmla="*/ 33 h 33"/>
                <a:gd name="T14" fmla="*/ 31 w 31"/>
                <a:gd name="T15" fmla="*/ 11 h 33"/>
                <a:gd name="T16" fmla="*/ 31 w 31"/>
                <a:gd name="T17" fmla="*/ 9 h 33"/>
                <a:gd name="T18" fmla="*/ 31 w 31"/>
                <a:gd name="T19" fmla="*/ 6 h 33"/>
                <a:gd name="T20" fmla="*/ 31 w 31"/>
                <a:gd name="T21" fmla="*/ 3 h 33"/>
                <a:gd name="T22" fmla="*/ 28 w 31"/>
                <a:gd name="T23" fmla="*/ 0 h 33"/>
                <a:gd name="T24" fmla="*/ 25 w 31"/>
                <a:gd name="T25" fmla="*/ 0 h 33"/>
                <a:gd name="T26" fmla="*/ 22 w 31"/>
                <a:gd name="T27" fmla="*/ 3 h 33"/>
                <a:gd name="T28" fmla="*/ 3 w 31"/>
                <a:gd name="T29" fmla="*/ 25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3"/>
                <a:gd name="T47" fmla="*/ 31 w 31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3">
                  <a:moveTo>
                    <a:pt x="3" y="25"/>
                  </a:move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98" name="Line 257"/>
            <p:cNvSpPr>
              <a:spLocks noChangeShapeType="1"/>
            </p:cNvSpPr>
            <p:nvPr/>
          </p:nvSpPr>
          <p:spPr bwMode="auto">
            <a:xfrm flipV="1">
              <a:off x="3295" y="787"/>
              <a:ext cx="1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99" name="Freeform 258"/>
            <p:cNvSpPr>
              <a:spLocks/>
            </p:cNvSpPr>
            <p:nvPr/>
          </p:nvSpPr>
          <p:spPr bwMode="auto">
            <a:xfrm>
              <a:off x="3301" y="757"/>
              <a:ext cx="27" cy="35"/>
            </a:xfrm>
            <a:custGeom>
              <a:avLst/>
              <a:gdLst>
                <a:gd name="T0" fmla="*/ 2 w 27"/>
                <a:gd name="T1" fmla="*/ 27 h 35"/>
                <a:gd name="T2" fmla="*/ 0 w 27"/>
                <a:gd name="T3" fmla="*/ 30 h 35"/>
                <a:gd name="T4" fmla="*/ 0 w 27"/>
                <a:gd name="T5" fmla="*/ 32 h 35"/>
                <a:gd name="T6" fmla="*/ 2 w 27"/>
                <a:gd name="T7" fmla="*/ 35 h 35"/>
                <a:gd name="T8" fmla="*/ 5 w 27"/>
                <a:gd name="T9" fmla="*/ 35 h 35"/>
                <a:gd name="T10" fmla="*/ 8 w 27"/>
                <a:gd name="T11" fmla="*/ 35 h 35"/>
                <a:gd name="T12" fmla="*/ 11 w 27"/>
                <a:gd name="T13" fmla="*/ 35 h 35"/>
                <a:gd name="T14" fmla="*/ 27 w 27"/>
                <a:gd name="T15" fmla="*/ 11 h 35"/>
                <a:gd name="T16" fmla="*/ 27 w 27"/>
                <a:gd name="T17" fmla="*/ 8 h 35"/>
                <a:gd name="T18" fmla="*/ 27 w 27"/>
                <a:gd name="T19" fmla="*/ 5 h 35"/>
                <a:gd name="T20" fmla="*/ 27 w 27"/>
                <a:gd name="T21" fmla="*/ 2 h 35"/>
                <a:gd name="T22" fmla="*/ 24 w 27"/>
                <a:gd name="T23" fmla="*/ 0 h 35"/>
                <a:gd name="T24" fmla="*/ 22 w 27"/>
                <a:gd name="T25" fmla="*/ 0 h 35"/>
                <a:gd name="T26" fmla="*/ 19 w 27"/>
                <a:gd name="T27" fmla="*/ 2 h 35"/>
                <a:gd name="T28" fmla="*/ 2 w 27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5"/>
                <a:gd name="T47" fmla="*/ 27 w 2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5">
                  <a:moveTo>
                    <a:pt x="2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00" name="Freeform 259"/>
            <p:cNvSpPr>
              <a:spLocks/>
            </p:cNvSpPr>
            <p:nvPr/>
          </p:nvSpPr>
          <p:spPr bwMode="auto">
            <a:xfrm>
              <a:off x="3317" y="732"/>
              <a:ext cx="30" cy="36"/>
            </a:xfrm>
            <a:custGeom>
              <a:avLst/>
              <a:gdLst>
                <a:gd name="T0" fmla="*/ 3 w 30"/>
                <a:gd name="T1" fmla="*/ 27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6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5 h 36"/>
                <a:gd name="T20" fmla="*/ 30 w 30"/>
                <a:gd name="T21" fmla="*/ 3 h 36"/>
                <a:gd name="T22" fmla="*/ 28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01" name="Line 260"/>
            <p:cNvSpPr>
              <a:spLocks noChangeShapeType="1"/>
            </p:cNvSpPr>
            <p:nvPr/>
          </p:nvSpPr>
          <p:spPr bwMode="auto">
            <a:xfrm flipV="1">
              <a:off x="3342" y="710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02" name="Freeform 261"/>
            <p:cNvSpPr>
              <a:spLocks/>
            </p:cNvSpPr>
            <p:nvPr/>
          </p:nvSpPr>
          <p:spPr bwMode="auto">
            <a:xfrm>
              <a:off x="3347" y="688"/>
              <a:ext cx="28" cy="27"/>
            </a:xfrm>
            <a:custGeom>
              <a:avLst/>
              <a:gdLst>
                <a:gd name="T0" fmla="*/ 3 w 28"/>
                <a:gd name="T1" fmla="*/ 19 h 27"/>
                <a:gd name="T2" fmla="*/ 0 w 28"/>
                <a:gd name="T3" fmla="*/ 22 h 27"/>
                <a:gd name="T4" fmla="*/ 0 w 28"/>
                <a:gd name="T5" fmla="*/ 25 h 27"/>
                <a:gd name="T6" fmla="*/ 3 w 28"/>
                <a:gd name="T7" fmla="*/ 27 h 27"/>
                <a:gd name="T8" fmla="*/ 6 w 28"/>
                <a:gd name="T9" fmla="*/ 27 h 27"/>
                <a:gd name="T10" fmla="*/ 9 w 28"/>
                <a:gd name="T11" fmla="*/ 27 h 27"/>
                <a:gd name="T12" fmla="*/ 11 w 28"/>
                <a:gd name="T13" fmla="*/ 27 h 27"/>
                <a:gd name="T14" fmla="*/ 28 w 28"/>
                <a:gd name="T15" fmla="*/ 11 h 27"/>
                <a:gd name="T16" fmla="*/ 28 w 28"/>
                <a:gd name="T17" fmla="*/ 8 h 27"/>
                <a:gd name="T18" fmla="*/ 28 w 28"/>
                <a:gd name="T19" fmla="*/ 5 h 27"/>
                <a:gd name="T20" fmla="*/ 28 w 28"/>
                <a:gd name="T21" fmla="*/ 3 h 27"/>
                <a:gd name="T22" fmla="*/ 25 w 28"/>
                <a:gd name="T23" fmla="*/ 0 h 27"/>
                <a:gd name="T24" fmla="*/ 22 w 28"/>
                <a:gd name="T25" fmla="*/ 0 h 27"/>
                <a:gd name="T26" fmla="*/ 20 w 28"/>
                <a:gd name="T27" fmla="*/ 3 h 27"/>
                <a:gd name="T28" fmla="*/ 3 w 28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7"/>
                <a:gd name="T47" fmla="*/ 28 w 28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7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03" name="Line 262"/>
            <p:cNvSpPr>
              <a:spLocks noChangeShapeType="1"/>
            </p:cNvSpPr>
            <p:nvPr/>
          </p:nvSpPr>
          <p:spPr bwMode="auto">
            <a:xfrm flipV="1">
              <a:off x="3369" y="666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04" name="Freeform 263"/>
            <p:cNvSpPr>
              <a:spLocks/>
            </p:cNvSpPr>
            <p:nvPr/>
          </p:nvSpPr>
          <p:spPr bwMode="auto">
            <a:xfrm>
              <a:off x="3375" y="647"/>
              <a:ext cx="27" cy="24"/>
            </a:xfrm>
            <a:custGeom>
              <a:avLst/>
              <a:gdLst>
                <a:gd name="T0" fmla="*/ 3 w 27"/>
                <a:gd name="T1" fmla="*/ 16 h 24"/>
                <a:gd name="T2" fmla="*/ 0 w 27"/>
                <a:gd name="T3" fmla="*/ 19 h 24"/>
                <a:gd name="T4" fmla="*/ 0 w 27"/>
                <a:gd name="T5" fmla="*/ 22 h 24"/>
                <a:gd name="T6" fmla="*/ 3 w 27"/>
                <a:gd name="T7" fmla="*/ 24 h 24"/>
                <a:gd name="T8" fmla="*/ 5 w 27"/>
                <a:gd name="T9" fmla="*/ 24 h 24"/>
                <a:gd name="T10" fmla="*/ 8 w 27"/>
                <a:gd name="T11" fmla="*/ 24 h 24"/>
                <a:gd name="T12" fmla="*/ 11 w 27"/>
                <a:gd name="T13" fmla="*/ 24 h 24"/>
                <a:gd name="T14" fmla="*/ 27 w 27"/>
                <a:gd name="T15" fmla="*/ 11 h 24"/>
                <a:gd name="T16" fmla="*/ 27 w 27"/>
                <a:gd name="T17" fmla="*/ 8 h 24"/>
                <a:gd name="T18" fmla="*/ 27 w 27"/>
                <a:gd name="T19" fmla="*/ 5 h 24"/>
                <a:gd name="T20" fmla="*/ 27 w 27"/>
                <a:gd name="T21" fmla="*/ 2 h 24"/>
                <a:gd name="T22" fmla="*/ 25 w 27"/>
                <a:gd name="T23" fmla="*/ 0 h 24"/>
                <a:gd name="T24" fmla="*/ 22 w 27"/>
                <a:gd name="T25" fmla="*/ 0 h 24"/>
                <a:gd name="T26" fmla="*/ 19 w 27"/>
                <a:gd name="T27" fmla="*/ 2 h 24"/>
                <a:gd name="T28" fmla="*/ 3 w 27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4"/>
                <a:gd name="T47" fmla="*/ 27 w 2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05" name="Freeform 264"/>
            <p:cNvSpPr>
              <a:spLocks/>
            </p:cNvSpPr>
            <p:nvPr/>
          </p:nvSpPr>
          <p:spPr bwMode="auto">
            <a:xfrm>
              <a:off x="3391" y="636"/>
              <a:ext cx="22" cy="22"/>
            </a:xfrm>
            <a:custGeom>
              <a:avLst/>
              <a:gdLst>
                <a:gd name="T0" fmla="*/ 3 w 22"/>
                <a:gd name="T1" fmla="*/ 13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6 w 22"/>
                <a:gd name="T9" fmla="*/ 22 h 22"/>
                <a:gd name="T10" fmla="*/ 9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20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3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06" name="Freeform 265"/>
            <p:cNvSpPr>
              <a:spLocks/>
            </p:cNvSpPr>
            <p:nvPr/>
          </p:nvSpPr>
          <p:spPr bwMode="auto">
            <a:xfrm>
              <a:off x="3402" y="616"/>
              <a:ext cx="28" cy="31"/>
            </a:xfrm>
            <a:custGeom>
              <a:avLst/>
              <a:gdLst>
                <a:gd name="T0" fmla="*/ 3 w 28"/>
                <a:gd name="T1" fmla="*/ 22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6 w 28"/>
                <a:gd name="T9" fmla="*/ 31 h 31"/>
                <a:gd name="T10" fmla="*/ 9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20 w 28"/>
                <a:gd name="T27" fmla="*/ 3 h 31"/>
                <a:gd name="T28" fmla="*/ 3 w 28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07" name="Line 266"/>
            <p:cNvSpPr>
              <a:spLocks noChangeShapeType="1"/>
            </p:cNvSpPr>
            <p:nvPr/>
          </p:nvSpPr>
          <p:spPr bwMode="auto">
            <a:xfrm flipV="1">
              <a:off x="3424" y="616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08" name="Line 267"/>
            <p:cNvSpPr>
              <a:spLocks noChangeShapeType="1"/>
            </p:cNvSpPr>
            <p:nvPr/>
          </p:nvSpPr>
          <p:spPr bwMode="auto">
            <a:xfrm>
              <a:off x="3444" y="6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09" name="Freeform 268"/>
            <p:cNvSpPr>
              <a:spLocks/>
            </p:cNvSpPr>
            <p:nvPr/>
          </p:nvSpPr>
          <p:spPr bwMode="auto">
            <a:xfrm>
              <a:off x="3446" y="600"/>
              <a:ext cx="31" cy="22"/>
            </a:xfrm>
            <a:custGeom>
              <a:avLst/>
              <a:gdLst>
                <a:gd name="T0" fmla="*/ 3 w 31"/>
                <a:gd name="T1" fmla="*/ 14 h 22"/>
                <a:gd name="T2" fmla="*/ 0 w 31"/>
                <a:gd name="T3" fmla="*/ 16 h 22"/>
                <a:gd name="T4" fmla="*/ 0 w 31"/>
                <a:gd name="T5" fmla="*/ 19 h 22"/>
                <a:gd name="T6" fmla="*/ 3 w 31"/>
                <a:gd name="T7" fmla="*/ 22 h 22"/>
                <a:gd name="T8" fmla="*/ 6 w 31"/>
                <a:gd name="T9" fmla="*/ 22 h 22"/>
                <a:gd name="T10" fmla="*/ 9 w 31"/>
                <a:gd name="T11" fmla="*/ 22 h 22"/>
                <a:gd name="T12" fmla="*/ 11 w 31"/>
                <a:gd name="T13" fmla="*/ 22 h 22"/>
                <a:gd name="T14" fmla="*/ 31 w 31"/>
                <a:gd name="T15" fmla="*/ 11 h 22"/>
                <a:gd name="T16" fmla="*/ 31 w 31"/>
                <a:gd name="T17" fmla="*/ 8 h 22"/>
                <a:gd name="T18" fmla="*/ 31 w 31"/>
                <a:gd name="T19" fmla="*/ 5 h 22"/>
                <a:gd name="T20" fmla="*/ 31 w 31"/>
                <a:gd name="T21" fmla="*/ 3 h 22"/>
                <a:gd name="T22" fmla="*/ 28 w 31"/>
                <a:gd name="T23" fmla="*/ 0 h 22"/>
                <a:gd name="T24" fmla="*/ 25 w 31"/>
                <a:gd name="T25" fmla="*/ 0 h 22"/>
                <a:gd name="T26" fmla="*/ 22 w 31"/>
                <a:gd name="T27" fmla="*/ 3 h 22"/>
                <a:gd name="T28" fmla="*/ 3 w 31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2"/>
                <a:gd name="T47" fmla="*/ 31 w 31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10" name="Line 269"/>
            <p:cNvSpPr>
              <a:spLocks noChangeShapeType="1"/>
            </p:cNvSpPr>
            <p:nvPr/>
          </p:nvSpPr>
          <p:spPr bwMode="auto">
            <a:xfrm>
              <a:off x="3471" y="605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11" name="Line 270"/>
            <p:cNvSpPr>
              <a:spLocks noChangeShapeType="1"/>
            </p:cNvSpPr>
            <p:nvPr/>
          </p:nvSpPr>
          <p:spPr bwMode="auto">
            <a:xfrm>
              <a:off x="3482" y="605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12" name="Freeform 271"/>
            <p:cNvSpPr>
              <a:spLocks/>
            </p:cNvSpPr>
            <p:nvPr/>
          </p:nvSpPr>
          <p:spPr bwMode="auto">
            <a:xfrm>
              <a:off x="3493" y="600"/>
              <a:ext cx="30" cy="22"/>
            </a:xfrm>
            <a:custGeom>
              <a:avLst/>
              <a:gdLst>
                <a:gd name="T0" fmla="*/ 11 w 30"/>
                <a:gd name="T1" fmla="*/ 3 h 22"/>
                <a:gd name="T2" fmla="*/ 8 w 30"/>
                <a:gd name="T3" fmla="*/ 0 h 22"/>
                <a:gd name="T4" fmla="*/ 6 w 30"/>
                <a:gd name="T5" fmla="*/ 0 h 22"/>
                <a:gd name="T6" fmla="*/ 3 w 30"/>
                <a:gd name="T7" fmla="*/ 3 h 22"/>
                <a:gd name="T8" fmla="*/ 0 w 30"/>
                <a:gd name="T9" fmla="*/ 5 h 22"/>
                <a:gd name="T10" fmla="*/ 0 w 30"/>
                <a:gd name="T11" fmla="*/ 8 h 22"/>
                <a:gd name="T12" fmla="*/ 3 w 30"/>
                <a:gd name="T13" fmla="*/ 11 h 22"/>
                <a:gd name="T14" fmla="*/ 22 w 30"/>
                <a:gd name="T15" fmla="*/ 22 h 22"/>
                <a:gd name="T16" fmla="*/ 25 w 30"/>
                <a:gd name="T17" fmla="*/ 22 h 22"/>
                <a:gd name="T18" fmla="*/ 28 w 30"/>
                <a:gd name="T19" fmla="*/ 22 h 22"/>
                <a:gd name="T20" fmla="*/ 30 w 30"/>
                <a:gd name="T21" fmla="*/ 22 h 22"/>
                <a:gd name="T22" fmla="*/ 30 w 30"/>
                <a:gd name="T23" fmla="*/ 19 h 22"/>
                <a:gd name="T24" fmla="*/ 30 w 30"/>
                <a:gd name="T25" fmla="*/ 16 h 22"/>
                <a:gd name="T26" fmla="*/ 30 w 30"/>
                <a:gd name="T27" fmla="*/ 14 h 22"/>
                <a:gd name="T28" fmla="*/ 11 w 30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13" name="Line 272"/>
            <p:cNvSpPr>
              <a:spLocks noChangeShapeType="1"/>
            </p:cNvSpPr>
            <p:nvPr/>
          </p:nvSpPr>
          <p:spPr bwMode="auto">
            <a:xfrm>
              <a:off x="3518" y="616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14" name="Line 273"/>
            <p:cNvSpPr>
              <a:spLocks noChangeShapeType="1"/>
            </p:cNvSpPr>
            <p:nvPr/>
          </p:nvSpPr>
          <p:spPr bwMode="auto">
            <a:xfrm>
              <a:off x="3529" y="61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15" name="Line 274"/>
            <p:cNvSpPr>
              <a:spLocks noChangeShapeType="1"/>
            </p:cNvSpPr>
            <p:nvPr/>
          </p:nvSpPr>
          <p:spPr bwMode="auto">
            <a:xfrm>
              <a:off x="3548" y="622"/>
              <a:ext cx="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16" name="Freeform 275"/>
            <p:cNvSpPr>
              <a:spLocks/>
            </p:cNvSpPr>
            <p:nvPr/>
          </p:nvSpPr>
          <p:spPr bwMode="auto">
            <a:xfrm>
              <a:off x="3551" y="636"/>
              <a:ext cx="27" cy="22"/>
            </a:xfrm>
            <a:custGeom>
              <a:avLst/>
              <a:gdLst>
                <a:gd name="T0" fmla="*/ 11 w 27"/>
                <a:gd name="T1" fmla="*/ 2 h 22"/>
                <a:gd name="T2" fmla="*/ 8 w 27"/>
                <a:gd name="T3" fmla="*/ 0 h 22"/>
                <a:gd name="T4" fmla="*/ 5 w 27"/>
                <a:gd name="T5" fmla="*/ 0 h 22"/>
                <a:gd name="T6" fmla="*/ 3 w 27"/>
                <a:gd name="T7" fmla="*/ 2 h 22"/>
                <a:gd name="T8" fmla="*/ 0 w 27"/>
                <a:gd name="T9" fmla="*/ 5 h 22"/>
                <a:gd name="T10" fmla="*/ 0 w 27"/>
                <a:gd name="T11" fmla="*/ 8 h 22"/>
                <a:gd name="T12" fmla="*/ 3 w 27"/>
                <a:gd name="T13" fmla="*/ 11 h 22"/>
                <a:gd name="T14" fmla="*/ 19 w 27"/>
                <a:gd name="T15" fmla="*/ 22 h 22"/>
                <a:gd name="T16" fmla="*/ 22 w 27"/>
                <a:gd name="T17" fmla="*/ 22 h 22"/>
                <a:gd name="T18" fmla="*/ 25 w 27"/>
                <a:gd name="T19" fmla="*/ 22 h 22"/>
                <a:gd name="T20" fmla="*/ 27 w 27"/>
                <a:gd name="T21" fmla="*/ 22 h 22"/>
                <a:gd name="T22" fmla="*/ 27 w 27"/>
                <a:gd name="T23" fmla="*/ 19 h 22"/>
                <a:gd name="T24" fmla="*/ 27 w 27"/>
                <a:gd name="T25" fmla="*/ 16 h 22"/>
                <a:gd name="T26" fmla="*/ 27 w 27"/>
                <a:gd name="T27" fmla="*/ 13 h 22"/>
                <a:gd name="T28" fmla="*/ 11 w 27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2"/>
                <a:gd name="T47" fmla="*/ 27 w 2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17" name="Freeform 276"/>
            <p:cNvSpPr>
              <a:spLocks/>
            </p:cNvSpPr>
            <p:nvPr/>
          </p:nvSpPr>
          <p:spPr bwMode="auto">
            <a:xfrm>
              <a:off x="3567" y="647"/>
              <a:ext cx="23" cy="24"/>
            </a:xfrm>
            <a:custGeom>
              <a:avLst/>
              <a:gdLst>
                <a:gd name="T0" fmla="*/ 11 w 23"/>
                <a:gd name="T1" fmla="*/ 2 h 24"/>
                <a:gd name="T2" fmla="*/ 9 w 23"/>
                <a:gd name="T3" fmla="*/ 0 h 24"/>
                <a:gd name="T4" fmla="*/ 6 w 23"/>
                <a:gd name="T5" fmla="*/ 0 h 24"/>
                <a:gd name="T6" fmla="*/ 3 w 23"/>
                <a:gd name="T7" fmla="*/ 2 h 24"/>
                <a:gd name="T8" fmla="*/ 0 w 23"/>
                <a:gd name="T9" fmla="*/ 5 h 24"/>
                <a:gd name="T10" fmla="*/ 0 w 23"/>
                <a:gd name="T11" fmla="*/ 8 h 24"/>
                <a:gd name="T12" fmla="*/ 3 w 23"/>
                <a:gd name="T13" fmla="*/ 11 h 24"/>
                <a:gd name="T14" fmla="*/ 14 w 23"/>
                <a:gd name="T15" fmla="*/ 24 h 24"/>
                <a:gd name="T16" fmla="*/ 17 w 23"/>
                <a:gd name="T17" fmla="*/ 24 h 24"/>
                <a:gd name="T18" fmla="*/ 20 w 23"/>
                <a:gd name="T19" fmla="*/ 24 h 24"/>
                <a:gd name="T20" fmla="*/ 23 w 23"/>
                <a:gd name="T21" fmla="*/ 24 h 24"/>
                <a:gd name="T22" fmla="*/ 23 w 23"/>
                <a:gd name="T23" fmla="*/ 22 h 24"/>
                <a:gd name="T24" fmla="*/ 23 w 23"/>
                <a:gd name="T25" fmla="*/ 19 h 24"/>
                <a:gd name="T26" fmla="*/ 23 w 23"/>
                <a:gd name="T27" fmla="*/ 16 h 24"/>
                <a:gd name="T28" fmla="*/ 11 w 23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4"/>
                <a:gd name="T47" fmla="*/ 23 w 23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4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18" name="Freeform 277"/>
            <p:cNvSpPr>
              <a:spLocks/>
            </p:cNvSpPr>
            <p:nvPr/>
          </p:nvSpPr>
          <p:spPr bwMode="auto">
            <a:xfrm>
              <a:off x="3578" y="660"/>
              <a:ext cx="28" cy="39"/>
            </a:xfrm>
            <a:custGeom>
              <a:avLst/>
              <a:gdLst>
                <a:gd name="T0" fmla="*/ 12 w 28"/>
                <a:gd name="T1" fmla="*/ 3 h 39"/>
                <a:gd name="T2" fmla="*/ 9 w 28"/>
                <a:gd name="T3" fmla="*/ 0 h 39"/>
                <a:gd name="T4" fmla="*/ 6 w 28"/>
                <a:gd name="T5" fmla="*/ 0 h 39"/>
                <a:gd name="T6" fmla="*/ 3 w 28"/>
                <a:gd name="T7" fmla="*/ 3 h 39"/>
                <a:gd name="T8" fmla="*/ 0 w 28"/>
                <a:gd name="T9" fmla="*/ 6 h 39"/>
                <a:gd name="T10" fmla="*/ 0 w 28"/>
                <a:gd name="T11" fmla="*/ 9 h 39"/>
                <a:gd name="T12" fmla="*/ 3 w 28"/>
                <a:gd name="T13" fmla="*/ 11 h 39"/>
                <a:gd name="T14" fmla="*/ 20 w 28"/>
                <a:gd name="T15" fmla="*/ 39 h 39"/>
                <a:gd name="T16" fmla="*/ 23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1 h 39"/>
                <a:gd name="T28" fmla="*/ 12 w 28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19" name="Freeform 278"/>
            <p:cNvSpPr>
              <a:spLocks/>
            </p:cNvSpPr>
            <p:nvPr/>
          </p:nvSpPr>
          <p:spPr bwMode="auto">
            <a:xfrm>
              <a:off x="3595" y="688"/>
              <a:ext cx="30" cy="27"/>
            </a:xfrm>
            <a:custGeom>
              <a:avLst/>
              <a:gdLst>
                <a:gd name="T0" fmla="*/ 11 w 30"/>
                <a:gd name="T1" fmla="*/ 3 h 27"/>
                <a:gd name="T2" fmla="*/ 8 w 30"/>
                <a:gd name="T3" fmla="*/ 0 h 27"/>
                <a:gd name="T4" fmla="*/ 6 w 30"/>
                <a:gd name="T5" fmla="*/ 0 h 27"/>
                <a:gd name="T6" fmla="*/ 3 w 30"/>
                <a:gd name="T7" fmla="*/ 3 h 27"/>
                <a:gd name="T8" fmla="*/ 0 w 30"/>
                <a:gd name="T9" fmla="*/ 5 h 27"/>
                <a:gd name="T10" fmla="*/ 0 w 30"/>
                <a:gd name="T11" fmla="*/ 8 h 27"/>
                <a:gd name="T12" fmla="*/ 3 w 30"/>
                <a:gd name="T13" fmla="*/ 11 h 27"/>
                <a:gd name="T14" fmla="*/ 22 w 30"/>
                <a:gd name="T15" fmla="*/ 27 h 27"/>
                <a:gd name="T16" fmla="*/ 25 w 30"/>
                <a:gd name="T17" fmla="*/ 27 h 27"/>
                <a:gd name="T18" fmla="*/ 28 w 30"/>
                <a:gd name="T19" fmla="*/ 27 h 27"/>
                <a:gd name="T20" fmla="*/ 30 w 30"/>
                <a:gd name="T21" fmla="*/ 27 h 27"/>
                <a:gd name="T22" fmla="*/ 30 w 30"/>
                <a:gd name="T23" fmla="*/ 25 h 27"/>
                <a:gd name="T24" fmla="*/ 30 w 30"/>
                <a:gd name="T25" fmla="*/ 22 h 27"/>
                <a:gd name="T26" fmla="*/ 30 w 30"/>
                <a:gd name="T27" fmla="*/ 19 h 27"/>
                <a:gd name="T28" fmla="*/ 11 w 30"/>
                <a:gd name="T29" fmla="*/ 3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7"/>
                <a:gd name="T47" fmla="*/ 30 w 30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7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20" name="Line 279"/>
            <p:cNvSpPr>
              <a:spLocks noChangeShapeType="1"/>
            </p:cNvSpPr>
            <p:nvPr/>
          </p:nvSpPr>
          <p:spPr bwMode="auto">
            <a:xfrm>
              <a:off x="3620" y="710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21" name="Freeform 280"/>
            <p:cNvSpPr>
              <a:spLocks/>
            </p:cNvSpPr>
            <p:nvPr/>
          </p:nvSpPr>
          <p:spPr bwMode="auto">
            <a:xfrm>
              <a:off x="3623" y="732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2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2 w 30"/>
                <a:gd name="T13" fmla="*/ 11 h 36"/>
                <a:gd name="T14" fmla="*/ 22 w 30"/>
                <a:gd name="T15" fmla="*/ 36 h 36"/>
                <a:gd name="T16" fmla="*/ 24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22" name="Line 281"/>
            <p:cNvSpPr>
              <a:spLocks noChangeShapeType="1"/>
            </p:cNvSpPr>
            <p:nvPr/>
          </p:nvSpPr>
          <p:spPr bwMode="auto">
            <a:xfrm>
              <a:off x="3647" y="762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23" name="Freeform 282"/>
            <p:cNvSpPr>
              <a:spLocks/>
            </p:cNvSpPr>
            <p:nvPr/>
          </p:nvSpPr>
          <p:spPr bwMode="auto">
            <a:xfrm>
              <a:off x="3653" y="781"/>
              <a:ext cx="30" cy="41"/>
            </a:xfrm>
            <a:custGeom>
              <a:avLst/>
              <a:gdLst>
                <a:gd name="T0" fmla="*/ 11 w 30"/>
                <a:gd name="T1" fmla="*/ 3 h 41"/>
                <a:gd name="T2" fmla="*/ 8 w 30"/>
                <a:gd name="T3" fmla="*/ 0 h 41"/>
                <a:gd name="T4" fmla="*/ 5 w 30"/>
                <a:gd name="T5" fmla="*/ 0 h 41"/>
                <a:gd name="T6" fmla="*/ 3 w 30"/>
                <a:gd name="T7" fmla="*/ 3 h 41"/>
                <a:gd name="T8" fmla="*/ 0 w 30"/>
                <a:gd name="T9" fmla="*/ 6 h 41"/>
                <a:gd name="T10" fmla="*/ 0 w 30"/>
                <a:gd name="T11" fmla="*/ 8 h 41"/>
                <a:gd name="T12" fmla="*/ 3 w 30"/>
                <a:gd name="T13" fmla="*/ 11 h 41"/>
                <a:gd name="T14" fmla="*/ 22 w 30"/>
                <a:gd name="T15" fmla="*/ 41 h 41"/>
                <a:gd name="T16" fmla="*/ 25 w 30"/>
                <a:gd name="T17" fmla="*/ 41 h 41"/>
                <a:gd name="T18" fmla="*/ 27 w 30"/>
                <a:gd name="T19" fmla="*/ 41 h 41"/>
                <a:gd name="T20" fmla="*/ 30 w 30"/>
                <a:gd name="T21" fmla="*/ 41 h 41"/>
                <a:gd name="T22" fmla="*/ 30 w 30"/>
                <a:gd name="T23" fmla="*/ 39 h 41"/>
                <a:gd name="T24" fmla="*/ 30 w 30"/>
                <a:gd name="T25" fmla="*/ 36 h 41"/>
                <a:gd name="T26" fmla="*/ 30 w 30"/>
                <a:gd name="T27" fmla="*/ 33 h 41"/>
                <a:gd name="T28" fmla="*/ 11 w 30"/>
                <a:gd name="T29" fmla="*/ 3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1"/>
                <a:gd name="T47" fmla="*/ 30 w 30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24" name="Freeform 283"/>
            <p:cNvSpPr>
              <a:spLocks/>
            </p:cNvSpPr>
            <p:nvPr/>
          </p:nvSpPr>
          <p:spPr bwMode="auto">
            <a:xfrm>
              <a:off x="3672" y="811"/>
              <a:ext cx="28" cy="33"/>
            </a:xfrm>
            <a:custGeom>
              <a:avLst/>
              <a:gdLst>
                <a:gd name="T0" fmla="*/ 11 w 28"/>
                <a:gd name="T1" fmla="*/ 3 h 33"/>
                <a:gd name="T2" fmla="*/ 8 w 28"/>
                <a:gd name="T3" fmla="*/ 0 h 33"/>
                <a:gd name="T4" fmla="*/ 6 w 28"/>
                <a:gd name="T5" fmla="*/ 0 h 33"/>
                <a:gd name="T6" fmla="*/ 3 w 28"/>
                <a:gd name="T7" fmla="*/ 3 h 33"/>
                <a:gd name="T8" fmla="*/ 0 w 28"/>
                <a:gd name="T9" fmla="*/ 6 h 33"/>
                <a:gd name="T10" fmla="*/ 0 w 28"/>
                <a:gd name="T11" fmla="*/ 9 h 33"/>
                <a:gd name="T12" fmla="*/ 3 w 28"/>
                <a:gd name="T13" fmla="*/ 11 h 33"/>
                <a:gd name="T14" fmla="*/ 19 w 28"/>
                <a:gd name="T15" fmla="*/ 33 h 33"/>
                <a:gd name="T16" fmla="*/ 22 w 28"/>
                <a:gd name="T17" fmla="*/ 33 h 33"/>
                <a:gd name="T18" fmla="*/ 25 w 28"/>
                <a:gd name="T19" fmla="*/ 33 h 33"/>
                <a:gd name="T20" fmla="*/ 28 w 28"/>
                <a:gd name="T21" fmla="*/ 33 h 33"/>
                <a:gd name="T22" fmla="*/ 28 w 28"/>
                <a:gd name="T23" fmla="*/ 31 h 33"/>
                <a:gd name="T24" fmla="*/ 28 w 28"/>
                <a:gd name="T25" fmla="*/ 28 h 33"/>
                <a:gd name="T26" fmla="*/ 28 w 28"/>
                <a:gd name="T27" fmla="*/ 25 h 33"/>
                <a:gd name="T28" fmla="*/ 11 w 28"/>
                <a:gd name="T29" fmla="*/ 3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3"/>
                <a:gd name="T47" fmla="*/ 28 w 28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25" name="Line 284"/>
            <p:cNvSpPr>
              <a:spLocks noChangeShapeType="1"/>
            </p:cNvSpPr>
            <p:nvPr/>
          </p:nvSpPr>
          <p:spPr bwMode="auto">
            <a:xfrm>
              <a:off x="3694" y="839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26" name="Freeform 285"/>
            <p:cNvSpPr>
              <a:spLocks/>
            </p:cNvSpPr>
            <p:nvPr/>
          </p:nvSpPr>
          <p:spPr bwMode="auto">
            <a:xfrm>
              <a:off x="3700" y="869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2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2 w 30"/>
                <a:gd name="T13" fmla="*/ 11 h 36"/>
                <a:gd name="T14" fmla="*/ 22 w 30"/>
                <a:gd name="T15" fmla="*/ 36 h 36"/>
                <a:gd name="T16" fmla="*/ 24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27" name="Line 286"/>
            <p:cNvSpPr>
              <a:spLocks noChangeShapeType="1"/>
            </p:cNvSpPr>
            <p:nvPr/>
          </p:nvSpPr>
          <p:spPr bwMode="auto">
            <a:xfrm>
              <a:off x="3724" y="899"/>
              <a:ext cx="9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28" name="Freeform 287"/>
            <p:cNvSpPr>
              <a:spLocks/>
            </p:cNvSpPr>
            <p:nvPr/>
          </p:nvSpPr>
          <p:spPr bwMode="auto">
            <a:xfrm>
              <a:off x="3727" y="927"/>
              <a:ext cx="30" cy="38"/>
            </a:xfrm>
            <a:custGeom>
              <a:avLst/>
              <a:gdLst>
                <a:gd name="T0" fmla="*/ 11 w 30"/>
                <a:gd name="T1" fmla="*/ 3 h 38"/>
                <a:gd name="T2" fmla="*/ 8 w 30"/>
                <a:gd name="T3" fmla="*/ 0 h 38"/>
                <a:gd name="T4" fmla="*/ 6 w 30"/>
                <a:gd name="T5" fmla="*/ 0 h 38"/>
                <a:gd name="T6" fmla="*/ 3 w 30"/>
                <a:gd name="T7" fmla="*/ 3 h 38"/>
                <a:gd name="T8" fmla="*/ 0 w 30"/>
                <a:gd name="T9" fmla="*/ 5 h 38"/>
                <a:gd name="T10" fmla="*/ 0 w 30"/>
                <a:gd name="T11" fmla="*/ 8 h 38"/>
                <a:gd name="T12" fmla="*/ 3 w 30"/>
                <a:gd name="T13" fmla="*/ 11 h 38"/>
                <a:gd name="T14" fmla="*/ 22 w 30"/>
                <a:gd name="T15" fmla="*/ 38 h 38"/>
                <a:gd name="T16" fmla="*/ 25 w 30"/>
                <a:gd name="T17" fmla="*/ 38 h 38"/>
                <a:gd name="T18" fmla="*/ 28 w 30"/>
                <a:gd name="T19" fmla="*/ 38 h 38"/>
                <a:gd name="T20" fmla="*/ 30 w 30"/>
                <a:gd name="T21" fmla="*/ 38 h 38"/>
                <a:gd name="T22" fmla="*/ 30 w 30"/>
                <a:gd name="T23" fmla="*/ 36 h 38"/>
                <a:gd name="T24" fmla="*/ 30 w 30"/>
                <a:gd name="T25" fmla="*/ 33 h 38"/>
                <a:gd name="T26" fmla="*/ 30 w 30"/>
                <a:gd name="T27" fmla="*/ 30 h 38"/>
                <a:gd name="T28" fmla="*/ 11 w 30"/>
                <a:gd name="T29" fmla="*/ 3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8"/>
                <a:gd name="T47" fmla="*/ 30 w 30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8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29" name="Line 288"/>
            <p:cNvSpPr>
              <a:spLocks noChangeShapeType="1"/>
            </p:cNvSpPr>
            <p:nvPr/>
          </p:nvSpPr>
          <p:spPr bwMode="auto">
            <a:xfrm>
              <a:off x="3752" y="960"/>
              <a:ext cx="5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30" name="Freeform 289"/>
            <p:cNvSpPr>
              <a:spLocks/>
            </p:cNvSpPr>
            <p:nvPr/>
          </p:nvSpPr>
          <p:spPr bwMode="auto">
            <a:xfrm>
              <a:off x="3752" y="987"/>
              <a:ext cx="30" cy="47"/>
            </a:xfrm>
            <a:custGeom>
              <a:avLst/>
              <a:gdLst>
                <a:gd name="T0" fmla="*/ 11 w 30"/>
                <a:gd name="T1" fmla="*/ 3 h 47"/>
                <a:gd name="T2" fmla="*/ 8 w 30"/>
                <a:gd name="T3" fmla="*/ 0 h 47"/>
                <a:gd name="T4" fmla="*/ 5 w 30"/>
                <a:gd name="T5" fmla="*/ 0 h 47"/>
                <a:gd name="T6" fmla="*/ 3 w 30"/>
                <a:gd name="T7" fmla="*/ 3 h 47"/>
                <a:gd name="T8" fmla="*/ 0 w 30"/>
                <a:gd name="T9" fmla="*/ 6 h 47"/>
                <a:gd name="T10" fmla="*/ 0 w 30"/>
                <a:gd name="T11" fmla="*/ 9 h 47"/>
                <a:gd name="T12" fmla="*/ 3 w 30"/>
                <a:gd name="T13" fmla="*/ 11 h 47"/>
                <a:gd name="T14" fmla="*/ 22 w 30"/>
                <a:gd name="T15" fmla="*/ 47 h 47"/>
                <a:gd name="T16" fmla="*/ 25 w 30"/>
                <a:gd name="T17" fmla="*/ 47 h 47"/>
                <a:gd name="T18" fmla="*/ 27 w 30"/>
                <a:gd name="T19" fmla="*/ 47 h 47"/>
                <a:gd name="T20" fmla="*/ 30 w 30"/>
                <a:gd name="T21" fmla="*/ 47 h 47"/>
                <a:gd name="T22" fmla="*/ 30 w 30"/>
                <a:gd name="T23" fmla="*/ 44 h 47"/>
                <a:gd name="T24" fmla="*/ 30 w 30"/>
                <a:gd name="T25" fmla="*/ 42 h 47"/>
                <a:gd name="T26" fmla="*/ 30 w 30"/>
                <a:gd name="T27" fmla="*/ 39 h 47"/>
                <a:gd name="T28" fmla="*/ 11 w 30"/>
                <a:gd name="T29" fmla="*/ 3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30" y="47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3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31" name="Freeform 290"/>
            <p:cNvSpPr>
              <a:spLocks/>
            </p:cNvSpPr>
            <p:nvPr/>
          </p:nvSpPr>
          <p:spPr bwMode="auto">
            <a:xfrm>
              <a:off x="3771" y="1023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6 w 30"/>
                <a:gd name="T5" fmla="*/ 0 h 36"/>
                <a:gd name="T6" fmla="*/ 3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8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32" name="Line 291"/>
            <p:cNvSpPr>
              <a:spLocks noChangeShapeType="1"/>
            </p:cNvSpPr>
            <p:nvPr/>
          </p:nvSpPr>
          <p:spPr bwMode="auto">
            <a:xfrm>
              <a:off x="3796" y="1053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33" name="Freeform 292"/>
            <p:cNvSpPr>
              <a:spLocks/>
            </p:cNvSpPr>
            <p:nvPr/>
          </p:nvSpPr>
          <p:spPr bwMode="auto">
            <a:xfrm>
              <a:off x="3801" y="1084"/>
              <a:ext cx="28" cy="35"/>
            </a:xfrm>
            <a:custGeom>
              <a:avLst/>
              <a:gdLst>
                <a:gd name="T0" fmla="*/ 11 w 28"/>
                <a:gd name="T1" fmla="*/ 2 h 35"/>
                <a:gd name="T2" fmla="*/ 9 w 28"/>
                <a:gd name="T3" fmla="*/ 0 h 35"/>
                <a:gd name="T4" fmla="*/ 6 w 28"/>
                <a:gd name="T5" fmla="*/ 0 h 35"/>
                <a:gd name="T6" fmla="*/ 3 w 28"/>
                <a:gd name="T7" fmla="*/ 2 h 35"/>
                <a:gd name="T8" fmla="*/ 0 w 28"/>
                <a:gd name="T9" fmla="*/ 5 h 35"/>
                <a:gd name="T10" fmla="*/ 0 w 28"/>
                <a:gd name="T11" fmla="*/ 8 h 35"/>
                <a:gd name="T12" fmla="*/ 3 w 28"/>
                <a:gd name="T13" fmla="*/ 11 h 35"/>
                <a:gd name="T14" fmla="*/ 20 w 28"/>
                <a:gd name="T15" fmla="*/ 35 h 35"/>
                <a:gd name="T16" fmla="*/ 22 w 28"/>
                <a:gd name="T17" fmla="*/ 35 h 35"/>
                <a:gd name="T18" fmla="*/ 25 w 28"/>
                <a:gd name="T19" fmla="*/ 35 h 35"/>
                <a:gd name="T20" fmla="*/ 28 w 28"/>
                <a:gd name="T21" fmla="*/ 35 h 35"/>
                <a:gd name="T22" fmla="*/ 28 w 28"/>
                <a:gd name="T23" fmla="*/ 33 h 35"/>
                <a:gd name="T24" fmla="*/ 28 w 28"/>
                <a:gd name="T25" fmla="*/ 30 h 35"/>
                <a:gd name="T26" fmla="*/ 28 w 28"/>
                <a:gd name="T27" fmla="*/ 27 h 35"/>
                <a:gd name="T28" fmla="*/ 11 w 28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5"/>
                <a:gd name="T47" fmla="*/ 28 w 28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5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34" name="Line 293"/>
            <p:cNvSpPr>
              <a:spLocks noChangeShapeType="1"/>
            </p:cNvSpPr>
            <p:nvPr/>
          </p:nvSpPr>
          <p:spPr bwMode="auto">
            <a:xfrm>
              <a:off x="3823" y="1114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35" name="Freeform 294"/>
            <p:cNvSpPr>
              <a:spLocks/>
            </p:cNvSpPr>
            <p:nvPr/>
          </p:nvSpPr>
          <p:spPr bwMode="auto">
            <a:xfrm>
              <a:off x="3829" y="1136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3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36" name="Freeform 295"/>
            <p:cNvSpPr>
              <a:spLocks/>
            </p:cNvSpPr>
            <p:nvPr/>
          </p:nvSpPr>
          <p:spPr bwMode="auto">
            <a:xfrm>
              <a:off x="3848" y="1161"/>
              <a:ext cx="30" cy="35"/>
            </a:xfrm>
            <a:custGeom>
              <a:avLst/>
              <a:gdLst>
                <a:gd name="T0" fmla="*/ 11 w 30"/>
                <a:gd name="T1" fmla="*/ 2 h 35"/>
                <a:gd name="T2" fmla="*/ 8 w 30"/>
                <a:gd name="T3" fmla="*/ 0 h 35"/>
                <a:gd name="T4" fmla="*/ 6 w 30"/>
                <a:gd name="T5" fmla="*/ 0 h 35"/>
                <a:gd name="T6" fmla="*/ 3 w 30"/>
                <a:gd name="T7" fmla="*/ 2 h 35"/>
                <a:gd name="T8" fmla="*/ 0 w 30"/>
                <a:gd name="T9" fmla="*/ 5 h 35"/>
                <a:gd name="T10" fmla="*/ 0 w 30"/>
                <a:gd name="T11" fmla="*/ 8 h 35"/>
                <a:gd name="T12" fmla="*/ 3 w 30"/>
                <a:gd name="T13" fmla="*/ 11 h 35"/>
                <a:gd name="T14" fmla="*/ 22 w 30"/>
                <a:gd name="T15" fmla="*/ 35 h 35"/>
                <a:gd name="T16" fmla="*/ 25 w 30"/>
                <a:gd name="T17" fmla="*/ 35 h 35"/>
                <a:gd name="T18" fmla="*/ 28 w 30"/>
                <a:gd name="T19" fmla="*/ 35 h 35"/>
                <a:gd name="T20" fmla="*/ 30 w 30"/>
                <a:gd name="T21" fmla="*/ 35 h 35"/>
                <a:gd name="T22" fmla="*/ 30 w 30"/>
                <a:gd name="T23" fmla="*/ 32 h 35"/>
                <a:gd name="T24" fmla="*/ 30 w 30"/>
                <a:gd name="T25" fmla="*/ 30 h 35"/>
                <a:gd name="T26" fmla="*/ 30 w 30"/>
                <a:gd name="T27" fmla="*/ 27 h 35"/>
                <a:gd name="T28" fmla="*/ 11 w 30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37" name="Line 296"/>
            <p:cNvSpPr>
              <a:spLocks noChangeShapeType="1"/>
            </p:cNvSpPr>
            <p:nvPr/>
          </p:nvSpPr>
          <p:spPr bwMode="auto">
            <a:xfrm>
              <a:off x="3873" y="1191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38" name="Freeform 297"/>
            <p:cNvSpPr>
              <a:spLocks/>
            </p:cNvSpPr>
            <p:nvPr/>
          </p:nvSpPr>
          <p:spPr bwMode="auto">
            <a:xfrm>
              <a:off x="3876" y="1210"/>
              <a:ext cx="30" cy="30"/>
            </a:xfrm>
            <a:custGeom>
              <a:avLst/>
              <a:gdLst>
                <a:gd name="T0" fmla="*/ 11 w 30"/>
                <a:gd name="T1" fmla="*/ 3 h 30"/>
                <a:gd name="T2" fmla="*/ 8 w 30"/>
                <a:gd name="T3" fmla="*/ 0 h 30"/>
                <a:gd name="T4" fmla="*/ 5 w 30"/>
                <a:gd name="T5" fmla="*/ 0 h 30"/>
                <a:gd name="T6" fmla="*/ 2 w 30"/>
                <a:gd name="T7" fmla="*/ 3 h 30"/>
                <a:gd name="T8" fmla="*/ 0 w 30"/>
                <a:gd name="T9" fmla="*/ 5 h 30"/>
                <a:gd name="T10" fmla="*/ 0 w 30"/>
                <a:gd name="T11" fmla="*/ 8 h 30"/>
                <a:gd name="T12" fmla="*/ 2 w 30"/>
                <a:gd name="T13" fmla="*/ 11 h 30"/>
                <a:gd name="T14" fmla="*/ 22 w 30"/>
                <a:gd name="T15" fmla="*/ 30 h 30"/>
                <a:gd name="T16" fmla="*/ 24 w 30"/>
                <a:gd name="T17" fmla="*/ 30 h 30"/>
                <a:gd name="T18" fmla="*/ 27 w 30"/>
                <a:gd name="T19" fmla="*/ 30 h 30"/>
                <a:gd name="T20" fmla="*/ 30 w 30"/>
                <a:gd name="T21" fmla="*/ 30 h 30"/>
                <a:gd name="T22" fmla="*/ 30 w 30"/>
                <a:gd name="T23" fmla="*/ 27 h 30"/>
                <a:gd name="T24" fmla="*/ 30 w 30"/>
                <a:gd name="T25" fmla="*/ 25 h 30"/>
                <a:gd name="T26" fmla="*/ 30 w 30"/>
                <a:gd name="T27" fmla="*/ 22 h 30"/>
                <a:gd name="T28" fmla="*/ 11 w 30"/>
                <a:gd name="T29" fmla="*/ 3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0"/>
                <a:gd name="T47" fmla="*/ 30 w 3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39" name="Line 298"/>
            <p:cNvSpPr>
              <a:spLocks noChangeShapeType="1"/>
            </p:cNvSpPr>
            <p:nvPr/>
          </p:nvSpPr>
          <p:spPr bwMode="auto">
            <a:xfrm>
              <a:off x="3900" y="1235"/>
              <a:ext cx="9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12" name="Freeform 299"/>
            <p:cNvSpPr>
              <a:spLocks/>
            </p:cNvSpPr>
            <p:nvPr/>
          </p:nvSpPr>
          <p:spPr bwMode="auto">
            <a:xfrm>
              <a:off x="3903" y="1257"/>
              <a:ext cx="30" cy="24"/>
            </a:xfrm>
            <a:custGeom>
              <a:avLst/>
              <a:gdLst>
                <a:gd name="T0" fmla="*/ 11 w 30"/>
                <a:gd name="T1" fmla="*/ 2 h 24"/>
                <a:gd name="T2" fmla="*/ 8 w 30"/>
                <a:gd name="T3" fmla="*/ 0 h 24"/>
                <a:gd name="T4" fmla="*/ 6 w 30"/>
                <a:gd name="T5" fmla="*/ 0 h 24"/>
                <a:gd name="T6" fmla="*/ 3 w 30"/>
                <a:gd name="T7" fmla="*/ 2 h 24"/>
                <a:gd name="T8" fmla="*/ 0 w 30"/>
                <a:gd name="T9" fmla="*/ 5 h 24"/>
                <a:gd name="T10" fmla="*/ 0 w 30"/>
                <a:gd name="T11" fmla="*/ 8 h 24"/>
                <a:gd name="T12" fmla="*/ 3 w 30"/>
                <a:gd name="T13" fmla="*/ 11 h 24"/>
                <a:gd name="T14" fmla="*/ 22 w 30"/>
                <a:gd name="T15" fmla="*/ 24 h 24"/>
                <a:gd name="T16" fmla="*/ 25 w 30"/>
                <a:gd name="T17" fmla="*/ 24 h 24"/>
                <a:gd name="T18" fmla="*/ 28 w 30"/>
                <a:gd name="T19" fmla="*/ 24 h 24"/>
                <a:gd name="T20" fmla="*/ 30 w 30"/>
                <a:gd name="T21" fmla="*/ 24 h 24"/>
                <a:gd name="T22" fmla="*/ 30 w 30"/>
                <a:gd name="T23" fmla="*/ 22 h 24"/>
                <a:gd name="T24" fmla="*/ 30 w 30"/>
                <a:gd name="T25" fmla="*/ 19 h 24"/>
                <a:gd name="T26" fmla="*/ 30 w 30"/>
                <a:gd name="T27" fmla="*/ 16 h 24"/>
                <a:gd name="T28" fmla="*/ 11 w 30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4"/>
                <a:gd name="T47" fmla="*/ 30 w 30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4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13" name="Freeform 300"/>
            <p:cNvSpPr>
              <a:spLocks/>
            </p:cNvSpPr>
            <p:nvPr/>
          </p:nvSpPr>
          <p:spPr bwMode="auto">
            <a:xfrm>
              <a:off x="2855" y="641"/>
              <a:ext cx="30" cy="28"/>
            </a:xfrm>
            <a:custGeom>
              <a:avLst/>
              <a:gdLst>
                <a:gd name="T0" fmla="*/ 22 w 30"/>
                <a:gd name="T1" fmla="*/ 0 h 28"/>
                <a:gd name="T2" fmla="*/ 0 w 30"/>
                <a:gd name="T3" fmla="*/ 11 h 28"/>
                <a:gd name="T4" fmla="*/ 8 w 30"/>
                <a:gd name="T5" fmla="*/ 28 h 28"/>
                <a:gd name="T6" fmla="*/ 30 w 30"/>
                <a:gd name="T7" fmla="*/ 17 h 28"/>
                <a:gd name="T8" fmla="*/ 22 w 3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22" y="0"/>
                  </a:moveTo>
                  <a:lnTo>
                    <a:pt x="0" y="11"/>
                  </a:lnTo>
                  <a:lnTo>
                    <a:pt x="8" y="28"/>
                  </a:lnTo>
                  <a:lnTo>
                    <a:pt x="30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14" name="Freeform 301"/>
            <p:cNvSpPr>
              <a:spLocks/>
            </p:cNvSpPr>
            <p:nvPr/>
          </p:nvSpPr>
          <p:spPr bwMode="auto">
            <a:xfrm>
              <a:off x="2866" y="658"/>
              <a:ext cx="36" cy="38"/>
            </a:xfrm>
            <a:custGeom>
              <a:avLst/>
              <a:gdLst>
                <a:gd name="T0" fmla="*/ 19 w 36"/>
                <a:gd name="T1" fmla="*/ 0 h 38"/>
                <a:gd name="T2" fmla="*/ 0 w 36"/>
                <a:gd name="T3" fmla="*/ 13 h 38"/>
                <a:gd name="T4" fmla="*/ 16 w 36"/>
                <a:gd name="T5" fmla="*/ 38 h 38"/>
                <a:gd name="T6" fmla="*/ 36 w 36"/>
                <a:gd name="T7" fmla="*/ 24 h 38"/>
                <a:gd name="T8" fmla="*/ 19 w 3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8"/>
                <a:gd name="T17" fmla="*/ 36 w 3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8">
                  <a:moveTo>
                    <a:pt x="19" y="0"/>
                  </a:moveTo>
                  <a:lnTo>
                    <a:pt x="0" y="13"/>
                  </a:lnTo>
                  <a:lnTo>
                    <a:pt x="16" y="38"/>
                  </a:lnTo>
                  <a:lnTo>
                    <a:pt x="36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15" name="Freeform 302"/>
            <p:cNvSpPr>
              <a:spLocks/>
            </p:cNvSpPr>
            <p:nvPr/>
          </p:nvSpPr>
          <p:spPr bwMode="auto">
            <a:xfrm>
              <a:off x="2882" y="682"/>
              <a:ext cx="31" cy="31"/>
            </a:xfrm>
            <a:custGeom>
              <a:avLst/>
              <a:gdLst>
                <a:gd name="T0" fmla="*/ 20 w 31"/>
                <a:gd name="T1" fmla="*/ 0 h 31"/>
                <a:gd name="T2" fmla="*/ 0 w 31"/>
                <a:gd name="T3" fmla="*/ 11 h 31"/>
                <a:gd name="T4" fmla="*/ 11 w 31"/>
                <a:gd name="T5" fmla="*/ 31 h 31"/>
                <a:gd name="T6" fmla="*/ 31 w 31"/>
                <a:gd name="T7" fmla="*/ 20 h 31"/>
                <a:gd name="T8" fmla="*/ 20 w 3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1"/>
                <a:gd name="T17" fmla="*/ 31 w 3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1">
                  <a:moveTo>
                    <a:pt x="20" y="0"/>
                  </a:moveTo>
                  <a:lnTo>
                    <a:pt x="0" y="11"/>
                  </a:lnTo>
                  <a:lnTo>
                    <a:pt x="11" y="31"/>
                  </a:lnTo>
                  <a:lnTo>
                    <a:pt x="31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16" name="Freeform 303"/>
            <p:cNvSpPr>
              <a:spLocks/>
            </p:cNvSpPr>
            <p:nvPr/>
          </p:nvSpPr>
          <p:spPr bwMode="auto">
            <a:xfrm>
              <a:off x="2893" y="702"/>
              <a:ext cx="39" cy="38"/>
            </a:xfrm>
            <a:custGeom>
              <a:avLst/>
              <a:gdLst>
                <a:gd name="T0" fmla="*/ 20 w 39"/>
                <a:gd name="T1" fmla="*/ 0 h 38"/>
                <a:gd name="T2" fmla="*/ 0 w 39"/>
                <a:gd name="T3" fmla="*/ 13 h 38"/>
                <a:gd name="T4" fmla="*/ 20 w 39"/>
                <a:gd name="T5" fmla="*/ 38 h 38"/>
                <a:gd name="T6" fmla="*/ 39 w 39"/>
                <a:gd name="T7" fmla="*/ 24 h 38"/>
                <a:gd name="T8" fmla="*/ 20 w 3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20" y="0"/>
                  </a:moveTo>
                  <a:lnTo>
                    <a:pt x="0" y="13"/>
                  </a:lnTo>
                  <a:lnTo>
                    <a:pt x="20" y="38"/>
                  </a:lnTo>
                  <a:lnTo>
                    <a:pt x="39" y="2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17" name="Freeform 304"/>
            <p:cNvSpPr>
              <a:spLocks/>
            </p:cNvSpPr>
            <p:nvPr/>
          </p:nvSpPr>
          <p:spPr bwMode="auto">
            <a:xfrm>
              <a:off x="2913" y="726"/>
              <a:ext cx="35" cy="39"/>
            </a:xfrm>
            <a:custGeom>
              <a:avLst/>
              <a:gdLst>
                <a:gd name="T0" fmla="*/ 19 w 35"/>
                <a:gd name="T1" fmla="*/ 0 h 39"/>
                <a:gd name="T2" fmla="*/ 0 w 35"/>
                <a:gd name="T3" fmla="*/ 11 h 39"/>
                <a:gd name="T4" fmla="*/ 16 w 35"/>
                <a:gd name="T5" fmla="*/ 39 h 39"/>
                <a:gd name="T6" fmla="*/ 35 w 35"/>
                <a:gd name="T7" fmla="*/ 28 h 39"/>
                <a:gd name="T8" fmla="*/ 19 w 3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9"/>
                <a:gd name="T17" fmla="*/ 35 w 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9">
                  <a:moveTo>
                    <a:pt x="19" y="0"/>
                  </a:moveTo>
                  <a:lnTo>
                    <a:pt x="0" y="11"/>
                  </a:lnTo>
                  <a:lnTo>
                    <a:pt x="16" y="39"/>
                  </a:lnTo>
                  <a:lnTo>
                    <a:pt x="35" y="2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18" name="Freeform 305"/>
            <p:cNvSpPr>
              <a:spLocks/>
            </p:cNvSpPr>
            <p:nvPr/>
          </p:nvSpPr>
          <p:spPr bwMode="auto">
            <a:xfrm>
              <a:off x="2926" y="757"/>
              <a:ext cx="33" cy="32"/>
            </a:xfrm>
            <a:custGeom>
              <a:avLst/>
              <a:gdLst>
                <a:gd name="T0" fmla="*/ 22 w 33"/>
                <a:gd name="T1" fmla="*/ 0 h 32"/>
                <a:gd name="T2" fmla="*/ 0 w 33"/>
                <a:gd name="T3" fmla="*/ 8 h 32"/>
                <a:gd name="T4" fmla="*/ 11 w 33"/>
                <a:gd name="T5" fmla="*/ 32 h 32"/>
                <a:gd name="T6" fmla="*/ 33 w 33"/>
                <a:gd name="T7" fmla="*/ 24 h 32"/>
                <a:gd name="T8" fmla="*/ 2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22" y="0"/>
                  </a:moveTo>
                  <a:lnTo>
                    <a:pt x="0" y="8"/>
                  </a:lnTo>
                  <a:lnTo>
                    <a:pt x="11" y="32"/>
                  </a:lnTo>
                  <a:lnTo>
                    <a:pt x="33" y="2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19" name="Freeform 306"/>
            <p:cNvSpPr>
              <a:spLocks/>
            </p:cNvSpPr>
            <p:nvPr/>
          </p:nvSpPr>
          <p:spPr bwMode="auto">
            <a:xfrm>
              <a:off x="2940" y="754"/>
              <a:ext cx="39" cy="38"/>
            </a:xfrm>
            <a:custGeom>
              <a:avLst/>
              <a:gdLst>
                <a:gd name="T0" fmla="*/ 0 w 39"/>
                <a:gd name="T1" fmla="*/ 25 h 38"/>
                <a:gd name="T2" fmla="*/ 19 w 39"/>
                <a:gd name="T3" fmla="*/ 38 h 38"/>
                <a:gd name="T4" fmla="*/ 39 w 39"/>
                <a:gd name="T5" fmla="*/ 14 h 38"/>
                <a:gd name="T6" fmla="*/ 19 w 39"/>
                <a:gd name="T7" fmla="*/ 0 h 38"/>
                <a:gd name="T8" fmla="*/ 0 w 39"/>
                <a:gd name="T9" fmla="*/ 2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25"/>
                  </a:moveTo>
                  <a:lnTo>
                    <a:pt x="19" y="38"/>
                  </a:lnTo>
                  <a:lnTo>
                    <a:pt x="39" y="14"/>
                  </a:lnTo>
                  <a:lnTo>
                    <a:pt x="1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0" name="Freeform 307"/>
            <p:cNvSpPr>
              <a:spLocks/>
            </p:cNvSpPr>
            <p:nvPr/>
          </p:nvSpPr>
          <p:spPr bwMode="auto">
            <a:xfrm>
              <a:off x="2959" y="729"/>
              <a:ext cx="28" cy="33"/>
            </a:xfrm>
            <a:custGeom>
              <a:avLst/>
              <a:gdLst>
                <a:gd name="T0" fmla="*/ 0 w 28"/>
                <a:gd name="T1" fmla="*/ 28 h 33"/>
                <a:gd name="T2" fmla="*/ 20 w 28"/>
                <a:gd name="T3" fmla="*/ 33 h 33"/>
                <a:gd name="T4" fmla="*/ 28 w 28"/>
                <a:gd name="T5" fmla="*/ 6 h 33"/>
                <a:gd name="T6" fmla="*/ 9 w 28"/>
                <a:gd name="T7" fmla="*/ 0 h 33"/>
                <a:gd name="T8" fmla="*/ 0 w 28"/>
                <a:gd name="T9" fmla="*/ 2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3"/>
                <a:gd name="T17" fmla="*/ 28 w 2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3">
                  <a:moveTo>
                    <a:pt x="0" y="28"/>
                  </a:moveTo>
                  <a:lnTo>
                    <a:pt x="20" y="33"/>
                  </a:lnTo>
                  <a:lnTo>
                    <a:pt x="28" y="6"/>
                  </a:lnTo>
                  <a:lnTo>
                    <a:pt x="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1" name="Freeform 308"/>
            <p:cNvSpPr>
              <a:spLocks/>
            </p:cNvSpPr>
            <p:nvPr/>
          </p:nvSpPr>
          <p:spPr bwMode="auto">
            <a:xfrm>
              <a:off x="2968" y="702"/>
              <a:ext cx="38" cy="38"/>
            </a:xfrm>
            <a:custGeom>
              <a:avLst/>
              <a:gdLst>
                <a:gd name="T0" fmla="*/ 0 w 38"/>
                <a:gd name="T1" fmla="*/ 24 h 38"/>
                <a:gd name="T2" fmla="*/ 19 w 38"/>
                <a:gd name="T3" fmla="*/ 38 h 38"/>
                <a:gd name="T4" fmla="*/ 38 w 38"/>
                <a:gd name="T5" fmla="*/ 13 h 38"/>
                <a:gd name="T6" fmla="*/ 19 w 38"/>
                <a:gd name="T7" fmla="*/ 0 h 38"/>
                <a:gd name="T8" fmla="*/ 0 w 38"/>
                <a:gd name="T9" fmla="*/ 2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24"/>
                  </a:moveTo>
                  <a:lnTo>
                    <a:pt x="19" y="38"/>
                  </a:lnTo>
                  <a:lnTo>
                    <a:pt x="38" y="13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2" name="Freeform 309"/>
            <p:cNvSpPr>
              <a:spLocks/>
            </p:cNvSpPr>
            <p:nvPr/>
          </p:nvSpPr>
          <p:spPr bwMode="auto">
            <a:xfrm>
              <a:off x="2984" y="685"/>
              <a:ext cx="30" cy="28"/>
            </a:xfrm>
            <a:custGeom>
              <a:avLst/>
              <a:gdLst>
                <a:gd name="T0" fmla="*/ 0 w 30"/>
                <a:gd name="T1" fmla="*/ 19 h 28"/>
                <a:gd name="T2" fmla="*/ 22 w 30"/>
                <a:gd name="T3" fmla="*/ 28 h 28"/>
                <a:gd name="T4" fmla="*/ 30 w 30"/>
                <a:gd name="T5" fmla="*/ 8 h 28"/>
                <a:gd name="T6" fmla="*/ 8 w 30"/>
                <a:gd name="T7" fmla="*/ 0 h 28"/>
                <a:gd name="T8" fmla="*/ 0 w 30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19"/>
                  </a:moveTo>
                  <a:lnTo>
                    <a:pt x="22" y="28"/>
                  </a:lnTo>
                  <a:lnTo>
                    <a:pt x="30" y="8"/>
                  </a:lnTo>
                  <a:lnTo>
                    <a:pt x="8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3" name="Freeform 310"/>
            <p:cNvSpPr>
              <a:spLocks/>
            </p:cNvSpPr>
            <p:nvPr/>
          </p:nvSpPr>
          <p:spPr bwMode="auto">
            <a:xfrm>
              <a:off x="2995" y="658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19 w 39"/>
                <a:gd name="T3" fmla="*/ 38 h 38"/>
                <a:gd name="T4" fmla="*/ 39 w 39"/>
                <a:gd name="T5" fmla="*/ 13 h 38"/>
                <a:gd name="T6" fmla="*/ 19 w 39"/>
                <a:gd name="T7" fmla="*/ 0 h 38"/>
                <a:gd name="T8" fmla="*/ 0 w 39"/>
                <a:gd name="T9" fmla="*/ 2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24"/>
                  </a:moveTo>
                  <a:lnTo>
                    <a:pt x="19" y="38"/>
                  </a:lnTo>
                  <a:lnTo>
                    <a:pt x="39" y="13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4" name="Freeform 311"/>
            <p:cNvSpPr>
              <a:spLocks/>
            </p:cNvSpPr>
            <p:nvPr/>
          </p:nvSpPr>
          <p:spPr bwMode="auto">
            <a:xfrm>
              <a:off x="3014" y="638"/>
              <a:ext cx="36" cy="36"/>
            </a:xfrm>
            <a:custGeom>
              <a:avLst/>
              <a:gdLst>
                <a:gd name="T0" fmla="*/ 0 w 36"/>
                <a:gd name="T1" fmla="*/ 17 h 36"/>
                <a:gd name="T2" fmla="*/ 17 w 36"/>
                <a:gd name="T3" fmla="*/ 36 h 36"/>
                <a:gd name="T4" fmla="*/ 36 w 36"/>
                <a:gd name="T5" fmla="*/ 20 h 36"/>
                <a:gd name="T6" fmla="*/ 20 w 36"/>
                <a:gd name="T7" fmla="*/ 0 h 36"/>
                <a:gd name="T8" fmla="*/ 0 w 36"/>
                <a:gd name="T9" fmla="*/ 1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17"/>
                  </a:moveTo>
                  <a:lnTo>
                    <a:pt x="17" y="36"/>
                  </a:lnTo>
                  <a:lnTo>
                    <a:pt x="36" y="20"/>
                  </a:lnTo>
                  <a:lnTo>
                    <a:pt x="2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5" name="Freeform 312"/>
            <p:cNvSpPr>
              <a:spLocks/>
            </p:cNvSpPr>
            <p:nvPr/>
          </p:nvSpPr>
          <p:spPr bwMode="auto">
            <a:xfrm>
              <a:off x="3036" y="630"/>
              <a:ext cx="25" cy="28"/>
            </a:xfrm>
            <a:custGeom>
              <a:avLst/>
              <a:gdLst>
                <a:gd name="T0" fmla="*/ 0 w 25"/>
                <a:gd name="T1" fmla="*/ 8 h 28"/>
                <a:gd name="T2" fmla="*/ 14 w 25"/>
                <a:gd name="T3" fmla="*/ 28 h 28"/>
                <a:gd name="T4" fmla="*/ 25 w 25"/>
                <a:gd name="T5" fmla="*/ 19 h 28"/>
                <a:gd name="T6" fmla="*/ 11 w 25"/>
                <a:gd name="T7" fmla="*/ 0 h 28"/>
                <a:gd name="T8" fmla="*/ 0 w 25"/>
                <a:gd name="T9" fmla="*/ 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0" y="8"/>
                  </a:moveTo>
                  <a:lnTo>
                    <a:pt x="14" y="28"/>
                  </a:lnTo>
                  <a:lnTo>
                    <a:pt x="25" y="1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6" name="Freeform 313"/>
            <p:cNvSpPr>
              <a:spLocks/>
            </p:cNvSpPr>
            <p:nvPr/>
          </p:nvSpPr>
          <p:spPr bwMode="auto">
            <a:xfrm>
              <a:off x="3045" y="614"/>
              <a:ext cx="33" cy="33"/>
            </a:xfrm>
            <a:custGeom>
              <a:avLst/>
              <a:gdLst>
                <a:gd name="T0" fmla="*/ 0 w 33"/>
                <a:gd name="T1" fmla="*/ 19 h 33"/>
                <a:gd name="T2" fmla="*/ 19 w 33"/>
                <a:gd name="T3" fmla="*/ 33 h 33"/>
                <a:gd name="T4" fmla="*/ 33 w 33"/>
                <a:gd name="T5" fmla="*/ 13 h 33"/>
                <a:gd name="T6" fmla="*/ 13 w 33"/>
                <a:gd name="T7" fmla="*/ 0 h 33"/>
                <a:gd name="T8" fmla="*/ 0 w 33"/>
                <a:gd name="T9" fmla="*/ 1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9"/>
                  </a:moveTo>
                  <a:lnTo>
                    <a:pt x="19" y="33"/>
                  </a:lnTo>
                  <a:lnTo>
                    <a:pt x="33" y="13"/>
                  </a:lnTo>
                  <a:lnTo>
                    <a:pt x="1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7" name="Freeform 314"/>
            <p:cNvSpPr>
              <a:spLocks/>
            </p:cNvSpPr>
            <p:nvPr/>
          </p:nvSpPr>
          <p:spPr bwMode="auto">
            <a:xfrm>
              <a:off x="3061" y="603"/>
              <a:ext cx="25" cy="27"/>
            </a:xfrm>
            <a:custGeom>
              <a:avLst/>
              <a:gdLst>
                <a:gd name="T0" fmla="*/ 0 w 25"/>
                <a:gd name="T1" fmla="*/ 8 h 27"/>
                <a:gd name="T2" fmla="*/ 14 w 25"/>
                <a:gd name="T3" fmla="*/ 27 h 27"/>
                <a:gd name="T4" fmla="*/ 25 w 25"/>
                <a:gd name="T5" fmla="*/ 19 h 27"/>
                <a:gd name="T6" fmla="*/ 11 w 25"/>
                <a:gd name="T7" fmla="*/ 0 h 27"/>
                <a:gd name="T8" fmla="*/ 0 w 25"/>
                <a:gd name="T9" fmla="*/ 8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8"/>
                  </a:moveTo>
                  <a:lnTo>
                    <a:pt x="14" y="27"/>
                  </a:lnTo>
                  <a:lnTo>
                    <a:pt x="25" y="1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8" name="Rectangle 315"/>
            <p:cNvSpPr>
              <a:spLocks noChangeArrowheads="1"/>
            </p:cNvSpPr>
            <p:nvPr/>
          </p:nvSpPr>
          <p:spPr bwMode="auto">
            <a:xfrm>
              <a:off x="3078" y="603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29" name="Freeform 316"/>
            <p:cNvSpPr>
              <a:spLocks/>
            </p:cNvSpPr>
            <p:nvPr/>
          </p:nvSpPr>
          <p:spPr bwMode="auto">
            <a:xfrm>
              <a:off x="3094" y="592"/>
              <a:ext cx="28" cy="30"/>
            </a:xfrm>
            <a:custGeom>
              <a:avLst/>
              <a:gdLst>
                <a:gd name="T0" fmla="*/ 0 w 28"/>
                <a:gd name="T1" fmla="*/ 8 h 30"/>
                <a:gd name="T2" fmla="*/ 8 w 28"/>
                <a:gd name="T3" fmla="*/ 30 h 30"/>
                <a:gd name="T4" fmla="*/ 28 w 28"/>
                <a:gd name="T5" fmla="*/ 22 h 30"/>
                <a:gd name="T6" fmla="*/ 19 w 28"/>
                <a:gd name="T7" fmla="*/ 0 h 30"/>
                <a:gd name="T8" fmla="*/ 0 w 28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8"/>
                  </a:moveTo>
                  <a:lnTo>
                    <a:pt x="8" y="30"/>
                  </a:lnTo>
                  <a:lnTo>
                    <a:pt x="28" y="22"/>
                  </a:lnTo>
                  <a:lnTo>
                    <a:pt x="1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0" name="Rectangle 317"/>
            <p:cNvSpPr>
              <a:spLocks noChangeArrowheads="1"/>
            </p:cNvSpPr>
            <p:nvPr/>
          </p:nvSpPr>
          <p:spPr bwMode="auto">
            <a:xfrm>
              <a:off x="3116" y="594"/>
              <a:ext cx="8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31" name="Rectangle 318"/>
            <p:cNvSpPr>
              <a:spLocks noChangeArrowheads="1"/>
            </p:cNvSpPr>
            <p:nvPr/>
          </p:nvSpPr>
          <p:spPr bwMode="auto">
            <a:xfrm>
              <a:off x="3124" y="594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32" name="Freeform 319"/>
            <p:cNvSpPr>
              <a:spLocks/>
            </p:cNvSpPr>
            <p:nvPr/>
          </p:nvSpPr>
          <p:spPr bwMode="auto">
            <a:xfrm>
              <a:off x="3135" y="594"/>
              <a:ext cx="25" cy="25"/>
            </a:xfrm>
            <a:custGeom>
              <a:avLst/>
              <a:gdLst>
                <a:gd name="T0" fmla="*/ 17 w 25"/>
                <a:gd name="T1" fmla="*/ 0 h 25"/>
                <a:gd name="T2" fmla="*/ 0 w 25"/>
                <a:gd name="T3" fmla="*/ 17 h 25"/>
                <a:gd name="T4" fmla="*/ 9 w 25"/>
                <a:gd name="T5" fmla="*/ 25 h 25"/>
                <a:gd name="T6" fmla="*/ 25 w 25"/>
                <a:gd name="T7" fmla="*/ 9 h 25"/>
                <a:gd name="T8" fmla="*/ 17 w 2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17" y="0"/>
                  </a:moveTo>
                  <a:lnTo>
                    <a:pt x="0" y="17"/>
                  </a:lnTo>
                  <a:lnTo>
                    <a:pt x="9" y="25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3" name="Rectangle 320"/>
            <p:cNvSpPr>
              <a:spLocks noChangeArrowheads="1"/>
            </p:cNvSpPr>
            <p:nvPr/>
          </p:nvSpPr>
          <p:spPr bwMode="auto">
            <a:xfrm>
              <a:off x="3152" y="603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34" name="Freeform 321"/>
            <p:cNvSpPr>
              <a:spLocks/>
            </p:cNvSpPr>
            <p:nvPr/>
          </p:nvSpPr>
          <p:spPr bwMode="auto">
            <a:xfrm>
              <a:off x="3168" y="600"/>
              <a:ext cx="28" cy="30"/>
            </a:xfrm>
            <a:custGeom>
              <a:avLst/>
              <a:gdLst>
                <a:gd name="T0" fmla="*/ 9 w 28"/>
                <a:gd name="T1" fmla="*/ 0 h 30"/>
                <a:gd name="T2" fmla="*/ 0 w 28"/>
                <a:gd name="T3" fmla="*/ 22 h 30"/>
                <a:gd name="T4" fmla="*/ 20 w 28"/>
                <a:gd name="T5" fmla="*/ 30 h 30"/>
                <a:gd name="T6" fmla="*/ 28 w 28"/>
                <a:gd name="T7" fmla="*/ 8 h 30"/>
                <a:gd name="T8" fmla="*/ 9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9" y="0"/>
                  </a:moveTo>
                  <a:lnTo>
                    <a:pt x="0" y="22"/>
                  </a:lnTo>
                  <a:lnTo>
                    <a:pt x="20" y="30"/>
                  </a:lnTo>
                  <a:lnTo>
                    <a:pt x="28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5" name="Freeform 322"/>
            <p:cNvSpPr>
              <a:spLocks/>
            </p:cNvSpPr>
            <p:nvPr/>
          </p:nvSpPr>
          <p:spPr bwMode="auto">
            <a:xfrm>
              <a:off x="3180" y="616"/>
              <a:ext cx="30" cy="28"/>
            </a:xfrm>
            <a:custGeom>
              <a:avLst/>
              <a:gdLst>
                <a:gd name="T0" fmla="*/ 22 w 30"/>
                <a:gd name="T1" fmla="*/ 0 h 28"/>
                <a:gd name="T2" fmla="*/ 0 w 30"/>
                <a:gd name="T3" fmla="*/ 9 h 28"/>
                <a:gd name="T4" fmla="*/ 8 w 30"/>
                <a:gd name="T5" fmla="*/ 28 h 28"/>
                <a:gd name="T6" fmla="*/ 30 w 30"/>
                <a:gd name="T7" fmla="*/ 20 h 28"/>
                <a:gd name="T8" fmla="*/ 22 w 3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22" y="0"/>
                  </a:moveTo>
                  <a:lnTo>
                    <a:pt x="0" y="9"/>
                  </a:lnTo>
                  <a:lnTo>
                    <a:pt x="8" y="28"/>
                  </a:lnTo>
                  <a:lnTo>
                    <a:pt x="30" y="2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6" name="Freeform 323"/>
            <p:cNvSpPr>
              <a:spLocks/>
            </p:cNvSpPr>
            <p:nvPr/>
          </p:nvSpPr>
          <p:spPr bwMode="auto">
            <a:xfrm>
              <a:off x="3196" y="627"/>
              <a:ext cx="28" cy="31"/>
            </a:xfrm>
            <a:custGeom>
              <a:avLst/>
              <a:gdLst>
                <a:gd name="T0" fmla="*/ 8 w 28"/>
                <a:gd name="T1" fmla="*/ 0 h 31"/>
                <a:gd name="T2" fmla="*/ 0 w 28"/>
                <a:gd name="T3" fmla="*/ 22 h 31"/>
                <a:gd name="T4" fmla="*/ 19 w 28"/>
                <a:gd name="T5" fmla="*/ 31 h 31"/>
                <a:gd name="T6" fmla="*/ 28 w 28"/>
                <a:gd name="T7" fmla="*/ 9 h 31"/>
                <a:gd name="T8" fmla="*/ 8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8" y="0"/>
                  </a:moveTo>
                  <a:lnTo>
                    <a:pt x="0" y="22"/>
                  </a:lnTo>
                  <a:lnTo>
                    <a:pt x="19" y="31"/>
                  </a:lnTo>
                  <a:lnTo>
                    <a:pt x="28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7" name="Freeform 324"/>
            <p:cNvSpPr>
              <a:spLocks/>
            </p:cNvSpPr>
            <p:nvPr/>
          </p:nvSpPr>
          <p:spPr bwMode="auto">
            <a:xfrm>
              <a:off x="3210" y="641"/>
              <a:ext cx="30" cy="30"/>
            </a:xfrm>
            <a:custGeom>
              <a:avLst/>
              <a:gdLst>
                <a:gd name="T0" fmla="*/ 19 w 30"/>
                <a:gd name="T1" fmla="*/ 0 h 30"/>
                <a:gd name="T2" fmla="*/ 0 w 30"/>
                <a:gd name="T3" fmla="*/ 14 h 30"/>
                <a:gd name="T4" fmla="*/ 11 w 30"/>
                <a:gd name="T5" fmla="*/ 30 h 30"/>
                <a:gd name="T6" fmla="*/ 30 w 30"/>
                <a:gd name="T7" fmla="*/ 17 h 30"/>
                <a:gd name="T8" fmla="*/ 19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19" y="0"/>
                  </a:moveTo>
                  <a:lnTo>
                    <a:pt x="0" y="14"/>
                  </a:lnTo>
                  <a:lnTo>
                    <a:pt x="11" y="30"/>
                  </a:lnTo>
                  <a:lnTo>
                    <a:pt x="30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8" name="Freeform 325"/>
            <p:cNvSpPr>
              <a:spLocks/>
            </p:cNvSpPr>
            <p:nvPr/>
          </p:nvSpPr>
          <p:spPr bwMode="auto">
            <a:xfrm>
              <a:off x="3221" y="658"/>
              <a:ext cx="36" cy="38"/>
            </a:xfrm>
            <a:custGeom>
              <a:avLst/>
              <a:gdLst>
                <a:gd name="T0" fmla="*/ 19 w 36"/>
                <a:gd name="T1" fmla="*/ 0 h 38"/>
                <a:gd name="T2" fmla="*/ 0 w 36"/>
                <a:gd name="T3" fmla="*/ 13 h 38"/>
                <a:gd name="T4" fmla="*/ 16 w 36"/>
                <a:gd name="T5" fmla="*/ 38 h 38"/>
                <a:gd name="T6" fmla="*/ 36 w 36"/>
                <a:gd name="T7" fmla="*/ 24 h 38"/>
                <a:gd name="T8" fmla="*/ 19 w 3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8"/>
                <a:gd name="T17" fmla="*/ 36 w 3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8">
                  <a:moveTo>
                    <a:pt x="19" y="0"/>
                  </a:moveTo>
                  <a:lnTo>
                    <a:pt x="0" y="13"/>
                  </a:lnTo>
                  <a:lnTo>
                    <a:pt x="16" y="38"/>
                  </a:lnTo>
                  <a:lnTo>
                    <a:pt x="36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9" name="Freeform 326"/>
            <p:cNvSpPr>
              <a:spLocks/>
            </p:cNvSpPr>
            <p:nvPr/>
          </p:nvSpPr>
          <p:spPr bwMode="auto">
            <a:xfrm>
              <a:off x="3237" y="680"/>
              <a:ext cx="36" cy="35"/>
            </a:xfrm>
            <a:custGeom>
              <a:avLst/>
              <a:gdLst>
                <a:gd name="T0" fmla="*/ 20 w 36"/>
                <a:gd name="T1" fmla="*/ 0 h 35"/>
                <a:gd name="T2" fmla="*/ 0 w 36"/>
                <a:gd name="T3" fmla="*/ 16 h 35"/>
                <a:gd name="T4" fmla="*/ 17 w 36"/>
                <a:gd name="T5" fmla="*/ 35 h 35"/>
                <a:gd name="T6" fmla="*/ 36 w 36"/>
                <a:gd name="T7" fmla="*/ 19 h 35"/>
                <a:gd name="T8" fmla="*/ 20 w 3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20" y="0"/>
                  </a:moveTo>
                  <a:lnTo>
                    <a:pt x="0" y="16"/>
                  </a:lnTo>
                  <a:lnTo>
                    <a:pt x="17" y="35"/>
                  </a:lnTo>
                  <a:lnTo>
                    <a:pt x="36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0" name="Freeform 327"/>
            <p:cNvSpPr>
              <a:spLocks/>
            </p:cNvSpPr>
            <p:nvPr/>
          </p:nvSpPr>
          <p:spPr bwMode="auto">
            <a:xfrm>
              <a:off x="3251" y="704"/>
              <a:ext cx="33" cy="33"/>
            </a:xfrm>
            <a:custGeom>
              <a:avLst/>
              <a:gdLst>
                <a:gd name="T0" fmla="*/ 22 w 33"/>
                <a:gd name="T1" fmla="*/ 0 h 33"/>
                <a:gd name="T2" fmla="*/ 0 w 33"/>
                <a:gd name="T3" fmla="*/ 9 h 33"/>
                <a:gd name="T4" fmla="*/ 11 w 33"/>
                <a:gd name="T5" fmla="*/ 33 h 33"/>
                <a:gd name="T6" fmla="*/ 33 w 33"/>
                <a:gd name="T7" fmla="*/ 25 h 33"/>
                <a:gd name="T8" fmla="*/ 22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22" y="0"/>
                  </a:moveTo>
                  <a:lnTo>
                    <a:pt x="0" y="9"/>
                  </a:lnTo>
                  <a:lnTo>
                    <a:pt x="11" y="33"/>
                  </a:lnTo>
                  <a:lnTo>
                    <a:pt x="33" y="2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1" name="Freeform 328"/>
            <p:cNvSpPr>
              <a:spLocks/>
            </p:cNvSpPr>
            <p:nvPr/>
          </p:nvSpPr>
          <p:spPr bwMode="auto">
            <a:xfrm>
              <a:off x="3265" y="726"/>
              <a:ext cx="38" cy="42"/>
            </a:xfrm>
            <a:custGeom>
              <a:avLst/>
              <a:gdLst>
                <a:gd name="T0" fmla="*/ 19 w 38"/>
                <a:gd name="T1" fmla="*/ 0 h 42"/>
                <a:gd name="T2" fmla="*/ 0 w 38"/>
                <a:gd name="T3" fmla="*/ 14 h 42"/>
                <a:gd name="T4" fmla="*/ 19 w 38"/>
                <a:gd name="T5" fmla="*/ 42 h 42"/>
                <a:gd name="T6" fmla="*/ 38 w 38"/>
                <a:gd name="T7" fmla="*/ 28 h 42"/>
                <a:gd name="T8" fmla="*/ 19 w 38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19" y="0"/>
                  </a:moveTo>
                  <a:lnTo>
                    <a:pt x="0" y="14"/>
                  </a:lnTo>
                  <a:lnTo>
                    <a:pt x="19" y="42"/>
                  </a:lnTo>
                  <a:lnTo>
                    <a:pt x="38" y="2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2" name="Freeform 329"/>
            <p:cNvSpPr>
              <a:spLocks/>
            </p:cNvSpPr>
            <p:nvPr/>
          </p:nvSpPr>
          <p:spPr bwMode="auto">
            <a:xfrm>
              <a:off x="3284" y="757"/>
              <a:ext cx="28" cy="30"/>
            </a:xfrm>
            <a:custGeom>
              <a:avLst/>
              <a:gdLst>
                <a:gd name="T0" fmla="*/ 19 w 28"/>
                <a:gd name="T1" fmla="*/ 0 h 30"/>
                <a:gd name="T2" fmla="*/ 0 w 28"/>
                <a:gd name="T3" fmla="*/ 5 h 30"/>
                <a:gd name="T4" fmla="*/ 8 w 28"/>
                <a:gd name="T5" fmla="*/ 30 h 30"/>
                <a:gd name="T6" fmla="*/ 28 w 28"/>
                <a:gd name="T7" fmla="*/ 24 h 30"/>
                <a:gd name="T8" fmla="*/ 19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19" y="0"/>
                  </a:moveTo>
                  <a:lnTo>
                    <a:pt x="0" y="5"/>
                  </a:lnTo>
                  <a:lnTo>
                    <a:pt x="8" y="30"/>
                  </a:lnTo>
                  <a:lnTo>
                    <a:pt x="28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3" name="Freeform 330"/>
            <p:cNvSpPr>
              <a:spLocks/>
            </p:cNvSpPr>
            <p:nvPr/>
          </p:nvSpPr>
          <p:spPr bwMode="auto">
            <a:xfrm>
              <a:off x="3292" y="754"/>
              <a:ext cx="39" cy="38"/>
            </a:xfrm>
            <a:custGeom>
              <a:avLst/>
              <a:gdLst>
                <a:gd name="T0" fmla="*/ 0 w 39"/>
                <a:gd name="T1" fmla="*/ 25 h 38"/>
                <a:gd name="T2" fmla="*/ 20 w 39"/>
                <a:gd name="T3" fmla="*/ 38 h 38"/>
                <a:gd name="T4" fmla="*/ 39 w 39"/>
                <a:gd name="T5" fmla="*/ 14 h 38"/>
                <a:gd name="T6" fmla="*/ 20 w 39"/>
                <a:gd name="T7" fmla="*/ 0 h 38"/>
                <a:gd name="T8" fmla="*/ 0 w 39"/>
                <a:gd name="T9" fmla="*/ 2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25"/>
                  </a:moveTo>
                  <a:lnTo>
                    <a:pt x="20" y="38"/>
                  </a:lnTo>
                  <a:lnTo>
                    <a:pt x="39" y="14"/>
                  </a:lnTo>
                  <a:lnTo>
                    <a:pt x="2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4" name="Freeform 331"/>
            <p:cNvSpPr>
              <a:spLocks/>
            </p:cNvSpPr>
            <p:nvPr/>
          </p:nvSpPr>
          <p:spPr bwMode="auto">
            <a:xfrm>
              <a:off x="3312" y="726"/>
              <a:ext cx="38" cy="42"/>
            </a:xfrm>
            <a:custGeom>
              <a:avLst/>
              <a:gdLst>
                <a:gd name="T0" fmla="*/ 0 w 38"/>
                <a:gd name="T1" fmla="*/ 28 h 42"/>
                <a:gd name="T2" fmla="*/ 19 w 38"/>
                <a:gd name="T3" fmla="*/ 42 h 42"/>
                <a:gd name="T4" fmla="*/ 38 w 38"/>
                <a:gd name="T5" fmla="*/ 14 h 42"/>
                <a:gd name="T6" fmla="*/ 19 w 38"/>
                <a:gd name="T7" fmla="*/ 0 h 42"/>
                <a:gd name="T8" fmla="*/ 0 w 38"/>
                <a:gd name="T9" fmla="*/ 2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0" y="28"/>
                  </a:moveTo>
                  <a:lnTo>
                    <a:pt x="19" y="42"/>
                  </a:lnTo>
                  <a:lnTo>
                    <a:pt x="38" y="14"/>
                  </a:lnTo>
                  <a:lnTo>
                    <a:pt x="1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5" name="Freeform 332"/>
            <p:cNvSpPr>
              <a:spLocks/>
            </p:cNvSpPr>
            <p:nvPr/>
          </p:nvSpPr>
          <p:spPr bwMode="auto">
            <a:xfrm>
              <a:off x="3331" y="704"/>
              <a:ext cx="27" cy="31"/>
            </a:xfrm>
            <a:custGeom>
              <a:avLst/>
              <a:gdLst>
                <a:gd name="T0" fmla="*/ 0 w 27"/>
                <a:gd name="T1" fmla="*/ 25 h 31"/>
                <a:gd name="T2" fmla="*/ 19 w 27"/>
                <a:gd name="T3" fmla="*/ 31 h 31"/>
                <a:gd name="T4" fmla="*/ 27 w 27"/>
                <a:gd name="T5" fmla="*/ 6 h 31"/>
                <a:gd name="T6" fmla="*/ 8 w 27"/>
                <a:gd name="T7" fmla="*/ 0 h 31"/>
                <a:gd name="T8" fmla="*/ 0 w 27"/>
                <a:gd name="T9" fmla="*/ 2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5"/>
                  </a:moveTo>
                  <a:lnTo>
                    <a:pt x="19" y="31"/>
                  </a:lnTo>
                  <a:lnTo>
                    <a:pt x="27" y="6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6" name="Freeform 333"/>
            <p:cNvSpPr>
              <a:spLocks/>
            </p:cNvSpPr>
            <p:nvPr/>
          </p:nvSpPr>
          <p:spPr bwMode="auto">
            <a:xfrm>
              <a:off x="3339" y="680"/>
              <a:ext cx="36" cy="35"/>
            </a:xfrm>
            <a:custGeom>
              <a:avLst/>
              <a:gdLst>
                <a:gd name="T0" fmla="*/ 0 w 36"/>
                <a:gd name="T1" fmla="*/ 19 h 35"/>
                <a:gd name="T2" fmla="*/ 17 w 36"/>
                <a:gd name="T3" fmla="*/ 35 h 35"/>
                <a:gd name="T4" fmla="*/ 36 w 36"/>
                <a:gd name="T5" fmla="*/ 16 h 35"/>
                <a:gd name="T6" fmla="*/ 19 w 36"/>
                <a:gd name="T7" fmla="*/ 0 h 35"/>
                <a:gd name="T8" fmla="*/ 0 w 36"/>
                <a:gd name="T9" fmla="*/ 1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0" y="19"/>
                  </a:moveTo>
                  <a:lnTo>
                    <a:pt x="17" y="35"/>
                  </a:lnTo>
                  <a:lnTo>
                    <a:pt x="36" y="16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7" name="Freeform 334"/>
            <p:cNvSpPr>
              <a:spLocks/>
            </p:cNvSpPr>
            <p:nvPr/>
          </p:nvSpPr>
          <p:spPr bwMode="auto">
            <a:xfrm>
              <a:off x="3358" y="660"/>
              <a:ext cx="28" cy="31"/>
            </a:xfrm>
            <a:custGeom>
              <a:avLst/>
              <a:gdLst>
                <a:gd name="T0" fmla="*/ 0 w 28"/>
                <a:gd name="T1" fmla="*/ 25 h 31"/>
                <a:gd name="T2" fmla="*/ 20 w 28"/>
                <a:gd name="T3" fmla="*/ 31 h 31"/>
                <a:gd name="T4" fmla="*/ 28 w 28"/>
                <a:gd name="T5" fmla="*/ 6 h 31"/>
                <a:gd name="T6" fmla="*/ 9 w 28"/>
                <a:gd name="T7" fmla="*/ 0 h 31"/>
                <a:gd name="T8" fmla="*/ 0 w 28"/>
                <a:gd name="T9" fmla="*/ 2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25"/>
                  </a:moveTo>
                  <a:lnTo>
                    <a:pt x="20" y="31"/>
                  </a:lnTo>
                  <a:lnTo>
                    <a:pt x="28" y="6"/>
                  </a:lnTo>
                  <a:lnTo>
                    <a:pt x="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8" name="Freeform 335"/>
            <p:cNvSpPr>
              <a:spLocks/>
            </p:cNvSpPr>
            <p:nvPr/>
          </p:nvSpPr>
          <p:spPr bwMode="auto">
            <a:xfrm>
              <a:off x="3367" y="638"/>
              <a:ext cx="35" cy="36"/>
            </a:xfrm>
            <a:custGeom>
              <a:avLst/>
              <a:gdLst>
                <a:gd name="T0" fmla="*/ 0 w 35"/>
                <a:gd name="T1" fmla="*/ 17 h 36"/>
                <a:gd name="T2" fmla="*/ 16 w 35"/>
                <a:gd name="T3" fmla="*/ 36 h 36"/>
                <a:gd name="T4" fmla="*/ 35 w 35"/>
                <a:gd name="T5" fmla="*/ 20 h 36"/>
                <a:gd name="T6" fmla="*/ 19 w 35"/>
                <a:gd name="T7" fmla="*/ 0 h 36"/>
                <a:gd name="T8" fmla="*/ 0 w 35"/>
                <a:gd name="T9" fmla="*/ 1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17"/>
                  </a:moveTo>
                  <a:lnTo>
                    <a:pt x="16" y="36"/>
                  </a:lnTo>
                  <a:lnTo>
                    <a:pt x="35" y="20"/>
                  </a:lnTo>
                  <a:lnTo>
                    <a:pt x="1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9" name="Freeform 336"/>
            <p:cNvSpPr>
              <a:spLocks/>
            </p:cNvSpPr>
            <p:nvPr/>
          </p:nvSpPr>
          <p:spPr bwMode="auto">
            <a:xfrm>
              <a:off x="3389" y="630"/>
              <a:ext cx="24" cy="28"/>
            </a:xfrm>
            <a:custGeom>
              <a:avLst/>
              <a:gdLst>
                <a:gd name="T0" fmla="*/ 0 w 24"/>
                <a:gd name="T1" fmla="*/ 8 h 28"/>
                <a:gd name="T2" fmla="*/ 13 w 24"/>
                <a:gd name="T3" fmla="*/ 28 h 28"/>
                <a:gd name="T4" fmla="*/ 24 w 24"/>
                <a:gd name="T5" fmla="*/ 19 h 28"/>
                <a:gd name="T6" fmla="*/ 11 w 24"/>
                <a:gd name="T7" fmla="*/ 0 h 28"/>
                <a:gd name="T8" fmla="*/ 0 w 24"/>
                <a:gd name="T9" fmla="*/ 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8"/>
                  </a:moveTo>
                  <a:lnTo>
                    <a:pt x="13" y="28"/>
                  </a:lnTo>
                  <a:lnTo>
                    <a:pt x="24" y="1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0" name="Freeform 337"/>
            <p:cNvSpPr>
              <a:spLocks/>
            </p:cNvSpPr>
            <p:nvPr/>
          </p:nvSpPr>
          <p:spPr bwMode="auto">
            <a:xfrm>
              <a:off x="3397" y="611"/>
              <a:ext cx="36" cy="36"/>
            </a:xfrm>
            <a:custGeom>
              <a:avLst/>
              <a:gdLst>
                <a:gd name="T0" fmla="*/ 0 w 36"/>
                <a:gd name="T1" fmla="*/ 19 h 36"/>
                <a:gd name="T2" fmla="*/ 16 w 36"/>
                <a:gd name="T3" fmla="*/ 36 h 36"/>
                <a:gd name="T4" fmla="*/ 36 w 36"/>
                <a:gd name="T5" fmla="*/ 16 h 36"/>
                <a:gd name="T6" fmla="*/ 19 w 36"/>
                <a:gd name="T7" fmla="*/ 0 h 36"/>
                <a:gd name="T8" fmla="*/ 0 w 36"/>
                <a:gd name="T9" fmla="*/ 1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19"/>
                  </a:moveTo>
                  <a:lnTo>
                    <a:pt x="16" y="36"/>
                  </a:lnTo>
                  <a:lnTo>
                    <a:pt x="36" y="16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1" name="Freeform 338"/>
            <p:cNvSpPr>
              <a:spLocks/>
            </p:cNvSpPr>
            <p:nvPr/>
          </p:nvSpPr>
          <p:spPr bwMode="auto">
            <a:xfrm>
              <a:off x="3419" y="603"/>
              <a:ext cx="25" cy="27"/>
            </a:xfrm>
            <a:custGeom>
              <a:avLst/>
              <a:gdLst>
                <a:gd name="T0" fmla="*/ 0 w 25"/>
                <a:gd name="T1" fmla="*/ 8 h 27"/>
                <a:gd name="T2" fmla="*/ 11 w 25"/>
                <a:gd name="T3" fmla="*/ 27 h 27"/>
                <a:gd name="T4" fmla="*/ 25 w 25"/>
                <a:gd name="T5" fmla="*/ 19 h 27"/>
                <a:gd name="T6" fmla="*/ 14 w 25"/>
                <a:gd name="T7" fmla="*/ 0 h 27"/>
                <a:gd name="T8" fmla="*/ 0 w 25"/>
                <a:gd name="T9" fmla="*/ 8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8"/>
                  </a:moveTo>
                  <a:lnTo>
                    <a:pt x="11" y="27"/>
                  </a:lnTo>
                  <a:lnTo>
                    <a:pt x="25" y="19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2" name="Rectangle 339"/>
            <p:cNvSpPr>
              <a:spLocks noChangeArrowheads="1"/>
            </p:cNvSpPr>
            <p:nvPr/>
          </p:nvSpPr>
          <p:spPr bwMode="auto">
            <a:xfrm>
              <a:off x="3438" y="603"/>
              <a:ext cx="11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53" name="Freeform 340"/>
            <p:cNvSpPr>
              <a:spLocks/>
            </p:cNvSpPr>
            <p:nvPr/>
          </p:nvSpPr>
          <p:spPr bwMode="auto">
            <a:xfrm>
              <a:off x="3446" y="592"/>
              <a:ext cx="28" cy="30"/>
            </a:xfrm>
            <a:custGeom>
              <a:avLst/>
              <a:gdLst>
                <a:gd name="T0" fmla="*/ 0 w 28"/>
                <a:gd name="T1" fmla="*/ 8 h 30"/>
                <a:gd name="T2" fmla="*/ 9 w 28"/>
                <a:gd name="T3" fmla="*/ 30 h 30"/>
                <a:gd name="T4" fmla="*/ 28 w 28"/>
                <a:gd name="T5" fmla="*/ 22 h 30"/>
                <a:gd name="T6" fmla="*/ 20 w 28"/>
                <a:gd name="T7" fmla="*/ 0 h 30"/>
                <a:gd name="T8" fmla="*/ 0 w 28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8"/>
                  </a:moveTo>
                  <a:lnTo>
                    <a:pt x="9" y="30"/>
                  </a:lnTo>
                  <a:lnTo>
                    <a:pt x="28" y="22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4" name="Rectangle 341"/>
            <p:cNvSpPr>
              <a:spLocks noChangeArrowheads="1"/>
            </p:cNvSpPr>
            <p:nvPr/>
          </p:nvSpPr>
          <p:spPr bwMode="auto">
            <a:xfrm>
              <a:off x="3468" y="594"/>
              <a:ext cx="9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55" name="Rectangle 342"/>
            <p:cNvSpPr>
              <a:spLocks noChangeArrowheads="1"/>
            </p:cNvSpPr>
            <p:nvPr/>
          </p:nvSpPr>
          <p:spPr bwMode="auto">
            <a:xfrm>
              <a:off x="3477" y="594"/>
              <a:ext cx="19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56" name="Freeform 343"/>
            <p:cNvSpPr>
              <a:spLocks/>
            </p:cNvSpPr>
            <p:nvPr/>
          </p:nvSpPr>
          <p:spPr bwMode="auto">
            <a:xfrm>
              <a:off x="3493" y="592"/>
              <a:ext cx="28" cy="30"/>
            </a:xfrm>
            <a:custGeom>
              <a:avLst/>
              <a:gdLst>
                <a:gd name="T0" fmla="*/ 8 w 28"/>
                <a:gd name="T1" fmla="*/ 0 h 30"/>
                <a:gd name="T2" fmla="*/ 0 w 28"/>
                <a:gd name="T3" fmla="*/ 22 h 30"/>
                <a:gd name="T4" fmla="*/ 19 w 28"/>
                <a:gd name="T5" fmla="*/ 30 h 30"/>
                <a:gd name="T6" fmla="*/ 28 w 28"/>
                <a:gd name="T7" fmla="*/ 8 h 30"/>
                <a:gd name="T8" fmla="*/ 8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8" y="0"/>
                  </a:moveTo>
                  <a:lnTo>
                    <a:pt x="0" y="22"/>
                  </a:lnTo>
                  <a:lnTo>
                    <a:pt x="19" y="30"/>
                  </a:lnTo>
                  <a:lnTo>
                    <a:pt x="2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7" name="Rectangle 344"/>
            <p:cNvSpPr>
              <a:spLocks noChangeArrowheads="1"/>
            </p:cNvSpPr>
            <p:nvPr/>
          </p:nvSpPr>
          <p:spPr bwMode="auto">
            <a:xfrm>
              <a:off x="3515" y="603"/>
              <a:ext cx="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58" name="Freeform 345"/>
            <p:cNvSpPr>
              <a:spLocks/>
            </p:cNvSpPr>
            <p:nvPr/>
          </p:nvSpPr>
          <p:spPr bwMode="auto">
            <a:xfrm>
              <a:off x="3521" y="600"/>
              <a:ext cx="27" cy="30"/>
            </a:xfrm>
            <a:custGeom>
              <a:avLst/>
              <a:gdLst>
                <a:gd name="T0" fmla="*/ 8 w 27"/>
                <a:gd name="T1" fmla="*/ 0 h 30"/>
                <a:gd name="T2" fmla="*/ 0 w 27"/>
                <a:gd name="T3" fmla="*/ 22 h 30"/>
                <a:gd name="T4" fmla="*/ 19 w 27"/>
                <a:gd name="T5" fmla="*/ 30 h 30"/>
                <a:gd name="T6" fmla="*/ 27 w 27"/>
                <a:gd name="T7" fmla="*/ 8 h 30"/>
                <a:gd name="T8" fmla="*/ 8 w 2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8" y="0"/>
                  </a:moveTo>
                  <a:lnTo>
                    <a:pt x="0" y="22"/>
                  </a:lnTo>
                  <a:lnTo>
                    <a:pt x="19" y="30"/>
                  </a:lnTo>
                  <a:lnTo>
                    <a:pt x="27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9" name="Freeform 346"/>
            <p:cNvSpPr>
              <a:spLocks/>
            </p:cNvSpPr>
            <p:nvPr/>
          </p:nvSpPr>
          <p:spPr bwMode="auto">
            <a:xfrm>
              <a:off x="3534" y="614"/>
              <a:ext cx="31" cy="30"/>
            </a:xfrm>
            <a:custGeom>
              <a:avLst/>
              <a:gdLst>
                <a:gd name="T0" fmla="*/ 20 w 31"/>
                <a:gd name="T1" fmla="*/ 0 h 30"/>
                <a:gd name="T2" fmla="*/ 0 w 31"/>
                <a:gd name="T3" fmla="*/ 11 h 30"/>
                <a:gd name="T4" fmla="*/ 11 w 31"/>
                <a:gd name="T5" fmla="*/ 30 h 30"/>
                <a:gd name="T6" fmla="*/ 31 w 31"/>
                <a:gd name="T7" fmla="*/ 19 h 30"/>
                <a:gd name="T8" fmla="*/ 20 w 3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20" y="0"/>
                  </a:moveTo>
                  <a:lnTo>
                    <a:pt x="0" y="11"/>
                  </a:lnTo>
                  <a:lnTo>
                    <a:pt x="11" y="30"/>
                  </a:lnTo>
                  <a:lnTo>
                    <a:pt x="31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0" name="Freeform 347"/>
            <p:cNvSpPr>
              <a:spLocks/>
            </p:cNvSpPr>
            <p:nvPr/>
          </p:nvSpPr>
          <p:spPr bwMode="auto">
            <a:xfrm>
              <a:off x="3548" y="627"/>
              <a:ext cx="28" cy="31"/>
            </a:xfrm>
            <a:custGeom>
              <a:avLst/>
              <a:gdLst>
                <a:gd name="T0" fmla="*/ 11 w 28"/>
                <a:gd name="T1" fmla="*/ 0 h 31"/>
                <a:gd name="T2" fmla="*/ 0 w 28"/>
                <a:gd name="T3" fmla="*/ 22 h 31"/>
                <a:gd name="T4" fmla="*/ 17 w 28"/>
                <a:gd name="T5" fmla="*/ 31 h 31"/>
                <a:gd name="T6" fmla="*/ 28 w 28"/>
                <a:gd name="T7" fmla="*/ 9 h 31"/>
                <a:gd name="T8" fmla="*/ 11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11" y="0"/>
                  </a:moveTo>
                  <a:lnTo>
                    <a:pt x="0" y="22"/>
                  </a:lnTo>
                  <a:lnTo>
                    <a:pt x="17" y="31"/>
                  </a:lnTo>
                  <a:lnTo>
                    <a:pt x="28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1" name="Freeform 348"/>
            <p:cNvSpPr>
              <a:spLocks/>
            </p:cNvSpPr>
            <p:nvPr/>
          </p:nvSpPr>
          <p:spPr bwMode="auto">
            <a:xfrm>
              <a:off x="3559" y="641"/>
              <a:ext cx="31" cy="28"/>
            </a:xfrm>
            <a:custGeom>
              <a:avLst/>
              <a:gdLst>
                <a:gd name="T0" fmla="*/ 22 w 31"/>
                <a:gd name="T1" fmla="*/ 0 h 28"/>
                <a:gd name="T2" fmla="*/ 0 w 31"/>
                <a:gd name="T3" fmla="*/ 11 h 28"/>
                <a:gd name="T4" fmla="*/ 8 w 31"/>
                <a:gd name="T5" fmla="*/ 28 h 28"/>
                <a:gd name="T6" fmla="*/ 31 w 31"/>
                <a:gd name="T7" fmla="*/ 17 h 28"/>
                <a:gd name="T8" fmla="*/ 22 w 3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8"/>
                <a:gd name="T17" fmla="*/ 31 w 3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8">
                  <a:moveTo>
                    <a:pt x="22" y="0"/>
                  </a:moveTo>
                  <a:lnTo>
                    <a:pt x="0" y="11"/>
                  </a:lnTo>
                  <a:lnTo>
                    <a:pt x="8" y="28"/>
                  </a:lnTo>
                  <a:lnTo>
                    <a:pt x="31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2" name="Freeform 349"/>
            <p:cNvSpPr>
              <a:spLocks/>
            </p:cNvSpPr>
            <p:nvPr/>
          </p:nvSpPr>
          <p:spPr bwMode="auto">
            <a:xfrm>
              <a:off x="3570" y="655"/>
              <a:ext cx="42" cy="41"/>
            </a:xfrm>
            <a:custGeom>
              <a:avLst/>
              <a:gdLst>
                <a:gd name="T0" fmla="*/ 20 w 42"/>
                <a:gd name="T1" fmla="*/ 0 h 41"/>
                <a:gd name="T2" fmla="*/ 0 w 42"/>
                <a:gd name="T3" fmla="*/ 16 h 41"/>
                <a:gd name="T4" fmla="*/ 22 w 42"/>
                <a:gd name="T5" fmla="*/ 41 h 41"/>
                <a:gd name="T6" fmla="*/ 42 w 42"/>
                <a:gd name="T7" fmla="*/ 25 h 41"/>
                <a:gd name="T8" fmla="*/ 20 w 4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1"/>
                <a:gd name="T17" fmla="*/ 42 w 4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1">
                  <a:moveTo>
                    <a:pt x="20" y="0"/>
                  </a:moveTo>
                  <a:lnTo>
                    <a:pt x="0" y="16"/>
                  </a:lnTo>
                  <a:lnTo>
                    <a:pt x="22" y="41"/>
                  </a:lnTo>
                  <a:lnTo>
                    <a:pt x="42" y="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3" name="Freeform 350"/>
            <p:cNvSpPr>
              <a:spLocks/>
            </p:cNvSpPr>
            <p:nvPr/>
          </p:nvSpPr>
          <p:spPr bwMode="auto">
            <a:xfrm>
              <a:off x="3592" y="680"/>
              <a:ext cx="36" cy="35"/>
            </a:xfrm>
            <a:custGeom>
              <a:avLst/>
              <a:gdLst>
                <a:gd name="T0" fmla="*/ 20 w 36"/>
                <a:gd name="T1" fmla="*/ 0 h 35"/>
                <a:gd name="T2" fmla="*/ 0 w 36"/>
                <a:gd name="T3" fmla="*/ 16 h 35"/>
                <a:gd name="T4" fmla="*/ 17 w 36"/>
                <a:gd name="T5" fmla="*/ 35 h 35"/>
                <a:gd name="T6" fmla="*/ 36 w 36"/>
                <a:gd name="T7" fmla="*/ 19 h 35"/>
                <a:gd name="T8" fmla="*/ 20 w 3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20" y="0"/>
                  </a:moveTo>
                  <a:lnTo>
                    <a:pt x="0" y="16"/>
                  </a:lnTo>
                  <a:lnTo>
                    <a:pt x="17" y="35"/>
                  </a:lnTo>
                  <a:lnTo>
                    <a:pt x="36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4" name="Freeform 351"/>
            <p:cNvSpPr>
              <a:spLocks/>
            </p:cNvSpPr>
            <p:nvPr/>
          </p:nvSpPr>
          <p:spPr bwMode="auto">
            <a:xfrm>
              <a:off x="3609" y="704"/>
              <a:ext cx="27" cy="31"/>
            </a:xfrm>
            <a:custGeom>
              <a:avLst/>
              <a:gdLst>
                <a:gd name="T0" fmla="*/ 19 w 27"/>
                <a:gd name="T1" fmla="*/ 0 h 31"/>
                <a:gd name="T2" fmla="*/ 0 w 27"/>
                <a:gd name="T3" fmla="*/ 6 h 31"/>
                <a:gd name="T4" fmla="*/ 8 w 27"/>
                <a:gd name="T5" fmla="*/ 31 h 31"/>
                <a:gd name="T6" fmla="*/ 27 w 27"/>
                <a:gd name="T7" fmla="*/ 25 h 31"/>
                <a:gd name="T8" fmla="*/ 19 w 2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19" y="0"/>
                  </a:moveTo>
                  <a:lnTo>
                    <a:pt x="0" y="6"/>
                  </a:lnTo>
                  <a:lnTo>
                    <a:pt x="8" y="31"/>
                  </a:lnTo>
                  <a:lnTo>
                    <a:pt x="27" y="2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5" name="Freeform 352"/>
            <p:cNvSpPr>
              <a:spLocks/>
            </p:cNvSpPr>
            <p:nvPr/>
          </p:nvSpPr>
          <p:spPr bwMode="auto">
            <a:xfrm>
              <a:off x="3617" y="726"/>
              <a:ext cx="39" cy="42"/>
            </a:xfrm>
            <a:custGeom>
              <a:avLst/>
              <a:gdLst>
                <a:gd name="T0" fmla="*/ 19 w 39"/>
                <a:gd name="T1" fmla="*/ 0 h 42"/>
                <a:gd name="T2" fmla="*/ 0 w 39"/>
                <a:gd name="T3" fmla="*/ 14 h 42"/>
                <a:gd name="T4" fmla="*/ 19 w 39"/>
                <a:gd name="T5" fmla="*/ 42 h 42"/>
                <a:gd name="T6" fmla="*/ 39 w 39"/>
                <a:gd name="T7" fmla="*/ 28 h 42"/>
                <a:gd name="T8" fmla="*/ 19 w 3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2"/>
                <a:gd name="T17" fmla="*/ 39 w 3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2">
                  <a:moveTo>
                    <a:pt x="19" y="0"/>
                  </a:moveTo>
                  <a:lnTo>
                    <a:pt x="0" y="14"/>
                  </a:lnTo>
                  <a:lnTo>
                    <a:pt x="19" y="42"/>
                  </a:lnTo>
                  <a:lnTo>
                    <a:pt x="39" y="2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6" name="Freeform 353"/>
            <p:cNvSpPr>
              <a:spLocks/>
            </p:cNvSpPr>
            <p:nvPr/>
          </p:nvSpPr>
          <p:spPr bwMode="auto">
            <a:xfrm>
              <a:off x="3636" y="757"/>
              <a:ext cx="28" cy="30"/>
            </a:xfrm>
            <a:custGeom>
              <a:avLst/>
              <a:gdLst>
                <a:gd name="T0" fmla="*/ 20 w 28"/>
                <a:gd name="T1" fmla="*/ 0 h 30"/>
                <a:gd name="T2" fmla="*/ 0 w 28"/>
                <a:gd name="T3" fmla="*/ 5 h 30"/>
                <a:gd name="T4" fmla="*/ 9 w 28"/>
                <a:gd name="T5" fmla="*/ 30 h 30"/>
                <a:gd name="T6" fmla="*/ 28 w 28"/>
                <a:gd name="T7" fmla="*/ 24 h 30"/>
                <a:gd name="T8" fmla="*/ 20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20" y="0"/>
                  </a:moveTo>
                  <a:lnTo>
                    <a:pt x="0" y="5"/>
                  </a:lnTo>
                  <a:lnTo>
                    <a:pt x="9" y="30"/>
                  </a:lnTo>
                  <a:lnTo>
                    <a:pt x="28" y="2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7" name="Freeform 354"/>
            <p:cNvSpPr>
              <a:spLocks/>
            </p:cNvSpPr>
            <p:nvPr/>
          </p:nvSpPr>
          <p:spPr bwMode="auto">
            <a:xfrm>
              <a:off x="3645" y="754"/>
              <a:ext cx="38" cy="38"/>
            </a:xfrm>
            <a:custGeom>
              <a:avLst/>
              <a:gdLst>
                <a:gd name="T0" fmla="*/ 0 w 38"/>
                <a:gd name="T1" fmla="*/ 25 h 38"/>
                <a:gd name="T2" fmla="*/ 19 w 38"/>
                <a:gd name="T3" fmla="*/ 38 h 38"/>
                <a:gd name="T4" fmla="*/ 38 w 38"/>
                <a:gd name="T5" fmla="*/ 14 h 38"/>
                <a:gd name="T6" fmla="*/ 19 w 38"/>
                <a:gd name="T7" fmla="*/ 0 h 38"/>
                <a:gd name="T8" fmla="*/ 0 w 38"/>
                <a:gd name="T9" fmla="*/ 2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25"/>
                  </a:moveTo>
                  <a:lnTo>
                    <a:pt x="19" y="38"/>
                  </a:lnTo>
                  <a:lnTo>
                    <a:pt x="38" y="14"/>
                  </a:lnTo>
                  <a:lnTo>
                    <a:pt x="1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8" name="Freeform 355"/>
            <p:cNvSpPr>
              <a:spLocks/>
            </p:cNvSpPr>
            <p:nvPr/>
          </p:nvSpPr>
          <p:spPr bwMode="auto">
            <a:xfrm>
              <a:off x="3664" y="726"/>
              <a:ext cx="38" cy="42"/>
            </a:xfrm>
            <a:custGeom>
              <a:avLst/>
              <a:gdLst>
                <a:gd name="T0" fmla="*/ 0 w 38"/>
                <a:gd name="T1" fmla="*/ 28 h 42"/>
                <a:gd name="T2" fmla="*/ 19 w 38"/>
                <a:gd name="T3" fmla="*/ 42 h 42"/>
                <a:gd name="T4" fmla="*/ 38 w 38"/>
                <a:gd name="T5" fmla="*/ 14 h 42"/>
                <a:gd name="T6" fmla="*/ 19 w 38"/>
                <a:gd name="T7" fmla="*/ 0 h 42"/>
                <a:gd name="T8" fmla="*/ 0 w 38"/>
                <a:gd name="T9" fmla="*/ 2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0" y="28"/>
                  </a:moveTo>
                  <a:lnTo>
                    <a:pt x="19" y="42"/>
                  </a:lnTo>
                  <a:lnTo>
                    <a:pt x="38" y="14"/>
                  </a:lnTo>
                  <a:lnTo>
                    <a:pt x="1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9" name="Freeform 356"/>
            <p:cNvSpPr>
              <a:spLocks/>
            </p:cNvSpPr>
            <p:nvPr/>
          </p:nvSpPr>
          <p:spPr bwMode="auto">
            <a:xfrm>
              <a:off x="3683" y="704"/>
              <a:ext cx="28" cy="31"/>
            </a:xfrm>
            <a:custGeom>
              <a:avLst/>
              <a:gdLst>
                <a:gd name="T0" fmla="*/ 0 w 28"/>
                <a:gd name="T1" fmla="*/ 25 h 31"/>
                <a:gd name="T2" fmla="*/ 19 w 28"/>
                <a:gd name="T3" fmla="*/ 31 h 31"/>
                <a:gd name="T4" fmla="*/ 28 w 28"/>
                <a:gd name="T5" fmla="*/ 6 h 31"/>
                <a:gd name="T6" fmla="*/ 8 w 28"/>
                <a:gd name="T7" fmla="*/ 0 h 31"/>
                <a:gd name="T8" fmla="*/ 0 w 28"/>
                <a:gd name="T9" fmla="*/ 2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25"/>
                  </a:moveTo>
                  <a:lnTo>
                    <a:pt x="19" y="31"/>
                  </a:lnTo>
                  <a:lnTo>
                    <a:pt x="28" y="6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0" name="Freeform 357"/>
            <p:cNvSpPr>
              <a:spLocks/>
            </p:cNvSpPr>
            <p:nvPr/>
          </p:nvSpPr>
          <p:spPr bwMode="auto">
            <a:xfrm>
              <a:off x="3691" y="680"/>
              <a:ext cx="36" cy="35"/>
            </a:xfrm>
            <a:custGeom>
              <a:avLst/>
              <a:gdLst>
                <a:gd name="T0" fmla="*/ 0 w 36"/>
                <a:gd name="T1" fmla="*/ 19 h 35"/>
                <a:gd name="T2" fmla="*/ 17 w 36"/>
                <a:gd name="T3" fmla="*/ 35 h 35"/>
                <a:gd name="T4" fmla="*/ 36 w 36"/>
                <a:gd name="T5" fmla="*/ 16 h 35"/>
                <a:gd name="T6" fmla="*/ 20 w 36"/>
                <a:gd name="T7" fmla="*/ 0 h 35"/>
                <a:gd name="T8" fmla="*/ 0 w 36"/>
                <a:gd name="T9" fmla="*/ 1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0" y="19"/>
                  </a:moveTo>
                  <a:lnTo>
                    <a:pt x="17" y="35"/>
                  </a:lnTo>
                  <a:lnTo>
                    <a:pt x="36" y="16"/>
                  </a:ln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1" name="Freeform 358"/>
            <p:cNvSpPr>
              <a:spLocks/>
            </p:cNvSpPr>
            <p:nvPr/>
          </p:nvSpPr>
          <p:spPr bwMode="auto">
            <a:xfrm>
              <a:off x="3708" y="660"/>
              <a:ext cx="33" cy="33"/>
            </a:xfrm>
            <a:custGeom>
              <a:avLst/>
              <a:gdLst>
                <a:gd name="T0" fmla="*/ 0 w 33"/>
                <a:gd name="T1" fmla="*/ 25 h 33"/>
                <a:gd name="T2" fmla="*/ 22 w 33"/>
                <a:gd name="T3" fmla="*/ 33 h 33"/>
                <a:gd name="T4" fmla="*/ 33 w 33"/>
                <a:gd name="T5" fmla="*/ 9 h 33"/>
                <a:gd name="T6" fmla="*/ 11 w 33"/>
                <a:gd name="T7" fmla="*/ 0 h 33"/>
                <a:gd name="T8" fmla="*/ 0 w 33"/>
                <a:gd name="T9" fmla="*/ 25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5"/>
                  </a:moveTo>
                  <a:lnTo>
                    <a:pt x="22" y="33"/>
                  </a:lnTo>
                  <a:lnTo>
                    <a:pt x="33" y="9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2" name="Freeform 359"/>
            <p:cNvSpPr>
              <a:spLocks/>
            </p:cNvSpPr>
            <p:nvPr/>
          </p:nvSpPr>
          <p:spPr bwMode="auto">
            <a:xfrm>
              <a:off x="3722" y="638"/>
              <a:ext cx="35" cy="36"/>
            </a:xfrm>
            <a:custGeom>
              <a:avLst/>
              <a:gdLst>
                <a:gd name="T0" fmla="*/ 0 w 35"/>
                <a:gd name="T1" fmla="*/ 17 h 36"/>
                <a:gd name="T2" fmla="*/ 16 w 35"/>
                <a:gd name="T3" fmla="*/ 36 h 36"/>
                <a:gd name="T4" fmla="*/ 35 w 35"/>
                <a:gd name="T5" fmla="*/ 20 h 36"/>
                <a:gd name="T6" fmla="*/ 19 w 35"/>
                <a:gd name="T7" fmla="*/ 0 h 36"/>
                <a:gd name="T8" fmla="*/ 0 w 35"/>
                <a:gd name="T9" fmla="*/ 1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17"/>
                  </a:moveTo>
                  <a:lnTo>
                    <a:pt x="16" y="36"/>
                  </a:lnTo>
                  <a:lnTo>
                    <a:pt x="35" y="20"/>
                  </a:lnTo>
                  <a:lnTo>
                    <a:pt x="1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3" name="Freeform 360"/>
            <p:cNvSpPr>
              <a:spLocks/>
            </p:cNvSpPr>
            <p:nvPr/>
          </p:nvSpPr>
          <p:spPr bwMode="auto">
            <a:xfrm>
              <a:off x="3741" y="633"/>
              <a:ext cx="25" cy="22"/>
            </a:xfrm>
            <a:custGeom>
              <a:avLst/>
              <a:gdLst>
                <a:gd name="T0" fmla="*/ 0 w 25"/>
                <a:gd name="T1" fmla="*/ 8 h 22"/>
                <a:gd name="T2" fmla="*/ 19 w 25"/>
                <a:gd name="T3" fmla="*/ 22 h 22"/>
                <a:gd name="T4" fmla="*/ 25 w 25"/>
                <a:gd name="T5" fmla="*/ 14 h 22"/>
                <a:gd name="T6" fmla="*/ 5 w 25"/>
                <a:gd name="T7" fmla="*/ 0 h 22"/>
                <a:gd name="T8" fmla="*/ 0 w 25"/>
                <a:gd name="T9" fmla="*/ 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8"/>
                  </a:moveTo>
                  <a:lnTo>
                    <a:pt x="19" y="22"/>
                  </a:lnTo>
                  <a:lnTo>
                    <a:pt x="25" y="14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4" name="Freeform 361"/>
            <p:cNvSpPr>
              <a:spLocks/>
            </p:cNvSpPr>
            <p:nvPr/>
          </p:nvSpPr>
          <p:spPr bwMode="auto">
            <a:xfrm>
              <a:off x="3746" y="611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17 w 39"/>
                <a:gd name="T3" fmla="*/ 38 h 38"/>
                <a:gd name="T4" fmla="*/ 39 w 39"/>
                <a:gd name="T5" fmla="*/ 19 h 38"/>
                <a:gd name="T6" fmla="*/ 22 w 39"/>
                <a:gd name="T7" fmla="*/ 0 h 38"/>
                <a:gd name="T8" fmla="*/ 0 w 39"/>
                <a:gd name="T9" fmla="*/ 1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19"/>
                  </a:moveTo>
                  <a:lnTo>
                    <a:pt x="17" y="38"/>
                  </a:lnTo>
                  <a:lnTo>
                    <a:pt x="39" y="19"/>
                  </a:lnTo>
                  <a:lnTo>
                    <a:pt x="2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5" name="Freeform 362"/>
            <p:cNvSpPr>
              <a:spLocks/>
            </p:cNvSpPr>
            <p:nvPr/>
          </p:nvSpPr>
          <p:spPr bwMode="auto">
            <a:xfrm>
              <a:off x="3771" y="600"/>
              <a:ext cx="28" cy="30"/>
            </a:xfrm>
            <a:custGeom>
              <a:avLst/>
              <a:gdLst>
                <a:gd name="T0" fmla="*/ 0 w 28"/>
                <a:gd name="T1" fmla="*/ 8 h 30"/>
                <a:gd name="T2" fmla="*/ 11 w 28"/>
                <a:gd name="T3" fmla="*/ 30 h 30"/>
                <a:gd name="T4" fmla="*/ 28 w 28"/>
                <a:gd name="T5" fmla="*/ 22 h 30"/>
                <a:gd name="T6" fmla="*/ 17 w 28"/>
                <a:gd name="T7" fmla="*/ 0 h 30"/>
                <a:gd name="T8" fmla="*/ 0 w 28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8"/>
                  </a:moveTo>
                  <a:lnTo>
                    <a:pt x="11" y="30"/>
                  </a:lnTo>
                  <a:lnTo>
                    <a:pt x="28" y="22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6" name="Rectangle 363"/>
            <p:cNvSpPr>
              <a:spLocks noChangeArrowheads="1"/>
            </p:cNvSpPr>
            <p:nvPr/>
          </p:nvSpPr>
          <p:spPr bwMode="auto">
            <a:xfrm>
              <a:off x="3793" y="603"/>
              <a:ext cx="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77" name="Freeform 364"/>
            <p:cNvSpPr>
              <a:spLocks/>
            </p:cNvSpPr>
            <p:nvPr/>
          </p:nvSpPr>
          <p:spPr bwMode="auto">
            <a:xfrm>
              <a:off x="3799" y="592"/>
              <a:ext cx="27" cy="30"/>
            </a:xfrm>
            <a:custGeom>
              <a:avLst/>
              <a:gdLst>
                <a:gd name="T0" fmla="*/ 0 w 27"/>
                <a:gd name="T1" fmla="*/ 8 h 30"/>
                <a:gd name="T2" fmla="*/ 8 w 27"/>
                <a:gd name="T3" fmla="*/ 30 h 30"/>
                <a:gd name="T4" fmla="*/ 27 w 27"/>
                <a:gd name="T5" fmla="*/ 22 h 30"/>
                <a:gd name="T6" fmla="*/ 19 w 27"/>
                <a:gd name="T7" fmla="*/ 0 h 30"/>
                <a:gd name="T8" fmla="*/ 0 w 27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8"/>
                  </a:moveTo>
                  <a:lnTo>
                    <a:pt x="8" y="30"/>
                  </a:lnTo>
                  <a:lnTo>
                    <a:pt x="27" y="22"/>
                  </a:lnTo>
                  <a:lnTo>
                    <a:pt x="1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8" name="Rectangle 365"/>
            <p:cNvSpPr>
              <a:spLocks noChangeArrowheads="1"/>
            </p:cNvSpPr>
            <p:nvPr/>
          </p:nvSpPr>
          <p:spPr bwMode="auto">
            <a:xfrm>
              <a:off x="3821" y="594"/>
              <a:ext cx="8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79" name="Rectangle 366"/>
            <p:cNvSpPr>
              <a:spLocks noChangeArrowheads="1"/>
            </p:cNvSpPr>
            <p:nvPr/>
          </p:nvSpPr>
          <p:spPr bwMode="auto">
            <a:xfrm>
              <a:off x="3829" y="594"/>
              <a:ext cx="19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80" name="Freeform 367"/>
            <p:cNvSpPr>
              <a:spLocks/>
            </p:cNvSpPr>
            <p:nvPr/>
          </p:nvSpPr>
          <p:spPr bwMode="auto">
            <a:xfrm>
              <a:off x="3845" y="592"/>
              <a:ext cx="28" cy="30"/>
            </a:xfrm>
            <a:custGeom>
              <a:avLst/>
              <a:gdLst>
                <a:gd name="T0" fmla="*/ 9 w 28"/>
                <a:gd name="T1" fmla="*/ 0 h 30"/>
                <a:gd name="T2" fmla="*/ 0 w 28"/>
                <a:gd name="T3" fmla="*/ 22 h 30"/>
                <a:gd name="T4" fmla="*/ 20 w 28"/>
                <a:gd name="T5" fmla="*/ 30 h 30"/>
                <a:gd name="T6" fmla="*/ 28 w 28"/>
                <a:gd name="T7" fmla="*/ 8 h 30"/>
                <a:gd name="T8" fmla="*/ 9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9" y="0"/>
                  </a:moveTo>
                  <a:lnTo>
                    <a:pt x="0" y="22"/>
                  </a:lnTo>
                  <a:lnTo>
                    <a:pt x="20" y="30"/>
                  </a:lnTo>
                  <a:lnTo>
                    <a:pt x="28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1" name="Rectangle 368"/>
            <p:cNvSpPr>
              <a:spLocks noChangeArrowheads="1"/>
            </p:cNvSpPr>
            <p:nvPr/>
          </p:nvSpPr>
          <p:spPr bwMode="auto">
            <a:xfrm>
              <a:off x="3867" y="603"/>
              <a:ext cx="11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4582" name="Freeform 369"/>
            <p:cNvSpPr>
              <a:spLocks/>
            </p:cNvSpPr>
            <p:nvPr/>
          </p:nvSpPr>
          <p:spPr bwMode="auto">
            <a:xfrm>
              <a:off x="3873" y="600"/>
              <a:ext cx="27" cy="30"/>
            </a:xfrm>
            <a:custGeom>
              <a:avLst/>
              <a:gdLst>
                <a:gd name="T0" fmla="*/ 11 w 27"/>
                <a:gd name="T1" fmla="*/ 0 h 30"/>
                <a:gd name="T2" fmla="*/ 0 w 27"/>
                <a:gd name="T3" fmla="*/ 22 h 30"/>
                <a:gd name="T4" fmla="*/ 16 w 27"/>
                <a:gd name="T5" fmla="*/ 30 h 30"/>
                <a:gd name="T6" fmla="*/ 27 w 27"/>
                <a:gd name="T7" fmla="*/ 8 h 30"/>
                <a:gd name="T8" fmla="*/ 11 w 2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11" y="0"/>
                  </a:moveTo>
                  <a:lnTo>
                    <a:pt x="0" y="22"/>
                  </a:lnTo>
                  <a:lnTo>
                    <a:pt x="16" y="30"/>
                  </a:lnTo>
                  <a:lnTo>
                    <a:pt x="27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3" name="Freeform 370"/>
            <p:cNvSpPr>
              <a:spLocks/>
            </p:cNvSpPr>
            <p:nvPr/>
          </p:nvSpPr>
          <p:spPr bwMode="auto">
            <a:xfrm>
              <a:off x="3887" y="614"/>
              <a:ext cx="30" cy="30"/>
            </a:xfrm>
            <a:custGeom>
              <a:avLst/>
              <a:gdLst>
                <a:gd name="T0" fmla="*/ 19 w 30"/>
                <a:gd name="T1" fmla="*/ 0 h 30"/>
                <a:gd name="T2" fmla="*/ 0 w 30"/>
                <a:gd name="T3" fmla="*/ 11 h 30"/>
                <a:gd name="T4" fmla="*/ 11 w 30"/>
                <a:gd name="T5" fmla="*/ 30 h 30"/>
                <a:gd name="T6" fmla="*/ 30 w 30"/>
                <a:gd name="T7" fmla="*/ 19 h 30"/>
                <a:gd name="T8" fmla="*/ 19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19" y="0"/>
                  </a:moveTo>
                  <a:lnTo>
                    <a:pt x="0" y="11"/>
                  </a:lnTo>
                  <a:lnTo>
                    <a:pt x="11" y="30"/>
                  </a:lnTo>
                  <a:lnTo>
                    <a:pt x="3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4" name="Freeform 371"/>
            <p:cNvSpPr>
              <a:spLocks/>
            </p:cNvSpPr>
            <p:nvPr/>
          </p:nvSpPr>
          <p:spPr bwMode="auto">
            <a:xfrm>
              <a:off x="3903" y="627"/>
              <a:ext cx="28" cy="31"/>
            </a:xfrm>
            <a:custGeom>
              <a:avLst/>
              <a:gdLst>
                <a:gd name="T0" fmla="*/ 8 w 28"/>
                <a:gd name="T1" fmla="*/ 0 h 31"/>
                <a:gd name="T2" fmla="*/ 0 w 28"/>
                <a:gd name="T3" fmla="*/ 22 h 31"/>
                <a:gd name="T4" fmla="*/ 19 w 28"/>
                <a:gd name="T5" fmla="*/ 31 h 31"/>
                <a:gd name="T6" fmla="*/ 28 w 28"/>
                <a:gd name="T7" fmla="*/ 9 h 31"/>
                <a:gd name="T8" fmla="*/ 8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8" y="0"/>
                  </a:moveTo>
                  <a:lnTo>
                    <a:pt x="0" y="22"/>
                  </a:lnTo>
                  <a:lnTo>
                    <a:pt x="19" y="31"/>
                  </a:lnTo>
                  <a:lnTo>
                    <a:pt x="28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5" name="Rectangle 372"/>
            <p:cNvSpPr>
              <a:spLocks noChangeArrowheads="1"/>
            </p:cNvSpPr>
            <p:nvPr/>
          </p:nvSpPr>
          <p:spPr bwMode="auto">
            <a:xfrm>
              <a:off x="3273" y="1312"/>
              <a:ext cx="2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64586" name="Rectangle 373"/>
            <p:cNvSpPr>
              <a:spLocks noChangeArrowheads="1"/>
            </p:cNvSpPr>
            <p:nvPr/>
          </p:nvSpPr>
          <p:spPr bwMode="auto">
            <a:xfrm>
              <a:off x="3298" y="1312"/>
              <a:ext cx="2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64587" name="Rectangle 374"/>
            <p:cNvSpPr>
              <a:spLocks noChangeArrowheads="1"/>
            </p:cNvSpPr>
            <p:nvPr/>
          </p:nvSpPr>
          <p:spPr bwMode="auto">
            <a:xfrm>
              <a:off x="3325" y="1312"/>
              <a:ext cx="10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 U</a:t>
              </a:r>
              <a:endParaRPr lang="fr-FR" altLang="fr-FR"/>
            </a:p>
          </p:txBody>
        </p:sp>
        <p:sp>
          <p:nvSpPr>
            <p:cNvPr id="64588" name="Rectangle 375"/>
            <p:cNvSpPr>
              <a:spLocks noChangeArrowheads="1"/>
            </p:cNvSpPr>
            <p:nvPr/>
          </p:nvSpPr>
          <p:spPr bwMode="auto">
            <a:xfrm>
              <a:off x="3422" y="135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  <p:sp>
          <p:nvSpPr>
            <p:cNvPr id="64589" name="Rectangle 376"/>
            <p:cNvSpPr>
              <a:spLocks noChangeArrowheads="1"/>
            </p:cNvSpPr>
            <p:nvPr/>
          </p:nvSpPr>
          <p:spPr bwMode="auto">
            <a:xfrm>
              <a:off x="2968" y="1312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64590" name="Rectangle 377"/>
            <p:cNvSpPr>
              <a:spLocks noChangeArrowheads="1"/>
            </p:cNvSpPr>
            <p:nvPr/>
          </p:nvSpPr>
          <p:spPr bwMode="auto">
            <a:xfrm>
              <a:off x="3042" y="135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64591" name="Rectangle 378"/>
            <p:cNvSpPr>
              <a:spLocks noChangeArrowheads="1"/>
            </p:cNvSpPr>
            <p:nvPr/>
          </p:nvSpPr>
          <p:spPr bwMode="auto">
            <a:xfrm>
              <a:off x="3678" y="1312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64592" name="Rectangle 379"/>
            <p:cNvSpPr>
              <a:spLocks noChangeArrowheads="1"/>
            </p:cNvSpPr>
            <p:nvPr/>
          </p:nvSpPr>
          <p:spPr bwMode="auto">
            <a:xfrm>
              <a:off x="3752" y="135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64593" name="Rectangle 380"/>
            <p:cNvSpPr>
              <a:spLocks noChangeArrowheads="1"/>
            </p:cNvSpPr>
            <p:nvPr/>
          </p:nvSpPr>
          <p:spPr bwMode="auto">
            <a:xfrm>
              <a:off x="3587" y="388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b="1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64594" name="Rectangle 381"/>
            <p:cNvSpPr>
              <a:spLocks noChangeArrowheads="1"/>
            </p:cNvSpPr>
            <p:nvPr/>
          </p:nvSpPr>
          <p:spPr bwMode="auto">
            <a:xfrm>
              <a:off x="3661" y="429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 b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</p:grpSp>
      <p:grpSp>
        <p:nvGrpSpPr>
          <p:cNvPr id="34863" name="Group 1059"/>
          <p:cNvGrpSpPr>
            <a:grpSpLocks noChangeAspect="1"/>
          </p:cNvGrpSpPr>
          <p:nvPr/>
        </p:nvGrpSpPr>
        <p:grpSpPr bwMode="auto">
          <a:xfrm>
            <a:off x="395288" y="3141663"/>
            <a:ext cx="6624637" cy="2025650"/>
            <a:chOff x="476" y="2075"/>
            <a:chExt cx="4173" cy="1276"/>
          </a:xfrm>
        </p:grpSpPr>
        <p:sp>
          <p:nvSpPr>
            <p:cNvPr id="34875" name="AutoShape 1058"/>
            <p:cNvSpPr>
              <a:spLocks noChangeAspect="1" noChangeArrowheads="1" noTextEdit="1"/>
            </p:cNvSpPr>
            <p:nvPr/>
          </p:nvSpPr>
          <p:spPr bwMode="auto">
            <a:xfrm>
              <a:off x="476" y="2081"/>
              <a:ext cx="4173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76" name="Rectangle 1060"/>
            <p:cNvSpPr>
              <a:spLocks noChangeArrowheads="1"/>
            </p:cNvSpPr>
            <p:nvPr/>
          </p:nvSpPr>
          <p:spPr bwMode="auto">
            <a:xfrm>
              <a:off x="2367" y="3130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fr-FR" altLang="fr-FR"/>
            </a:p>
          </p:txBody>
        </p:sp>
        <p:sp>
          <p:nvSpPr>
            <p:cNvPr id="34877" name="Rectangle 1061"/>
            <p:cNvSpPr>
              <a:spLocks noChangeArrowheads="1"/>
            </p:cNvSpPr>
            <p:nvPr/>
          </p:nvSpPr>
          <p:spPr bwMode="auto">
            <a:xfrm>
              <a:off x="2367" y="2092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fr-FR" altLang="fr-FR"/>
            </a:p>
          </p:txBody>
        </p:sp>
        <p:sp>
          <p:nvSpPr>
            <p:cNvPr id="34878" name="Rectangle 1062"/>
            <p:cNvSpPr>
              <a:spLocks noChangeArrowheads="1"/>
            </p:cNvSpPr>
            <p:nvPr/>
          </p:nvSpPr>
          <p:spPr bwMode="auto">
            <a:xfrm>
              <a:off x="479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34879" name="Rectangle 1063"/>
            <p:cNvSpPr>
              <a:spLocks noChangeArrowheads="1"/>
            </p:cNvSpPr>
            <p:nvPr/>
          </p:nvSpPr>
          <p:spPr bwMode="auto">
            <a:xfrm>
              <a:off x="546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34880" name="Rectangle 1064"/>
            <p:cNvSpPr>
              <a:spLocks noChangeArrowheads="1"/>
            </p:cNvSpPr>
            <p:nvPr/>
          </p:nvSpPr>
          <p:spPr bwMode="auto">
            <a:xfrm>
              <a:off x="1528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34881" name="Rectangle 1065"/>
            <p:cNvSpPr>
              <a:spLocks noChangeArrowheads="1"/>
            </p:cNvSpPr>
            <p:nvPr/>
          </p:nvSpPr>
          <p:spPr bwMode="auto">
            <a:xfrm>
              <a:off x="1595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  <p:sp>
          <p:nvSpPr>
            <p:cNvPr id="34882" name="Rectangle 1066"/>
            <p:cNvSpPr>
              <a:spLocks noChangeArrowheads="1"/>
            </p:cNvSpPr>
            <p:nvPr/>
          </p:nvSpPr>
          <p:spPr bwMode="auto">
            <a:xfrm>
              <a:off x="3309" y="2075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b="1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34883" name="Rectangle 1067"/>
            <p:cNvSpPr>
              <a:spLocks noChangeArrowheads="1"/>
            </p:cNvSpPr>
            <p:nvPr/>
          </p:nvSpPr>
          <p:spPr bwMode="auto">
            <a:xfrm>
              <a:off x="3376" y="2123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 b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  <p:sp>
          <p:nvSpPr>
            <p:cNvPr id="34884" name="Rectangle 1068"/>
            <p:cNvSpPr>
              <a:spLocks noChangeArrowheads="1"/>
            </p:cNvSpPr>
            <p:nvPr/>
          </p:nvSpPr>
          <p:spPr bwMode="auto">
            <a:xfrm>
              <a:off x="1002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34885" name="Rectangle 1069"/>
            <p:cNvSpPr>
              <a:spLocks noChangeArrowheads="1"/>
            </p:cNvSpPr>
            <p:nvPr/>
          </p:nvSpPr>
          <p:spPr bwMode="auto">
            <a:xfrm>
              <a:off x="1069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34886" name="Rectangle 1070"/>
            <p:cNvSpPr>
              <a:spLocks noChangeArrowheads="1"/>
            </p:cNvSpPr>
            <p:nvPr/>
          </p:nvSpPr>
          <p:spPr bwMode="auto">
            <a:xfrm>
              <a:off x="2051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34887" name="Rectangle 1071"/>
            <p:cNvSpPr>
              <a:spLocks noChangeArrowheads="1"/>
            </p:cNvSpPr>
            <p:nvPr/>
          </p:nvSpPr>
          <p:spPr bwMode="auto">
            <a:xfrm>
              <a:off x="2118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  <p:sp>
          <p:nvSpPr>
            <p:cNvPr id="34888" name="Line 1072"/>
            <p:cNvSpPr>
              <a:spLocks noChangeShapeType="1"/>
            </p:cNvSpPr>
            <p:nvPr/>
          </p:nvSpPr>
          <p:spPr bwMode="auto">
            <a:xfrm>
              <a:off x="2907" y="2305"/>
              <a:ext cx="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89" name="Line 1073"/>
            <p:cNvSpPr>
              <a:spLocks noChangeShapeType="1"/>
            </p:cNvSpPr>
            <p:nvPr/>
          </p:nvSpPr>
          <p:spPr bwMode="auto">
            <a:xfrm>
              <a:off x="2907" y="2305"/>
              <a:ext cx="1009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0" name="Line 1074"/>
            <p:cNvSpPr>
              <a:spLocks noChangeShapeType="1"/>
            </p:cNvSpPr>
            <p:nvPr/>
          </p:nvSpPr>
          <p:spPr bwMode="auto">
            <a:xfrm>
              <a:off x="3916" y="2305"/>
              <a:ext cx="3" cy="77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1" name="Line 1075"/>
            <p:cNvSpPr>
              <a:spLocks noChangeShapeType="1"/>
            </p:cNvSpPr>
            <p:nvPr/>
          </p:nvSpPr>
          <p:spPr bwMode="auto">
            <a:xfrm flipH="1">
              <a:off x="2907" y="3077"/>
              <a:ext cx="1009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2" name="Line 1076"/>
            <p:cNvSpPr>
              <a:spLocks noChangeShapeType="1"/>
            </p:cNvSpPr>
            <p:nvPr/>
          </p:nvSpPr>
          <p:spPr bwMode="auto">
            <a:xfrm flipV="1">
              <a:off x="2907" y="2305"/>
              <a:ext cx="0" cy="77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3" name="Line 1077"/>
            <p:cNvSpPr>
              <a:spLocks noChangeShapeType="1"/>
            </p:cNvSpPr>
            <p:nvPr/>
          </p:nvSpPr>
          <p:spPr bwMode="auto">
            <a:xfrm>
              <a:off x="2907" y="2305"/>
              <a:ext cx="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4" name="Line 1078"/>
            <p:cNvSpPr>
              <a:spLocks noChangeShapeType="1"/>
            </p:cNvSpPr>
            <p:nvPr/>
          </p:nvSpPr>
          <p:spPr bwMode="auto">
            <a:xfrm flipV="1">
              <a:off x="2890" y="2271"/>
              <a:ext cx="0" cy="8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5" name="Freeform 1079"/>
            <p:cNvSpPr>
              <a:spLocks/>
            </p:cNvSpPr>
            <p:nvPr/>
          </p:nvSpPr>
          <p:spPr bwMode="auto">
            <a:xfrm>
              <a:off x="2845" y="2185"/>
              <a:ext cx="92" cy="89"/>
            </a:xfrm>
            <a:custGeom>
              <a:avLst/>
              <a:gdLst>
                <a:gd name="T0" fmla="*/ 92 w 92"/>
                <a:gd name="T1" fmla="*/ 89 h 89"/>
                <a:gd name="T2" fmla="*/ 48 w 92"/>
                <a:gd name="T3" fmla="*/ 0 h 89"/>
                <a:gd name="T4" fmla="*/ 0 w 92"/>
                <a:gd name="T5" fmla="*/ 89 h 89"/>
                <a:gd name="T6" fmla="*/ 92 w 92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89"/>
                <a:gd name="T14" fmla="*/ 92 w 92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89">
                  <a:moveTo>
                    <a:pt x="92" y="89"/>
                  </a:moveTo>
                  <a:lnTo>
                    <a:pt x="48" y="0"/>
                  </a:lnTo>
                  <a:lnTo>
                    <a:pt x="0" y="89"/>
                  </a:lnTo>
                  <a:lnTo>
                    <a:pt x="92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6" name="Line 1080"/>
            <p:cNvSpPr>
              <a:spLocks noChangeShapeType="1"/>
            </p:cNvSpPr>
            <p:nvPr/>
          </p:nvSpPr>
          <p:spPr bwMode="auto">
            <a:xfrm>
              <a:off x="2880" y="2704"/>
              <a:ext cx="10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7" name="Freeform 1081"/>
            <p:cNvSpPr>
              <a:spLocks/>
            </p:cNvSpPr>
            <p:nvPr/>
          </p:nvSpPr>
          <p:spPr bwMode="auto">
            <a:xfrm>
              <a:off x="3953" y="2660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45 h 92"/>
                <a:gd name="T4" fmla="*/ 0 w 92"/>
                <a:gd name="T5" fmla="*/ 0 h 92"/>
                <a:gd name="T6" fmla="*/ 0 w 92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92"/>
                <a:gd name="T14" fmla="*/ 92 w 92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92">
                  <a:moveTo>
                    <a:pt x="0" y="92"/>
                  </a:moveTo>
                  <a:lnTo>
                    <a:pt x="92" y="45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8" name="Freeform 1082"/>
            <p:cNvSpPr>
              <a:spLocks/>
            </p:cNvSpPr>
            <p:nvPr/>
          </p:nvSpPr>
          <p:spPr bwMode="auto">
            <a:xfrm>
              <a:off x="2901" y="2682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9" name="Line 1083"/>
            <p:cNvSpPr>
              <a:spLocks noChangeShapeType="1"/>
            </p:cNvSpPr>
            <p:nvPr/>
          </p:nvSpPr>
          <p:spPr bwMode="auto">
            <a:xfrm flipV="1">
              <a:off x="2915" y="2668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0" name="Line 1084"/>
            <p:cNvSpPr>
              <a:spLocks noChangeShapeType="1"/>
            </p:cNvSpPr>
            <p:nvPr/>
          </p:nvSpPr>
          <p:spPr bwMode="auto">
            <a:xfrm flipV="1">
              <a:off x="2923" y="2640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1" name="Line 1085"/>
            <p:cNvSpPr>
              <a:spLocks noChangeShapeType="1"/>
            </p:cNvSpPr>
            <p:nvPr/>
          </p:nvSpPr>
          <p:spPr bwMode="auto">
            <a:xfrm flipV="1">
              <a:off x="2934" y="263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2" name="Line 1086"/>
            <p:cNvSpPr>
              <a:spLocks noChangeShapeType="1"/>
            </p:cNvSpPr>
            <p:nvPr/>
          </p:nvSpPr>
          <p:spPr bwMode="auto">
            <a:xfrm flipV="1">
              <a:off x="2934" y="262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3" name="Line 1087"/>
            <p:cNvSpPr>
              <a:spLocks noChangeShapeType="1"/>
            </p:cNvSpPr>
            <p:nvPr/>
          </p:nvSpPr>
          <p:spPr bwMode="auto">
            <a:xfrm flipV="1">
              <a:off x="2934" y="2604"/>
              <a:ext cx="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4" name="Freeform 1088"/>
            <p:cNvSpPr>
              <a:spLocks/>
            </p:cNvSpPr>
            <p:nvPr/>
          </p:nvSpPr>
          <p:spPr bwMode="auto">
            <a:xfrm>
              <a:off x="2937" y="2590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1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5" name="Line 1089"/>
            <p:cNvSpPr>
              <a:spLocks noChangeShapeType="1"/>
            </p:cNvSpPr>
            <p:nvPr/>
          </p:nvSpPr>
          <p:spPr bwMode="auto">
            <a:xfrm flipV="1">
              <a:off x="2951" y="2587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6" name="Freeform 1090"/>
            <p:cNvSpPr>
              <a:spLocks/>
            </p:cNvSpPr>
            <p:nvPr/>
          </p:nvSpPr>
          <p:spPr bwMode="auto">
            <a:xfrm>
              <a:off x="2946" y="2562"/>
              <a:ext cx="19" cy="20"/>
            </a:xfrm>
            <a:custGeom>
              <a:avLst/>
              <a:gdLst>
                <a:gd name="T0" fmla="*/ 2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7" name="Freeform 1091"/>
            <p:cNvSpPr>
              <a:spLocks/>
            </p:cNvSpPr>
            <p:nvPr/>
          </p:nvSpPr>
          <p:spPr bwMode="auto">
            <a:xfrm>
              <a:off x="2954" y="2548"/>
              <a:ext cx="22" cy="17"/>
            </a:xfrm>
            <a:custGeom>
              <a:avLst/>
              <a:gdLst>
                <a:gd name="T0" fmla="*/ 3 w 22"/>
                <a:gd name="T1" fmla="*/ 9 h 17"/>
                <a:gd name="T2" fmla="*/ 0 w 22"/>
                <a:gd name="T3" fmla="*/ 11 h 17"/>
                <a:gd name="T4" fmla="*/ 0 w 22"/>
                <a:gd name="T5" fmla="*/ 14 h 17"/>
                <a:gd name="T6" fmla="*/ 3 w 22"/>
                <a:gd name="T7" fmla="*/ 17 h 17"/>
                <a:gd name="T8" fmla="*/ 6 w 22"/>
                <a:gd name="T9" fmla="*/ 17 h 17"/>
                <a:gd name="T10" fmla="*/ 8 w 22"/>
                <a:gd name="T11" fmla="*/ 17 h 17"/>
                <a:gd name="T12" fmla="*/ 11 w 22"/>
                <a:gd name="T13" fmla="*/ 17 h 17"/>
                <a:gd name="T14" fmla="*/ 22 w 22"/>
                <a:gd name="T15" fmla="*/ 9 h 17"/>
                <a:gd name="T16" fmla="*/ 22 w 22"/>
                <a:gd name="T17" fmla="*/ 9 h 17"/>
                <a:gd name="T18" fmla="*/ 22 w 22"/>
                <a:gd name="T19" fmla="*/ 6 h 17"/>
                <a:gd name="T20" fmla="*/ 22 w 22"/>
                <a:gd name="T21" fmla="*/ 3 h 17"/>
                <a:gd name="T22" fmla="*/ 20 w 22"/>
                <a:gd name="T23" fmla="*/ 0 h 17"/>
                <a:gd name="T24" fmla="*/ 17 w 22"/>
                <a:gd name="T25" fmla="*/ 0 h 17"/>
                <a:gd name="T26" fmla="*/ 14 w 22"/>
                <a:gd name="T27" fmla="*/ 3 h 17"/>
                <a:gd name="T28" fmla="*/ 3 w 22"/>
                <a:gd name="T29" fmla="*/ 9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7"/>
                <a:gd name="T47" fmla="*/ 22 w 2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7">
                  <a:moveTo>
                    <a:pt x="3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8" name="Freeform 1092"/>
            <p:cNvSpPr>
              <a:spLocks/>
            </p:cNvSpPr>
            <p:nvPr/>
          </p:nvSpPr>
          <p:spPr bwMode="auto">
            <a:xfrm>
              <a:off x="2965" y="2529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6 h 19"/>
                <a:gd name="T6" fmla="*/ 3 w 20"/>
                <a:gd name="T7" fmla="*/ 19 h 19"/>
                <a:gd name="T8" fmla="*/ 6 w 20"/>
                <a:gd name="T9" fmla="*/ 19 h 19"/>
                <a:gd name="T10" fmla="*/ 9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2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2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9" name="Line 1093"/>
            <p:cNvSpPr>
              <a:spLocks noChangeShapeType="1"/>
            </p:cNvSpPr>
            <p:nvPr/>
          </p:nvSpPr>
          <p:spPr bwMode="auto">
            <a:xfrm flipV="1">
              <a:off x="2979" y="252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10" name="Line 1094"/>
            <p:cNvSpPr>
              <a:spLocks noChangeShapeType="1"/>
            </p:cNvSpPr>
            <p:nvPr/>
          </p:nvSpPr>
          <p:spPr bwMode="auto">
            <a:xfrm flipV="1">
              <a:off x="2988" y="250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11" name="Freeform 1095"/>
            <p:cNvSpPr>
              <a:spLocks/>
            </p:cNvSpPr>
            <p:nvPr/>
          </p:nvSpPr>
          <p:spPr bwMode="auto">
            <a:xfrm>
              <a:off x="2982" y="2484"/>
              <a:ext cx="20" cy="28"/>
            </a:xfrm>
            <a:custGeom>
              <a:avLst/>
              <a:gdLst>
                <a:gd name="T0" fmla="*/ 3 w 20"/>
                <a:gd name="T1" fmla="*/ 19 h 28"/>
                <a:gd name="T2" fmla="*/ 0 w 20"/>
                <a:gd name="T3" fmla="*/ 22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8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8 h 28"/>
                <a:gd name="T18" fmla="*/ 20 w 20"/>
                <a:gd name="T19" fmla="*/ 5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12" name="Freeform 1096"/>
            <p:cNvSpPr>
              <a:spLocks/>
            </p:cNvSpPr>
            <p:nvPr/>
          </p:nvSpPr>
          <p:spPr bwMode="auto">
            <a:xfrm>
              <a:off x="2990" y="2473"/>
              <a:ext cx="23" cy="22"/>
            </a:xfrm>
            <a:custGeom>
              <a:avLst/>
              <a:gdLst>
                <a:gd name="T0" fmla="*/ 3 w 23"/>
                <a:gd name="T1" fmla="*/ 14 h 22"/>
                <a:gd name="T2" fmla="*/ 0 w 23"/>
                <a:gd name="T3" fmla="*/ 16 h 22"/>
                <a:gd name="T4" fmla="*/ 0 w 23"/>
                <a:gd name="T5" fmla="*/ 19 h 22"/>
                <a:gd name="T6" fmla="*/ 3 w 23"/>
                <a:gd name="T7" fmla="*/ 22 h 22"/>
                <a:gd name="T8" fmla="*/ 6 w 23"/>
                <a:gd name="T9" fmla="*/ 22 h 22"/>
                <a:gd name="T10" fmla="*/ 9 w 23"/>
                <a:gd name="T11" fmla="*/ 22 h 22"/>
                <a:gd name="T12" fmla="*/ 12 w 23"/>
                <a:gd name="T13" fmla="*/ 22 h 22"/>
                <a:gd name="T14" fmla="*/ 23 w 23"/>
                <a:gd name="T15" fmla="*/ 11 h 22"/>
                <a:gd name="T16" fmla="*/ 23 w 23"/>
                <a:gd name="T17" fmla="*/ 8 h 22"/>
                <a:gd name="T18" fmla="*/ 23 w 23"/>
                <a:gd name="T19" fmla="*/ 5 h 22"/>
                <a:gd name="T20" fmla="*/ 23 w 23"/>
                <a:gd name="T21" fmla="*/ 2 h 22"/>
                <a:gd name="T22" fmla="*/ 20 w 23"/>
                <a:gd name="T23" fmla="*/ 0 h 22"/>
                <a:gd name="T24" fmla="*/ 17 w 23"/>
                <a:gd name="T25" fmla="*/ 0 h 22"/>
                <a:gd name="T26" fmla="*/ 14 w 23"/>
                <a:gd name="T27" fmla="*/ 2 h 22"/>
                <a:gd name="T28" fmla="*/ 3 w 23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2"/>
                <a:gd name="T47" fmla="*/ 23 w 2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13" name="Line 1097"/>
            <p:cNvSpPr>
              <a:spLocks noChangeShapeType="1"/>
            </p:cNvSpPr>
            <p:nvPr/>
          </p:nvSpPr>
          <p:spPr bwMode="auto">
            <a:xfrm flipV="1">
              <a:off x="3007" y="247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14" name="Freeform 1098"/>
            <p:cNvSpPr>
              <a:spLocks/>
            </p:cNvSpPr>
            <p:nvPr/>
          </p:nvSpPr>
          <p:spPr bwMode="auto">
            <a:xfrm>
              <a:off x="3002" y="2447"/>
              <a:ext cx="19" cy="28"/>
            </a:xfrm>
            <a:custGeom>
              <a:avLst/>
              <a:gdLst>
                <a:gd name="T0" fmla="*/ 2 w 19"/>
                <a:gd name="T1" fmla="*/ 20 h 28"/>
                <a:gd name="T2" fmla="*/ 0 w 19"/>
                <a:gd name="T3" fmla="*/ 23 h 28"/>
                <a:gd name="T4" fmla="*/ 0 w 19"/>
                <a:gd name="T5" fmla="*/ 26 h 28"/>
                <a:gd name="T6" fmla="*/ 2 w 19"/>
                <a:gd name="T7" fmla="*/ 28 h 28"/>
                <a:gd name="T8" fmla="*/ 5 w 19"/>
                <a:gd name="T9" fmla="*/ 28 h 28"/>
                <a:gd name="T10" fmla="*/ 8 w 19"/>
                <a:gd name="T11" fmla="*/ 28 h 28"/>
                <a:gd name="T12" fmla="*/ 11 w 19"/>
                <a:gd name="T13" fmla="*/ 28 h 28"/>
                <a:gd name="T14" fmla="*/ 19 w 19"/>
                <a:gd name="T15" fmla="*/ 12 h 28"/>
                <a:gd name="T16" fmla="*/ 19 w 19"/>
                <a:gd name="T17" fmla="*/ 9 h 28"/>
                <a:gd name="T18" fmla="*/ 19 w 19"/>
                <a:gd name="T19" fmla="*/ 6 h 28"/>
                <a:gd name="T20" fmla="*/ 19 w 19"/>
                <a:gd name="T21" fmla="*/ 3 h 28"/>
                <a:gd name="T22" fmla="*/ 16 w 19"/>
                <a:gd name="T23" fmla="*/ 0 h 28"/>
                <a:gd name="T24" fmla="*/ 14 w 19"/>
                <a:gd name="T25" fmla="*/ 0 h 28"/>
                <a:gd name="T26" fmla="*/ 11 w 19"/>
                <a:gd name="T27" fmla="*/ 3 h 28"/>
                <a:gd name="T28" fmla="*/ 2 w 19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2" y="20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15" name="Line 1099"/>
            <p:cNvSpPr>
              <a:spLocks noChangeShapeType="1"/>
            </p:cNvSpPr>
            <p:nvPr/>
          </p:nvSpPr>
          <p:spPr bwMode="auto">
            <a:xfrm flipV="1">
              <a:off x="3016" y="2433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16" name="Freeform 1100"/>
            <p:cNvSpPr>
              <a:spLocks/>
            </p:cNvSpPr>
            <p:nvPr/>
          </p:nvSpPr>
          <p:spPr bwMode="auto">
            <a:xfrm>
              <a:off x="3018" y="2419"/>
              <a:ext cx="23" cy="20"/>
            </a:xfrm>
            <a:custGeom>
              <a:avLst/>
              <a:gdLst>
                <a:gd name="T0" fmla="*/ 3 w 23"/>
                <a:gd name="T1" fmla="*/ 12 h 20"/>
                <a:gd name="T2" fmla="*/ 0 w 23"/>
                <a:gd name="T3" fmla="*/ 14 h 20"/>
                <a:gd name="T4" fmla="*/ 0 w 23"/>
                <a:gd name="T5" fmla="*/ 17 h 20"/>
                <a:gd name="T6" fmla="*/ 3 w 23"/>
                <a:gd name="T7" fmla="*/ 20 h 20"/>
                <a:gd name="T8" fmla="*/ 6 w 23"/>
                <a:gd name="T9" fmla="*/ 20 h 20"/>
                <a:gd name="T10" fmla="*/ 9 w 23"/>
                <a:gd name="T11" fmla="*/ 20 h 20"/>
                <a:gd name="T12" fmla="*/ 12 w 23"/>
                <a:gd name="T13" fmla="*/ 20 h 20"/>
                <a:gd name="T14" fmla="*/ 23 w 23"/>
                <a:gd name="T15" fmla="*/ 12 h 20"/>
                <a:gd name="T16" fmla="*/ 23 w 23"/>
                <a:gd name="T17" fmla="*/ 9 h 20"/>
                <a:gd name="T18" fmla="*/ 23 w 23"/>
                <a:gd name="T19" fmla="*/ 6 h 20"/>
                <a:gd name="T20" fmla="*/ 23 w 23"/>
                <a:gd name="T21" fmla="*/ 3 h 20"/>
                <a:gd name="T22" fmla="*/ 20 w 23"/>
                <a:gd name="T23" fmla="*/ 0 h 20"/>
                <a:gd name="T24" fmla="*/ 17 w 23"/>
                <a:gd name="T25" fmla="*/ 0 h 20"/>
                <a:gd name="T26" fmla="*/ 14 w 23"/>
                <a:gd name="T27" fmla="*/ 3 h 20"/>
                <a:gd name="T28" fmla="*/ 3 w 23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17" name="Line 1101"/>
            <p:cNvSpPr>
              <a:spLocks noChangeShapeType="1"/>
            </p:cNvSpPr>
            <p:nvPr/>
          </p:nvSpPr>
          <p:spPr bwMode="auto">
            <a:xfrm flipV="1">
              <a:off x="3035" y="241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18" name="Freeform 1102"/>
            <p:cNvSpPr>
              <a:spLocks/>
            </p:cNvSpPr>
            <p:nvPr/>
          </p:nvSpPr>
          <p:spPr bwMode="auto">
            <a:xfrm>
              <a:off x="3030" y="2400"/>
              <a:ext cx="19" cy="22"/>
            </a:xfrm>
            <a:custGeom>
              <a:avLst/>
              <a:gdLst>
                <a:gd name="T0" fmla="*/ 2 w 19"/>
                <a:gd name="T1" fmla="*/ 14 h 22"/>
                <a:gd name="T2" fmla="*/ 0 w 19"/>
                <a:gd name="T3" fmla="*/ 17 h 22"/>
                <a:gd name="T4" fmla="*/ 0 w 19"/>
                <a:gd name="T5" fmla="*/ 19 h 22"/>
                <a:gd name="T6" fmla="*/ 2 w 19"/>
                <a:gd name="T7" fmla="*/ 22 h 22"/>
                <a:gd name="T8" fmla="*/ 5 w 19"/>
                <a:gd name="T9" fmla="*/ 22 h 22"/>
                <a:gd name="T10" fmla="*/ 8 w 19"/>
                <a:gd name="T11" fmla="*/ 22 h 22"/>
                <a:gd name="T12" fmla="*/ 11 w 19"/>
                <a:gd name="T13" fmla="*/ 22 h 22"/>
                <a:gd name="T14" fmla="*/ 19 w 19"/>
                <a:gd name="T15" fmla="*/ 11 h 22"/>
                <a:gd name="T16" fmla="*/ 19 w 19"/>
                <a:gd name="T17" fmla="*/ 8 h 22"/>
                <a:gd name="T18" fmla="*/ 19 w 19"/>
                <a:gd name="T19" fmla="*/ 5 h 22"/>
                <a:gd name="T20" fmla="*/ 19 w 19"/>
                <a:gd name="T21" fmla="*/ 3 h 22"/>
                <a:gd name="T22" fmla="*/ 16 w 19"/>
                <a:gd name="T23" fmla="*/ 0 h 22"/>
                <a:gd name="T24" fmla="*/ 14 w 19"/>
                <a:gd name="T25" fmla="*/ 0 h 22"/>
                <a:gd name="T26" fmla="*/ 11 w 19"/>
                <a:gd name="T27" fmla="*/ 3 h 22"/>
                <a:gd name="T28" fmla="*/ 2 w 19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2" y="14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19" name="Freeform 1103"/>
            <p:cNvSpPr>
              <a:spLocks/>
            </p:cNvSpPr>
            <p:nvPr/>
          </p:nvSpPr>
          <p:spPr bwMode="auto">
            <a:xfrm>
              <a:off x="3046" y="2383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20" name="Freeform 1104"/>
            <p:cNvSpPr>
              <a:spLocks/>
            </p:cNvSpPr>
            <p:nvPr/>
          </p:nvSpPr>
          <p:spPr bwMode="auto">
            <a:xfrm>
              <a:off x="3055" y="2364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21" name="Line 1105"/>
            <p:cNvSpPr>
              <a:spLocks noChangeShapeType="1"/>
            </p:cNvSpPr>
            <p:nvPr/>
          </p:nvSpPr>
          <p:spPr bwMode="auto">
            <a:xfrm>
              <a:off x="3072" y="236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22" name="Line 1106"/>
            <p:cNvSpPr>
              <a:spLocks noChangeShapeType="1"/>
            </p:cNvSpPr>
            <p:nvPr/>
          </p:nvSpPr>
          <p:spPr bwMode="auto">
            <a:xfrm flipV="1">
              <a:off x="3080" y="2352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23" name="Freeform 1107"/>
            <p:cNvSpPr>
              <a:spLocks/>
            </p:cNvSpPr>
            <p:nvPr/>
          </p:nvSpPr>
          <p:spPr bwMode="auto">
            <a:xfrm>
              <a:off x="3083" y="2327"/>
              <a:ext cx="19" cy="20"/>
            </a:xfrm>
            <a:custGeom>
              <a:avLst/>
              <a:gdLst>
                <a:gd name="T0" fmla="*/ 3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3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7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3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24" name="Freeform 1108"/>
            <p:cNvSpPr>
              <a:spLocks/>
            </p:cNvSpPr>
            <p:nvPr/>
          </p:nvSpPr>
          <p:spPr bwMode="auto">
            <a:xfrm>
              <a:off x="3102" y="2319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9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25" name="Freeform 1109"/>
            <p:cNvSpPr>
              <a:spLocks/>
            </p:cNvSpPr>
            <p:nvPr/>
          </p:nvSpPr>
          <p:spPr bwMode="auto">
            <a:xfrm>
              <a:off x="3119" y="2310"/>
              <a:ext cx="22" cy="20"/>
            </a:xfrm>
            <a:custGeom>
              <a:avLst/>
              <a:gdLst>
                <a:gd name="T0" fmla="*/ 3 w 22"/>
                <a:gd name="T1" fmla="*/ 12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6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2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20 w 22"/>
                <a:gd name="T23" fmla="*/ 0 h 20"/>
                <a:gd name="T24" fmla="*/ 17 w 22"/>
                <a:gd name="T25" fmla="*/ 0 h 20"/>
                <a:gd name="T26" fmla="*/ 14 w 22"/>
                <a:gd name="T27" fmla="*/ 3 h 20"/>
                <a:gd name="T28" fmla="*/ 3 w 22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26" name="Line 1110"/>
            <p:cNvSpPr>
              <a:spLocks noChangeShapeType="1"/>
            </p:cNvSpPr>
            <p:nvPr/>
          </p:nvSpPr>
          <p:spPr bwMode="auto">
            <a:xfrm>
              <a:off x="3144" y="231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27" name="Freeform 1111"/>
            <p:cNvSpPr>
              <a:spLocks/>
            </p:cNvSpPr>
            <p:nvPr/>
          </p:nvSpPr>
          <p:spPr bwMode="auto">
            <a:xfrm>
              <a:off x="3139" y="2299"/>
              <a:ext cx="19" cy="23"/>
            </a:xfrm>
            <a:custGeom>
              <a:avLst/>
              <a:gdLst>
                <a:gd name="T0" fmla="*/ 2 w 19"/>
                <a:gd name="T1" fmla="*/ 14 h 23"/>
                <a:gd name="T2" fmla="*/ 0 w 19"/>
                <a:gd name="T3" fmla="*/ 17 h 23"/>
                <a:gd name="T4" fmla="*/ 0 w 19"/>
                <a:gd name="T5" fmla="*/ 20 h 23"/>
                <a:gd name="T6" fmla="*/ 2 w 19"/>
                <a:gd name="T7" fmla="*/ 23 h 23"/>
                <a:gd name="T8" fmla="*/ 5 w 19"/>
                <a:gd name="T9" fmla="*/ 23 h 23"/>
                <a:gd name="T10" fmla="*/ 8 w 19"/>
                <a:gd name="T11" fmla="*/ 23 h 23"/>
                <a:gd name="T12" fmla="*/ 11 w 19"/>
                <a:gd name="T13" fmla="*/ 23 h 23"/>
                <a:gd name="T14" fmla="*/ 19 w 19"/>
                <a:gd name="T15" fmla="*/ 11 h 23"/>
                <a:gd name="T16" fmla="*/ 19 w 19"/>
                <a:gd name="T17" fmla="*/ 9 h 23"/>
                <a:gd name="T18" fmla="*/ 19 w 19"/>
                <a:gd name="T19" fmla="*/ 6 h 23"/>
                <a:gd name="T20" fmla="*/ 19 w 19"/>
                <a:gd name="T21" fmla="*/ 3 h 23"/>
                <a:gd name="T22" fmla="*/ 16 w 19"/>
                <a:gd name="T23" fmla="*/ 0 h 23"/>
                <a:gd name="T24" fmla="*/ 14 w 19"/>
                <a:gd name="T25" fmla="*/ 0 h 23"/>
                <a:gd name="T26" fmla="*/ 11 w 19"/>
                <a:gd name="T27" fmla="*/ 3 h 23"/>
                <a:gd name="T28" fmla="*/ 2 w 19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28" name="Freeform 1112"/>
            <p:cNvSpPr>
              <a:spLocks/>
            </p:cNvSpPr>
            <p:nvPr/>
          </p:nvSpPr>
          <p:spPr bwMode="auto">
            <a:xfrm>
              <a:off x="3155" y="2299"/>
              <a:ext cx="23" cy="23"/>
            </a:xfrm>
            <a:custGeom>
              <a:avLst/>
              <a:gdLst>
                <a:gd name="T0" fmla="*/ 12 w 23"/>
                <a:gd name="T1" fmla="*/ 3 h 23"/>
                <a:gd name="T2" fmla="*/ 9 w 23"/>
                <a:gd name="T3" fmla="*/ 0 h 23"/>
                <a:gd name="T4" fmla="*/ 6 w 23"/>
                <a:gd name="T5" fmla="*/ 0 h 23"/>
                <a:gd name="T6" fmla="*/ 3 w 23"/>
                <a:gd name="T7" fmla="*/ 3 h 23"/>
                <a:gd name="T8" fmla="*/ 0 w 23"/>
                <a:gd name="T9" fmla="*/ 6 h 23"/>
                <a:gd name="T10" fmla="*/ 0 w 23"/>
                <a:gd name="T11" fmla="*/ 9 h 23"/>
                <a:gd name="T12" fmla="*/ 3 w 23"/>
                <a:gd name="T13" fmla="*/ 11 h 23"/>
                <a:gd name="T14" fmla="*/ 14 w 23"/>
                <a:gd name="T15" fmla="*/ 23 h 23"/>
                <a:gd name="T16" fmla="*/ 17 w 23"/>
                <a:gd name="T17" fmla="*/ 23 h 23"/>
                <a:gd name="T18" fmla="*/ 20 w 23"/>
                <a:gd name="T19" fmla="*/ 23 h 23"/>
                <a:gd name="T20" fmla="*/ 23 w 23"/>
                <a:gd name="T21" fmla="*/ 23 h 23"/>
                <a:gd name="T22" fmla="*/ 23 w 23"/>
                <a:gd name="T23" fmla="*/ 20 h 23"/>
                <a:gd name="T24" fmla="*/ 23 w 23"/>
                <a:gd name="T25" fmla="*/ 17 h 23"/>
                <a:gd name="T26" fmla="*/ 23 w 23"/>
                <a:gd name="T27" fmla="*/ 14 h 23"/>
                <a:gd name="T28" fmla="*/ 12 w 23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3"/>
                <a:gd name="T47" fmla="*/ 23 w 23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3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29" name="Line 1113"/>
            <p:cNvSpPr>
              <a:spLocks noChangeShapeType="1"/>
            </p:cNvSpPr>
            <p:nvPr/>
          </p:nvSpPr>
          <p:spPr bwMode="auto">
            <a:xfrm>
              <a:off x="3172" y="2316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0" name="Freeform 1114"/>
            <p:cNvSpPr>
              <a:spLocks/>
            </p:cNvSpPr>
            <p:nvPr/>
          </p:nvSpPr>
          <p:spPr bwMode="auto">
            <a:xfrm>
              <a:off x="3183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1" name="Line 1115"/>
            <p:cNvSpPr>
              <a:spLocks noChangeShapeType="1"/>
            </p:cNvSpPr>
            <p:nvPr/>
          </p:nvSpPr>
          <p:spPr bwMode="auto">
            <a:xfrm>
              <a:off x="3197" y="2324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2" name="Line 1116"/>
            <p:cNvSpPr>
              <a:spLocks noChangeShapeType="1"/>
            </p:cNvSpPr>
            <p:nvPr/>
          </p:nvSpPr>
          <p:spPr bwMode="auto">
            <a:xfrm>
              <a:off x="3209" y="233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3" name="Line 1117"/>
            <p:cNvSpPr>
              <a:spLocks noChangeShapeType="1"/>
            </p:cNvSpPr>
            <p:nvPr/>
          </p:nvSpPr>
          <p:spPr bwMode="auto">
            <a:xfrm>
              <a:off x="3225" y="234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4" name="Freeform 1118"/>
            <p:cNvSpPr>
              <a:spLocks/>
            </p:cNvSpPr>
            <p:nvPr/>
          </p:nvSpPr>
          <p:spPr bwMode="auto">
            <a:xfrm>
              <a:off x="3220" y="2336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5 w 22"/>
                <a:gd name="T5" fmla="*/ 0 h 22"/>
                <a:gd name="T6" fmla="*/ 3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5" name="Line 1119"/>
            <p:cNvSpPr>
              <a:spLocks noChangeShapeType="1"/>
            </p:cNvSpPr>
            <p:nvPr/>
          </p:nvSpPr>
          <p:spPr bwMode="auto">
            <a:xfrm>
              <a:off x="3245" y="23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6" name="Freeform 1120"/>
            <p:cNvSpPr>
              <a:spLocks/>
            </p:cNvSpPr>
            <p:nvPr/>
          </p:nvSpPr>
          <p:spPr bwMode="auto">
            <a:xfrm>
              <a:off x="3239" y="2355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7" name="Line 1121"/>
            <p:cNvSpPr>
              <a:spLocks noChangeShapeType="1"/>
            </p:cNvSpPr>
            <p:nvPr/>
          </p:nvSpPr>
          <p:spPr bwMode="auto">
            <a:xfrm>
              <a:off x="3253" y="2380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8" name="Line 1122"/>
            <p:cNvSpPr>
              <a:spLocks noChangeShapeType="1"/>
            </p:cNvSpPr>
            <p:nvPr/>
          </p:nvSpPr>
          <p:spPr bwMode="auto">
            <a:xfrm>
              <a:off x="3262" y="238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9" name="Freeform 1123"/>
            <p:cNvSpPr>
              <a:spLocks/>
            </p:cNvSpPr>
            <p:nvPr/>
          </p:nvSpPr>
          <p:spPr bwMode="auto">
            <a:xfrm>
              <a:off x="3256" y="2383"/>
              <a:ext cx="23" cy="20"/>
            </a:xfrm>
            <a:custGeom>
              <a:avLst/>
              <a:gdLst>
                <a:gd name="T0" fmla="*/ 11 w 23"/>
                <a:gd name="T1" fmla="*/ 3 h 20"/>
                <a:gd name="T2" fmla="*/ 9 w 23"/>
                <a:gd name="T3" fmla="*/ 0 h 20"/>
                <a:gd name="T4" fmla="*/ 6 w 23"/>
                <a:gd name="T5" fmla="*/ 0 h 20"/>
                <a:gd name="T6" fmla="*/ 3 w 23"/>
                <a:gd name="T7" fmla="*/ 3 h 20"/>
                <a:gd name="T8" fmla="*/ 0 w 23"/>
                <a:gd name="T9" fmla="*/ 6 h 20"/>
                <a:gd name="T10" fmla="*/ 0 w 23"/>
                <a:gd name="T11" fmla="*/ 9 h 20"/>
                <a:gd name="T12" fmla="*/ 3 w 23"/>
                <a:gd name="T13" fmla="*/ 11 h 20"/>
                <a:gd name="T14" fmla="*/ 14 w 23"/>
                <a:gd name="T15" fmla="*/ 20 h 20"/>
                <a:gd name="T16" fmla="*/ 17 w 23"/>
                <a:gd name="T17" fmla="*/ 20 h 20"/>
                <a:gd name="T18" fmla="*/ 20 w 23"/>
                <a:gd name="T19" fmla="*/ 20 h 20"/>
                <a:gd name="T20" fmla="*/ 23 w 23"/>
                <a:gd name="T21" fmla="*/ 20 h 20"/>
                <a:gd name="T22" fmla="*/ 23 w 23"/>
                <a:gd name="T23" fmla="*/ 17 h 20"/>
                <a:gd name="T24" fmla="*/ 23 w 23"/>
                <a:gd name="T25" fmla="*/ 14 h 20"/>
                <a:gd name="T26" fmla="*/ 23 w 23"/>
                <a:gd name="T27" fmla="*/ 11 h 20"/>
                <a:gd name="T28" fmla="*/ 11 w 23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0" name="Line 1124"/>
            <p:cNvSpPr>
              <a:spLocks noChangeShapeType="1"/>
            </p:cNvSpPr>
            <p:nvPr/>
          </p:nvSpPr>
          <p:spPr bwMode="auto">
            <a:xfrm>
              <a:off x="3273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1" name="Line 1125"/>
            <p:cNvSpPr>
              <a:spLocks noChangeShapeType="1"/>
            </p:cNvSpPr>
            <p:nvPr/>
          </p:nvSpPr>
          <p:spPr bwMode="auto">
            <a:xfrm>
              <a:off x="3281" y="2405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2" name="Freeform 1126"/>
            <p:cNvSpPr>
              <a:spLocks/>
            </p:cNvSpPr>
            <p:nvPr/>
          </p:nvSpPr>
          <p:spPr bwMode="auto">
            <a:xfrm>
              <a:off x="3284" y="2419"/>
              <a:ext cx="20" cy="28"/>
            </a:xfrm>
            <a:custGeom>
              <a:avLst/>
              <a:gdLst>
                <a:gd name="T0" fmla="*/ 11 w 20"/>
                <a:gd name="T1" fmla="*/ 6 h 28"/>
                <a:gd name="T2" fmla="*/ 11 w 20"/>
                <a:gd name="T3" fmla="*/ 3 h 28"/>
                <a:gd name="T4" fmla="*/ 8 w 20"/>
                <a:gd name="T5" fmla="*/ 0 h 28"/>
                <a:gd name="T6" fmla="*/ 6 w 20"/>
                <a:gd name="T7" fmla="*/ 0 h 28"/>
                <a:gd name="T8" fmla="*/ 3 w 20"/>
                <a:gd name="T9" fmla="*/ 3 h 28"/>
                <a:gd name="T10" fmla="*/ 0 w 20"/>
                <a:gd name="T11" fmla="*/ 6 h 28"/>
                <a:gd name="T12" fmla="*/ 0 w 20"/>
                <a:gd name="T13" fmla="*/ 9 h 28"/>
                <a:gd name="T14" fmla="*/ 8 w 20"/>
                <a:gd name="T15" fmla="*/ 26 h 28"/>
                <a:gd name="T16" fmla="*/ 11 w 20"/>
                <a:gd name="T17" fmla="*/ 28 h 28"/>
                <a:gd name="T18" fmla="*/ 14 w 20"/>
                <a:gd name="T19" fmla="*/ 28 h 28"/>
                <a:gd name="T20" fmla="*/ 17 w 20"/>
                <a:gd name="T21" fmla="*/ 28 h 28"/>
                <a:gd name="T22" fmla="*/ 20 w 20"/>
                <a:gd name="T23" fmla="*/ 28 h 28"/>
                <a:gd name="T24" fmla="*/ 20 w 20"/>
                <a:gd name="T25" fmla="*/ 26 h 28"/>
                <a:gd name="T26" fmla="*/ 20 w 20"/>
                <a:gd name="T27" fmla="*/ 23 h 28"/>
                <a:gd name="T28" fmla="*/ 11 w 20"/>
                <a:gd name="T29" fmla="*/ 6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3" name="Line 1127"/>
            <p:cNvSpPr>
              <a:spLocks noChangeShapeType="1"/>
            </p:cNvSpPr>
            <p:nvPr/>
          </p:nvSpPr>
          <p:spPr bwMode="auto">
            <a:xfrm>
              <a:off x="3298" y="2442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4" name="Line 1128"/>
            <p:cNvSpPr>
              <a:spLocks noChangeShapeType="1"/>
            </p:cNvSpPr>
            <p:nvPr/>
          </p:nvSpPr>
          <p:spPr bwMode="auto">
            <a:xfrm>
              <a:off x="3298" y="2453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5" name="Freeform 1129"/>
            <p:cNvSpPr>
              <a:spLocks/>
            </p:cNvSpPr>
            <p:nvPr/>
          </p:nvSpPr>
          <p:spPr bwMode="auto">
            <a:xfrm>
              <a:off x="3304" y="2456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6" name="Freeform 1130"/>
            <p:cNvSpPr>
              <a:spLocks/>
            </p:cNvSpPr>
            <p:nvPr/>
          </p:nvSpPr>
          <p:spPr bwMode="auto">
            <a:xfrm>
              <a:off x="3312" y="2473"/>
              <a:ext cx="20" cy="22"/>
            </a:xfrm>
            <a:custGeom>
              <a:avLst/>
              <a:gdLst>
                <a:gd name="T0" fmla="*/ 11 w 20"/>
                <a:gd name="T1" fmla="*/ 2 h 22"/>
                <a:gd name="T2" fmla="*/ 8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1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1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7" name="Line 1131"/>
            <p:cNvSpPr>
              <a:spLocks noChangeShapeType="1"/>
            </p:cNvSpPr>
            <p:nvPr/>
          </p:nvSpPr>
          <p:spPr bwMode="auto">
            <a:xfrm>
              <a:off x="3326" y="249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8" name="Freeform 1132"/>
            <p:cNvSpPr>
              <a:spLocks/>
            </p:cNvSpPr>
            <p:nvPr/>
          </p:nvSpPr>
          <p:spPr bwMode="auto">
            <a:xfrm>
              <a:off x="3320" y="2501"/>
              <a:ext cx="23" cy="22"/>
            </a:xfrm>
            <a:custGeom>
              <a:avLst/>
              <a:gdLst>
                <a:gd name="T0" fmla="*/ 12 w 23"/>
                <a:gd name="T1" fmla="*/ 2 h 22"/>
                <a:gd name="T2" fmla="*/ 9 w 23"/>
                <a:gd name="T3" fmla="*/ 0 h 22"/>
                <a:gd name="T4" fmla="*/ 6 w 23"/>
                <a:gd name="T5" fmla="*/ 0 h 22"/>
                <a:gd name="T6" fmla="*/ 3 w 23"/>
                <a:gd name="T7" fmla="*/ 2 h 22"/>
                <a:gd name="T8" fmla="*/ 0 w 23"/>
                <a:gd name="T9" fmla="*/ 5 h 22"/>
                <a:gd name="T10" fmla="*/ 0 w 23"/>
                <a:gd name="T11" fmla="*/ 8 h 22"/>
                <a:gd name="T12" fmla="*/ 3 w 23"/>
                <a:gd name="T13" fmla="*/ 11 h 22"/>
                <a:gd name="T14" fmla="*/ 14 w 23"/>
                <a:gd name="T15" fmla="*/ 22 h 22"/>
                <a:gd name="T16" fmla="*/ 17 w 23"/>
                <a:gd name="T17" fmla="*/ 22 h 22"/>
                <a:gd name="T18" fmla="*/ 20 w 23"/>
                <a:gd name="T19" fmla="*/ 22 h 22"/>
                <a:gd name="T20" fmla="*/ 23 w 23"/>
                <a:gd name="T21" fmla="*/ 22 h 22"/>
                <a:gd name="T22" fmla="*/ 23 w 23"/>
                <a:gd name="T23" fmla="*/ 19 h 22"/>
                <a:gd name="T24" fmla="*/ 23 w 23"/>
                <a:gd name="T25" fmla="*/ 16 h 22"/>
                <a:gd name="T26" fmla="*/ 23 w 23"/>
                <a:gd name="T27" fmla="*/ 14 h 22"/>
                <a:gd name="T28" fmla="*/ 12 w 23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2"/>
                <a:gd name="T47" fmla="*/ 23 w 2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9" name="Freeform 1133"/>
            <p:cNvSpPr>
              <a:spLocks/>
            </p:cNvSpPr>
            <p:nvPr/>
          </p:nvSpPr>
          <p:spPr bwMode="auto">
            <a:xfrm>
              <a:off x="3332" y="2512"/>
              <a:ext cx="19" cy="28"/>
            </a:xfrm>
            <a:custGeom>
              <a:avLst/>
              <a:gdLst>
                <a:gd name="T0" fmla="*/ 11 w 19"/>
                <a:gd name="T1" fmla="*/ 5 h 28"/>
                <a:gd name="T2" fmla="*/ 11 w 19"/>
                <a:gd name="T3" fmla="*/ 3 h 28"/>
                <a:gd name="T4" fmla="*/ 8 w 19"/>
                <a:gd name="T5" fmla="*/ 0 h 28"/>
                <a:gd name="T6" fmla="*/ 5 w 19"/>
                <a:gd name="T7" fmla="*/ 0 h 28"/>
                <a:gd name="T8" fmla="*/ 2 w 19"/>
                <a:gd name="T9" fmla="*/ 3 h 28"/>
                <a:gd name="T10" fmla="*/ 0 w 19"/>
                <a:gd name="T11" fmla="*/ 5 h 28"/>
                <a:gd name="T12" fmla="*/ 0 w 19"/>
                <a:gd name="T13" fmla="*/ 8 h 28"/>
                <a:gd name="T14" fmla="*/ 8 w 19"/>
                <a:gd name="T15" fmla="*/ 25 h 28"/>
                <a:gd name="T16" fmla="*/ 11 w 19"/>
                <a:gd name="T17" fmla="*/ 28 h 28"/>
                <a:gd name="T18" fmla="*/ 14 w 19"/>
                <a:gd name="T19" fmla="*/ 28 h 28"/>
                <a:gd name="T20" fmla="*/ 16 w 19"/>
                <a:gd name="T21" fmla="*/ 28 h 28"/>
                <a:gd name="T22" fmla="*/ 19 w 19"/>
                <a:gd name="T23" fmla="*/ 28 h 28"/>
                <a:gd name="T24" fmla="*/ 19 w 19"/>
                <a:gd name="T25" fmla="*/ 25 h 28"/>
                <a:gd name="T26" fmla="*/ 19 w 19"/>
                <a:gd name="T27" fmla="*/ 22 h 28"/>
                <a:gd name="T28" fmla="*/ 11 w 19"/>
                <a:gd name="T29" fmla="*/ 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11" y="5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0" name="Line 1134"/>
            <p:cNvSpPr>
              <a:spLocks noChangeShapeType="1"/>
            </p:cNvSpPr>
            <p:nvPr/>
          </p:nvSpPr>
          <p:spPr bwMode="auto">
            <a:xfrm>
              <a:off x="3346" y="2534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1" name="Line 1135"/>
            <p:cNvSpPr>
              <a:spLocks noChangeShapeType="1"/>
            </p:cNvSpPr>
            <p:nvPr/>
          </p:nvSpPr>
          <p:spPr bwMode="auto">
            <a:xfrm>
              <a:off x="3354" y="255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2" name="Freeform 1136"/>
            <p:cNvSpPr>
              <a:spLocks/>
            </p:cNvSpPr>
            <p:nvPr/>
          </p:nvSpPr>
          <p:spPr bwMode="auto">
            <a:xfrm>
              <a:off x="3348" y="2557"/>
              <a:ext cx="20" cy="16"/>
            </a:xfrm>
            <a:custGeom>
              <a:avLst/>
              <a:gdLst>
                <a:gd name="T0" fmla="*/ 12 w 20"/>
                <a:gd name="T1" fmla="*/ 0 h 16"/>
                <a:gd name="T2" fmla="*/ 9 w 20"/>
                <a:gd name="T3" fmla="*/ 0 h 16"/>
                <a:gd name="T4" fmla="*/ 6 w 20"/>
                <a:gd name="T5" fmla="*/ 0 h 16"/>
                <a:gd name="T6" fmla="*/ 3 w 20"/>
                <a:gd name="T7" fmla="*/ 0 h 16"/>
                <a:gd name="T8" fmla="*/ 0 w 20"/>
                <a:gd name="T9" fmla="*/ 2 h 16"/>
                <a:gd name="T10" fmla="*/ 0 w 20"/>
                <a:gd name="T11" fmla="*/ 5 h 16"/>
                <a:gd name="T12" fmla="*/ 3 w 20"/>
                <a:gd name="T13" fmla="*/ 8 h 16"/>
                <a:gd name="T14" fmla="*/ 12 w 20"/>
                <a:gd name="T15" fmla="*/ 16 h 16"/>
                <a:gd name="T16" fmla="*/ 14 w 20"/>
                <a:gd name="T17" fmla="*/ 16 h 16"/>
                <a:gd name="T18" fmla="*/ 17 w 20"/>
                <a:gd name="T19" fmla="*/ 16 h 16"/>
                <a:gd name="T20" fmla="*/ 20 w 20"/>
                <a:gd name="T21" fmla="*/ 16 h 16"/>
                <a:gd name="T22" fmla="*/ 20 w 20"/>
                <a:gd name="T23" fmla="*/ 14 h 16"/>
                <a:gd name="T24" fmla="*/ 20 w 20"/>
                <a:gd name="T25" fmla="*/ 11 h 16"/>
                <a:gd name="T26" fmla="*/ 20 w 20"/>
                <a:gd name="T27" fmla="*/ 8 h 16"/>
                <a:gd name="T28" fmla="*/ 12 w 20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6"/>
                <a:gd name="T47" fmla="*/ 20 w 2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6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3" name="Line 1137"/>
            <p:cNvSpPr>
              <a:spLocks noChangeShapeType="1"/>
            </p:cNvSpPr>
            <p:nvPr/>
          </p:nvSpPr>
          <p:spPr bwMode="auto">
            <a:xfrm>
              <a:off x="3362" y="257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4" name="Line 1138"/>
            <p:cNvSpPr>
              <a:spLocks noChangeShapeType="1"/>
            </p:cNvSpPr>
            <p:nvPr/>
          </p:nvSpPr>
          <p:spPr bwMode="auto">
            <a:xfrm>
              <a:off x="3374" y="259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5" name="Line 1139"/>
            <p:cNvSpPr>
              <a:spLocks noChangeShapeType="1"/>
            </p:cNvSpPr>
            <p:nvPr/>
          </p:nvSpPr>
          <p:spPr bwMode="auto">
            <a:xfrm>
              <a:off x="3374" y="259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6" name="Line 1140"/>
            <p:cNvSpPr>
              <a:spLocks noChangeShapeType="1"/>
            </p:cNvSpPr>
            <p:nvPr/>
          </p:nvSpPr>
          <p:spPr bwMode="auto">
            <a:xfrm>
              <a:off x="3382" y="2612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7" name="Freeform 1141"/>
            <p:cNvSpPr>
              <a:spLocks/>
            </p:cNvSpPr>
            <p:nvPr/>
          </p:nvSpPr>
          <p:spPr bwMode="auto">
            <a:xfrm>
              <a:off x="3376" y="2626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8" name="Freeform 1142"/>
            <p:cNvSpPr>
              <a:spLocks/>
            </p:cNvSpPr>
            <p:nvPr/>
          </p:nvSpPr>
          <p:spPr bwMode="auto">
            <a:xfrm>
              <a:off x="3385" y="2646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8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9" name="Freeform 1143"/>
            <p:cNvSpPr>
              <a:spLocks/>
            </p:cNvSpPr>
            <p:nvPr/>
          </p:nvSpPr>
          <p:spPr bwMode="auto">
            <a:xfrm>
              <a:off x="3396" y="2654"/>
              <a:ext cx="20" cy="28"/>
            </a:xfrm>
            <a:custGeom>
              <a:avLst/>
              <a:gdLst>
                <a:gd name="T0" fmla="*/ 11 w 20"/>
                <a:gd name="T1" fmla="*/ 6 h 28"/>
                <a:gd name="T2" fmla="*/ 11 w 20"/>
                <a:gd name="T3" fmla="*/ 3 h 28"/>
                <a:gd name="T4" fmla="*/ 8 w 20"/>
                <a:gd name="T5" fmla="*/ 0 h 28"/>
                <a:gd name="T6" fmla="*/ 6 w 20"/>
                <a:gd name="T7" fmla="*/ 0 h 28"/>
                <a:gd name="T8" fmla="*/ 3 w 20"/>
                <a:gd name="T9" fmla="*/ 3 h 28"/>
                <a:gd name="T10" fmla="*/ 0 w 20"/>
                <a:gd name="T11" fmla="*/ 6 h 28"/>
                <a:gd name="T12" fmla="*/ 0 w 20"/>
                <a:gd name="T13" fmla="*/ 9 h 28"/>
                <a:gd name="T14" fmla="*/ 8 w 20"/>
                <a:gd name="T15" fmla="*/ 26 h 28"/>
                <a:gd name="T16" fmla="*/ 11 w 20"/>
                <a:gd name="T17" fmla="*/ 28 h 28"/>
                <a:gd name="T18" fmla="*/ 14 w 20"/>
                <a:gd name="T19" fmla="*/ 28 h 28"/>
                <a:gd name="T20" fmla="*/ 17 w 20"/>
                <a:gd name="T21" fmla="*/ 28 h 28"/>
                <a:gd name="T22" fmla="*/ 20 w 20"/>
                <a:gd name="T23" fmla="*/ 28 h 28"/>
                <a:gd name="T24" fmla="*/ 20 w 20"/>
                <a:gd name="T25" fmla="*/ 26 h 28"/>
                <a:gd name="T26" fmla="*/ 20 w 20"/>
                <a:gd name="T27" fmla="*/ 23 h 28"/>
                <a:gd name="T28" fmla="*/ 11 w 20"/>
                <a:gd name="T29" fmla="*/ 6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0" name="Line 1144"/>
            <p:cNvSpPr>
              <a:spLocks noChangeShapeType="1"/>
            </p:cNvSpPr>
            <p:nvPr/>
          </p:nvSpPr>
          <p:spPr bwMode="auto">
            <a:xfrm>
              <a:off x="3410" y="2677"/>
              <a:ext cx="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1" name="Line 1145"/>
            <p:cNvSpPr>
              <a:spLocks noChangeShapeType="1"/>
            </p:cNvSpPr>
            <p:nvPr/>
          </p:nvSpPr>
          <p:spPr bwMode="auto">
            <a:xfrm>
              <a:off x="3418" y="269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2" name="Line 1146"/>
            <p:cNvSpPr>
              <a:spLocks noChangeShapeType="1"/>
            </p:cNvSpPr>
            <p:nvPr/>
          </p:nvSpPr>
          <p:spPr bwMode="auto">
            <a:xfrm>
              <a:off x="3427" y="2713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3" name="Freeform 1147"/>
            <p:cNvSpPr>
              <a:spLocks/>
            </p:cNvSpPr>
            <p:nvPr/>
          </p:nvSpPr>
          <p:spPr bwMode="auto">
            <a:xfrm>
              <a:off x="3421" y="2736"/>
              <a:ext cx="23" cy="19"/>
            </a:xfrm>
            <a:custGeom>
              <a:avLst/>
              <a:gdLst>
                <a:gd name="T0" fmla="*/ 11 w 23"/>
                <a:gd name="T1" fmla="*/ 2 h 19"/>
                <a:gd name="T2" fmla="*/ 9 w 23"/>
                <a:gd name="T3" fmla="*/ 0 h 19"/>
                <a:gd name="T4" fmla="*/ 6 w 23"/>
                <a:gd name="T5" fmla="*/ 0 h 19"/>
                <a:gd name="T6" fmla="*/ 3 w 23"/>
                <a:gd name="T7" fmla="*/ 2 h 19"/>
                <a:gd name="T8" fmla="*/ 0 w 23"/>
                <a:gd name="T9" fmla="*/ 5 h 19"/>
                <a:gd name="T10" fmla="*/ 0 w 23"/>
                <a:gd name="T11" fmla="*/ 8 h 19"/>
                <a:gd name="T12" fmla="*/ 3 w 23"/>
                <a:gd name="T13" fmla="*/ 11 h 19"/>
                <a:gd name="T14" fmla="*/ 14 w 23"/>
                <a:gd name="T15" fmla="*/ 19 h 19"/>
                <a:gd name="T16" fmla="*/ 17 w 23"/>
                <a:gd name="T17" fmla="*/ 19 h 19"/>
                <a:gd name="T18" fmla="*/ 20 w 23"/>
                <a:gd name="T19" fmla="*/ 19 h 19"/>
                <a:gd name="T20" fmla="*/ 23 w 23"/>
                <a:gd name="T21" fmla="*/ 19 h 19"/>
                <a:gd name="T22" fmla="*/ 23 w 23"/>
                <a:gd name="T23" fmla="*/ 16 h 19"/>
                <a:gd name="T24" fmla="*/ 23 w 23"/>
                <a:gd name="T25" fmla="*/ 14 h 19"/>
                <a:gd name="T26" fmla="*/ 23 w 23"/>
                <a:gd name="T27" fmla="*/ 11 h 19"/>
                <a:gd name="T28" fmla="*/ 11 w 23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9"/>
                <a:gd name="T47" fmla="*/ 23 w 23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9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4" name="Line 1148"/>
            <p:cNvSpPr>
              <a:spLocks noChangeShapeType="1"/>
            </p:cNvSpPr>
            <p:nvPr/>
          </p:nvSpPr>
          <p:spPr bwMode="auto">
            <a:xfrm>
              <a:off x="3438" y="276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5" name="Line 1149"/>
            <p:cNvSpPr>
              <a:spLocks noChangeShapeType="1"/>
            </p:cNvSpPr>
            <p:nvPr/>
          </p:nvSpPr>
          <p:spPr bwMode="auto">
            <a:xfrm>
              <a:off x="3446" y="276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6" name="Freeform 1150"/>
            <p:cNvSpPr>
              <a:spLocks/>
            </p:cNvSpPr>
            <p:nvPr/>
          </p:nvSpPr>
          <p:spPr bwMode="auto">
            <a:xfrm>
              <a:off x="3441" y="2772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8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7" name="Freeform 1151"/>
            <p:cNvSpPr>
              <a:spLocks/>
            </p:cNvSpPr>
            <p:nvPr/>
          </p:nvSpPr>
          <p:spPr bwMode="auto">
            <a:xfrm>
              <a:off x="3449" y="2792"/>
              <a:ext cx="17" cy="19"/>
            </a:xfrm>
            <a:custGeom>
              <a:avLst/>
              <a:gdLst>
                <a:gd name="T0" fmla="*/ 11 w 17"/>
                <a:gd name="T1" fmla="*/ 2 h 19"/>
                <a:gd name="T2" fmla="*/ 9 w 17"/>
                <a:gd name="T3" fmla="*/ 0 h 19"/>
                <a:gd name="T4" fmla="*/ 6 w 17"/>
                <a:gd name="T5" fmla="*/ 0 h 19"/>
                <a:gd name="T6" fmla="*/ 3 w 17"/>
                <a:gd name="T7" fmla="*/ 2 h 19"/>
                <a:gd name="T8" fmla="*/ 0 w 17"/>
                <a:gd name="T9" fmla="*/ 5 h 19"/>
                <a:gd name="T10" fmla="*/ 0 w 17"/>
                <a:gd name="T11" fmla="*/ 8 h 19"/>
                <a:gd name="T12" fmla="*/ 3 w 17"/>
                <a:gd name="T13" fmla="*/ 11 h 19"/>
                <a:gd name="T14" fmla="*/ 9 w 17"/>
                <a:gd name="T15" fmla="*/ 19 h 19"/>
                <a:gd name="T16" fmla="*/ 11 w 17"/>
                <a:gd name="T17" fmla="*/ 19 h 19"/>
                <a:gd name="T18" fmla="*/ 14 w 17"/>
                <a:gd name="T19" fmla="*/ 19 h 19"/>
                <a:gd name="T20" fmla="*/ 17 w 17"/>
                <a:gd name="T21" fmla="*/ 19 h 19"/>
                <a:gd name="T22" fmla="*/ 17 w 17"/>
                <a:gd name="T23" fmla="*/ 16 h 19"/>
                <a:gd name="T24" fmla="*/ 17 w 17"/>
                <a:gd name="T25" fmla="*/ 14 h 19"/>
                <a:gd name="T26" fmla="*/ 17 w 17"/>
                <a:gd name="T27" fmla="*/ 11 h 19"/>
                <a:gd name="T28" fmla="*/ 11 w 17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8" name="Freeform 1152"/>
            <p:cNvSpPr>
              <a:spLocks/>
            </p:cNvSpPr>
            <p:nvPr/>
          </p:nvSpPr>
          <p:spPr bwMode="auto">
            <a:xfrm>
              <a:off x="3455" y="2808"/>
              <a:ext cx="22" cy="23"/>
            </a:xfrm>
            <a:custGeom>
              <a:avLst/>
              <a:gdLst>
                <a:gd name="T0" fmla="*/ 11 w 22"/>
                <a:gd name="T1" fmla="*/ 3 h 23"/>
                <a:gd name="T2" fmla="*/ 8 w 22"/>
                <a:gd name="T3" fmla="*/ 0 h 23"/>
                <a:gd name="T4" fmla="*/ 5 w 22"/>
                <a:gd name="T5" fmla="*/ 0 h 23"/>
                <a:gd name="T6" fmla="*/ 3 w 22"/>
                <a:gd name="T7" fmla="*/ 3 h 23"/>
                <a:gd name="T8" fmla="*/ 0 w 22"/>
                <a:gd name="T9" fmla="*/ 6 h 23"/>
                <a:gd name="T10" fmla="*/ 0 w 22"/>
                <a:gd name="T11" fmla="*/ 9 h 23"/>
                <a:gd name="T12" fmla="*/ 3 w 22"/>
                <a:gd name="T13" fmla="*/ 12 h 23"/>
                <a:gd name="T14" fmla="*/ 14 w 22"/>
                <a:gd name="T15" fmla="*/ 23 h 23"/>
                <a:gd name="T16" fmla="*/ 16 w 22"/>
                <a:gd name="T17" fmla="*/ 23 h 23"/>
                <a:gd name="T18" fmla="*/ 19 w 22"/>
                <a:gd name="T19" fmla="*/ 23 h 23"/>
                <a:gd name="T20" fmla="*/ 22 w 22"/>
                <a:gd name="T21" fmla="*/ 23 h 23"/>
                <a:gd name="T22" fmla="*/ 22 w 22"/>
                <a:gd name="T23" fmla="*/ 20 h 23"/>
                <a:gd name="T24" fmla="*/ 22 w 22"/>
                <a:gd name="T25" fmla="*/ 17 h 23"/>
                <a:gd name="T26" fmla="*/ 22 w 22"/>
                <a:gd name="T27" fmla="*/ 14 h 23"/>
                <a:gd name="T28" fmla="*/ 11 w 22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9" name="Line 1153"/>
            <p:cNvSpPr>
              <a:spLocks noChangeShapeType="1"/>
            </p:cNvSpPr>
            <p:nvPr/>
          </p:nvSpPr>
          <p:spPr bwMode="auto">
            <a:xfrm>
              <a:off x="3471" y="2833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0" name="Line 1154"/>
            <p:cNvSpPr>
              <a:spLocks noChangeShapeType="1"/>
            </p:cNvSpPr>
            <p:nvPr/>
          </p:nvSpPr>
          <p:spPr bwMode="auto">
            <a:xfrm>
              <a:off x="3483" y="285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1" name="Line 1155"/>
            <p:cNvSpPr>
              <a:spLocks noChangeShapeType="1"/>
            </p:cNvSpPr>
            <p:nvPr/>
          </p:nvSpPr>
          <p:spPr bwMode="auto">
            <a:xfrm>
              <a:off x="3488" y="2870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2" name="Line 1156"/>
            <p:cNvSpPr>
              <a:spLocks noChangeShapeType="1"/>
            </p:cNvSpPr>
            <p:nvPr/>
          </p:nvSpPr>
          <p:spPr bwMode="auto">
            <a:xfrm>
              <a:off x="3499" y="2884"/>
              <a:ext cx="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3" name="Line 1157"/>
            <p:cNvSpPr>
              <a:spLocks noChangeShapeType="1"/>
            </p:cNvSpPr>
            <p:nvPr/>
          </p:nvSpPr>
          <p:spPr bwMode="auto">
            <a:xfrm>
              <a:off x="3511" y="290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4" name="Line 1158"/>
            <p:cNvSpPr>
              <a:spLocks noChangeShapeType="1"/>
            </p:cNvSpPr>
            <p:nvPr/>
          </p:nvSpPr>
          <p:spPr bwMode="auto">
            <a:xfrm>
              <a:off x="3511" y="291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5" name="Line 1159"/>
            <p:cNvSpPr>
              <a:spLocks noChangeShapeType="1"/>
            </p:cNvSpPr>
            <p:nvPr/>
          </p:nvSpPr>
          <p:spPr bwMode="auto">
            <a:xfrm>
              <a:off x="3516" y="2920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6" name="Freeform 1160"/>
            <p:cNvSpPr>
              <a:spLocks/>
            </p:cNvSpPr>
            <p:nvPr/>
          </p:nvSpPr>
          <p:spPr bwMode="auto">
            <a:xfrm>
              <a:off x="3522" y="2934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7" name="Line 1161"/>
            <p:cNvSpPr>
              <a:spLocks noChangeShapeType="1"/>
            </p:cNvSpPr>
            <p:nvPr/>
          </p:nvSpPr>
          <p:spPr bwMode="auto">
            <a:xfrm>
              <a:off x="3539" y="295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8" name="Line 1162"/>
            <p:cNvSpPr>
              <a:spLocks noChangeShapeType="1"/>
            </p:cNvSpPr>
            <p:nvPr/>
          </p:nvSpPr>
          <p:spPr bwMode="auto">
            <a:xfrm>
              <a:off x="3539" y="2968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9" name="Freeform 1163"/>
            <p:cNvSpPr>
              <a:spLocks/>
            </p:cNvSpPr>
            <p:nvPr/>
          </p:nvSpPr>
          <p:spPr bwMode="auto">
            <a:xfrm>
              <a:off x="3539" y="2971"/>
              <a:ext cx="22" cy="19"/>
            </a:xfrm>
            <a:custGeom>
              <a:avLst/>
              <a:gdLst>
                <a:gd name="T0" fmla="*/ 11 w 22"/>
                <a:gd name="T1" fmla="*/ 2 h 19"/>
                <a:gd name="T2" fmla="*/ 8 w 22"/>
                <a:gd name="T3" fmla="*/ 0 h 19"/>
                <a:gd name="T4" fmla="*/ 5 w 22"/>
                <a:gd name="T5" fmla="*/ 0 h 19"/>
                <a:gd name="T6" fmla="*/ 2 w 22"/>
                <a:gd name="T7" fmla="*/ 2 h 19"/>
                <a:gd name="T8" fmla="*/ 0 w 22"/>
                <a:gd name="T9" fmla="*/ 5 h 19"/>
                <a:gd name="T10" fmla="*/ 0 w 22"/>
                <a:gd name="T11" fmla="*/ 8 h 19"/>
                <a:gd name="T12" fmla="*/ 2 w 22"/>
                <a:gd name="T13" fmla="*/ 11 h 19"/>
                <a:gd name="T14" fmla="*/ 14 w 22"/>
                <a:gd name="T15" fmla="*/ 19 h 19"/>
                <a:gd name="T16" fmla="*/ 16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6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0" name="Freeform 1164"/>
            <p:cNvSpPr>
              <a:spLocks/>
            </p:cNvSpPr>
            <p:nvPr/>
          </p:nvSpPr>
          <p:spPr bwMode="auto">
            <a:xfrm>
              <a:off x="3550" y="2990"/>
              <a:ext cx="14" cy="20"/>
            </a:xfrm>
            <a:custGeom>
              <a:avLst/>
              <a:gdLst>
                <a:gd name="T0" fmla="*/ 11 w 14"/>
                <a:gd name="T1" fmla="*/ 6 h 20"/>
                <a:gd name="T2" fmla="*/ 11 w 14"/>
                <a:gd name="T3" fmla="*/ 3 h 20"/>
                <a:gd name="T4" fmla="*/ 8 w 14"/>
                <a:gd name="T5" fmla="*/ 0 h 20"/>
                <a:gd name="T6" fmla="*/ 5 w 14"/>
                <a:gd name="T7" fmla="*/ 0 h 20"/>
                <a:gd name="T8" fmla="*/ 3 w 14"/>
                <a:gd name="T9" fmla="*/ 3 h 20"/>
                <a:gd name="T10" fmla="*/ 0 w 14"/>
                <a:gd name="T11" fmla="*/ 6 h 20"/>
                <a:gd name="T12" fmla="*/ 0 w 14"/>
                <a:gd name="T13" fmla="*/ 9 h 20"/>
                <a:gd name="T14" fmla="*/ 3 w 14"/>
                <a:gd name="T15" fmla="*/ 17 h 20"/>
                <a:gd name="T16" fmla="*/ 5 w 14"/>
                <a:gd name="T17" fmla="*/ 20 h 20"/>
                <a:gd name="T18" fmla="*/ 8 w 14"/>
                <a:gd name="T19" fmla="*/ 20 h 20"/>
                <a:gd name="T20" fmla="*/ 11 w 14"/>
                <a:gd name="T21" fmla="*/ 20 h 20"/>
                <a:gd name="T22" fmla="*/ 14 w 14"/>
                <a:gd name="T23" fmla="*/ 20 h 20"/>
                <a:gd name="T24" fmla="*/ 14 w 14"/>
                <a:gd name="T25" fmla="*/ 17 h 20"/>
                <a:gd name="T26" fmla="*/ 14 w 14"/>
                <a:gd name="T27" fmla="*/ 14 h 20"/>
                <a:gd name="T28" fmla="*/ 11 w 14"/>
                <a:gd name="T29" fmla="*/ 6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0"/>
                <a:gd name="T47" fmla="*/ 14 w 14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0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1" name="Line 1165"/>
            <p:cNvSpPr>
              <a:spLocks noChangeShapeType="1"/>
            </p:cNvSpPr>
            <p:nvPr/>
          </p:nvSpPr>
          <p:spPr bwMode="auto">
            <a:xfrm>
              <a:off x="3569" y="3013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2" name="Freeform 1166"/>
            <p:cNvSpPr>
              <a:spLocks/>
            </p:cNvSpPr>
            <p:nvPr/>
          </p:nvSpPr>
          <p:spPr bwMode="auto">
            <a:xfrm>
              <a:off x="3575" y="3027"/>
              <a:ext cx="17" cy="19"/>
            </a:xfrm>
            <a:custGeom>
              <a:avLst/>
              <a:gdLst>
                <a:gd name="T0" fmla="*/ 11 w 17"/>
                <a:gd name="T1" fmla="*/ 2 h 19"/>
                <a:gd name="T2" fmla="*/ 8 w 17"/>
                <a:gd name="T3" fmla="*/ 0 h 19"/>
                <a:gd name="T4" fmla="*/ 6 w 17"/>
                <a:gd name="T5" fmla="*/ 0 h 19"/>
                <a:gd name="T6" fmla="*/ 3 w 17"/>
                <a:gd name="T7" fmla="*/ 2 h 19"/>
                <a:gd name="T8" fmla="*/ 0 w 17"/>
                <a:gd name="T9" fmla="*/ 5 h 19"/>
                <a:gd name="T10" fmla="*/ 0 w 17"/>
                <a:gd name="T11" fmla="*/ 8 h 19"/>
                <a:gd name="T12" fmla="*/ 3 w 17"/>
                <a:gd name="T13" fmla="*/ 11 h 19"/>
                <a:gd name="T14" fmla="*/ 8 w 17"/>
                <a:gd name="T15" fmla="*/ 19 h 19"/>
                <a:gd name="T16" fmla="*/ 11 w 17"/>
                <a:gd name="T17" fmla="*/ 19 h 19"/>
                <a:gd name="T18" fmla="*/ 14 w 17"/>
                <a:gd name="T19" fmla="*/ 19 h 19"/>
                <a:gd name="T20" fmla="*/ 17 w 17"/>
                <a:gd name="T21" fmla="*/ 19 h 19"/>
                <a:gd name="T22" fmla="*/ 17 w 17"/>
                <a:gd name="T23" fmla="*/ 16 h 19"/>
                <a:gd name="T24" fmla="*/ 17 w 17"/>
                <a:gd name="T25" fmla="*/ 13 h 19"/>
                <a:gd name="T26" fmla="*/ 17 w 17"/>
                <a:gd name="T27" fmla="*/ 11 h 19"/>
                <a:gd name="T28" fmla="*/ 11 w 17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3" name="Freeform 1167"/>
            <p:cNvSpPr>
              <a:spLocks/>
            </p:cNvSpPr>
            <p:nvPr/>
          </p:nvSpPr>
          <p:spPr bwMode="auto">
            <a:xfrm>
              <a:off x="3592" y="3035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7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4" name="Freeform 1168"/>
            <p:cNvSpPr>
              <a:spLocks/>
            </p:cNvSpPr>
            <p:nvPr/>
          </p:nvSpPr>
          <p:spPr bwMode="auto">
            <a:xfrm>
              <a:off x="3603" y="3052"/>
              <a:ext cx="17" cy="22"/>
            </a:xfrm>
            <a:custGeom>
              <a:avLst/>
              <a:gdLst>
                <a:gd name="T0" fmla="*/ 11 w 17"/>
                <a:gd name="T1" fmla="*/ 5 h 22"/>
                <a:gd name="T2" fmla="*/ 11 w 17"/>
                <a:gd name="T3" fmla="*/ 2 h 22"/>
                <a:gd name="T4" fmla="*/ 8 w 17"/>
                <a:gd name="T5" fmla="*/ 0 h 22"/>
                <a:gd name="T6" fmla="*/ 6 w 17"/>
                <a:gd name="T7" fmla="*/ 0 h 22"/>
                <a:gd name="T8" fmla="*/ 3 w 17"/>
                <a:gd name="T9" fmla="*/ 2 h 22"/>
                <a:gd name="T10" fmla="*/ 0 w 17"/>
                <a:gd name="T11" fmla="*/ 5 h 22"/>
                <a:gd name="T12" fmla="*/ 0 w 17"/>
                <a:gd name="T13" fmla="*/ 8 h 22"/>
                <a:gd name="T14" fmla="*/ 6 w 17"/>
                <a:gd name="T15" fmla="*/ 19 h 22"/>
                <a:gd name="T16" fmla="*/ 8 w 17"/>
                <a:gd name="T17" fmla="*/ 22 h 22"/>
                <a:gd name="T18" fmla="*/ 11 w 17"/>
                <a:gd name="T19" fmla="*/ 22 h 22"/>
                <a:gd name="T20" fmla="*/ 14 w 17"/>
                <a:gd name="T21" fmla="*/ 22 h 22"/>
                <a:gd name="T22" fmla="*/ 17 w 17"/>
                <a:gd name="T23" fmla="*/ 22 h 22"/>
                <a:gd name="T24" fmla="*/ 17 w 17"/>
                <a:gd name="T25" fmla="*/ 19 h 22"/>
                <a:gd name="T26" fmla="*/ 17 w 17"/>
                <a:gd name="T27" fmla="*/ 16 h 22"/>
                <a:gd name="T28" fmla="*/ 11 w 17"/>
                <a:gd name="T29" fmla="*/ 5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11" y="5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5" name="Freeform 1169"/>
            <p:cNvSpPr>
              <a:spLocks/>
            </p:cNvSpPr>
            <p:nvPr/>
          </p:nvSpPr>
          <p:spPr bwMode="auto">
            <a:xfrm>
              <a:off x="3617" y="3063"/>
              <a:ext cx="25" cy="19"/>
            </a:xfrm>
            <a:custGeom>
              <a:avLst/>
              <a:gdLst>
                <a:gd name="T0" fmla="*/ 11 w 25"/>
                <a:gd name="T1" fmla="*/ 3 h 19"/>
                <a:gd name="T2" fmla="*/ 8 w 25"/>
                <a:gd name="T3" fmla="*/ 0 h 19"/>
                <a:gd name="T4" fmla="*/ 6 w 25"/>
                <a:gd name="T5" fmla="*/ 0 h 19"/>
                <a:gd name="T6" fmla="*/ 3 w 25"/>
                <a:gd name="T7" fmla="*/ 3 h 19"/>
                <a:gd name="T8" fmla="*/ 0 w 25"/>
                <a:gd name="T9" fmla="*/ 5 h 19"/>
                <a:gd name="T10" fmla="*/ 0 w 25"/>
                <a:gd name="T11" fmla="*/ 8 h 19"/>
                <a:gd name="T12" fmla="*/ 3 w 25"/>
                <a:gd name="T13" fmla="*/ 11 h 19"/>
                <a:gd name="T14" fmla="*/ 17 w 25"/>
                <a:gd name="T15" fmla="*/ 19 h 19"/>
                <a:gd name="T16" fmla="*/ 20 w 25"/>
                <a:gd name="T17" fmla="*/ 19 h 19"/>
                <a:gd name="T18" fmla="*/ 22 w 25"/>
                <a:gd name="T19" fmla="*/ 19 h 19"/>
                <a:gd name="T20" fmla="*/ 25 w 25"/>
                <a:gd name="T21" fmla="*/ 19 h 19"/>
                <a:gd name="T22" fmla="*/ 25 w 25"/>
                <a:gd name="T23" fmla="*/ 17 h 19"/>
                <a:gd name="T24" fmla="*/ 25 w 25"/>
                <a:gd name="T25" fmla="*/ 14 h 19"/>
                <a:gd name="T26" fmla="*/ 25 w 25"/>
                <a:gd name="T27" fmla="*/ 11 h 19"/>
                <a:gd name="T28" fmla="*/ 11 w 25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19"/>
                <a:gd name="T47" fmla="*/ 25 w 25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6" name="Line 1170"/>
            <p:cNvSpPr>
              <a:spLocks noChangeShapeType="1"/>
            </p:cNvSpPr>
            <p:nvPr/>
          </p:nvSpPr>
          <p:spPr bwMode="auto">
            <a:xfrm>
              <a:off x="3637" y="3077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7" name="Line 1171"/>
            <p:cNvSpPr>
              <a:spLocks noChangeShapeType="1"/>
            </p:cNvSpPr>
            <p:nvPr/>
          </p:nvSpPr>
          <p:spPr bwMode="auto">
            <a:xfrm>
              <a:off x="3642" y="3077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8" name="Line 1172"/>
            <p:cNvSpPr>
              <a:spLocks noChangeShapeType="1"/>
            </p:cNvSpPr>
            <p:nvPr/>
          </p:nvSpPr>
          <p:spPr bwMode="auto">
            <a:xfrm>
              <a:off x="3651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9" name="Line 1173"/>
            <p:cNvSpPr>
              <a:spLocks noChangeShapeType="1"/>
            </p:cNvSpPr>
            <p:nvPr/>
          </p:nvSpPr>
          <p:spPr bwMode="auto">
            <a:xfrm>
              <a:off x="3670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0" name="Line 1174"/>
            <p:cNvSpPr>
              <a:spLocks noChangeShapeType="1"/>
            </p:cNvSpPr>
            <p:nvPr/>
          </p:nvSpPr>
          <p:spPr bwMode="auto">
            <a:xfrm>
              <a:off x="3690" y="30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1" name="Freeform 1175"/>
            <p:cNvSpPr>
              <a:spLocks/>
            </p:cNvSpPr>
            <p:nvPr/>
          </p:nvSpPr>
          <p:spPr bwMode="auto">
            <a:xfrm>
              <a:off x="3684" y="3063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8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2" name="Freeform 1176"/>
            <p:cNvSpPr>
              <a:spLocks/>
            </p:cNvSpPr>
            <p:nvPr/>
          </p:nvSpPr>
          <p:spPr bwMode="auto">
            <a:xfrm>
              <a:off x="3701" y="3052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3" name="Freeform 1177"/>
            <p:cNvSpPr>
              <a:spLocks/>
            </p:cNvSpPr>
            <p:nvPr/>
          </p:nvSpPr>
          <p:spPr bwMode="auto">
            <a:xfrm>
              <a:off x="3718" y="3043"/>
              <a:ext cx="22" cy="20"/>
            </a:xfrm>
            <a:custGeom>
              <a:avLst/>
              <a:gdLst>
                <a:gd name="T0" fmla="*/ 2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2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2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4" name="Freeform 1178"/>
            <p:cNvSpPr>
              <a:spLocks/>
            </p:cNvSpPr>
            <p:nvPr/>
          </p:nvSpPr>
          <p:spPr bwMode="auto">
            <a:xfrm>
              <a:off x="3729" y="3027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3 h 19"/>
                <a:gd name="T4" fmla="*/ 0 w 22"/>
                <a:gd name="T5" fmla="*/ 16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2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2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3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5" name="Freeform 1179"/>
            <p:cNvSpPr>
              <a:spLocks/>
            </p:cNvSpPr>
            <p:nvPr/>
          </p:nvSpPr>
          <p:spPr bwMode="auto">
            <a:xfrm>
              <a:off x="3746" y="3007"/>
              <a:ext cx="19" cy="20"/>
            </a:xfrm>
            <a:custGeom>
              <a:avLst/>
              <a:gdLst>
                <a:gd name="T0" fmla="*/ 2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8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6" name="Freeform 1180"/>
            <p:cNvSpPr>
              <a:spLocks/>
            </p:cNvSpPr>
            <p:nvPr/>
          </p:nvSpPr>
          <p:spPr bwMode="auto">
            <a:xfrm>
              <a:off x="3754" y="2990"/>
              <a:ext cx="25" cy="28"/>
            </a:xfrm>
            <a:custGeom>
              <a:avLst/>
              <a:gdLst>
                <a:gd name="T0" fmla="*/ 3 w 25"/>
                <a:gd name="T1" fmla="*/ 20 h 28"/>
                <a:gd name="T2" fmla="*/ 0 w 25"/>
                <a:gd name="T3" fmla="*/ 23 h 28"/>
                <a:gd name="T4" fmla="*/ 0 w 25"/>
                <a:gd name="T5" fmla="*/ 25 h 28"/>
                <a:gd name="T6" fmla="*/ 3 w 25"/>
                <a:gd name="T7" fmla="*/ 28 h 28"/>
                <a:gd name="T8" fmla="*/ 6 w 25"/>
                <a:gd name="T9" fmla="*/ 28 h 28"/>
                <a:gd name="T10" fmla="*/ 8 w 25"/>
                <a:gd name="T11" fmla="*/ 28 h 28"/>
                <a:gd name="T12" fmla="*/ 11 w 25"/>
                <a:gd name="T13" fmla="*/ 28 h 28"/>
                <a:gd name="T14" fmla="*/ 25 w 25"/>
                <a:gd name="T15" fmla="*/ 11 h 28"/>
                <a:gd name="T16" fmla="*/ 25 w 25"/>
                <a:gd name="T17" fmla="*/ 9 h 28"/>
                <a:gd name="T18" fmla="*/ 25 w 25"/>
                <a:gd name="T19" fmla="*/ 6 h 28"/>
                <a:gd name="T20" fmla="*/ 25 w 25"/>
                <a:gd name="T21" fmla="*/ 3 h 28"/>
                <a:gd name="T22" fmla="*/ 22 w 25"/>
                <a:gd name="T23" fmla="*/ 0 h 28"/>
                <a:gd name="T24" fmla="*/ 20 w 25"/>
                <a:gd name="T25" fmla="*/ 0 h 28"/>
                <a:gd name="T26" fmla="*/ 17 w 25"/>
                <a:gd name="T27" fmla="*/ 3 h 28"/>
                <a:gd name="T28" fmla="*/ 3 w 25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8"/>
                <a:gd name="T47" fmla="*/ 25 w 2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7" name="Freeform 1181"/>
            <p:cNvSpPr>
              <a:spLocks/>
            </p:cNvSpPr>
            <p:nvPr/>
          </p:nvSpPr>
          <p:spPr bwMode="auto">
            <a:xfrm>
              <a:off x="3768" y="2979"/>
              <a:ext cx="17" cy="22"/>
            </a:xfrm>
            <a:custGeom>
              <a:avLst/>
              <a:gdLst>
                <a:gd name="T0" fmla="*/ 3 w 17"/>
                <a:gd name="T1" fmla="*/ 14 h 22"/>
                <a:gd name="T2" fmla="*/ 0 w 17"/>
                <a:gd name="T3" fmla="*/ 17 h 22"/>
                <a:gd name="T4" fmla="*/ 0 w 17"/>
                <a:gd name="T5" fmla="*/ 20 h 22"/>
                <a:gd name="T6" fmla="*/ 3 w 17"/>
                <a:gd name="T7" fmla="*/ 22 h 22"/>
                <a:gd name="T8" fmla="*/ 6 w 17"/>
                <a:gd name="T9" fmla="*/ 22 h 22"/>
                <a:gd name="T10" fmla="*/ 8 w 17"/>
                <a:gd name="T11" fmla="*/ 22 h 22"/>
                <a:gd name="T12" fmla="*/ 11 w 17"/>
                <a:gd name="T13" fmla="*/ 22 h 22"/>
                <a:gd name="T14" fmla="*/ 17 w 17"/>
                <a:gd name="T15" fmla="*/ 11 h 22"/>
                <a:gd name="T16" fmla="*/ 17 w 17"/>
                <a:gd name="T17" fmla="*/ 8 h 22"/>
                <a:gd name="T18" fmla="*/ 17 w 17"/>
                <a:gd name="T19" fmla="*/ 6 h 22"/>
                <a:gd name="T20" fmla="*/ 17 w 17"/>
                <a:gd name="T21" fmla="*/ 3 h 22"/>
                <a:gd name="T22" fmla="*/ 14 w 17"/>
                <a:gd name="T23" fmla="*/ 0 h 22"/>
                <a:gd name="T24" fmla="*/ 11 w 17"/>
                <a:gd name="T25" fmla="*/ 0 h 22"/>
                <a:gd name="T26" fmla="*/ 8 w 17"/>
                <a:gd name="T27" fmla="*/ 3 h 22"/>
                <a:gd name="T28" fmla="*/ 3 w 17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8" name="Line 1182"/>
            <p:cNvSpPr>
              <a:spLocks noChangeShapeType="1"/>
            </p:cNvSpPr>
            <p:nvPr/>
          </p:nvSpPr>
          <p:spPr bwMode="auto">
            <a:xfrm flipV="1">
              <a:off x="3788" y="2968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9" name="Line 1183"/>
            <p:cNvSpPr>
              <a:spLocks noChangeShapeType="1"/>
            </p:cNvSpPr>
            <p:nvPr/>
          </p:nvSpPr>
          <p:spPr bwMode="auto">
            <a:xfrm flipV="1">
              <a:off x="3799" y="2948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0" name="Line 1184"/>
            <p:cNvSpPr>
              <a:spLocks noChangeShapeType="1"/>
            </p:cNvSpPr>
            <p:nvPr/>
          </p:nvSpPr>
          <p:spPr bwMode="auto">
            <a:xfrm flipV="1">
              <a:off x="3807" y="2931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1" name="Line 1185"/>
            <p:cNvSpPr>
              <a:spLocks noChangeShapeType="1"/>
            </p:cNvSpPr>
            <p:nvPr/>
          </p:nvSpPr>
          <p:spPr bwMode="auto">
            <a:xfrm flipV="1">
              <a:off x="3816" y="2912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2" name="Freeform 1186"/>
            <p:cNvSpPr>
              <a:spLocks/>
            </p:cNvSpPr>
            <p:nvPr/>
          </p:nvSpPr>
          <p:spPr bwMode="auto">
            <a:xfrm>
              <a:off x="3818" y="2889"/>
              <a:ext cx="23" cy="20"/>
            </a:xfrm>
            <a:custGeom>
              <a:avLst/>
              <a:gdLst>
                <a:gd name="T0" fmla="*/ 3 w 23"/>
                <a:gd name="T1" fmla="*/ 12 h 20"/>
                <a:gd name="T2" fmla="*/ 0 w 23"/>
                <a:gd name="T3" fmla="*/ 14 h 20"/>
                <a:gd name="T4" fmla="*/ 0 w 23"/>
                <a:gd name="T5" fmla="*/ 17 h 20"/>
                <a:gd name="T6" fmla="*/ 3 w 23"/>
                <a:gd name="T7" fmla="*/ 20 h 20"/>
                <a:gd name="T8" fmla="*/ 6 w 23"/>
                <a:gd name="T9" fmla="*/ 20 h 20"/>
                <a:gd name="T10" fmla="*/ 9 w 23"/>
                <a:gd name="T11" fmla="*/ 20 h 20"/>
                <a:gd name="T12" fmla="*/ 12 w 23"/>
                <a:gd name="T13" fmla="*/ 20 h 20"/>
                <a:gd name="T14" fmla="*/ 23 w 23"/>
                <a:gd name="T15" fmla="*/ 12 h 20"/>
                <a:gd name="T16" fmla="*/ 23 w 23"/>
                <a:gd name="T17" fmla="*/ 9 h 20"/>
                <a:gd name="T18" fmla="*/ 23 w 23"/>
                <a:gd name="T19" fmla="*/ 6 h 20"/>
                <a:gd name="T20" fmla="*/ 23 w 23"/>
                <a:gd name="T21" fmla="*/ 3 h 20"/>
                <a:gd name="T22" fmla="*/ 20 w 23"/>
                <a:gd name="T23" fmla="*/ 0 h 20"/>
                <a:gd name="T24" fmla="*/ 17 w 23"/>
                <a:gd name="T25" fmla="*/ 0 h 20"/>
                <a:gd name="T26" fmla="*/ 14 w 23"/>
                <a:gd name="T27" fmla="*/ 3 h 20"/>
                <a:gd name="T28" fmla="*/ 3 w 23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3" name="Line 1187"/>
            <p:cNvSpPr>
              <a:spLocks noChangeShapeType="1"/>
            </p:cNvSpPr>
            <p:nvPr/>
          </p:nvSpPr>
          <p:spPr bwMode="auto">
            <a:xfrm flipV="1">
              <a:off x="3835" y="2878"/>
              <a:ext cx="3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4" name="Line 1188"/>
            <p:cNvSpPr>
              <a:spLocks noChangeShapeType="1"/>
            </p:cNvSpPr>
            <p:nvPr/>
          </p:nvSpPr>
          <p:spPr bwMode="auto">
            <a:xfrm flipV="1">
              <a:off x="3843" y="2861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5" name="Line 1189"/>
            <p:cNvSpPr>
              <a:spLocks noChangeShapeType="1"/>
            </p:cNvSpPr>
            <p:nvPr/>
          </p:nvSpPr>
          <p:spPr bwMode="auto">
            <a:xfrm flipV="1">
              <a:off x="3852" y="2842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6" name="Line 1190"/>
            <p:cNvSpPr>
              <a:spLocks noChangeShapeType="1"/>
            </p:cNvSpPr>
            <p:nvPr/>
          </p:nvSpPr>
          <p:spPr bwMode="auto">
            <a:xfrm flipV="1">
              <a:off x="3863" y="2825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7" name="Line 1191"/>
            <p:cNvSpPr>
              <a:spLocks noChangeShapeType="1"/>
            </p:cNvSpPr>
            <p:nvPr/>
          </p:nvSpPr>
          <p:spPr bwMode="auto">
            <a:xfrm flipV="1">
              <a:off x="3863" y="2814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8" name="Line 1192"/>
            <p:cNvSpPr>
              <a:spLocks noChangeShapeType="1"/>
            </p:cNvSpPr>
            <p:nvPr/>
          </p:nvSpPr>
          <p:spPr bwMode="auto">
            <a:xfrm flipV="1">
              <a:off x="3871" y="2797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9" name="Line 1193"/>
            <p:cNvSpPr>
              <a:spLocks noChangeShapeType="1"/>
            </p:cNvSpPr>
            <p:nvPr/>
          </p:nvSpPr>
          <p:spPr bwMode="auto">
            <a:xfrm flipV="1">
              <a:off x="3871" y="2778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0" name="Freeform 1194"/>
            <p:cNvSpPr>
              <a:spLocks/>
            </p:cNvSpPr>
            <p:nvPr/>
          </p:nvSpPr>
          <p:spPr bwMode="auto">
            <a:xfrm>
              <a:off x="3874" y="2755"/>
              <a:ext cx="20" cy="28"/>
            </a:xfrm>
            <a:custGeom>
              <a:avLst/>
              <a:gdLst>
                <a:gd name="T0" fmla="*/ 3 w 20"/>
                <a:gd name="T1" fmla="*/ 20 h 28"/>
                <a:gd name="T2" fmla="*/ 0 w 20"/>
                <a:gd name="T3" fmla="*/ 23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9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9 h 28"/>
                <a:gd name="T18" fmla="*/ 20 w 20"/>
                <a:gd name="T19" fmla="*/ 6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1" name="Freeform 1195"/>
            <p:cNvSpPr>
              <a:spLocks/>
            </p:cNvSpPr>
            <p:nvPr/>
          </p:nvSpPr>
          <p:spPr bwMode="auto">
            <a:xfrm>
              <a:off x="3883" y="2744"/>
              <a:ext cx="22" cy="22"/>
            </a:xfrm>
            <a:custGeom>
              <a:avLst/>
              <a:gdLst>
                <a:gd name="T0" fmla="*/ 2 w 22"/>
                <a:gd name="T1" fmla="*/ 14 h 22"/>
                <a:gd name="T2" fmla="*/ 0 w 22"/>
                <a:gd name="T3" fmla="*/ 17 h 22"/>
                <a:gd name="T4" fmla="*/ 0 w 22"/>
                <a:gd name="T5" fmla="*/ 20 h 22"/>
                <a:gd name="T6" fmla="*/ 2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6 h 22"/>
                <a:gd name="T20" fmla="*/ 22 w 22"/>
                <a:gd name="T21" fmla="*/ 3 h 22"/>
                <a:gd name="T22" fmla="*/ 19 w 22"/>
                <a:gd name="T23" fmla="*/ 0 h 22"/>
                <a:gd name="T24" fmla="*/ 16 w 22"/>
                <a:gd name="T25" fmla="*/ 0 h 22"/>
                <a:gd name="T26" fmla="*/ 14 w 22"/>
                <a:gd name="T27" fmla="*/ 3 h 22"/>
                <a:gd name="T28" fmla="*/ 2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2" name="Line 1196"/>
            <p:cNvSpPr>
              <a:spLocks noChangeShapeType="1"/>
            </p:cNvSpPr>
            <p:nvPr/>
          </p:nvSpPr>
          <p:spPr bwMode="auto">
            <a:xfrm flipV="1">
              <a:off x="3899" y="2733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3" name="Line 1197"/>
            <p:cNvSpPr>
              <a:spLocks noChangeShapeType="1"/>
            </p:cNvSpPr>
            <p:nvPr/>
          </p:nvSpPr>
          <p:spPr bwMode="auto">
            <a:xfrm flipV="1">
              <a:off x="3908" y="2713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4" name="Line 1198"/>
            <p:cNvSpPr>
              <a:spLocks noChangeShapeType="1"/>
            </p:cNvSpPr>
            <p:nvPr/>
          </p:nvSpPr>
          <p:spPr bwMode="auto">
            <a:xfrm flipV="1">
              <a:off x="3916" y="2696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5" name="Freeform 1199"/>
            <p:cNvSpPr>
              <a:spLocks/>
            </p:cNvSpPr>
            <p:nvPr/>
          </p:nvSpPr>
          <p:spPr bwMode="auto">
            <a:xfrm>
              <a:off x="2901" y="2355"/>
              <a:ext cx="20" cy="20"/>
            </a:xfrm>
            <a:custGeom>
              <a:avLst/>
              <a:gdLst>
                <a:gd name="T0" fmla="*/ 11 w 20"/>
                <a:gd name="T1" fmla="*/ 3 h 20"/>
                <a:gd name="T2" fmla="*/ 8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1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1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6" name="Line 1200"/>
            <p:cNvSpPr>
              <a:spLocks noChangeShapeType="1"/>
            </p:cNvSpPr>
            <p:nvPr/>
          </p:nvSpPr>
          <p:spPr bwMode="auto">
            <a:xfrm>
              <a:off x="2915" y="2380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7" name="Line 1201"/>
            <p:cNvSpPr>
              <a:spLocks noChangeShapeType="1"/>
            </p:cNvSpPr>
            <p:nvPr/>
          </p:nvSpPr>
          <p:spPr bwMode="auto">
            <a:xfrm>
              <a:off x="2923" y="238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8" name="Line 1202"/>
            <p:cNvSpPr>
              <a:spLocks noChangeShapeType="1"/>
            </p:cNvSpPr>
            <p:nvPr/>
          </p:nvSpPr>
          <p:spPr bwMode="auto">
            <a:xfrm>
              <a:off x="2934" y="239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9" name="Line 1203"/>
            <p:cNvSpPr>
              <a:spLocks noChangeShapeType="1"/>
            </p:cNvSpPr>
            <p:nvPr/>
          </p:nvSpPr>
          <p:spPr bwMode="auto">
            <a:xfrm>
              <a:off x="2934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0" name="Freeform 1204"/>
            <p:cNvSpPr>
              <a:spLocks/>
            </p:cNvSpPr>
            <p:nvPr/>
          </p:nvSpPr>
          <p:spPr bwMode="auto">
            <a:xfrm>
              <a:off x="2937" y="2411"/>
              <a:ext cx="20" cy="20"/>
            </a:xfrm>
            <a:custGeom>
              <a:avLst/>
              <a:gdLst>
                <a:gd name="T0" fmla="*/ 11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8 h 20"/>
                <a:gd name="T12" fmla="*/ 3 w 20"/>
                <a:gd name="T13" fmla="*/ 11 h 20"/>
                <a:gd name="T14" fmla="*/ 11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1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1" name="Freeform 1205"/>
            <p:cNvSpPr>
              <a:spLocks/>
            </p:cNvSpPr>
            <p:nvPr/>
          </p:nvSpPr>
          <p:spPr bwMode="auto">
            <a:xfrm>
              <a:off x="2946" y="2428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2" name="Freeform 1206"/>
            <p:cNvSpPr>
              <a:spLocks/>
            </p:cNvSpPr>
            <p:nvPr/>
          </p:nvSpPr>
          <p:spPr bwMode="auto">
            <a:xfrm>
              <a:off x="2954" y="2447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6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2 h 20"/>
                <a:gd name="T14" fmla="*/ 14 w 22"/>
                <a:gd name="T15" fmla="*/ 20 h 20"/>
                <a:gd name="T16" fmla="*/ 17 w 22"/>
                <a:gd name="T17" fmla="*/ 20 h 20"/>
                <a:gd name="T18" fmla="*/ 20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2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3" name="Freeform 1207"/>
            <p:cNvSpPr>
              <a:spLocks/>
            </p:cNvSpPr>
            <p:nvPr/>
          </p:nvSpPr>
          <p:spPr bwMode="auto">
            <a:xfrm>
              <a:off x="2965" y="2464"/>
              <a:ext cx="20" cy="20"/>
            </a:xfrm>
            <a:custGeom>
              <a:avLst/>
              <a:gdLst>
                <a:gd name="T0" fmla="*/ 11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1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1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4" name="Freeform 1208"/>
            <p:cNvSpPr>
              <a:spLocks/>
            </p:cNvSpPr>
            <p:nvPr/>
          </p:nvSpPr>
          <p:spPr bwMode="auto">
            <a:xfrm>
              <a:off x="2974" y="2484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5" name="Freeform 1209"/>
            <p:cNvSpPr>
              <a:spLocks/>
            </p:cNvSpPr>
            <p:nvPr/>
          </p:nvSpPr>
          <p:spPr bwMode="auto">
            <a:xfrm>
              <a:off x="2982" y="2501"/>
              <a:ext cx="20" cy="22"/>
            </a:xfrm>
            <a:custGeom>
              <a:avLst/>
              <a:gdLst>
                <a:gd name="T0" fmla="*/ 11 w 20"/>
                <a:gd name="T1" fmla="*/ 2 h 22"/>
                <a:gd name="T2" fmla="*/ 8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1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1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6" name="Freeform 1210"/>
            <p:cNvSpPr>
              <a:spLocks/>
            </p:cNvSpPr>
            <p:nvPr/>
          </p:nvSpPr>
          <p:spPr bwMode="auto">
            <a:xfrm>
              <a:off x="2990" y="2520"/>
              <a:ext cx="23" cy="20"/>
            </a:xfrm>
            <a:custGeom>
              <a:avLst/>
              <a:gdLst>
                <a:gd name="T0" fmla="*/ 12 w 23"/>
                <a:gd name="T1" fmla="*/ 3 h 20"/>
                <a:gd name="T2" fmla="*/ 9 w 23"/>
                <a:gd name="T3" fmla="*/ 0 h 20"/>
                <a:gd name="T4" fmla="*/ 6 w 23"/>
                <a:gd name="T5" fmla="*/ 0 h 20"/>
                <a:gd name="T6" fmla="*/ 3 w 23"/>
                <a:gd name="T7" fmla="*/ 3 h 20"/>
                <a:gd name="T8" fmla="*/ 0 w 23"/>
                <a:gd name="T9" fmla="*/ 6 h 20"/>
                <a:gd name="T10" fmla="*/ 0 w 23"/>
                <a:gd name="T11" fmla="*/ 9 h 20"/>
                <a:gd name="T12" fmla="*/ 3 w 23"/>
                <a:gd name="T13" fmla="*/ 11 h 20"/>
                <a:gd name="T14" fmla="*/ 14 w 23"/>
                <a:gd name="T15" fmla="*/ 20 h 20"/>
                <a:gd name="T16" fmla="*/ 17 w 23"/>
                <a:gd name="T17" fmla="*/ 20 h 20"/>
                <a:gd name="T18" fmla="*/ 20 w 23"/>
                <a:gd name="T19" fmla="*/ 20 h 20"/>
                <a:gd name="T20" fmla="*/ 23 w 23"/>
                <a:gd name="T21" fmla="*/ 20 h 20"/>
                <a:gd name="T22" fmla="*/ 23 w 23"/>
                <a:gd name="T23" fmla="*/ 17 h 20"/>
                <a:gd name="T24" fmla="*/ 23 w 23"/>
                <a:gd name="T25" fmla="*/ 14 h 20"/>
                <a:gd name="T26" fmla="*/ 23 w 23"/>
                <a:gd name="T27" fmla="*/ 11 h 20"/>
                <a:gd name="T28" fmla="*/ 12 w 23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7" name="Line 1211"/>
            <p:cNvSpPr>
              <a:spLocks noChangeShapeType="1"/>
            </p:cNvSpPr>
            <p:nvPr/>
          </p:nvSpPr>
          <p:spPr bwMode="auto">
            <a:xfrm>
              <a:off x="3007" y="253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8" name="Line 1212"/>
            <p:cNvSpPr>
              <a:spLocks noChangeShapeType="1"/>
            </p:cNvSpPr>
            <p:nvPr/>
          </p:nvSpPr>
          <p:spPr bwMode="auto">
            <a:xfrm>
              <a:off x="3016" y="255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9" name="Freeform 1213"/>
            <p:cNvSpPr>
              <a:spLocks/>
            </p:cNvSpPr>
            <p:nvPr/>
          </p:nvSpPr>
          <p:spPr bwMode="auto">
            <a:xfrm>
              <a:off x="3010" y="2557"/>
              <a:ext cx="20" cy="25"/>
            </a:xfrm>
            <a:custGeom>
              <a:avLst/>
              <a:gdLst>
                <a:gd name="T0" fmla="*/ 11 w 20"/>
                <a:gd name="T1" fmla="*/ 2 h 25"/>
                <a:gd name="T2" fmla="*/ 11 w 20"/>
                <a:gd name="T3" fmla="*/ 0 h 25"/>
                <a:gd name="T4" fmla="*/ 8 w 20"/>
                <a:gd name="T5" fmla="*/ 0 h 25"/>
                <a:gd name="T6" fmla="*/ 6 w 20"/>
                <a:gd name="T7" fmla="*/ 0 h 25"/>
                <a:gd name="T8" fmla="*/ 3 w 20"/>
                <a:gd name="T9" fmla="*/ 0 h 25"/>
                <a:gd name="T10" fmla="*/ 0 w 20"/>
                <a:gd name="T11" fmla="*/ 2 h 25"/>
                <a:gd name="T12" fmla="*/ 0 w 20"/>
                <a:gd name="T13" fmla="*/ 5 h 25"/>
                <a:gd name="T14" fmla="*/ 8 w 20"/>
                <a:gd name="T15" fmla="*/ 22 h 25"/>
                <a:gd name="T16" fmla="*/ 11 w 20"/>
                <a:gd name="T17" fmla="*/ 25 h 25"/>
                <a:gd name="T18" fmla="*/ 14 w 20"/>
                <a:gd name="T19" fmla="*/ 25 h 25"/>
                <a:gd name="T20" fmla="*/ 17 w 20"/>
                <a:gd name="T21" fmla="*/ 25 h 25"/>
                <a:gd name="T22" fmla="*/ 20 w 20"/>
                <a:gd name="T23" fmla="*/ 25 h 25"/>
                <a:gd name="T24" fmla="*/ 20 w 20"/>
                <a:gd name="T25" fmla="*/ 22 h 25"/>
                <a:gd name="T26" fmla="*/ 20 w 20"/>
                <a:gd name="T27" fmla="*/ 19 h 25"/>
                <a:gd name="T28" fmla="*/ 11 w 20"/>
                <a:gd name="T29" fmla="*/ 2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5"/>
                <a:gd name="T47" fmla="*/ 20 w 20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5">
                  <a:moveTo>
                    <a:pt x="11" y="2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0" name="Freeform 1214"/>
            <p:cNvSpPr>
              <a:spLocks/>
            </p:cNvSpPr>
            <p:nvPr/>
          </p:nvSpPr>
          <p:spPr bwMode="auto">
            <a:xfrm>
              <a:off x="3018" y="2571"/>
              <a:ext cx="23" cy="30"/>
            </a:xfrm>
            <a:custGeom>
              <a:avLst/>
              <a:gdLst>
                <a:gd name="T0" fmla="*/ 12 w 23"/>
                <a:gd name="T1" fmla="*/ 2 h 30"/>
                <a:gd name="T2" fmla="*/ 9 w 23"/>
                <a:gd name="T3" fmla="*/ 0 h 30"/>
                <a:gd name="T4" fmla="*/ 6 w 23"/>
                <a:gd name="T5" fmla="*/ 0 h 30"/>
                <a:gd name="T6" fmla="*/ 3 w 23"/>
                <a:gd name="T7" fmla="*/ 2 h 30"/>
                <a:gd name="T8" fmla="*/ 0 w 23"/>
                <a:gd name="T9" fmla="*/ 5 h 30"/>
                <a:gd name="T10" fmla="*/ 0 w 23"/>
                <a:gd name="T11" fmla="*/ 8 h 30"/>
                <a:gd name="T12" fmla="*/ 3 w 23"/>
                <a:gd name="T13" fmla="*/ 11 h 30"/>
                <a:gd name="T14" fmla="*/ 14 w 23"/>
                <a:gd name="T15" fmla="*/ 30 h 30"/>
                <a:gd name="T16" fmla="*/ 17 w 23"/>
                <a:gd name="T17" fmla="*/ 30 h 30"/>
                <a:gd name="T18" fmla="*/ 20 w 23"/>
                <a:gd name="T19" fmla="*/ 30 h 30"/>
                <a:gd name="T20" fmla="*/ 23 w 23"/>
                <a:gd name="T21" fmla="*/ 30 h 30"/>
                <a:gd name="T22" fmla="*/ 23 w 23"/>
                <a:gd name="T23" fmla="*/ 28 h 30"/>
                <a:gd name="T24" fmla="*/ 23 w 23"/>
                <a:gd name="T25" fmla="*/ 25 h 30"/>
                <a:gd name="T26" fmla="*/ 23 w 23"/>
                <a:gd name="T27" fmla="*/ 22 h 30"/>
                <a:gd name="T28" fmla="*/ 12 w 23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0"/>
                <a:gd name="T47" fmla="*/ 23 w 23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0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1" name="Freeform 1215"/>
            <p:cNvSpPr>
              <a:spLocks/>
            </p:cNvSpPr>
            <p:nvPr/>
          </p:nvSpPr>
          <p:spPr bwMode="auto">
            <a:xfrm>
              <a:off x="3030" y="2599"/>
              <a:ext cx="19" cy="19"/>
            </a:xfrm>
            <a:custGeom>
              <a:avLst/>
              <a:gdLst>
                <a:gd name="T0" fmla="*/ 11 w 19"/>
                <a:gd name="T1" fmla="*/ 2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2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6 h 19"/>
                <a:gd name="T24" fmla="*/ 19 w 19"/>
                <a:gd name="T25" fmla="*/ 13 h 19"/>
                <a:gd name="T26" fmla="*/ 19 w 19"/>
                <a:gd name="T27" fmla="*/ 11 h 19"/>
                <a:gd name="T28" fmla="*/ 11 w 19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2" name="Line 1216"/>
            <p:cNvSpPr>
              <a:spLocks noChangeShapeType="1"/>
            </p:cNvSpPr>
            <p:nvPr/>
          </p:nvSpPr>
          <p:spPr bwMode="auto">
            <a:xfrm>
              <a:off x="3044" y="262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3" name="Line 1217"/>
            <p:cNvSpPr>
              <a:spLocks noChangeShapeType="1"/>
            </p:cNvSpPr>
            <p:nvPr/>
          </p:nvSpPr>
          <p:spPr bwMode="auto">
            <a:xfrm>
              <a:off x="3044" y="263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4" name="Line 1218"/>
            <p:cNvSpPr>
              <a:spLocks noChangeShapeType="1"/>
            </p:cNvSpPr>
            <p:nvPr/>
          </p:nvSpPr>
          <p:spPr bwMode="auto">
            <a:xfrm>
              <a:off x="3052" y="2640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5" name="Line 1219"/>
            <p:cNvSpPr>
              <a:spLocks noChangeShapeType="1"/>
            </p:cNvSpPr>
            <p:nvPr/>
          </p:nvSpPr>
          <p:spPr bwMode="auto">
            <a:xfrm>
              <a:off x="3060" y="266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6" name="Line 1220"/>
            <p:cNvSpPr>
              <a:spLocks noChangeShapeType="1"/>
            </p:cNvSpPr>
            <p:nvPr/>
          </p:nvSpPr>
          <p:spPr bwMode="auto">
            <a:xfrm>
              <a:off x="3060" y="266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7" name="Line 1221"/>
            <p:cNvSpPr>
              <a:spLocks noChangeShapeType="1"/>
            </p:cNvSpPr>
            <p:nvPr/>
          </p:nvSpPr>
          <p:spPr bwMode="auto">
            <a:xfrm>
              <a:off x="3072" y="2677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8" name="Line 1222"/>
            <p:cNvSpPr>
              <a:spLocks noChangeShapeType="1"/>
            </p:cNvSpPr>
            <p:nvPr/>
          </p:nvSpPr>
          <p:spPr bwMode="auto">
            <a:xfrm>
              <a:off x="3080" y="2696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9" name="Freeform 1223"/>
            <p:cNvSpPr>
              <a:spLocks/>
            </p:cNvSpPr>
            <p:nvPr/>
          </p:nvSpPr>
          <p:spPr bwMode="auto">
            <a:xfrm>
              <a:off x="3074" y="2708"/>
              <a:ext cx="20" cy="22"/>
            </a:xfrm>
            <a:custGeom>
              <a:avLst/>
              <a:gdLst>
                <a:gd name="T0" fmla="*/ 12 w 20"/>
                <a:gd name="T1" fmla="*/ 2 h 22"/>
                <a:gd name="T2" fmla="*/ 9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2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2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0" name="Freeform 1224"/>
            <p:cNvSpPr>
              <a:spLocks/>
            </p:cNvSpPr>
            <p:nvPr/>
          </p:nvSpPr>
          <p:spPr bwMode="auto">
            <a:xfrm>
              <a:off x="3083" y="2727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1" name="Freeform 1225"/>
            <p:cNvSpPr>
              <a:spLocks/>
            </p:cNvSpPr>
            <p:nvPr/>
          </p:nvSpPr>
          <p:spPr bwMode="auto">
            <a:xfrm>
              <a:off x="3091" y="2744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9 w 22"/>
                <a:gd name="T3" fmla="*/ 0 h 22"/>
                <a:gd name="T4" fmla="*/ 6 w 22"/>
                <a:gd name="T5" fmla="*/ 0 h 22"/>
                <a:gd name="T6" fmla="*/ 3 w 22"/>
                <a:gd name="T7" fmla="*/ 3 h 22"/>
                <a:gd name="T8" fmla="*/ 0 w 22"/>
                <a:gd name="T9" fmla="*/ 6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20 w 22"/>
                <a:gd name="T19" fmla="*/ 22 h 22"/>
                <a:gd name="T20" fmla="*/ 22 w 22"/>
                <a:gd name="T21" fmla="*/ 22 h 22"/>
                <a:gd name="T22" fmla="*/ 22 w 22"/>
                <a:gd name="T23" fmla="*/ 20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2" name="Line 1226"/>
            <p:cNvSpPr>
              <a:spLocks noChangeShapeType="1"/>
            </p:cNvSpPr>
            <p:nvPr/>
          </p:nvSpPr>
          <p:spPr bwMode="auto">
            <a:xfrm>
              <a:off x="3108" y="276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3" name="Freeform 1227"/>
            <p:cNvSpPr>
              <a:spLocks/>
            </p:cNvSpPr>
            <p:nvPr/>
          </p:nvSpPr>
          <p:spPr bwMode="auto">
            <a:xfrm>
              <a:off x="3102" y="2764"/>
              <a:ext cx="20" cy="28"/>
            </a:xfrm>
            <a:custGeom>
              <a:avLst/>
              <a:gdLst>
                <a:gd name="T0" fmla="*/ 11 w 20"/>
                <a:gd name="T1" fmla="*/ 5 h 28"/>
                <a:gd name="T2" fmla="*/ 11 w 20"/>
                <a:gd name="T3" fmla="*/ 2 h 28"/>
                <a:gd name="T4" fmla="*/ 9 w 20"/>
                <a:gd name="T5" fmla="*/ 0 h 28"/>
                <a:gd name="T6" fmla="*/ 6 w 20"/>
                <a:gd name="T7" fmla="*/ 0 h 28"/>
                <a:gd name="T8" fmla="*/ 3 w 20"/>
                <a:gd name="T9" fmla="*/ 2 h 28"/>
                <a:gd name="T10" fmla="*/ 0 w 20"/>
                <a:gd name="T11" fmla="*/ 5 h 28"/>
                <a:gd name="T12" fmla="*/ 0 w 20"/>
                <a:gd name="T13" fmla="*/ 8 h 28"/>
                <a:gd name="T14" fmla="*/ 9 w 20"/>
                <a:gd name="T15" fmla="*/ 25 h 28"/>
                <a:gd name="T16" fmla="*/ 11 w 20"/>
                <a:gd name="T17" fmla="*/ 28 h 28"/>
                <a:gd name="T18" fmla="*/ 14 w 20"/>
                <a:gd name="T19" fmla="*/ 28 h 28"/>
                <a:gd name="T20" fmla="*/ 17 w 20"/>
                <a:gd name="T21" fmla="*/ 28 h 28"/>
                <a:gd name="T22" fmla="*/ 20 w 20"/>
                <a:gd name="T23" fmla="*/ 28 h 28"/>
                <a:gd name="T24" fmla="*/ 20 w 20"/>
                <a:gd name="T25" fmla="*/ 25 h 28"/>
                <a:gd name="T26" fmla="*/ 20 w 20"/>
                <a:gd name="T27" fmla="*/ 22 h 28"/>
                <a:gd name="T28" fmla="*/ 11 w 20"/>
                <a:gd name="T29" fmla="*/ 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11" y="5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4" name="Line 1228"/>
            <p:cNvSpPr>
              <a:spLocks noChangeShapeType="1"/>
            </p:cNvSpPr>
            <p:nvPr/>
          </p:nvSpPr>
          <p:spPr bwMode="auto">
            <a:xfrm>
              <a:off x="3116" y="278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5" name="Freeform 1229"/>
            <p:cNvSpPr>
              <a:spLocks/>
            </p:cNvSpPr>
            <p:nvPr/>
          </p:nvSpPr>
          <p:spPr bwMode="auto">
            <a:xfrm>
              <a:off x="3111" y="2792"/>
              <a:ext cx="19" cy="19"/>
            </a:xfrm>
            <a:custGeom>
              <a:avLst/>
              <a:gdLst>
                <a:gd name="T0" fmla="*/ 11 w 19"/>
                <a:gd name="T1" fmla="*/ 2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2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6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6" name="Line 1230"/>
            <p:cNvSpPr>
              <a:spLocks noChangeShapeType="1"/>
            </p:cNvSpPr>
            <p:nvPr/>
          </p:nvSpPr>
          <p:spPr bwMode="auto">
            <a:xfrm>
              <a:off x="3125" y="281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7" name="Line 1231"/>
            <p:cNvSpPr>
              <a:spLocks noChangeShapeType="1"/>
            </p:cNvSpPr>
            <p:nvPr/>
          </p:nvSpPr>
          <p:spPr bwMode="auto">
            <a:xfrm>
              <a:off x="3136" y="283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8" name="Line 1232"/>
            <p:cNvSpPr>
              <a:spLocks noChangeShapeType="1"/>
            </p:cNvSpPr>
            <p:nvPr/>
          </p:nvSpPr>
          <p:spPr bwMode="auto">
            <a:xfrm>
              <a:off x="3144" y="285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9" name="Line 1233"/>
            <p:cNvSpPr>
              <a:spLocks noChangeShapeType="1"/>
            </p:cNvSpPr>
            <p:nvPr/>
          </p:nvSpPr>
          <p:spPr bwMode="auto">
            <a:xfrm>
              <a:off x="3153" y="287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0" name="Line 1234"/>
            <p:cNvSpPr>
              <a:spLocks noChangeShapeType="1"/>
            </p:cNvSpPr>
            <p:nvPr/>
          </p:nvSpPr>
          <p:spPr bwMode="auto">
            <a:xfrm>
              <a:off x="3161" y="288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1" name="Line 1235"/>
            <p:cNvSpPr>
              <a:spLocks noChangeShapeType="1"/>
            </p:cNvSpPr>
            <p:nvPr/>
          </p:nvSpPr>
          <p:spPr bwMode="auto">
            <a:xfrm>
              <a:off x="3161" y="288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2" name="Line 1236"/>
            <p:cNvSpPr>
              <a:spLocks noChangeShapeType="1"/>
            </p:cNvSpPr>
            <p:nvPr/>
          </p:nvSpPr>
          <p:spPr bwMode="auto">
            <a:xfrm>
              <a:off x="3172" y="290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3" name="Freeform 1237"/>
            <p:cNvSpPr>
              <a:spLocks/>
            </p:cNvSpPr>
            <p:nvPr/>
          </p:nvSpPr>
          <p:spPr bwMode="auto">
            <a:xfrm>
              <a:off x="3167" y="2906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4" name="Freeform 1238"/>
            <p:cNvSpPr>
              <a:spLocks/>
            </p:cNvSpPr>
            <p:nvPr/>
          </p:nvSpPr>
          <p:spPr bwMode="auto">
            <a:xfrm>
              <a:off x="3175" y="2926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5" name="Freeform 1239"/>
            <p:cNvSpPr>
              <a:spLocks/>
            </p:cNvSpPr>
            <p:nvPr/>
          </p:nvSpPr>
          <p:spPr bwMode="auto">
            <a:xfrm>
              <a:off x="3183" y="2943"/>
              <a:ext cx="20" cy="22"/>
            </a:xfrm>
            <a:custGeom>
              <a:avLst/>
              <a:gdLst>
                <a:gd name="T0" fmla="*/ 12 w 20"/>
                <a:gd name="T1" fmla="*/ 2 h 22"/>
                <a:gd name="T2" fmla="*/ 9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2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2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6" name="Freeform 1240"/>
            <p:cNvSpPr>
              <a:spLocks/>
            </p:cNvSpPr>
            <p:nvPr/>
          </p:nvSpPr>
          <p:spPr bwMode="auto">
            <a:xfrm>
              <a:off x="3192" y="2962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7" name="Line 1241"/>
            <p:cNvSpPr>
              <a:spLocks noChangeShapeType="1"/>
            </p:cNvSpPr>
            <p:nvPr/>
          </p:nvSpPr>
          <p:spPr bwMode="auto">
            <a:xfrm>
              <a:off x="3217" y="298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8" name="Line 1242"/>
            <p:cNvSpPr>
              <a:spLocks noChangeShapeType="1"/>
            </p:cNvSpPr>
            <p:nvPr/>
          </p:nvSpPr>
          <p:spPr bwMode="auto">
            <a:xfrm>
              <a:off x="3217" y="2985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9" name="Line 1243"/>
            <p:cNvSpPr>
              <a:spLocks noChangeShapeType="1"/>
            </p:cNvSpPr>
            <p:nvPr/>
          </p:nvSpPr>
          <p:spPr bwMode="auto">
            <a:xfrm>
              <a:off x="3225" y="300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0" name="Line 1244"/>
            <p:cNvSpPr>
              <a:spLocks noChangeShapeType="1"/>
            </p:cNvSpPr>
            <p:nvPr/>
          </p:nvSpPr>
          <p:spPr bwMode="auto">
            <a:xfrm>
              <a:off x="3225" y="3013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1" name="Freeform 1245"/>
            <p:cNvSpPr>
              <a:spLocks/>
            </p:cNvSpPr>
            <p:nvPr/>
          </p:nvSpPr>
          <p:spPr bwMode="auto">
            <a:xfrm>
              <a:off x="3231" y="3015"/>
              <a:ext cx="20" cy="23"/>
            </a:xfrm>
            <a:custGeom>
              <a:avLst/>
              <a:gdLst>
                <a:gd name="T0" fmla="*/ 11 w 20"/>
                <a:gd name="T1" fmla="*/ 3 h 23"/>
                <a:gd name="T2" fmla="*/ 8 w 20"/>
                <a:gd name="T3" fmla="*/ 0 h 23"/>
                <a:gd name="T4" fmla="*/ 6 w 20"/>
                <a:gd name="T5" fmla="*/ 0 h 23"/>
                <a:gd name="T6" fmla="*/ 3 w 20"/>
                <a:gd name="T7" fmla="*/ 3 h 23"/>
                <a:gd name="T8" fmla="*/ 0 w 20"/>
                <a:gd name="T9" fmla="*/ 6 h 23"/>
                <a:gd name="T10" fmla="*/ 0 w 20"/>
                <a:gd name="T11" fmla="*/ 9 h 23"/>
                <a:gd name="T12" fmla="*/ 3 w 20"/>
                <a:gd name="T13" fmla="*/ 12 h 23"/>
                <a:gd name="T14" fmla="*/ 11 w 20"/>
                <a:gd name="T15" fmla="*/ 23 h 23"/>
                <a:gd name="T16" fmla="*/ 14 w 20"/>
                <a:gd name="T17" fmla="*/ 23 h 23"/>
                <a:gd name="T18" fmla="*/ 17 w 20"/>
                <a:gd name="T19" fmla="*/ 23 h 23"/>
                <a:gd name="T20" fmla="*/ 20 w 20"/>
                <a:gd name="T21" fmla="*/ 23 h 23"/>
                <a:gd name="T22" fmla="*/ 20 w 20"/>
                <a:gd name="T23" fmla="*/ 20 h 23"/>
                <a:gd name="T24" fmla="*/ 20 w 20"/>
                <a:gd name="T25" fmla="*/ 17 h 23"/>
                <a:gd name="T26" fmla="*/ 20 w 20"/>
                <a:gd name="T27" fmla="*/ 14 h 23"/>
                <a:gd name="T28" fmla="*/ 11 w 20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2" name="Line 1246"/>
            <p:cNvSpPr>
              <a:spLocks noChangeShapeType="1"/>
            </p:cNvSpPr>
            <p:nvPr/>
          </p:nvSpPr>
          <p:spPr bwMode="auto">
            <a:xfrm>
              <a:off x="3253" y="3040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3" name="Line 1247"/>
            <p:cNvSpPr>
              <a:spLocks noChangeShapeType="1"/>
            </p:cNvSpPr>
            <p:nvPr/>
          </p:nvSpPr>
          <p:spPr bwMode="auto">
            <a:xfrm>
              <a:off x="3262" y="304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4" name="Freeform 1248"/>
            <p:cNvSpPr>
              <a:spLocks/>
            </p:cNvSpPr>
            <p:nvPr/>
          </p:nvSpPr>
          <p:spPr bwMode="auto">
            <a:xfrm>
              <a:off x="3256" y="3043"/>
              <a:ext cx="23" cy="20"/>
            </a:xfrm>
            <a:custGeom>
              <a:avLst/>
              <a:gdLst>
                <a:gd name="T0" fmla="*/ 11 w 23"/>
                <a:gd name="T1" fmla="*/ 3 h 20"/>
                <a:gd name="T2" fmla="*/ 9 w 23"/>
                <a:gd name="T3" fmla="*/ 0 h 20"/>
                <a:gd name="T4" fmla="*/ 6 w 23"/>
                <a:gd name="T5" fmla="*/ 0 h 20"/>
                <a:gd name="T6" fmla="*/ 3 w 23"/>
                <a:gd name="T7" fmla="*/ 3 h 20"/>
                <a:gd name="T8" fmla="*/ 0 w 23"/>
                <a:gd name="T9" fmla="*/ 6 h 20"/>
                <a:gd name="T10" fmla="*/ 0 w 23"/>
                <a:gd name="T11" fmla="*/ 9 h 20"/>
                <a:gd name="T12" fmla="*/ 3 w 23"/>
                <a:gd name="T13" fmla="*/ 11 h 20"/>
                <a:gd name="T14" fmla="*/ 14 w 23"/>
                <a:gd name="T15" fmla="*/ 20 h 20"/>
                <a:gd name="T16" fmla="*/ 17 w 23"/>
                <a:gd name="T17" fmla="*/ 20 h 20"/>
                <a:gd name="T18" fmla="*/ 20 w 23"/>
                <a:gd name="T19" fmla="*/ 20 h 20"/>
                <a:gd name="T20" fmla="*/ 23 w 23"/>
                <a:gd name="T21" fmla="*/ 20 h 20"/>
                <a:gd name="T22" fmla="*/ 23 w 23"/>
                <a:gd name="T23" fmla="*/ 17 h 20"/>
                <a:gd name="T24" fmla="*/ 23 w 23"/>
                <a:gd name="T25" fmla="*/ 14 h 20"/>
                <a:gd name="T26" fmla="*/ 23 w 23"/>
                <a:gd name="T27" fmla="*/ 11 h 20"/>
                <a:gd name="T28" fmla="*/ 11 w 23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5" name="Line 1249"/>
            <p:cNvSpPr>
              <a:spLocks noChangeShapeType="1"/>
            </p:cNvSpPr>
            <p:nvPr/>
          </p:nvSpPr>
          <p:spPr bwMode="auto">
            <a:xfrm>
              <a:off x="3281" y="3068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6" name="Line 1250"/>
            <p:cNvSpPr>
              <a:spLocks noChangeShapeType="1"/>
            </p:cNvSpPr>
            <p:nvPr/>
          </p:nvSpPr>
          <p:spPr bwMode="auto">
            <a:xfrm>
              <a:off x="3298" y="3077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7" name="Line 1251"/>
            <p:cNvSpPr>
              <a:spLocks noChangeShapeType="1"/>
            </p:cNvSpPr>
            <p:nvPr/>
          </p:nvSpPr>
          <p:spPr bwMode="auto">
            <a:xfrm>
              <a:off x="3318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8" name="Line 1252"/>
            <p:cNvSpPr>
              <a:spLocks noChangeShapeType="1"/>
            </p:cNvSpPr>
            <p:nvPr/>
          </p:nvSpPr>
          <p:spPr bwMode="auto">
            <a:xfrm>
              <a:off x="3326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9" name="Line 1253"/>
            <p:cNvSpPr>
              <a:spLocks noChangeShapeType="1"/>
            </p:cNvSpPr>
            <p:nvPr/>
          </p:nvSpPr>
          <p:spPr bwMode="auto">
            <a:xfrm>
              <a:off x="3346" y="30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0" name="Line 1254"/>
            <p:cNvSpPr>
              <a:spLocks noChangeShapeType="1"/>
            </p:cNvSpPr>
            <p:nvPr/>
          </p:nvSpPr>
          <p:spPr bwMode="auto">
            <a:xfrm>
              <a:off x="3346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1" name="Freeform 1255"/>
            <p:cNvSpPr>
              <a:spLocks/>
            </p:cNvSpPr>
            <p:nvPr/>
          </p:nvSpPr>
          <p:spPr bwMode="auto">
            <a:xfrm>
              <a:off x="3357" y="3063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2" name="Line 1256"/>
            <p:cNvSpPr>
              <a:spLocks noChangeShapeType="1"/>
            </p:cNvSpPr>
            <p:nvPr/>
          </p:nvSpPr>
          <p:spPr bwMode="auto">
            <a:xfrm>
              <a:off x="3382" y="305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3" name="Line 1257"/>
            <p:cNvSpPr>
              <a:spLocks noChangeShapeType="1"/>
            </p:cNvSpPr>
            <p:nvPr/>
          </p:nvSpPr>
          <p:spPr bwMode="auto">
            <a:xfrm>
              <a:off x="3382" y="305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4" name="Freeform 1258"/>
            <p:cNvSpPr>
              <a:spLocks/>
            </p:cNvSpPr>
            <p:nvPr/>
          </p:nvSpPr>
          <p:spPr bwMode="auto">
            <a:xfrm>
              <a:off x="3385" y="3035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5" name="Line 1259"/>
            <p:cNvSpPr>
              <a:spLocks noChangeShapeType="1"/>
            </p:cNvSpPr>
            <p:nvPr/>
          </p:nvSpPr>
          <p:spPr bwMode="auto">
            <a:xfrm>
              <a:off x="3410" y="303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6" name="Line 1260"/>
            <p:cNvSpPr>
              <a:spLocks noChangeShapeType="1"/>
            </p:cNvSpPr>
            <p:nvPr/>
          </p:nvSpPr>
          <p:spPr bwMode="auto">
            <a:xfrm flipV="1">
              <a:off x="3418" y="3021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7" name="Freeform 1261"/>
            <p:cNvSpPr>
              <a:spLocks/>
            </p:cNvSpPr>
            <p:nvPr/>
          </p:nvSpPr>
          <p:spPr bwMode="auto">
            <a:xfrm>
              <a:off x="3413" y="3007"/>
              <a:ext cx="19" cy="20"/>
            </a:xfrm>
            <a:custGeom>
              <a:avLst/>
              <a:gdLst>
                <a:gd name="T0" fmla="*/ 3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3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8 h 20"/>
                <a:gd name="T18" fmla="*/ 19 w 19"/>
                <a:gd name="T19" fmla="*/ 6 h 20"/>
                <a:gd name="T20" fmla="*/ 19 w 19"/>
                <a:gd name="T21" fmla="*/ 3 h 20"/>
                <a:gd name="T22" fmla="*/ 17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3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8" name="Line 1262"/>
            <p:cNvSpPr>
              <a:spLocks noChangeShapeType="1"/>
            </p:cNvSpPr>
            <p:nvPr/>
          </p:nvSpPr>
          <p:spPr bwMode="auto">
            <a:xfrm flipV="1">
              <a:off x="3427" y="300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9" name="Line 1263"/>
            <p:cNvSpPr>
              <a:spLocks noChangeShapeType="1"/>
            </p:cNvSpPr>
            <p:nvPr/>
          </p:nvSpPr>
          <p:spPr bwMode="auto">
            <a:xfrm flipV="1">
              <a:off x="3438" y="299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0" name="Freeform 1264"/>
            <p:cNvSpPr>
              <a:spLocks/>
            </p:cNvSpPr>
            <p:nvPr/>
          </p:nvSpPr>
          <p:spPr bwMode="auto">
            <a:xfrm>
              <a:off x="3441" y="2971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6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2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2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1" name="Freeform 1265"/>
            <p:cNvSpPr>
              <a:spLocks/>
            </p:cNvSpPr>
            <p:nvPr/>
          </p:nvSpPr>
          <p:spPr bwMode="auto">
            <a:xfrm>
              <a:off x="3449" y="2954"/>
              <a:ext cx="17" cy="19"/>
            </a:xfrm>
            <a:custGeom>
              <a:avLst/>
              <a:gdLst>
                <a:gd name="T0" fmla="*/ 3 w 17"/>
                <a:gd name="T1" fmla="*/ 11 h 19"/>
                <a:gd name="T2" fmla="*/ 0 w 17"/>
                <a:gd name="T3" fmla="*/ 14 h 19"/>
                <a:gd name="T4" fmla="*/ 0 w 17"/>
                <a:gd name="T5" fmla="*/ 17 h 19"/>
                <a:gd name="T6" fmla="*/ 3 w 17"/>
                <a:gd name="T7" fmla="*/ 19 h 19"/>
                <a:gd name="T8" fmla="*/ 6 w 17"/>
                <a:gd name="T9" fmla="*/ 19 h 19"/>
                <a:gd name="T10" fmla="*/ 9 w 17"/>
                <a:gd name="T11" fmla="*/ 19 h 19"/>
                <a:gd name="T12" fmla="*/ 11 w 17"/>
                <a:gd name="T13" fmla="*/ 19 h 19"/>
                <a:gd name="T14" fmla="*/ 17 w 17"/>
                <a:gd name="T15" fmla="*/ 11 h 19"/>
                <a:gd name="T16" fmla="*/ 17 w 17"/>
                <a:gd name="T17" fmla="*/ 8 h 19"/>
                <a:gd name="T18" fmla="*/ 17 w 17"/>
                <a:gd name="T19" fmla="*/ 5 h 19"/>
                <a:gd name="T20" fmla="*/ 17 w 17"/>
                <a:gd name="T21" fmla="*/ 3 h 19"/>
                <a:gd name="T22" fmla="*/ 14 w 17"/>
                <a:gd name="T23" fmla="*/ 0 h 19"/>
                <a:gd name="T24" fmla="*/ 11 w 17"/>
                <a:gd name="T25" fmla="*/ 0 h 19"/>
                <a:gd name="T26" fmla="*/ 9 w 17"/>
                <a:gd name="T27" fmla="*/ 3 h 19"/>
                <a:gd name="T28" fmla="*/ 3 w 17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2" name="Freeform 1266"/>
            <p:cNvSpPr>
              <a:spLocks/>
            </p:cNvSpPr>
            <p:nvPr/>
          </p:nvSpPr>
          <p:spPr bwMode="auto">
            <a:xfrm>
              <a:off x="3455" y="2934"/>
              <a:ext cx="22" cy="20"/>
            </a:xfrm>
            <a:custGeom>
              <a:avLst/>
              <a:gdLst>
                <a:gd name="T0" fmla="*/ 3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3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3" name="Freeform 1267"/>
            <p:cNvSpPr>
              <a:spLocks/>
            </p:cNvSpPr>
            <p:nvPr/>
          </p:nvSpPr>
          <p:spPr bwMode="auto">
            <a:xfrm>
              <a:off x="3466" y="2915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4" name="Freeform 1268"/>
            <p:cNvSpPr>
              <a:spLocks/>
            </p:cNvSpPr>
            <p:nvPr/>
          </p:nvSpPr>
          <p:spPr bwMode="auto">
            <a:xfrm>
              <a:off x="3477" y="2898"/>
              <a:ext cx="17" cy="19"/>
            </a:xfrm>
            <a:custGeom>
              <a:avLst/>
              <a:gdLst>
                <a:gd name="T0" fmla="*/ 3 w 17"/>
                <a:gd name="T1" fmla="*/ 11 h 19"/>
                <a:gd name="T2" fmla="*/ 0 w 17"/>
                <a:gd name="T3" fmla="*/ 14 h 19"/>
                <a:gd name="T4" fmla="*/ 0 w 17"/>
                <a:gd name="T5" fmla="*/ 17 h 19"/>
                <a:gd name="T6" fmla="*/ 3 w 17"/>
                <a:gd name="T7" fmla="*/ 19 h 19"/>
                <a:gd name="T8" fmla="*/ 6 w 17"/>
                <a:gd name="T9" fmla="*/ 19 h 19"/>
                <a:gd name="T10" fmla="*/ 8 w 17"/>
                <a:gd name="T11" fmla="*/ 19 h 19"/>
                <a:gd name="T12" fmla="*/ 11 w 17"/>
                <a:gd name="T13" fmla="*/ 19 h 19"/>
                <a:gd name="T14" fmla="*/ 17 w 17"/>
                <a:gd name="T15" fmla="*/ 11 h 19"/>
                <a:gd name="T16" fmla="*/ 17 w 17"/>
                <a:gd name="T17" fmla="*/ 8 h 19"/>
                <a:gd name="T18" fmla="*/ 17 w 17"/>
                <a:gd name="T19" fmla="*/ 5 h 19"/>
                <a:gd name="T20" fmla="*/ 17 w 17"/>
                <a:gd name="T21" fmla="*/ 3 h 19"/>
                <a:gd name="T22" fmla="*/ 14 w 17"/>
                <a:gd name="T23" fmla="*/ 0 h 19"/>
                <a:gd name="T24" fmla="*/ 11 w 17"/>
                <a:gd name="T25" fmla="*/ 0 h 19"/>
                <a:gd name="T26" fmla="*/ 8 w 17"/>
                <a:gd name="T27" fmla="*/ 3 h 19"/>
                <a:gd name="T28" fmla="*/ 3 w 17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5" name="Freeform 1269"/>
            <p:cNvSpPr>
              <a:spLocks/>
            </p:cNvSpPr>
            <p:nvPr/>
          </p:nvSpPr>
          <p:spPr bwMode="auto">
            <a:xfrm>
              <a:off x="3483" y="2878"/>
              <a:ext cx="22" cy="23"/>
            </a:xfrm>
            <a:custGeom>
              <a:avLst/>
              <a:gdLst>
                <a:gd name="T0" fmla="*/ 2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2 w 22"/>
                <a:gd name="T7" fmla="*/ 23 h 23"/>
                <a:gd name="T8" fmla="*/ 5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1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6 w 22"/>
                <a:gd name="T25" fmla="*/ 0 h 23"/>
                <a:gd name="T26" fmla="*/ 14 w 22"/>
                <a:gd name="T27" fmla="*/ 3 h 23"/>
                <a:gd name="T28" fmla="*/ 2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6" name="Freeform 1270"/>
            <p:cNvSpPr>
              <a:spLocks/>
            </p:cNvSpPr>
            <p:nvPr/>
          </p:nvSpPr>
          <p:spPr bwMode="auto">
            <a:xfrm>
              <a:off x="3494" y="2864"/>
              <a:ext cx="22" cy="17"/>
            </a:xfrm>
            <a:custGeom>
              <a:avLst/>
              <a:gdLst>
                <a:gd name="T0" fmla="*/ 3 w 22"/>
                <a:gd name="T1" fmla="*/ 11 h 17"/>
                <a:gd name="T2" fmla="*/ 0 w 22"/>
                <a:gd name="T3" fmla="*/ 11 h 17"/>
                <a:gd name="T4" fmla="*/ 0 w 22"/>
                <a:gd name="T5" fmla="*/ 14 h 17"/>
                <a:gd name="T6" fmla="*/ 3 w 22"/>
                <a:gd name="T7" fmla="*/ 17 h 17"/>
                <a:gd name="T8" fmla="*/ 5 w 22"/>
                <a:gd name="T9" fmla="*/ 17 h 17"/>
                <a:gd name="T10" fmla="*/ 8 w 22"/>
                <a:gd name="T11" fmla="*/ 17 h 17"/>
                <a:gd name="T12" fmla="*/ 11 w 22"/>
                <a:gd name="T13" fmla="*/ 17 h 17"/>
                <a:gd name="T14" fmla="*/ 22 w 22"/>
                <a:gd name="T15" fmla="*/ 11 h 17"/>
                <a:gd name="T16" fmla="*/ 22 w 22"/>
                <a:gd name="T17" fmla="*/ 9 h 17"/>
                <a:gd name="T18" fmla="*/ 22 w 22"/>
                <a:gd name="T19" fmla="*/ 6 h 17"/>
                <a:gd name="T20" fmla="*/ 22 w 22"/>
                <a:gd name="T21" fmla="*/ 3 h 17"/>
                <a:gd name="T22" fmla="*/ 19 w 22"/>
                <a:gd name="T23" fmla="*/ 0 h 17"/>
                <a:gd name="T24" fmla="*/ 17 w 22"/>
                <a:gd name="T25" fmla="*/ 0 h 17"/>
                <a:gd name="T26" fmla="*/ 14 w 22"/>
                <a:gd name="T27" fmla="*/ 3 h 17"/>
                <a:gd name="T28" fmla="*/ 3 w 22"/>
                <a:gd name="T29" fmla="*/ 11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7"/>
                <a:gd name="T47" fmla="*/ 22 w 2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7">
                  <a:moveTo>
                    <a:pt x="3" y="11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7" name="Line 1271"/>
            <p:cNvSpPr>
              <a:spLocks noChangeShapeType="1"/>
            </p:cNvSpPr>
            <p:nvPr/>
          </p:nvSpPr>
          <p:spPr bwMode="auto">
            <a:xfrm>
              <a:off x="3511" y="28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8" name="Freeform 1272"/>
            <p:cNvSpPr>
              <a:spLocks/>
            </p:cNvSpPr>
            <p:nvPr/>
          </p:nvSpPr>
          <p:spPr bwMode="auto">
            <a:xfrm>
              <a:off x="3505" y="2845"/>
              <a:ext cx="17" cy="22"/>
            </a:xfrm>
            <a:custGeom>
              <a:avLst/>
              <a:gdLst>
                <a:gd name="T0" fmla="*/ 3 w 17"/>
                <a:gd name="T1" fmla="*/ 14 h 22"/>
                <a:gd name="T2" fmla="*/ 0 w 17"/>
                <a:gd name="T3" fmla="*/ 16 h 22"/>
                <a:gd name="T4" fmla="*/ 0 w 17"/>
                <a:gd name="T5" fmla="*/ 19 h 22"/>
                <a:gd name="T6" fmla="*/ 3 w 17"/>
                <a:gd name="T7" fmla="*/ 22 h 22"/>
                <a:gd name="T8" fmla="*/ 6 w 17"/>
                <a:gd name="T9" fmla="*/ 22 h 22"/>
                <a:gd name="T10" fmla="*/ 8 w 17"/>
                <a:gd name="T11" fmla="*/ 22 h 22"/>
                <a:gd name="T12" fmla="*/ 11 w 17"/>
                <a:gd name="T13" fmla="*/ 22 h 22"/>
                <a:gd name="T14" fmla="*/ 17 w 17"/>
                <a:gd name="T15" fmla="*/ 11 h 22"/>
                <a:gd name="T16" fmla="*/ 17 w 17"/>
                <a:gd name="T17" fmla="*/ 8 h 22"/>
                <a:gd name="T18" fmla="*/ 17 w 17"/>
                <a:gd name="T19" fmla="*/ 5 h 22"/>
                <a:gd name="T20" fmla="*/ 17 w 17"/>
                <a:gd name="T21" fmla="*/ 2 h 22"/>
                <a:gd name="T22" fmla="*/ 14 w 17"/>
                <a:gd name="T23" fmla="*/ 0 h 22"/>
                <a:gd name="T24" fmla="*/ 11 w 17"/>
                <a:gd name="T25" fmla="*/ 0 h 22"/>
                <a:gd name="T26" fmla="*/ 8 w 17"/>
                <a:gd name="T27" fmla="*/ 2 h 22"/>
                <a:gd name="T28" fmla="*/ 3 w 17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9" name="Freeform 1273"/>
            <p:cNvSpPr>
              <a:spLocks/>
            </p:cNvSpPr>
            <p:nvPr/>
          </p:nvSpPr>
          <p:spPr bwMode="auto">
            <a:xfrm>
              <a:off x="3511" y="2828"/>
              <a:ext cx="22" cy="19"/>
            </a:xfrm>
            <a:custGeom>
              <a:avLst/>
              <a:gdLst>
                <a:gd name="T0" fmla="*/ 2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2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6 w 22"/>
                <a:gd name="T25" fmla="*/ 0 h 19"/>
                <a:gd name="T26" fmla="*/ 14 w 22"/>
                <a:gd name="T27" fmla="*/ 3 h 19"/>
                <a:gd name="T28" fmla="*/ 2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0" name="Freeform 1274"/>
            <p:cNvSpPr>
              <a:spLocks/>
            </p:cNvSpPr>
            <p:nvPr/>
          </p:nvSpPr>
          <p:spPr bwMode="auto">
            <a:xfrm>
              <a:off x="3522" y="2808"/>
              <a:ext cx="22" cy="23"/>
            </a:xfrm>
            <a:custGeom>
              <a:avLst/>
              <a:gdLst>
                <a:gd name="T0" fmla="*/ 3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3 w 22"/>
                <a:gd name="T7" fmla="*/ 23 h 23"/>
                <a:gd name="T8" fmla="*/ 5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2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7 w 22"/>
                <a:gd name="T25" fmla="*/ 0 h 23"/>
                <a:gd name="T26" fmla="*/ 14 w 22"/>
                <a:gd name="T27" fmla="*/ 3 h 23"/>
                <a:gd name="T28" fmla="*/ 3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1" name="Line 1275"/>
            <p:cNvSpPr>
              <a:spLocks noChangeShapeType="1"/>
            </p:cNvSpPr>
            <p:nvPr/>
          </p:nvSpPr>
          <p:spPr bwMode="auto">
            <a:xfrm flipV="1">
              <a:off x="3539" y="2797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2" name="Freeform 1276"/>
            <p:cNvSpPr>
              <a:spLocks/>
            </p:cNvSpPr>
            <p:nvPr/>
          </p:nvSpPr>
          <p:spPr bwMode="auto">
            <a:xfrm>
              <a:off x="3533" y="2780"/>
              <a:ext cx="17" cy="23"/>
            </a:xfrm>
            <a:custGeom>
              <a:avLst/>
              <a:gdLst>
                <a:gd name="T0" fmla="*/ 3 w 17"/>
                <a:gd name="T1" fmla="*/ 14 h 23"/>
                <a:gd name="T2" fmla="*/ 0 w 17"/>
                <a:gd name="T3" fmla="*/ 17 h 23"/>
                <a:gd name="T4" fmla="*/ 0 w 17"/>
                <a:gd name="T5" fmla="*/ 20 h 23"/>
                <a:gd name="T6" fmla="*/ 3 w 17"/>
                <a:gd name="T7" fmla="*/ 23 h 23"/>
                <a:gd name="T8" fmla="*/ 6 w 17"/>
                <a:gd name="T9" fmla="*/ 23 h 23"/>
                <a:gd name="T10" fmla="*/ 8 w 17"/>
                <a:gd name="T11" fmla="*/ 23 h 23"/>
                <a:gd name="T12" fmla="*/ 11 w 17"/>
                <a:gd name="T13" fmla="*/ 23 h 23"/>
                <a:gd name="T14" fmla="*/ 17 w 17"/>
                <a:gd name="T15" fmla="*/ 12 h 23"/>
                <a:gd name="T16" fmla="*/ 17 w 17"/>
                <a:gd name="T17" fmla="*/ 9 h 23"/>
                <a:gd name="T18" fmla="*/ 17 w 17"/>
                <a:gd name="T19" fmla="*/ 6 h 23"/>
                <a:gd name="T20" fmla="*/ 17 w 17"/>
                <a:gd name="T21" fmla="*/ 3 h 23"/>
                <a:gd name="T22" fmla="*/ 14 w 17"/>
                <a:gd name="T23" fmla="*/ 0 h 23"/>
                <a:gd name="T24" fmla="*/ 11 w 17"/>
                <a:gd name="T25" fmla="*/ 0 h 23"/>
                <a:gd name="T26" fmla="*/ 8 w 17"/>
                <a:gd name="T27" fmla="*/ 3 h 23"/>
                <a:gd name="T28" fmla="*/ 3 w 17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3"/>
                <a:gd name="T47" fmla="*/ 17 w 17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3" name="Line 1277"/>
            <p:cNvSpPr>
              <a:spLocks noChangeShapeType="1"/>
            </p:cNvSpPr>
            <p:nvPr/>
          </p:nvSpPr>
          <p:spPr bwMode="auto">
            <a:xfrm flipV="1">
              <a:off x="3544" y="2769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4" name="Line 1278"/>
            <p:cNvSpPr>
              <a:spLocks noChangeShapeType="1"/>
            </p:cNvSpPr>
            <p:nvPr/>
          </p:nvSpPr>
          <p:spPr bwMode="auto">
            <a:xfrm flipV="1">
              <a:off x="3555" y="276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5" name="Line 1279"/>
            <p:cNvSpPr>
              <a:spLocks noChangeShapeType="1"/>
            </p:cNvSpPr>
            <p:nvPr/>
          </p:nvSpPr>
          <p:spPr bwMode="auto">
            <a:xfrm flipV="1">
              <a:off x="3555" y="275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6" name="Line 1280"/>
            <p:cNvSpPr>
              <a:spLocks noChangeShapeType="1"/>
            </p:cNvSpPr>
            <p:nvPr/>
          </p:nvSpPr>
          <p:spPr bwMode="auto">
            <a:xfrm flipV="1">
              <a:off x="3558" y="2733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7" name="Freeform 1281"/>
            <p:cNvSpPr>
              <a:spLocks/>
            </p:cNvSpPr>
            <p:nvPr/>
          </p:nvSpPr>
          <p:spPr bwMode="auto">
            <a:xfrm>
              <a:off x="3553" y="2708"/>
              <a:ext cx="22" cy="22"/>
            </a:xfrm>
            <a:custGeom>
              <a:avLst/>
              <a:gdLst>
                <a:gd name="T0" fmla="*/ 2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2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6 w 22"/>
                <a:gd name="T25" fmla="*/ 0 h 22"/>
                <a:gd name="T26" fmla="*/ 14 w 22"/>
                <a:gd name="T27" fmla="*/ 2 h 22"/>
                <a:gd name="T28" fmla="*/ 2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2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8" name="Freeform 1282"/>
            <p:cNvSpPr>
              <a:spLocks/>
            </p:cNvSpPr>
            <p:nvPr/>
          </p:nvSpPr>
          <p:spPr bwMode="auto">
            <a:xfrm>
              <a:off x="3564" y="2691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9" name="Freeform 1283"/>
            <p:cNvSpPr>
              <a:spLocks/>
            </p:cNvSpPr>
            <p:nvPr/>
          </p:nvSpPr>
          <p:spPr bwMode="auto">
            <a:xfrm>
              <a:off x="3575" y="2682"/>
              <a:ext cx="17" cy="20"/>
            </a:xfrm>
            <a:custGeom>
              <a:avLst/>
              <a:gdLst>
                <a:gd name="T0" fmla="*/ 3 w 17"/>
                <a:gd name="T1" fmla="*/ 12 h 20"/>
                <a:gd name="T2" fmla="*/ 0 w 17"/>
                <a:gd name="T3" fmla="*/ 14 h 20"/>
                <a:gd name="T4" fmla="*/ 0 w 17"/>
                <a:gd name="T5" fmla="*/ 17 h 20"/>
                <a:gd name="T6" fmla="*/ 3 w 17"/>
                <a:gd name="T7" fmla="*/ 20 h 20"/>
                <a:gd name="T8" fmla="*/ 6 w 17"/>
                <a:gd name="T9" fmla="*/ 20 h 20"/>
                <a:gd name="T10" fmla="*/ 8 w 17"/>
                <a:gd name="T11" fmla="*/ 20 h 20"/>
                <a:gd name="T12" fmla="*/ 11 w 17"/>
                <a:gd name="T13" fmla="*/ 20 h 20"/>
                <a:gd name="T14" fmla="*/ 17 w 17"/>
                <a:gd name="T15" fmla="*/ 12 h 20"/>
                <a:gd name="T16" fmla="*/ 17 w 17"/>
                <a:gd name="T17" fmla="*/ 9 h 20"/>
                <a:gd name="T18" fmla="*/ 17 w 17"/>
                <a:gd name="T19" fmla="*/ 6 h 20"/>
                <a:gd name="T20" fmla="*/ 17 w 17"/>
                <a:gd name="T21" fmla="*/ 3 h 20"/>
                <a:gd name="T22" fmla="*/ 14 w 17"/>
                <a:gd name="T23" fmla="*/ 0 h 20"/>
                <a:gd name="T24" fmla="*/ 11 w 17"/>
                <a:gd name="T25" fmla="*/ 0 h 20"/>
                <a:gd name="T26" fmla="*/ 8 w 17"/>
                <a:gd name="T27" fmla="*/ 3 h 20"/>
                <a:gd name="T28" fmla="*/ 3 w 17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0" name="Line 1284"/>
            <p:cNvSpPr>
              <a:spLocks noChangeShapeType="1"/>
            </p:cNvSpPr>
            <p:nvPr/>
          </p:nvSpPr>
          <p:spPr bwMode="auto">
            <a:xfrm flipV="1">
              <a:off x="3586" y="2668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1" name="Line 1285"/>
            <p:cNvSpPr>
              <a:spLocks noChangeShapeType="1"/>
            </p:cNvSpPr>
            <p:nvPr/>
          </p:nvSpPr>
          <p:spPr bwMode="auto">
            <a:xfrm flipV="1">
              <a:off x="3597" y="2640"/>
              <a:ext cx="3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2" name="Line 1286"/>
            <p:cNvSpPr>
              <a:spLocks noChangeShapeType="1"/>
            </p:cNvSpPr>
            <p:nvPr/>
          </p:nvSpPr>
          <p:spPr bwMode="auto">
            <a:xfrm flipV="1">
              <a:off x="3609" y="263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3" name="Line 1287"/>
            <p:cNvSpPr>
              <a:spLocks noChangeShapeType="1"/>
            </p:cNvSpPr>
            <p:nvPr/>
          </p:nvSpPr>
          <p:spPr bwMode="auto">
            <a:xfrm flipV="1">
              <a:off x="3609" y="262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4" name="Line 1288"/>
            <p:cNvSpPr>
              <a:spLocks noChangeShapeType="1"/>
            </p:cNvSpPr>
            <p:nvPr/>
          </p:nvSpPr>
          <p:spPr bwMode="auto">
            <a:xfrm flipV="1">
              <a:off x="3609" y="2604"/>
              <a:ext cx="5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5" name="Freeform 1289"/>
            <p:cNvSpPr>
              <a:spLocks/>
            </p:cNvSpPr>
            <p:nvPr/>
          </p:nvSpPr>
          <p:spPr bwMode="auto">
            <a:xfrm>
              <a:off x="3609" y="2590"/>
              <a:ext cx="19" cy="20"/>
            </a:xfrm>
            <a:custGeom>
              <a:avLst/>
              <a:gdLst>
                <a:gd name="T0" fmla="*/ 2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6" name="Line 1290"/>
            <p:cNvSpPr>
              <a:spLocks noChangeShapeType="1"/>
            </p:cNvSpPr>
            <p:nvPr/>
          </p:nvSpPr>
          <p:spPr bwMode="auto">
            <a:xfrm flipV="1">
              <a:off x="3623" y="2587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7" name="Freeform 1291"/>
            <p:cNvSpPr>
              <a:spLocks/>
            </p:cNvSpPr>
            <p:nvPr/>
          </p:nvSpPr>
          <p:spPr bwMode="auto">
            <a:xfrm>
              <a:off x="3617" y="2562"/>
              <a:ext cx="25" cy="20"/>
            </a:xfrm>
            <a:custGeom>
              <a:avLst/>
              <a:gdLst>
                <a:gd name="T0" fmla="*/ 3 w 25"/>
                <a:gd name="T1" fmla="*/ 11 h 20"/>
                <a:gd name="T2" fmla="*/ 0 w 25"/>
                <a:gd name="T3" fmla="*/ 14 h 20"/>
                <a:gd name="T4" fmla="*/ 0 w 25"/>
                <a:gd name="T5" fmla="*/ 17 h 20"/>
                <a:gd name="T6" fmla="*/ 3 w 25"/>
                <a:gd name="T7" fmla="*/ 20 h 20"/>
                <a:gd name="T8" fmla="*/ 6 w 25"/>
                <a:gd name="T9" fmla="*/ 20 h 20"/>
                <a:gd name="T10" fmla="*/ 8 w 25"/>
                <a:gd name="T11" fmla="*/ 20 h 20"/>
                <a:gd name="T12" fmla="*/ 11 w 25"/>
                <a:gd name="T13" fmla="*/ 20 h 20"/>
                <a:gd name="T14" fmla="*/ 25 w 25"/>
                <a:gd name="T15" fmla="*/ 11 h 20"/>
                <a:gd name="T16" fmla="*/ 25 w 25"/>
                <a:gd name="T17" fmla="*/ 9 h 20"/>
                <a:gd name="T18" fmla="*/ 25 w 25"/>
                <a:gd name="T19" fmla="*/ 6 h 20"/>
                <a:gd name="T20" fmla="*/ 25 w 25"/>
                <a:gd name="T21" fmla="*/ 3 h 20"/>
                <a:gd name="T22" fmla="*/ 22 w 25"/>
                <a:gd name="T23" fmla="*/ 0 h 20"/>
                <a:gd name="T24" fmla="*/ 20 w 25"/>
                <a:gd name="T25" fmla="*/ 0 h 20"/>
                <a:gd name="T26" fmla="*/ 17 w 25"/>
                <a:gd name="T27" fmla="*/ 3 h 20"/>
                <a:gd name="T28" fmla="*/ 3 w 25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8" name="Freeform 1292"/>
            <p:cNvSpPr>
              <a:spLocks/>
            </p:cNvSpPr>
            <p:nvPr/>
          </p:nvSpPr>
          <p:spPr bwMode="auto">
            <a:xfrm>
              <a:off x="3631" y="2548"/>
              <a:ext cx="17" cy="17"/>
            </a:xfrm>
            <a:custGeom>
              <a:avLst/>
              <a:gdLst>
                <a:gd name="T0" fmla="*/ 3 w 17"/>
                <a:gd name="T1" fmla="*/ 9 h 17"/>
                <a:gd name="T2" fmla="*/ 0 w 17"/>
                <a:gd name="T3" fmla="*/ 11 h 17"/>
                <a:gd name="T4" fmla="*/ 0 w 17"/>
                <a:gd name="T5" fmla="*/ 14 h 17"/>
                <a:gd name="T6" fmla="*/ 3 w 17"/>
                <a:gd name="T7" fmla="*/ 17 h 17"/>
                <a:gd name="T8" fmla="*/ 6 w 17"/>
                <a:gd name="T9" fmla="*/ 17 h 17"/>
                <a:gd name="T10" fmla="*/ 8 w 17"/>
                <a:gd name="T11" fmla="*/ 17 h 17"/>
                <a:gd name="T12" fmla="*/ 11 w 17"/>
                <a:gd name="T13" fmla="*/ 17 h 17"/>
                <a:gd name="T14" fmla="*/ 17 w 17"/>
                <a:gd name="T15" fmla="*/ 9 h 17"/>
                <a:gd name="T16" fmla="*/ 17 w 17"/>
                <a:gd name="T17" fmla="*/ 9 h 17"/>
                <a:gd name="T18" fmla="*/ 17 w 17"/>
                <a:gd name="T19" fmla="*/ 6 h 17"/>
                <a:gd name="T20" fmla="*/ 17 w 17"/>
                <a:gd name="T21" fmla="*/ 3 h 17"/>
                <a:gd name="T22" fmla="*/ 14 w 17"/>
                <a:gd name="T23" fmla="*/ 0 h 17"/>
                <a:gd name="T24" fmla="*/ 11 w 17"/>
                <a:gd name="T25" fmla="*/ 0 h 17"/>
                <a:gd name="T26" fmla="*/ 8 w 17"/>
                <a:gd name="T27" fmla="*/ 3 h 17"/>
                <a:gd name="T28" fmla="*/ 3 w 17"/>
                <a:gd name="T29" fmla="*/ 9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3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9" name="Freeform 1293"/>
            <p:cNvSpPr>
              <a:spLocks/>
            </p:cNvSpPr>
            <p:nvPr/>
          </p:nvSpPr>
          <p:spPr bwMode="auto">
            <a:xfrm>
              <a:off x="3637" y="2529"/>
              <a:ext cx="19" cy="19"/>
            </a:xfrm>
            <a:custGeom>
              <a:avLst/>
              <a:gdLst>
                <a:gd name="T0" fmla="*/ 2 w 19"/>
                <a:gd name="T1" fmla="*/ 11 h 19"/>
                <a:gd name="T2" fmla="*/ 0 w 19"/>
                <a:gd name="T3" fmla="*/ 14 h 19"/>
                <a:gd name="T4" fmla="*/ 0 w 19"/>
                <a:gd name="T5" fmla="*/ 16 h 19"/>
                <a:gd name="T6" fmla="*/ 2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2 h 19"/>
                <a:gd name="T22" fmla="*/ 16 w 19"/>
                <a:gd name="T23" fmla="*/ 0 h 19"/>
                <a:gd name="T24" fmla="*/ 14 w 19"/>
                <a:gd name="T25" fmla="*/ 0 h 19"/>
                <a:gd name="T26" fmla="*/ 11 w 19"/>
                <a:gd name="T27" fmla="*/ 2 h 19"/>
                <a:gd name="T28" fmla="*/ 2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2" y="11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0" name="Line 1294"/>
            <p:cNvSpPr>
              <a:spLocks noChangeShapeType="1"/>
            </p:cNvSpPr>
            <p:nvPr/>
          </p:nvSpPr>
          <p:spPr bwMode="auto">
            <a:xfrm flipV="1">
              <a:off x="3651" y="2526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1" name="Line 1295"/>
            <p:cNvSpPr>
              <a:spLocks noChangeShapeType="1"/>
            </p:cNvSpPr>
            <p:nvPr/>
          </p:nvSpPr>
          <p:spPr bwMode="auto">
            <a:xfrm flipV="1">
              <a:off x="3662" y="250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2" name="Freeform 1296"/>
            <p:cNvSpPr>
              <a:spLocks/>
            </p:cNvSpPr>
            <p:nvPr/>
          </p:nvSpPr>
          <p:spPr bwMode="auto">
            <a:xfrm>
              <a:off x="3656" y="2484"/>
              <a:ext cx="20" cy="28"/>
            </a:xfrm>
            <a:custGeom>
              <a:avLst/>
              <a:gdLst>
                <a:gd name="T0" fmla="*/ 3 w 20"/>
                <a:gd name="T1" fmla="*/ 19 h 28"/>
                <a:gd name="T2" fmla="*/ 0 w 20"/>
                <a:gd name="T3" fmla="*/ 22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8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8 h 28"/>
                <a:gd name="T18" fmla="*/ 20 w 20"/>
                <a:gd name="T19" fmla="*/ 5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3" name="Freeform 1297"/>
            <p:cNvSpPr>
              <a:spLocks/>
            </p:cNvSpPr>
            <p:nvPr/>
          </p:nvSpPr>
          <p:spPr bwMode="auto">
            <a:xfrm>
              <a:off x="3664" y="2473"/>
              <a:ext cx="20" cy="22"/>
            </a:xfrm>
            <a:custGeom>
              <a:avLst/>
              <a:gdLst>
                <a:gd name="T0" fmla="*/ 3 w 20"/>
                <a:gd name="T1" fmla="*/ 14 h 22"/>
                <a:gd name="T2" fmla="*/ 0 w 20"/>
                <a:gd name="T3" fmla="*/ 16 h 22"/>
                <a:gd name="T4" fmla="*/ 0 w 20"/>
                <a:gd name="T5" fmla="*/ 19 h 22"/>
                <a:gd name="T6" fmla="*/ 3 w 20"/>
                <a:gd name="T7" fmla="*/ 22 h 22"/>
                <a:gd name="T8" fmla="*/ 6 w 20"/>
                <a:gd name="T9" fmla="*/ 22 h 22"/>
                <a:gd name="T10" fmla="*/ 9 w 20"/>
                <a:gd name="T11" fmla="*/ 22 h 22"/>
                <a:gd name="T12" fmla="*/ 12 w 20"/>
                <a:gd name="T13" fmla="*/ 22 h 22"/>
                <a:gd name="T14" fmla="*/ 20 w 20"/>
                <a:gd name="T15" fmla="*/ 11 h 22"/>
                <a:gd name="T16" fmla="*/ 20 w 20"/>
                <a:gd name="T17" fmla="*/ 8 h 22"/>
                <a:gd name="T18" fmla="*/ 20 w 20"/>
                <a:gd name="T19" fmla="*/ 5 h 22"/>
                <a:gd name="T20" fmla="*/ 20 w 20"/>
                <a:gd name="T21" fmla="*/ 2 h 22"/>
                <a:gd name="T22" fmla="*/ 17 w 20"/>
                <a:gd name="T23" fmla="*/ 0 h 22"/>
                <a:gd name="T24" fmla="*/ 14 w 20"/>
                <a:gd name="T25" fmla="*/ 0 h 22"/>
                <a:gd name="T26" fmla="*/ 12 w 20"/>
                <a:gd name="T27" fmla="*/ 2 h 22"/>
                <a:gd name="T28" fmla="*/ 3 w 2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4" name="Line 1298"/>
            <p:cNvSpPr>
              <a:spLocks noChangeShapeType="1"/>
            </p:cNvSpPr>
            <p:nvPr/>
          </p:nvSpPr>
          <p:spPr bwMode="auto">
            <a:xfrm flipV="1">
              <a:off x="3678" y="2470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5" name="Freeform 1299"/>
            <p:cNvSpPr>
              <a:spLocks/>
            </p:cNvSpPr>
            <p:nvPr/>
          </p:nvSpPr>
          <p:spPr bwMode="auto">
            <a:xfrm>
              <a:off x="3673" y="2447"/>
              <a:ext cx="22" cy="28"/>
            </a:xfrm>
            <a:custGeom>
              <a:avLst/>
              <a:gdLst>
                <a:gd name="T0" fmla="*/ 3 w 22"/>
                <a:gd name="T1" fmla="*/ 20 h 28"/>
                <a:gd name="T2" fmla="*/ 0 w 22"/>
                <a:gd name="T3" fmla="*/ 23 h 28"/>
                <a:gd name="T4" fmla="*/ 0 w 22"/>
                <a:gd name="T5" fmla="*/ 26 h 28"/>
                <a:gd name="T6" fmla="*/ 3 w 22"/>
                <a:gd name="T7" fmla="*/ 28 h 28"/>
                <a:gd name="T8" fmla="*/ 5 w 22"/>
                <a:gd name="T9" fmla="*/ 28 h 28"/>
                <a:gd name="T10" fmla="*/ 8 w 22"/>
                <a:gd name="T11" fmla="*/ 28 h 28"/>
                <a:gd name="T12" fmla="*/ 11 w 22"/>
                <a:gd name="T13" fmla="*/ 28 h 28"/>
                <a:gd name="T14" fmla="*/ 22 w 22"/>
                <a:gd name="T15" fmla="*/ 12 h 28"/>
                <a:gd name="T16" fmla="*/ 22 w 22"/>
                <a:gd name="T17" fmla="*/ 9 h 28"/>
                <a:gd name="T18" fmla="*/ 22 w 22"/>
                <a:gd name="T19" fmla="*/ 6 h 28"/>
                <a:gd name="T20" fmla="*/ 22 w 22"/>
                <a:gd name="T21" fmla="*/ 3 h 28"/>
                <a:gd name="T22" fmla="*/ 19 w 22"/>
                <a:gd name="T23" fmla="*/ 0 h 28"/>
                <a:gd name="T24" fmla="*/ 17 w 22"/>
                <a:gd name="T25" fmla="*/ 0 h 28"/>
                <a:gd name="T26" fmla="*/ 14 w 22"/>
                <a:gd name="T27" fmla="*/ 3 h 28"/>
                <a:gd name="T28" fmla="*/ 3 w 22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3" y="20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6" name="Freeform 1300"/>
            <p:cNvSpPr>
              <a:spLocks/>
            </p:cNvSpPr>
            <p:nvPr/>
          </p:nvSpPr>
          <p:spPr bwMode="auto">
            <a:xfrm>
              <a:off x="3684" y="2428"/>
              <a:ext cx="20" cy="31"/>
            </a:xfrm>
            <a:custGeom>
              <a:avLst/>
              <a:gdLst>
                <a:gd name="T0" fmla="*/ 0 w 20"/>
                <a:gd name="T1" fmla="*/ 25 h 31"/>
                <a:gd name="T2" fmla="*/ 0 w 20"/>
                <a:gd name="T3" fmla="*/ 28 h 31"/>
                <a:gd name="T4" fmla="*/ 3 w 20"/>
                <a:gd name="T5" fmla="*/ 31 h 31"/>
                <a:gd name="T6" fmla="*/ 6 w 20"/>
                <a:gd name="T7" fmla="*/ 31 h 31"/>
                <a:gd name="T8" fmla="*/ 8 w 20"/>
                <a:gd name="T9" fmla="*/ 31 h 31"/>
                <a:gd name="T10" fmla="*/ 11 w 20"/>
                <a:gd name="T11" fmla="*/ 31 h 31"/>
                <a:gd name="T12" fmla="*/ 11 w 20"/>
                <a:gd name="T13" fmla="*/ 28 h 31"/>
                <a:gd name="T14" fmla="*/ 20 w 20"/>
                <a:gd name="T15" fmla="*/ 8 h 31"/>
                <a:gd name="T16" fmla="*/ 20 w 20"/>
                <a:gd name="T17" fmla="*/ 5 h 31"/>
                <a:gd name="T18" fmla="*/ 20 w 20"/>
                <a:gd name="T19" fmla="*/ 3 h 31"/>
                <a:gd name="T20" fmla="*/ 17 w 20"/>
                <a:gd name="T21" fmla="*/ 0 h 31"/>
                <a:gd name="T22" fmla="*/ 14 w 20"/>
                <a:gd name="T23" fmla="*/ 0 h 31"/>
                <a:gd name="T24" fmla="*/ 11 w 20"/>
                <a:gd name="T25" fmla="*/ 3 h 31"/>
                <a:gd name="T26" fmla="*/ 8 w 20"/>
                <a:gd name="T27" fmla="*/ 5 h 31"/>
                <a:gd name="T28" fmla="*/ 0 w 20"/>
                <a:gd name="T29" fmla="*/ 2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1"/>
                <a:gd name="T47" fmla="*/ 20 w 20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1">
                  <a:moveTo>
                    <a:pt x="0" y="25"/>
                  </a:move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8" y="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7" name="Freeform 1301"/>
            <p:cNvSpPr>
              <a:spLocks/>
            </p:cNvSpPr>
            <p:nvPr/>
          </p:nvSpPr>
          <p:spPr bwMode="auto">
            <a:xfrm>
              <a:off x="3692" y="2419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8" name="Line 1302"/>
            <p:cNvSpPr>
              <a:spLocks noChangeShapeType="1"/>
            </p:cNvSpPr>
            <p:nvPr/>
          </p:nvSpPr>
          <p:spPr bwMode="auto">
            <a:xfrm flipV="1">
              <a:off x="3706" y="241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9" name="Freeform 1303"/>
            <p:cNvSpPr>
              <a:spLocks/>
            </p:cNvSpPr>
            <p:nvPr/>
          </p:nvSpPr>
          <p:spPr bwMode="auto">
            <a:xfrm>
              <a:off x="3701" y="2400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7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3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3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0" name="Freeform 1304"/>
            <p:cNvSpPr>
              <a:spLocks/>
            </p:cNvSpPr>
            <p:nvPr/>
          </p:nvSpPr>
          <p:spPr bwMode="auto">
            <a:xfrm>
              <a:off x="3718" y="2383"/>
              <a:ext cx="22" cy="20"/>
            </a:xfrm>
            <a:custGeom>
              <a:avLst/>
              <a:gdLst>
                <a:gd name="T0" fmla="*/ 2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2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2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1" name="Freeform 1305"/>
            <p:cNvSpPr>
              <a:spLocks/>
            </p:cNvSpPr>
            <p:nvPr/>
          </p:nvSpPr>
          <p:spPr bwMode="auto">
            <a:xfrm>
              <a:off x="3729" y="2364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2" name="Line 1306"/>
            <p:cNvSpPr>
              <a:spLocks noChangeShapeType="1"/>
            </p:cNvSpPr>
            <p:nvPr/>
          </p:nvSpPr>
          <p:spPr bwMode="auto">
            <a:xfrm>
              <a:off x="3746" y="2361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3" name="Line 1307"/>
            <p:cNvSpPr>
              <a:spLocks noChangeShapeType="1"/>
            </p:cNvSpPr>
            <p:nvPr/>
          </p:nvSpPr>
          <p:spPr bwMode="auto">
            <a:xfrm flipV="1">
              <a:off x="3751" y="2352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4" name="Freeform 1308"/>
            <p:cNvSpPr>
              <a:spLocks/>
            </p:cNvSpPr>
            <p:nvPr/>
          </p:nvSpPr>
          <p:spPr bwMode="auto">
            <a:xfrm>
              <a:off x="3754" y="2327"/>
              <a:ext cx="25" cy="20"/>
            </a:xfrm>
            <a:custGeom>
              <a:avLst/>
              <a:gdLst>
                <a:gd name="T0" fmla="*/ 3 w 25"/>
                <a:gd name="T1" fmla="*/ 11 h 20"/>
                <a:gd name="T2" fmla="*/ 0 w 25"/>
                <a:gd name="T3" fmla="*/ 14 h 20"/>
                <a:gd name="T4" fmla="*/ 0 w 25"/>
                <a:gd name="T5" fmla="*/ 17 h 20"/>
                <a:gd name="T6" fmla="*/ 3 w 25"/>
                <a:gd name="T7" fmla="*/ 20 h 20"/>
                <a:gd name="T8" fmla="*/ 6 w 25"/>
                <a:gd name="T9" fmla="*/ 20 h 20"/>
                <a:gd name="T10" fmla="*/ 8 w 25"/>
                <a:gd name="T11" fmla="*/ 20 h 20"/>
                <a:gd name="T12" fmla="*/ 11 w 25"/>
                <a:gd name="T13" fmla="*/ 20 h 20"/>
                <a:gd name="T14" fmla="*/ 25 w 25"/>
                <a:gd name="T15" fmla="*/ 11 h 20"/>
                <a:gd name="T16" fmla="*/ 25 w 25"/>
                <a:gd name="T17" fmla="*/ 9 h 20"/>
                <a:gd name="T18" fmla="*/ 25 w 25"/>
                <a:gd name="T19" fmla="*/ 6 h 20"/>
                <a:gd name="T20" fmla="*/ 25 w 25"/>
                <a:gd name="T21" fmla="*/ 3 h 20"/>
                <a:gd name="T22" fmla="*/ 22 w 25"/>
                <a:gd name="T23" fmla="*/ 0 h 20"/>
                <a:gd name="T24" fmla="*/ 20 w 25"/>
                <a:gd name="T25" fmla="*/ 0 h 20"/>
                <a:gd name="T26" fmla="*/ 17 w 25"/>
                <a:gd name="T27" fmla="*/ 3 h 20"/>
                <a:gd name="T28" fmla="*/ 3 w 25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5" name="Freeform 1309"/>
            <p:cNvSpPr>
              <a:spLocks/>
            </p:cNvSpPr>
            <p:nvPr/>
          </p:nvSpPr>
          <p:spPr bwMode="auto">
            <a:xfrm>
              <a:off x="3774" y="2319"/>
              <a:ext cx="19" cy="19"/>
            </a:xfrm>
            <a:custGeom>
              <a:avLst/>
              <a:gdLst>
                <a:gd name="T0" fmla="*/ 2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2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6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2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6" name="Freeform 1310"/>
            <p:cNvSpPr>
              <a:spLocks/>
            </p:cNvSpPr>
            <p:nvPr/>
          </p:nvSpPr>
          <p:spPr bwMode="auto">
            <a:xfrm>
              <a:off x="3793" y="2310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7" name="Line 1311"/>
            <p:cNvSpPr>
              <a:spLocks noChangeShapeType="1"/>
            </p:cNvSpPr>
            <p:nvPr/>
          </p:nvSpPr>
          <p:spPr bwMode="auto">
            <a:xfrm>
              <a:off x="3816" y="2316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8" name="Freeform 1312"/>
            <p:cNvSpPr>
              <a:spLocks/>
            </p:cNvSpPr>
            <p:nvPr/>
          </p:nvSpPr>
          <p:spPr bwMode="auto">
            <a:xfrm>
              <a:off x="3810" y="2299"/>
              <a:ext cx="20" cy="23"/>
            </a:xfrm>
            <a:custGeom>
              <a:avLst/>
              <a:gdLst>
                <a:gd name="T0" fmla="*/ 3 w 20"/>
                <a:gd name="T1" fmla="*/ 14 h 23"/>
                <a:gd name="T2" fmla="*/ 0 w 20"/>
                <a:gd name="T3" fmla="*/ 17 h 23"/>
                <a:gd name="T4" fmla="*/ 0 w 20"/>
                <a:gd name="T5" fmla="*/ 20 h 23"/>
                <a:gd name="T6" fmla="*/ 3 w 20"/>
                <a:gd name="T7" fmla="*/ 23 h 23"/>
                <a:gd name="T8" fmla="*/ 6 w 20"/>
                <a:gd name="T9" fmla="*/ 23 h 23"/>
                <a:gd name="T10" fmla="*/ 8 w 20"/>
                <a:gd name="T11" fmla="*/ 23 h 23"/>
                <a:gd name="T12" fmla="*/ 11 w 20"/>
                <a:gd name="T13" fmla="*/ 23 h 23"/>
                <a:gd name="T14" fmla="*/ 20 w 20"/>
                <a:gd name="T15" fmla="*/ 11 h 23"/>
                <a:gd name="T16" fmla="*/ 20 w 20"/>
                <a:gd name="T17" fmla="*/ 9 h 23"/>
                <a:gd name="T18" fmla="*/ 20 w 20"/>
                <a:gd name="T19" fmla="*/ 6 h 23"/>
                <a:gd name="T20" fmla="*/ 20 w 20"/>
                <a:gd name="T21" fmla="*/ 3 h 23"/>
                <a:gd name="T22" fmla="*/ 17 w 20"/>
                <a:gd name="T23" fmla="*/ 0 h 23"/>
                <a:gd name="T24" fmla="*/ 14 w 20"/>
                <a:gd name="T25" fmla="*/ 0 h 23"/>
                <a:gd name="T26" fmla="*/ 11 w 20"/>
                <a:gd name="T27" fmla="*/ 3 h 23"/>
                <a:gd name="T28" fmla="*/ 3 w 20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9" name="Freeform 1313"/>
            <p:cNvSpPr>
              <a:spLocks/>
            </p:cNvSpPr>
            <p:nvPr/>
          </p:nvSpPr>
          <p:spPr bwMode="auto">
            <a:xfrm>
              <a:off x="3830" y="2299"/>
              <a:ext cx="19" cy="23"/>
            </a:xfrm>
            <a:custGeom>
              <a:avLst/>
              <a:gdLst>
                <a:gd name="T0" fmla="*/ 11 w 19"/>
                <a:gd name="T1" fmla="*/ 3 h 23"/>
                <a:gd name="T2" fmla="*/ 8 w 19"/>
                <a:gd name="T3" fmla="*/ 0 h 23"/>
                <a:gd name="T4" fmla="*/ 5 w 19"/>
                <a:gd name="T5" fmla="*/ 0 h 23"/>
                <a:gd name="T6" fmla="*/ 2 w 19"/>
                <a:gd name="T7" fmla="*/ 3 h 23"/>
                <a:gd name="T8" fmla="*/ 0 w 19"/>
                <a:gd name="T9" fmla="*/ 6 h 23"/>
                <a:gd name="T10" fmla="*/ 0 w 19"/>
                <a:gd name="T11" fmla="*/ 9 h 23"/>
                <a:gd name="T12" fmla="*/ 2 w 19"/>
                <a:gd name="T13" fmla="*/ 11 h 23"/>
                <a:gd name="T14" fmla="*/ 11 w 19"/>
                <a:gd name="T15" fmla="*/ 23 h 23"/>
                <a:gd name="T16" fmla="*/ 13 w 19"/>
                <a:gd name="T17" fmla="*/ 23 h 23"/>
                <a:gd name="T18" fmla="*/ 16 w 19"/>
                <a:gd name="T19" fmla="*/ 23 h 23"/>
                <a:gd name="T20" fmla="*/ 19 w 19"/>
                <a:gd name="T21" fmla="*/ 23 h 23"/>
                <a:gd name="T22" fmla="*/ 19 w 19"/>
                <a:gd name="T23" fmla="*/ 20 h 23"/>
                <a:gd name="T24" fmla="*/ 19 w 19"/>
                <a:gd name="T25" fmla="*/ 17 h 23"/>
                <a:gd name="T26" fmla="*/ 19 w 19"/>
                <a:gd name="T27" fmla="*/ 14 h 23"/>
                <a:gd name="T28" fmla="*/ 11 w 19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0" name="Line 1314"/>
            <p:cNvSpPr>
              <a:spLocks noChangeShapeType="1"/>
            </p:cNvSpPr>
            <p:nvPr/>
          </p:nvSpPr>
          <p:spPr bwMode="auto">
            <a:xfrm>
              <a:off x="3843" y="23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1" name="Freeform 1315"/>
            <p:cNvSpPr>
              <a:spLocks/>
            </p:cNvSpPr>
            <p:nvPr/>
          </p:nvSpPr>
          <p:spPr bwMode="auto">
            <a:xfrm>
              <a:off x="3857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2" name="Line 1316"/>
            <p:cNvSpPr>
              <a:spLocks noChangeShapeType="1"/>
            </p:cNvSpPr>
            <p:nvPr/>
          </p:nvSpPr>
          <p:spPr bwMode="auto">
            <a:xfrm>
              <a:off x="3871" y="2324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3" name="Line 1317"/>
            <p:cNvSpPr>
              <a:spLocks noChangeShapeType="1"/>
            </p:cNvSpPr>
            <p:nvPr/>
          </p:nvSpPr>
          <p:spPr bwMode="auto">
            <a:xfrm>
              <a:off x="3880" y="233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4" name="Line 1318"/>
            <p:cNvSpPr>
              <a:spLocks noChangeShapeType="1"/>
            </p:cNvSpPr>
            <p:nvPr/>
          </p:nvSpPr>
          <p:spPr bwMode="auto">
            <a:xfrm>
              <a:off x="3899" y="234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5" name="Freeform 1319"/>
            <p:cNvSpPr>
              <a:spLocks/>
            </p:cNvSpPr>
            <p:nvPr/>
          </p:nvSpPr>
          <p:spPr bwMode="auto">
            <a:xfrm>
              <a:off x="3894" y="2336"/>
              <a:ext cx="19" cy="22"/>
            </a:xfrm>
            <a:custGeom>
              <a:avLst/>
              <a:gdLst>
                <a:gd name="T0" fmla="*/ 11 w 19"/>
                <a:gd name="T1" fmla="*/ 2 h 22"/>
                <a:gd name="T2" fmla="*/ 8 w 19"/>
                <a:gd name="T3" fmla="*/ 0 h 22"/>
                <a:gd name="T4" fmla="*/ 5 w 19"/>
                <a:gd name="T5" fmla="*/ 0 h 22"/>
                <a:gd name="T6" fmla="*/ 3 w 19"/>
                <a:gd name="T7" fmla="*/ 2 h 22"/>
                <a:gd name="T8" fmla="*/ 0 w 19"/>
                <a:gd name="T9" fmla="*/ 5 h 22"/>
                <a:gd name="T10" fmla="*/ 0 w 19"/>
                <a:gd name="T11" fmla="*/ 8 h 22"/>
                <a:gd name="T12" fmla="*/ 3 w 19"/>
                <a:gd name="T13" fmla="*/ 11 h 22"/>
                <a:gd name="T14" fmla="*/ 11 w 19"/>
                <a:gd name="T15" fmla="*/ 22 h 22"/>
                <a:gd name="T16" fmla="*/ 14 w 19"/>
                <a:gd name="T17" fmla="*/ 22 h 22"/>
                <a:gd name="T18" fmla="*/ 17 w 19"/>
                <a:gd name="T19" fmla="*/ 22 h 22"/>
                <a:gd name="T20" fmla="*/ 19 w 19"/>
                <a:gd name="T21" fmla="*/ 22 h 22"/>
                <a:gd name="T22" fmla="*/ 19 w 19"/>
                <a:gd name="T23" fmla="*/ 19 h 22"/>
                <a:gd name="T24" fmla="*/ 19 w 19"/>
                <a:gd name="T25" fmla="*/ 16 h 22"/>
                <a:gd name="T26" fmla="*/ 19 w 19"/>
                <a:gd name="T27" fmla="*/ 14 h 22"/>
                <a:gd name="T28" fmla="*/ 11 w 19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6" name="Line 1320"/>
            <p:cNvSpPr>
              <a:spLocks noChangeShapeType="1"/>
            </p:cNvSpPr>
            <p:nvPr/>
          </p:nvSpPr>
          <p:spPr bwMode="auto">
            <a:xfrm>
              <a:off x="3916" y="236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7" name="Freeform 1321"/>
            <p:cNvSpPr>
              <a:spLocks/>
            </p:cNvSpPr>
            <p:nvPr/>
          </p:nvSpPr>
          <p:spPr bwMode="auto">
            <a:xfrm>
              <a:off x="2901" y="3027"/>
              <a:ext cx="20" cy="19"/>
            </a:xfrm>
            <a:custGeom>
              <a:avLst/>
              <a:gdLst>
                <a:gd name="T0" fmla="*/ 11 w 20"/>
                <a:gd name="T1" fmla="*/ 2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2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6 h 19"/>
                <a:gd name="T24" fmla="*/ 20 w 20"/>
                <a:gd name="T25" fmla="*/ 13 h 19"/>
                <a:gd name="T26" fmla="*/ 20 w 20"/>
                <a:gd name="T27" fmla="*/ 11 h 19"/>
                <a:gd name="T28" fmla="*/ 11 w 20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8" name="Freeform 1322"/>
            <p:cNvSpPr>
              <a:spLocks/>
            </p:cNvSpPr>
            <p:nvPr/>
          </p:nvSpPr>
          <p:spPr bwMode="auto">
            <a:xfrm>
              <a:off x="2918" y="3035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6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9" name="Freeform 1323"/>
            <p:cNvSpPr>
              <a:spLocks/>
            </p:cNvSpPr>
            <p:nvPr/>
          </p:nvSpPr>
          <p:spPr bwMode="auto">
            <a:xfrm>
              <a:off x="2929" y="3052"/>
              <a:ext cx="19" cy="22"/>
            </a:xfrm>
            <a:custGeom>
              <a:avLst/>
              <a:gdLst>
                <a:gd name="T0" fmla="*/ 11 w 19"/>
                <a:gd name="T1" fmla="*/ 2 h 22"/>
                <a:gd name="T2" fmla="*/ 8 w 19"/>
                <a:gd name="T3" fmla="*/ 0 h 22"/>
                <a:gd name="T4" fmla="*/ 5 w 19"/>
                <a:gd name="T5" fmla="*/ 0 h 22"/>
                <a:gd name="T6" fmla="*/ 3 w 19"/>
                <a:gd name="T7" fmla="*/ 2 h 22"/>
                <a:gd name="T8" fmla="*/ 0 w 19"/>
                <a:gd name="T9" fmla="*/ 5 h 22"/>
                <a:gd name="T10" fmla="*/ 0 w 19"/>
                <a:gd name="T11" fmla="*/ 8 h 22"/>
                <a:gd name="T12" fmla="*/ 3 w 19"/>
                <a:gd name="T13" fmla="*/ 11 h 22"/>
                <a:gd name="T14" fmla="*/ 11 w 19"/>
                <a:gd name="T15" fmla="*/ 22 h 22"/>
                <a:gd name="T16" fmla="*/ 14 w 19"/>
                <a:gd name="T17" fmla="*/ 22 h 22"/>
                <a:gd name="T18" fmla="*/ 17 w 19"/>
                <a:gd name="T19" fmla="*/ 22 h 22"/>
                <a:gd name="T20" fmla="*/ 19 w 19"/>
                <a:gd name="T21" fmla="*/ 22 h 22"/>
                <a:gd name="T22" fmla="*/ 19 w 19"/>
                <a:gd name="T23" fmla="*/ 19 h 22"/>
                <a:gd name="T24" fmla="*/ 19 w 19"/>
                <a:gd name="T25" fmla="*/ 16 h 22"/>
                <a:gd name="T26" fmla="*/ 19 w 19"/>
                <a:gd name="T27" fmla="*/ 14 h 22"/>
                <a:gd name="T28" fmla="*/ 11 w 19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0" name="Freeform 1324"/>
            <p:cNvSpPr>
              <a:spLocks/>
            </p:cNvSpPr>
            <p:nvPr/>
          </p:nvSpPr>
          <p:spPr bwMode="auto">
            <a:xfrm>
              <a:off x="2946" y="3063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1" name="Line 1325"/>
            <p:cNvSpPr>
              <a:spLocks noChangeShapeType="1"/>
            </p:cNvSpPr>
            <p:nvPr/>
          </p:nvSpPr>
          <p:spPr bwMode="auto">
            <a:xfrm>
              <a:off x="2960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2" name="Line 1326"/>
            <p:cNvSpPr>
              <a:spLocks noChangeShapeType="1"/>
            </p:cNvSpPr>
            <p:nvPr/>
          </p:nvSpPr>
          <p:spPr bwMode="auto">
            <a:xfrm>
              <a:off x="2971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3" name="Line 1327"/>
            <p:cNvSpPr>
              <a:spLocks noChangeShapeType="1"/>
            </p:cNvSpPr>
            <p:nvPr/>
          </p:nvSpPr>
          <p:spPr bwMode="auto">
            <a:xfrm>
              <a:off x="2979" y="3077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4" name="Line 1328"/>
            <p:cNvSpPr>
              <a:spLocks noChangeShapeType="1"/>
            </p:cNvSpPr>
            <p:nvPr/>
          </p:nvSpPr>
          <p:spPr bwMode="auto">
            <a:xfrm>
              <a:off x="2996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5" name="Line 1329"/>
            <p:cNvSpPr>
              <a:spLocks noChangeShapeType="1"/>
            </p:cNvSpPr>
            <p:nvPr/>
          </p:nvSpPr>
          <p:spPr bwMode="auto">
            <a:xfrm>
              <a:off x="3016" y="30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6" name="Freeform 1330"/>
            <p:cNvSpPr>
              <a:spLocks/>
            </p:cNvSpPr>
            <p:nvPr/>
          </p:nvSpPr>
          <p:spPr bwMode="auto">
            <a:xfrm>
              <a:off x="3010" y="3063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8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7" name="Freeform 1331"/>
            <p:cNvSpPr>
              <a:spLocks/>
            </p:cNvSpPr>
            <p:nvPr/>
          </p:nvSpPr>
          <p:spPr bwMode="auto">
            <a:xfrm>
              <a:off x="3030" y="3052"/>
              <a:ext cx="19" cy="22"/>
            </a:xfrm>
            <a:custGeom>
              <a:avLst/>
              <a:gdLst>
                <a:gd name="T0" fmla="*/ 2 w 19"/>
                <a:gd name="T1" fmla="*/ 14 h 22"/>
                <a:gd name="T2" fmla="*/ 0 w 19"/>
                <a:gd name="T3" fmla="*/ 16 h 22"/>
                <a:gd name="T4" fmla="*/ 0 w 19"/>
                <a:gd name="T5" fmla="*/ 19 h 22"/>
                <a:gd name="T6" fmla="*/ 2 w 19"/>
                <a:gd name="T7" fmla="*/ 22 h 22"/>
                <a:gd name="T8" fmla="*/ 5 w 19"/>
                <a:gd name="T9" fmla="*/ 22 h 22"/>
                <a:gd name="T10" fmla="*/ 8 w 19"/>
                <a:gd name="T11" fmla="*/ 22 h 22"/>
                <a:gd name="T12" fmla="*/ 11 w 19"/>
                <a:gd name="T13" fmla="*/ 22 h 22"/>
                <a:gd name="T14" fmla="*/ 19 w 19"/>
                <a:gd name="T15" fmla="*/ 11 h 22"/>
                <a:gd name="T16" fmla="*/ 19 w 19"/>
                <a:gd name="T17" fmla="*/ 8 h 22"/>
                <a:gd name="T18" fmla="*/ 19 w 19"/>
                <a:gd name="T19" fmla="*/ 5 h 22"/>
                <a:gd name="T20" fmla="*/ 19 w 19"/>
                <a:gd name="T21" fmla="*/ 2 h 22"/>
                <a:gd name="T22" fmla="*/ 16 w 19"/>
                <a:gd name="T23" fmla="*/ 0 h 22"/>
                <a:gd name="T24" fmla="*/ 14 w 19"/>
                <a:gd name="T25" fmla="*/ 0 h 22"/>
                <a:gd name="T26" fmla="*/ 11 w 19"/>
                <a:gd name="T27" fmla="*/ 2 h 22"/>
                <a:gd name="T28" fmla="*/ 2 w 19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2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8" name="Freeform 1332"/>
            <p:cNvSpPr>
              <a:spLocks/>
            </p:cNvSpPr>
            <p:nvPr/>
          </p:nvSpPr>
          <p:spPr bwMode="auto">
            <a:xfrm>
              <a:off x="3046" y="3043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9" name="Freeform 1333"/>
            <p:cNvSpPr>
              <a:spLocks/>
            </p:cNvSpPr>
            <p:nvPr/>
          </p:nvSpPr>
          <p:spPr bwMode="auto">
            <a:xfrm>
              <a:off x="3055" y="3027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3 h 19"/>
                <a:gd name="T4" fmla="*/ 0 w 22"/>
                <a:gd name="T5" fmla="*/ 16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2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2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3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0" name="Freeform 1334"/>
            <p:cNvSpPr>
              <a:spLocks/>
            </p:cNvSpPr>
            <p:nvPr/>
          </p:nvSpPr>
          <p:spPr bwMode="auto">
            <a:xfrm>
              <a:off x="3074" y="3007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1 h 20"/>
                <a:gd name="T16" fmla="*/ 20 w 20"/>
                <a:gd name="T17" fmla="*/ 8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1" name="Freeform 1335"/>
            <p:cNvSpPr>
              <a:spLocks/>
            </p:cNvSpPr>
            <p:nvPr/>
          </p:nvSpPr>
          <p:spPr bwMode="auto">
            <a:xfrm>
              <a:off x="3083" y="2990"/>
              <a:ext cx="19" cy="28"/>
            </a:xfrm>
            <a:custGeom>
              <a:avLst/>
              <a:gdLst>
                <a:gd name="T0" fmla="*/ 3 w 19"/>
                <a:gd name="T1" fmla="*/ 20 h 28"/>
                <a:gd name="T2" fmla="*/ 0 w 19"/>
                <a:gd name="T3" fmla="*/ 23 h 28"/>
                <a:gd name="T4" fmla="*/ 0 w 19"/>
                <a:gd name="T5" fmla="*/ 25 h 28"/>
                <a:gd name="T6" fmla="*/ 3 w 19"/>
                <a:gd name="T7" fmla="*/ 28 h 28"/>
                <a:gd name="T8" fmla="*/ 5 w 19"/>
                <a:gd name="T9" fmla="*/ 28 h 28"/>
                <a:gd name="T10" fmla="*/ 8 w 19"/>
                <a:gd name="T11" fmla="*/ 28 h 28"/>
                <a:gd name="T12" fmla="*/ 11 w 19"/>
                <a:gd name="T13" fmla="*/ 28 h 28"/>
                <a:gd name="T14" fmla="*/ 19 w 19"/>
                <a:gd name="T15" fmla="*/ 11 h 28"/>
                <a:gd name="T16" fmla="*/ 19 w 19"/>
                <a:gd name="T17" fmla="*/ 9 h 28"/>
                <a:gd name="T18" fmla="*/ 19 w 19"/>
                <a:gd name="T19" fmla="*/ 6 h 28"/>
                <a:gd name="T20" fmla="*/ 19 w 19"/>
                <a:gd name="T21" fmla="*/ 3 h 28"/>
                <a:gd name="T22" fmla="*/ 17 w 19"/>
                <a:gd name="T23" fmla="*/ 0 h 28"/>
                <a:gd name="T24" fmla="*/ 14 w 19"/>
                <a:gd name="T25" fmla="*/ 0 h 28"/>
                <a:gd name="T26" fmla="*/ 11 w 19"/>
                <a:gd name="T27" fmla="*/ 3 h 28"/>
                <a:gd name="T28" fmla="*/ 3 w 19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2" name="Freeform 1336"/>
            <p:cNvSpPr>
              <a:spLocks/>
            </p:cNvSpPr>
            <p:nvPr/>
          </p:nvSpPr>
          <p:spPr bwMode="auto">
            <a:xfrm>
              <a:off x="3091" y="2979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7 h 22"/>
                <a:gd name="T4" fmla="*/ 0 w 22"/>
                <a:gd name="T5" fmla="*/ 20 h 22"/>
                <a:gd name="T6" fmla="*/ 3 w 22"/>
                <a:gd name="T7" fmla="*/ 22 h 22"/>
                <a:gd name="T8" fmla="*/ 6 w 22"/>
                <a:gd name="T9" fmla="*/ 22 h 22"/>
                <a:gd name="T10" fmla="*/ 9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6 h 22"/>
                <a:gd name="T20" fmla="*/ 22 w 22"/>
                <a:gd name="T21" fmla="*/ 3 h 22"/>
                <a:gd name="T22" fmla="*/ 20 w 22"/>
                <a:gd name="T23" fmla="*/ 0 h 22"/>
                <a:gd name="T24" fmla="*/ 17 w 22"/>
                <a:gd name="T25" fmla="*/ 0 h 22"/>
                <a:gd name="T26" fmla="*/ 14 w 22"/>
                <a:gd name="T27" fmla="*/ 3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3" name="Line 1337"/>
            <p:cNvSpPr>
              <a:spLocks noChangeShapeType="1"/>
            </p:cNvSpPr>
            <p:nvPr/>
          </p:nvSpPr>
          <p:spPr bwMode="auto">
            <a:xfrm flipV="1">
              <a:off x="3116" y="296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4" name="Line 1338"/>
            <p:cNvSpPr>
              <a:spLocks noChangeShapeType="1"/>
            </p:cNvSpPr>
            <p:nvPr/>
          </p:nvSpPr>
          <p:spPr bwMode="auto">
            <a:xfrm flipV="1">
              <a:off x="3125" y="2948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5" name="Line 1339"/>
            <p:cNvSpPr>
              <a:spLocks noChangeShapeType="1"/>
            </p:cNvSpPr>
            <p:nvPr/>
          </p:nvSpPr>
          <p:spPr bwMode="auto">
            <a:xfrm flipV="1">
              <a:off x="3136" y="293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6" name="Line 1340"/>
            <p:cNvSpPr>
              <a:spLocks noChangeShapeType="1"/>
            </p:cNvSpPr>
            <p:nvPr/>
          </p:nvSpPr>
          <p:spPr bwMode="auto">
            <a:xfrm flipV="1">
              <a:off x="3144" y="291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7" name="Freeform 1341"/>
            <p:cNvSpPr>
              <a:spLocks/>
            </p:cNvSpPr>
            <p:nvPr/>
          </p:nvSpPr>
          <p:spPr bwMode="auto">
            <a:xfrm>
              <a:off x="3147" y="2889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8" name="Line 1342"/>
            <p:cNvSpPr>
              <a:spLocks noChangeShapeType="1"/>
            </p:cNvSpPr>
            <p:nvPr/>
          </p:nvSpPr>
          <p:spPr bwMode="auto">
            <a:xfrm flipV="1">
              <a:off x="3161" y="2878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9" name="Line 1343"/>
            <p:cNvSpPr>
              <a:spLocks noChangeShapeType="1"/>
            </p:cNvSpPr>
            <p:nvPr/>
          </p:nvSpPr>
          <p:spPr bwMode="auto">
            <a:xfrm flipV="1">
              <a:off x="3172" y="286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0" name="Line 1344"/>
            <p:cNvSpPr>
              <a:spLocks noChangeShapeType="1"/>
            </p:cNvSpPr>
            <p:nvPr/>
          </p:nvSpPr>
          <p:spPr bwMode="auto">
            <a:xfrm flipV="1">
              <a:off x="3181" y="284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1" name="Line 1345"/>
            <p:cNvSpPr>
              <a:spLocks noChangeShapeType="1"/>
            </p:cNvSpPr>
            <p:nvPr/>
          </p:nvSpPr>
          <p:spPr bwMode="auto">
            <a:xfrm flipV="1">
              <a:off x="3189" y="2825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2" name="Line 1346"/>
            <p:cNvSpPr>
              <a:spLocks noChangeShapeType="1"/>
            </p:cNvSpPr>
            <p:nvPr/>
          </p:nvSpPr>
          <p:spPr bwMode="auto">
            <a:xfrm flipV="1">
              <a:off x="3189" y="281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3" name="Line 1347"/>
            <p:cNvSpPr>
              <a:spLocks noChangeShapeType="1"/>
            </p:cNvSpPr>
            <p:nvPr/>
          </p:nvSpPr>
          <p:spPr bwMode="auto">
            <a:xfrm flipV="1">
              <a:off x="3197" y="2797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4" name="Freeform 1348"/>
            <p:cNvSpPr>
              <a:spLocks/>
            </p:cNvSpPr>
            <p:nvPr/>
          </p:nvSpPr>
          <p:spPr bwMode="auto">
            <a:xfrm>
              <a:off x="3192" y="2772"/>
              <a:ext cx="22" cy="31"/>
            </a:xfrm>
            <a:custGeom>
              <a:avLst/>
              <a:gdLst>
                <a:gd name="T0" fmla="*/ 3 w 22"/>
                <a:gd name="T1" fmla="*/ 22 h 31"/>
                <a:gd name="T2" fmla="*/ 0 w 22"/>
                <a:gd name="T3" fmla="*/ 25 h 31"/>
                <a:gd name="T4" fmla="*/ 0 w 22"/>
                <a:gd name="T5" fmla="*/ 28 h 31"/>
                <a:gd name="T6" fmla="*/ 3 w 22"/>
                <a:gd name="T7" fmla="*/ 31 h 31"/>
                <a:gd name="T8" fmla="*/ 5 w 22"/>
                <a:gd name="T9" fmla="*/ 31 h 31"/>
                <a:gd name="T10" fmla="*/ 8 w 22"/>
                <a:gd name="T11" fmla="*/ 31 h 31"/>
                <a:gd name="T12" fmla="*/ 11 w 22"/>
                <a:gd name="T13" fmla="*/ 31 h 31"/>
                <a:gd name="T14" fmla="*/ 22 w 22"/>
                <a:gd name="T15" fmla="*/ 11 h 31"/>
                <a:gd name="T16" fmla="*/ 22 w 22"/>
                <a:gd name="T17" fmla="*/ 8 h 31"/>
                <a:gd name="T18" fmla="*/ 22 w 22"/>
                <a:gd name="T19" fmla="*/ 6 h 31"/>
                <a:gd name="T20" fmla="*/ 22 w 22"/>
                <a:gd name="T21" fmla="*/ 3 h 31"/>
                <a:gd name="T22" fmla="*/ 19 w 22"/>
                <a:gd name="T23" fmla="*/ 0 h 31"/>
                <a:gd name="T24" fmla="*/ 17 w 22"/>
                <a:gd name="T25" fmla="*/ 0 h 31"/>
                <a:gd name="T26" fmla="*/ 14 w 22"/>
                <a:gd name="T27" fmla="*/ 3 h 31"/>
                <a:gd name="T28" fmla="*/ 3 w 22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1"/>
                <a:gd name="T47" fmla="*/ 22 w 22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5" name="Freeform 1349"/>
            <p:cNvSpPr>
              <a:spLocks/>
            </p:cNvSpPr>
            <p:nvPr/>
          </p:nvSpPr>
          <p:spPr bwMode="auto">
            <a:xfrm>
              <a:off x="3203" y="2755"/>
              <a:ext cx="20" cy="28"/>
            </a:xfrm>
            <a:custGeom>
              <a:avLst/>
              <a:gdLst>
                <a:gd name="T0" fmla="*/ 3 w 20"/>
                <a:gd name="T1" fmla="*/ 20 h 28"/>
                <a:gd name="T2" fmla="*/ 0 w 20"/>
                <a:gd name="T3" fmla="*/ 23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8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9 h 28"/>
                <a:gd name="T18" fmla="*/ 20 w 20"/>
                <a:gd name="T19" fmla="*/ 6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6" name="Freeform 1350"/>
            <p:cNvSpPr>
              <a:spLocks/>
            </p:cNvSpPr>
            <p:nvPr/>
          </p:nvSpPr>
          <p:spPr bwMode="auto">
            <a:xfrm>
              <a:off x="3211" y="2744"/>
              <a:ext cx="20" cy="22"/>
            </a:xfrm>
            <a:custGeom>
              <a:avLst/>
              <a:gdLst>
                <a:gd name="T0" fmla="*/ 3 w 20"/>
                <a:gd name="T1" fmla="*/ 14 h 22"/>
                <a:gd name="T2" fmla="*/ 0 w 20"/>
                <a:gd name="T3" fmla="*/ 17 h 22"/>
                <a:gd name="T4" fmla="*/ 0 w 20"/>
                <a:gd name="T5" fmla="*/ 20 h 22"/>
                <a:gd name="T6" fmla="*/ 3 w 20"/>
                <a:gd name="T7" fmla="*/ 22 h 22"/>
                <a:gd name="T8" fmla="*/ 6 w 20"/>
                <a:gd name="T9" fmla="*/ 22 h 22"/>
                <a:gd name="T10" fmla="*/ 9 w 20"/>
                <a:gd name="T11" fmla="*/ 22 h 22"/>
                <a:gd name="T12" fmla="*/ 12 w 20"/>
                <a:gd name="T13" fmla="*/ 22 h 22"/>
                <a:gd name="T14" fmla="*/ 20 w 20"/>
                <a:gd name="T15" fmla="*/ 11 h 22"/>
                <a:gd name="T16" fmla="*/ 20 w 20"/>
                <a:gd name="T17" fmla="*/ 8 h 22"/>
                <a:gd name="T18" fmla="*/ 20 w 20"/>
                <a:gd name="T19" fmla="*/ 6 h 22"/>
                <a:gd name="T20" fmla="*/ 20 w 20"/>
                <a:gd name="T21" fmla="*/ 3 h 22"/>
                <a:gd name="T22" fmla="*/ 17 w 20"/>
                <a:gd name="T23" fmla="*/ 0 h 22"/>
                <a:gd name="T24" fmla="*/ 14 w 20"/>
                <a:gd name="T25" fmla="*/ 0 h 22"/>
                <a:gd name="T26" fmla="*/ 12 w 20"/>
                <a:gd name="T27" fmla="*/ 3 h 22"/>
                <a:gd name="T28" fmla="*/ 3 w 2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7" name="Line 1351"/>
            <p:cNvSpPr>
              <a:spLocks noChangeShapeType="1"/>
            </p:cNvSpPr>
            <p:nvPr/>
          </p:nvSpPr>
          <p:spPr bwMode="auto">
            <a:xfrm flipV="1">
              <a:off x="3225" y="2733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8" name="Line 1352"/>
            <p:cNvSpPr>
              <a:spLocks noChangeShapeType="1"/>
            </p:cNvSpPr>
            <p:nvPr/>
          </p:nvSpPr>
          <p:spPr bwMode="auto">
            <a:xfrm flipV="1">
              <a:off x="3237" y="2713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9" name="Line 1353"/>
            <p:cNvSpPr>
              <a:spLocks noChangeShapeType="1"/>
            </p:cNvSpPr>
            <p:nvPr/>
          </p:nvSpPr>
          <p:spPr bwMode="auto">
            <a:xfrm flipV="1">
              <a:off x="3245" y="2696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0" name="Freeform 1354"/>
            <p:cNvSpPr>
              <a:spLocks/>
            </p:cNvSpPr>
            <p:nvPr/>
          </p:nvSpPr>
          <p:spPr bwMode="auto">
            <a:xfrm>
              <a:off x="3239" y="2671"/>
              <a:ext cx="20" cy="23"/>
            </a:xfrm>
            <a:custGeom>
              <a:avLst/>
              <a:gdLst>
                <a:gd name="T0" fmla="*/ 3 w 20"/>
                <a:gd name="T1" fmla="*/ 14 h 23"/>
                <a:gd name="T2" fmla="*/ 0 w 20"/>
                <a:gd name="T3" fmla="*/ 17 h 23"/>
                <a:gd name="T4" fmla="*/ 0 w 20"/>
                <a:gd name="T5" fmla="*/ 20 h 23"/>
                <a:gd name="T6" fmla="*/ 3 w 20"/>
                <a:gd name="T7" fmla="*/ 23 h 23"/>
                <a:gd name="T8" fmla="*/ 6 w 20"/>
                <a:gd name="T9" fmla="*/ 23 h 23"/>
                <a:gd name="T10" fmla="*/ 9 w 20"/>
                <a:gd name="T11" fmla="*/ 23 h 23"/>
                <a:gd name="T12" fmla="*/ 12 w 20"/>
                <a:gd name="T13" fmla="*/ 23 h 23"/>
                <a:gd name="T14" fmla="*/ 20 w 20"/>
                <a:gd name="T15" fmla="*/ 11 h 23"/>
                <a:gd name="T16" fmla="*/ 20 w 20"/>
                <a:gd name="T17" fmla="*/ 9 h 23"/>
                <a:gd name="T18" fmla="*/ 20 w 20"/>
                <a:gd name="T19" fmla="*/ 6 h 23"/>
                <a:gd name="T20" fmla="*/ 20 w 20"/>
                <a:gd name="T21" fmla="*/ 3 h 23"/>
                <a:gd name="T22" fmla="*/ 17 w 20"/>
                <a:gd name="T23" fmla="*/ 0 h 23"/>
                <a:gd name="T24" fmla="*/ 14 w 20"/>
                <a:gd name="T25" fmla="*/ 0 h 23"/>
                <a:gd name="T26" fmla="*/ 12 w 20"/>
                <a:gd name="T27" fmla="*/ 3 h 23"/>
                <a:gd name="T28" fmla="*/ 3 w 20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1" name="Freeform 1355"/>
            <p:cNvSpPr>
              <a:spLocks/>
            </p:cNvSpPr>
            <p:nvPr/>
          </p:nvSpPr>
          <p:spPr bwMode="auto">
            <a:xfrm>
              <a:off x="3248" y="2654"/>
              <a:ext cx="19" cy="20"/>
            </a:xfrm>
            <a:custGeom>
              <a:avLst/>
              <a:gdLst>
                <a:gd name="T0" fmla="*/ 3 w 19"/>
                <a:gd name="T1" fmla="*/ 12 h 20"/>
                <a:gd name="T2" fmla="*/ 0 w 19"/>
                <a:gd name="T3" fmla="*/ 14 h 20"/>
                <a:gd name="T4" fmla="*/ 0 w 19"/>
                <a:gd name="T5" fmla="*/ 17 h 20"/>
                <a:gd name="T6" fmla="*/ 3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2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7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3 w 19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2" name="Line 1356"/>
            <p:cNvSpPr>
              <a:spLocks noChangeShapeType="1"/>
            </p:cNvSpPr>
            <p:nvPr/>
          </p:nvSpPr>
          <p:spPr bwMode="auto">
            <a:xfrm flipV="1">
              <a:off x="3262" y="265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3" name="Freeform 1357"/>
            <p:cNvSpPr>
              <a:spLocks/>
            </p:cNvSpPr>
            <p:nvPr/>
          </p:nvSpPr>
          <p:spPr bwMode="auto">
            <a:xfrm>
              <a:off x="3256" y="2626"/>
              <a:ext cx="23" cy="31"/>
            </a:xfrm>
            <a:custGeom>
              <a:avLst/>
              <a:gdLst>
                <a:gd name="T0" fmla="*/ 3 w 23"/>
                <a:gd name="T1" fmla="*/ 23 h 31"/>
                <a:gd name="T2" fmla="*/ 0 w 23"/>
                <a:gd name="T3" fmla="*/ 26 h 31"/>
                <a:gd name="T4" fmla="*/ 0 w 23"/>
                <a:gd name="T5" fmla="*/ 28 h 31"/>
                <a:gd name="T6" fmla="*/ 3 w 23"/>
                <a:gd name="T7" fmla="*/ 31 h 31"/>
                <a:gd name="T8" fmla="*/ 6 w 23"/>
                <a:gd name="T9" fmla="*/ 31 h 31"/>
                <a:gd name="T10" fmla="*/ 9 w 23"/>
                <a:gd name="T11" fmla="*/ 31 h 31"/>
                <a:gd name="T12" fmla="*/ 11 w 23"/>
                <a:gd name="T13" fmla="*/ 31 h 31"/>
                <a:gd name="T14" fmla="*/ 23 w 23"/>
                <a:gd name="T15" fmla="*/ 12 h 31"/>
                <a:gd name="T16" fmla="*/ 23 w 23"/>
                <a:gd name="T17" fmla="*/ 9 h 31"/>
                <a:gd name="T18" fmla="*/ 23 w 23"/>
                <a:gd name="T19" fmla="*/ 6 h 31"/>
                <a:gd name="T20" fmla="*/ 23 w 23"/>
                <a:gd name="T21" fmla="*/ 3 h 31"/>
                <a:gd name="T22" fmla="*/ 20 w 23"/>
                <a:gd name="T23" fmla="*/ 0 h 31"/>
                <a:gd name="T24" fmla="*/ 17 w 23"/>
                <a:gd name="T25" fmla="*/ 0 h 31"/>
                <a:gd name="T26" fmla="*/ 14 w 23"/>
                <a:gd name="T27" fmla="*/ 3 h 31"/>
                <a:gd name="T28" fmla="*/ 3 w 23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1"/>
                <a:gd name="T47" fmla="*/ 23 w 2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1">
                  <a:moveTo>
                    <a:pt x="3" y="23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4" name="Line 1358"/>
            <p:cNvSpPr>
              <a:spLocks noChangeShapeType="1"/>
            </p:cNvSpPr>
            <p:nvPr/>
          </p:nvSpPr>
          <p:spPr bwMode="auto">
            <a:xfrm flipV="1">
              <a:off x="3273" y="2612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5" name="Freeform 1359"/>
            <p:cNvSpPr>
              <a:spLocks/>
            </p:cNvSpPr>
            <p:nvPr/>
          </p:nvSpPr>
          <p:spPr bwMode="auto">
            <a:xfrm>
              <a:off x="3276" y="2590"/>
              <a:ext cx="19" cy="28"/>
            </a:xfrm>
            <a:custGeom>
              <a:avLst/>
              <a:gdLst>
                <a:gd name="T0" fmla="*/ 3 w 19"/>
                <a:gd name="T1" fmla="*/ 20 h 28"/>
                <a:gd name="T2" fmla="*/ 0 w 19"/>
                <a:gd name="T3" fmla="*/ 22 h 28"/>
                <a:gd name="T4" fmla="*/ 0 w 19"/>
                <a:gd name="T5" fmla="*/ 25 h 28"/>
                <a:gd name="T6" fmla="*/ 3 w 19"/>
                <a:gd name="T7" fmla="*/ 28 h 28"/>
                <a:gd name="T8" fmla="*/ 5 w 19"/>
                <a:gd name="T9" fmla="*/ 28 h 28"/>
                <a:gd name="T10" fmla="*/ 8 w 19"/>
                <a:gd name="T11" fmla="*/ 28 h 28"/>
                <a:gd name="T12" fmla="*/ 11 w 19"/>
                <a:gd name="T13" fmla="*/ 28 h 28"/>
                <a:gd name="T14" fmla="*/ 19 w 19"/>
                <a:gd name="T15" fmla="*/ 11 h 28"/>
                <a:gd name="T16" fmla="*/ 19 w 19"/>
                <a:gd name="T17" fmla="*/ 9 h 28"/>
                <a:gd name="T18" fmla="*/ 19 w 19"/>
                <a:gd name="T19" fmla="*/ 6 h 28"/>
                <a:gd name="T20" fmla="*/ 19 w 19"/>
                <a:gd name="T21" fmla="*/ 3 h 28"/>
                <a:gd name="T22" fmla="*/ 16 w 19"/>
                <a:gd name="T23" fmla="*/ 0 h 28"/>
                <a:gd name="T24" fmla="*/ 14 w 19"/>
                <a:gd name="T25" fmla="*/ 0 h 28"/>
                <a:gd name="T26" fmla="*/ 11 w 19"/>
                <a:gd name="T27" fmla="*/ 3 h 28"/>
                <a:gd name="T28" fmla="*/ 3 w 19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3" y="20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6" name="Line 1360"/>
            <p:cNvSpPr>
              <a:spLocks noChangeShapeType="1"/>
            </p:cNvSpPr>
            <p:nvPr/>
          </p:nvSpPr>
          <p:spPr bwMode="auto">
            <a:xfrm flipV="1">
              <a:off x="3290" y="257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7" name="Line 1361"/>
            <p:cNvSpPr>
              <a:spLocks noChangeShapeType="1"/>
            </p:cNvSpPr>
            <p:nvPr/>
          </p:nvSpPr>
          <p:spPr bwMode="auto">
            <a:xfrm flipV="1">
              <a:off x="3298" y="255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8" name="Line 1362"/>
            <p:cNvSpPr>
              <a:spLocks noChangeShapeType="1"/>
            </p:cNvSpPr>
            <p:nvPr/>
          </p:nvSpPr>
          <p:spPr bwMode="auto">
            <a:xfrm flipV="1">
              <a:off x="3309" y="2543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9" name="Line 1363"/>
            <p:cNvSpPr>
              <a:spLocks noChangeShapeType="1"/>
            </p:cNvSpPr>
            <p:nvPr/>
          </p:nvSpPr>
          <p:spPr bwMode="auto">
            <a:xfrm>
              <a:off x="3318" y="253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0" name="Line 1364"/>
            <p:cNvSpPr>
              <a:spLocks noChangeShapeType="1"/>
            </p:cNvSpPr>
            <p:nvPr/>
          </p:nvSpPr>
          <p:spPr bwMode="auto">
            <a:xfrm flipV="1">
              <a:off x="3318" y="252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1" name="Line 1365"/>
            <p:cNvSpPr>
              <a:spLocks noChangeShapeType="1"/>
            </p:cNvSpPr>
            <p:nvPr/>
          </p:nvSpPr>
          <p:spPr bwMode="auto">
            <a:xfrm flipV="1">
              <a:off x="3326" y="250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2" name="Freeform 1366"/>
            <p:cNvSpPr>
              <a:spLocks/>
            </p:cNvSpPr>
            <p:nvPr/>
          </p:nvSpPr>
          <p:spPr bwMode="auto">
            <a:xfrm>
              <a:off x="3320" y="2484"/>
              <a:ext cx="23" cy="19"/>
            </a:xfrm>
            <a:custGeom>
              <a:avLst/>
              <a:gdLst>
                <a:gd name="T0" fmla="*/ 3 w 23"/>
                <a:gd name="T1" fmla="*/ 11 h 19"/>
                <a:gd name="T2" fmla="*/ 0 w 23"/>
                <a:gd name="T3" fmla="*/ 14 h 19"/>
                <a:gd name="T4" fmla="*/ 0 w 23"/>
                <a:gd name="T5" fmla="*/ 17 h 19"/>
                <a:gd name="T6" fmla="*/ 3 w 23"/>
                <a:gd name="T7" fmla="*/ 19 h 19"/>
                <a:gd name="T8" fmla="*/ 6 w 23"/>
                <a:gd name="T9" fmla="*/ 19 h 19"/>
                <a:gd name="T10" fmla="*/ 9 w 23"/>
                <a:gd name="T11" fmla="*/ 19 h 19"/>
                <a:gd name="T12" fmla="*/ 12 w 23"/>
                <a:gd name="T13" fmla="*/ 19 h 19"/>
                <a:gd name="T14" fmla="*/ 23 w 23"/>
                <a:gd name="T15" fmla="*/ 11 h 19"/>
                <a:gd name="T16" fmla="*/ 23 w 23"/>
                <a:gd name="T17" fmla="*/ 8 h 19"/>
                <a:gd name="T18" fmla="*/ 23 w 23"/>
                <a:gd name="T19" fmla="*/ 5 h 19"/>
                <a:gd name="T20" fmla="*/ 23 w 23"/>
                <a:gd name="T21" fmla="*/ 3 h 19"/>
                <a:gd name="T22" fmla="*/ 20 w 23"/>
                <a:gd name="T23" fmla="*/ 0 h 19"/>
                <a:gd name="T24" fmla="*/ 17 w 23"/>
                <a:gd name="T25" fmla="*/ 0 h 19"/>
                <a:gd name="T26" fmla="*/ 14 w 23"/>
                <a:gd name="T27" fmla="*/ 3 h 19"/>
                <a:gd name="T28" fmla="*/ 3 w 23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9"/>
                <a:gd name="T47" fmla="*/ 23 w 23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3" name="Line 1367"/>
            <p:cNvSpPr>
              <a:spLocks noChangeShapeType="1"/>
            </p:cNvSpPr>
            <p:nvPr/>
          </p:nvSpPr>
          <p:spPr bwMode="auto">
            <a:xfrm>
              <a:off x="3346" y="247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4" name="Line 1368"/>
            <p:cNvSpPr>
              <a:spLocks noChangeShapeType="1"/>
            </p:cNvSpPr>
            <p:nvPr/>
          </p:nvSpPr>
          <p:spPr bwMode="auto">
            <a:xfrm flipV="1">
              <a:off x="3346" y="247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5" name="Line 1369"/>
            <p:cNvSpPr>
              <a:spLocks noChangeShapeType="1"/>
            </p:cNvSpPr>
            <p:nvPr/>
          </p:nvSpPr>
          <p:spPr bwMode="auto">
            <a:xfrm flipV="1">
              <a:off x="3354" y="2453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6" name="Line 1370"/>
            <p:cNvSpPr>
              <a:spLocks noChangeShapeType="1"/>
            </p:cNvSpPr>
            <p:nvPr/>
          </p:nvSpPr>
          <p:spPr bwMode="auto">
            <a:xfrm flipV="1">
              <a:off x="3362" y="243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7" name="Line 1371"/>
            <p:cNvSpPr>
              <a:spLocks noChangeShapeType="1"/>
            </p:cNvSpPr>
            <p:nvPr/>
          </p:nvSpPr>
          <p:spPr bwMode="auto">
            <a:xfrm>
              <a:off x="3374" y="242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8" name="Line 1372"/>
            <p:cNvSpPr>
              <a:spLocks noChangeShapeType="1"/>
            </p:cNvSpPr>
            <p:nvPr/>
          </p:nvSpPr>
          <p:spPr bwMode="auto">
            <a:xfrm flipV="1">
              <a:off x="3374" y="241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9" name="Line 1373"/>
            <p:cNvSpPr>
              <a:spLocks noChangeShapeType="1"/>
            </p:cNvSpPr>
            <p:nvPr/>
          </p:nvSpPr>
          <p:spPr bwMode="auto">
            <a:xfrm flipV="1">
              <a:off x="3382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0" name="Line 1374"/>
            <p:cNvSpPr>
              <a:spLocks noChangeShapeType="1"/>
            </p:cNvSpPr>
            <p:nvPr/>
          </p:nvSpPr>
          <p:spPr bwMode="auto">
            <a:xfrm>
              <a:off x="3382" y="239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1" name="Freeform 1375"/>
            <p:cNvSpPr>
              <a:spLocks/>
            </p:cNvSpPr>
            <p:nvPr/>
          </p:nvSpPr>
          <p:spPr bwMode="auto">
            <a:xfrm>
              <a:off x="3385" y="2375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2" name="Freeform 1376"/>
            <p:cNvSpPr>
              <a:spLocks/>
            </p:cNvSpPr>
            <p:nvPr/>
          </p:nvSpPr>
          <p:spPr bwMode="auto">
            <a:xfrm>
              <a:off x="3396" y="2355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3" name="Freeform 1377"/>
            <p:cNvSpPr>
              <a:spLocks/>
            </p:cNvSpPr>
            <p:nvPr/>
          </p:nvSpPr>
          <p:spPr bwMode="auto">
            <a:xfrm>
              <a:off x="3413" y="2347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4" name="Line 1378"/>
            <p:cNvSpPr>
              <a:spLocks noChangeShapeType="1"/>
            </p:cNvSpPr>
            <p:nvPr/>
          </p:nvSpPr>
          <p:spPr bwMode="auto">
            <a:xfrm flipV="1">
              <a:off x="3427" y="2333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5" name="Freeform 1379"/>
            <p:cNvSpPr>
              <a:spLocks/>
            </p:cNvSpPr>
            <p:nvPr/>
          </p:nvSpPr>
          <p:spPr bwMode="auto">
            <a:xfrm>
              <a:off x="3441" y="2319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6" name="Line 1380"/>
            <p:cNvSpPr>
              <a:spLocks noChangeShapeType="1"/>
            </p:cNvSpPr>
            <p:nvPr/>
          </p:nvSpPr>
          <p:spPr bwMode="auto">
            <a:xfrm flipV="1">
              <a:off x="3455" y="2316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7" name="Line 1381"/>
            <p:cNvSpPr>
              <a:spLocks noChangeShapeType="1"/>
            </p:cNvSpPr>
            <p:nvPr/>
          </p:nvSpPr>
          <p:spPr bwMode="auto">
            <a:xfrm>
              <a:off x="3471" y="2316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8" name="Freeform 1382"/>
            <p:cNvSpPr>
              <a:spLocks/>
            </p:cNvSpPr>
            <p:nvPr/>
          </p:nvSpPr>
          <p:spPr bwMode="auto">
            <a:xfrm>
              <a:off x="3483" y="2299"/>
              <a:ext cx="22" cy="23"/>
            </a:xfrm>
            <a:custGeom>
              <a:avLst/>
              <a:gdLst>
                <a:gd name="T0" fmla="*/ 2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2 w 22"/>
                <a:gd name="T7" fmla="*/ 23 h 23"/>
                <a:gd name="T8" fmla="*/ 5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1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6 w 22"/>
                <a:gd name="T25" fmla="*/ 0 h 23"/>
                <a:gd name="T26" fmla="*/ 14 w 22"/>
                <a:gd name="T27" fmla="*/ 3 h 23"/>
                <a:gd name="T28" fmla="*/ 2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9" name="Line 1383"/>
            <p:cNvSpPr>
              <a:spLocks noChangeShapeType="1"/>
            </p:cNvSpPr>
            <p:nvPr/>
          </p:nvSpPr>
          <p:spPr bwMode="auto">
            <a:xfrm>
              <a:off x="3511" y="231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00" name="Line 1384"/>
            <p:cNvSpPr>
              <a:spLocks noChangeShapeType="1"/>
            </p:cNvSpPr>
            <p:nvPr/>
          </p:nvSpPr>
          <p:spPr bwMode="auto">
            <a:xfrm>
              <a:off x="3511" y="2316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01" name="Freeform 1385"/>
            <p:cNvSpPr>
              <a:spLocks/>
            </p:cNvSpPr>
            <p:nvPr/>
          </p:nvSpPr>
          <p:spPr bwMode="auto">
            <a:xfrm>
              <a:off x="3522" y="2310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2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2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02" name="Line 1386"/>
            <p:cNvSpPr>
              <a:spLocks noChangeShapeType="1"/>
            </p:cNvSpPr>
            <p:nvPr/>
          </p:nvSpPr>
          <p:spPr bwMode="auto">
            <a:xfrm>
              <a:off x="3539" y="2324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03" name="Freeform 1387"/>
            <p:cNvSpPr>
              <a:spLocks/>
            </p:cNvSpPr>
            <p:nvPr/>
          </p:nvSpPr>
          <p:spPr bwMode="auto">
            <a:xfrm>
              <a:off x="3539" y="2319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2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2 w 22"/>
                <a:gd name="T13" fmla="*/ 11 h 19"/>
                <a:gd name="T14" fmla="*/ 14 w 22"/>
                <a:gd name="T15" fmla="*/ 19 h 19"/>
                <a:gd name="T16" fmla="*/ 16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04" name="Line 1388"/>
            <p:cNvSpPr>
              <a:spLocks noChangeShapeType="1"/>
            </p:cNvSpPr>
            <p:nvPr/>
          </p:nvSpPr>
          <p:spPr bwMode="auto">
            <a:xfrm>
              <a:off x="3558" y="234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05" name="Freeform 1389"/>
            <p:cNvSpPr>
              <a:spLocks/>
            </p:cNvSpPr>
            <p:nvPr/>
          </p:nvSpPr>
          <p:spPr bwMode="auto">
            <a:xfrm>
              <a:off x="3553" y="2336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5 w 22"/>
                <a:gd name="T5" fmla="*/ 0 h 22"/>
                <a:gd name="T6" fmla="*/ 2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2 w 22"/>
                <a:gd name="T13" fmla="*/ 11 h 22"/>
                <a:gd name="T14" fmla="*/ 14 w 22"/>
                <a:gd name="T15" fmla="*/ 22 h 22"/>
                <a:gd name="T16" fmla="*/ 16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06" name="Line 1390"/>
            <p:cNvSpPr>
              <a:spLocks noChangeShapeType="1"/>
            </p:cNvSpPr>
            <p:nvPr/>
          </p:nvSpPr>
          <p:spPr bwMode="auto">
            <a:xfrm>
              <a:off x="3581" y="23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07" name="Freeform 1391"/>
            <p:cNvSpPr>
              <a:spLocks/>
            </p:cNvSpPr>
            <p:nvPr/>
          </p:nvSpPr>
          <p:spPr bwMode="auto">
            <a:xfrm>
              <a:off x="3575" y="2355"/>
              <a:ext cx="17" cy="20"/>
            </a:xfrm>
            <a:custGeom>
              <a:avLst/>
              <a:gdLst>
                <a:gd name="T0" fmla="*/ 11 w 17"/>
                <a:gd name="T1" fmla="*/ 3 h 20"/>
                <a:gd name="T2" fmla="*/ 8 w 17"/>
                <a:gd name="T3" fmla="*/ 0 h 20"/>
                <a:gd name="T4" fmla="*/ 6 w 17"/>
                <a:gd name="T5" fmla="*/ 0 h 20"/>
                <a:gd name="T6" fmla="*/ 3 w 17"/>
                <a:gd name="T7" fmla="*/ 3 h 20"/>
                <a:gd name="T8" fmla="*/ 0 w 17"/>
                <a:gd name="T9" fmla="*/ 6 h 20"/>
                <a:gd name="T10" fmla="*/ 0 w 17"/>
                <a:gd name="T11" fmla="*/ 9 h 20"/>
                <a:gd name="T12" fmla="*/ 3 w 17"/>
                <a:gd name="T13" fmla="*/ 11 h 20"/>
                <a:gd name="T14" fmla="*/ 8 w 17"/>
                <a:gd name="T15" fmla="*/ 20 h 20"/>
                <a:gd name="T16" fmla="*/ 11 w 17"/>
                <a:gd name="T17" fmla="*/ 20 h 20"/>
                <a:gd name="T18" fmla="*/ 14 w 17"/>
                <a:gd name="T19" fmla="*/ 20 h 20"/>
                <a:gd name="T20" fmla="*/ 17 w 17"/>
                <a:gd name="T21" fmla="*/ 20 h 20"/>
                <a:gd name="T22" fmla="*/ 17 w 17"/>
                <a:gd name="T23" fmla="*/ 17 h 20"/>
                <a:gd name="T24" fmla="*/ 17 w 17"/>
                <a:gd name="T25" fmla="*/ 14 h 20"/>
                <a:gd name="T26" fmla="*/ 17 w 17"/>
                <a:gd name="T27" fmla="*/ 11 h 20"/>
                <a:gd name="T28" fmla="*/ 11 w 17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08" name="Freeform 1392"/>
            <p:cNvSpPr>
              <a:spLocks/>
            </p:cNvSpPr>
            <p:nvPr/>
          </p:nvSpPr>
          <p:spPr bwMode="auto">
            <a:xfrm>
              <a:off x="3581" y="2364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5 w 22"/>
                <a:gd name="T5" fmla="*/ 0 h 22"/>
                <a:gd name="T6" fmla="*/ 2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2 w 22"/>
                <a:gd name="T13" fmla="*/ 11 h 22"/>
                <a:gd name="T14" fmla="*/ 14 w 22"/>
                <a:gd name="T15" fmla="*/ 22 h 22"/>
                <a:gd name="T16" fmla="*/ 16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09" name="Line 1393"/>
            <p:cNvSpPr>
              <a:spLocks noChangeShapeType="1"/>
            </p:cNvSpPr>
            <p:nvPr/>
          </p:nvSpPr>
          <p:spPr bwMode="auto">
            <a:xfrm>
              <a:off x="3597" y="2380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10" name="Freeform 1394"/>
            <p:cNvSpPr>
              <a:spLocks/>
            </p:cNvSpPr>
            <p:nvPr/>
          </p:nvSpPr>
          <p:spPr bwMode="auto">
            <a:xfrm>
              <a:off x="3592" y="2383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11" name="Line 1395"/>
            <p:cNvSpPr>
              <a:spLocks noChangeShapeType="1"/>
            </p:cNvSpPr>
            <p:nvPr/>
          </p:nvSpPr>
          <p:spPr bwMode="auto">
            <a:xfrm>
              <a:off x="3609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12" name="Line 1396"/>
            <p:cNvSpPr>
              <a:spLocks noChangeShapeType="1"/>
            </p:cNvSpPr>
            <p:nvPr/>
          </p:nvSpPr>
          <p:spPr bwMode="auto">
            <a:xfrm>
              <a:off x="3614" y="2405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13" name="Freeform 1397"/>
            <p:cNvSpPr>
              <a:spLocks/>
            </p:cNvSpPr>
            <p:nvPr/>
          </p:nvSpPr>
          <p:spPr bwMode="auto">
            <a:xfrm>
              <a:off x="3617" y="2419"/>
              <a:ext cx="25" cy="20"/>
            </a:xfrm>
            <a:custGeom>
              <a:avLst/>
              <a:gdLst>
                <a:gd name="T0" fmla="*/ 11 w 25"/>
                <a:gd name="T1" fmla="*/ 3 h 20"/>
                <a:gd name="T2" fmla="*/ 8 w 25"/>
                <a:gd name="T3" fmla="*/ 0 h 20"/>
                <a:gd name="T4" fmla="*/ 6 w 25"/>
                <a:gd name="T5" fmla="*/ 0 h 20"/>
                <a:gd name="T6" fmla="*/ 3 w 25"/>
                <a:gd name="T7" fmla="*/ 3 h 20"/>
                <a:gd name="T8" fmla="*/ 0 w 25"/>
                <a:gd name="T9" fmla="*/ 6 h 20"/>
                <a:gd name="T10" fmla="*/ 0 w 25"/>
                <a:gd name="T11" fmla="*/ 9 h 20"/>
                <a:gd name="T12" fmla="*/ 3 w 25"/>
                <a:gd name="T13" fmla="*/ 12 h 20"/>
                <a:gd name="T14" fmla="*/ 17 w 25"/>
                <a:gd name="T15" fmla="*/ 20 h 20"/>
                <a:gd name="T16" fmla="*/ 20 w 25"/>
                <a:gd name="T17" fmla="*/ 20 h 20"/>
                <a:gd name="T18" fmla="*/ 22 w 25"/>
                <a:gd name="T19" fmla="*/ 20 h 20"/>
                <a:gd name="T20" fmla="*/ 25 w 25"/>
                <a:gd name="T21" fmla="*/ 20 h 20"/>
                <a:gd name="T22" fmla="*/ 25 w 25"/>
                <a:gd name="T23" fmla="*/ 17 h 20"/>
                <a:gd name="T24" fmla="*/ 25 w 25"/>
                <a:gd name="T25" fmla="*/ 14 h 20"/>
                <a:gd name="T26" fmla="*/ 25 w 25"/>
                <a:gd name="T27" fmla="*/ 12 h 20"/>
                <a:gd name="T28" fmla="*/ 11 w 25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14" name="Line 1398"/>
            <p:cNvSpPr>
              <a:spLocks noChangeShapeType="1"/>
            </p:cNvSpPr>
            <p:nvPr/>
          </p:nvSpPr>
          <p:spPr bwMode="auto">
            <a:xfrm>
              <a:off x="3637" y="2442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15" name="Line 1399"/>
            <p:cNvSpPr>
              <a:spLocks noChangeShapeType="1"/>
            </p:cNvSpPr>
            <p:nvPr/>
          </p:nvSpPr>
          <p:spPr bwMode="auto">
            <a:xfrm>
              <a:off x="3637" y="2453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16" name="Freeform 1400"/>
            <p:cNvSpPr>
              <a:spLocks/>
            </p:cNvSpPr>
            <p:nvPr/>
          </p:nvSpPr>
          <p:spPr bwMode="auto">
            <a:xfrm>
              <a:off x="3637" y="2456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17" name="Freeform 1401"/>
            <p:cNvSpPr>
              <a:spLocks/>
            </p:cNvSpPr>
            <p:nvPr/>
          </p:nvSpPr>
          <p:spPr bwMode="auto">
            <a:xfrm>
              <a:off x="3645" y="2473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6 w 22"/>
                <a:gd name="T5" fmla="*/ 0 h 22"/>
                <a:gd name="T6" fmla="*/ 3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18" name="Line 1402"/>
            <p:cNvSpPr>
              <a:spLocks noChangeShapeType="1"/>
            </p:cNvSpPr>
            <p:nvPr/>
          </p:nvSpPr>
          <p:spPr bwMode="auto">
            <a:xfrm>
              <a:off x="3662" y="249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19" name="Line 1403"/>
            <p:cNvSpPr>
              <a:spLocks noChangeShapeType="1"/>
            </p:cNvSpPr>
            <p:nvPr/>
          </p:nvSpPr>
          <p:spPr bwMode="auto">
            <a:xfrm>
              <a:off x="3662" y="250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20" name="Freeform 1404"/>
            <p:cNvSpPr>
              <a:spLocks/>
            </p:cNvSpPr>
            <p:nvPr/>
          </p:nvSpPr>
          <p:spPr bwMode="auto">
            <a:xfrm>
              <a:off x="3664" y="2512"/>
              <a:ext cx="20" cy="19"/>
            </a:xfrm>
            <a:custGeom>
              <a:avLst/>
              <a:gdLst>
                <a:gd name="T0" fmla="*/ 12 w 20"/>
                <a:gd name="T1" fmla="*/ 3 h 19"/>
                <a:gd name="T2" fmla="*/ 9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2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2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21" name="Line 1405"/>
            <p:cNvSpPr>
              <a:spLocks noChangeShapeType="1"/>
            </p:cNvSpPr>
            <p:nvPr/>
          </p:nvSpPr>
          <p:spPr bwMode="auto">
            <a:xfrm>
              <a:off x="3678" y="2534"/>
              <a:ext cx="12" cy="2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22" name="Line 1406"/>
            <p:cNvSpPr>
              <a:spLocks noChangeShapeType="1"/>
            </p:cNvSpPr>
            <p:nvPr/>
          </p:nvSpPr>
          <p:spPr bwMode="auto">
            <a:xfrm>
              <a:off x="3690" y="255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23" name="Line 1407"/>
            <p:cNvSpPr>
              <a:spLocks noChangeShapeType="1"/>
            </p:cNvSpPr>
            <p:nvPr/>
          </p:nvSpPr>
          <p:spPr bwMode="auto">
            <a:xfrm>
              <a:off x="3690" y="255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24" name="Line 1408"/>
            <p:cNvSpPr>
              <a:spLocks noChangeShapeType="1"/>
            </p:cNvSpPr>
            <p:nvPr/>
          </p:nvSpPr>
          <p:spPr bwMode="auto">
            <a:xfrm>
              <a:off x="3698" y="2568"/>
              <a:ext cx="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25" name="Line 1409"/>
            <p:cNvSpPr>
              <a:spLocks noChangeShapeType="1"/>
            </p:cNvSpPr>
            <p:nvPr/>
          </p:nvSpPr>
          <p:spPr bwMode="auto">
            <a:xfrm>
              <a:off x="3706" y="2587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26" name="Line 1410"/>
            <p:cNvSpPr>
              <a:spLocks noChangeShapeType="1"/>
            </p:cNvSpPr>
            <p:nvPr/>
          </p:nvSpPr>
          <p:spPr bwMode="auto">
            <a:xfrm>
              <a:off x="3706" y="2596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27" name="Freeform 1411"/>
            <p:cNvSpPr>
              <a:spLocks/>
            </p:cNvSpPr>
            <p:nvPr/>
          </p:nvSpPr>
          <p:spPr bwMode="auto">
            <a:xfrm>
              <a:off x="3701" y="2607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8 w 22"/>
                <a:gd name="T3" fmla="*/ 0 h 22"/>
                <a:gd name="T4" fmla="*/ 5 w 22"/>
                <a:gd name="T5" fmla="*/ 0 h 22"/>
                <a:gd name="T6" fmla="*/ 3 w 22"/>
                <a:gd name="T7" fmla="*/ 3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28" name="Freeform 1412"/>
            <p:cNvSpPr>
              <a:spLocks/>
            </p:cNvSpPr>
            <p:nvPr/>
          </p:nvSpPr>
          <p:spPr bwMode="auto">
            <a:xfrm>
              <a:off x="3712" y="2626"/>
              <a:ext cx="17" cy="20"/>
            </a:xfrm>
            <a:custGeom>
              <a:avLst/>
              <a:gdLst>
                <a:gd name="T0" fmla="*/ 11 w 17"/>
                <a:gd name="T1" fmla="*/ 3 h 20"/>
                <a:gd name="T2" fmla="*/ 8 w 17"/>
                <a:gd name="T3" fmla="*/ 0 h 20"/>
                <a:gd name="T4" fmla="*/ 6 w 17"/>
                <a:gd name="T5" fmla="*/ 0 h 20"/>
                <a:gd name="T6" fmla="*/ 3 w 17"/>
                <a:gd name="T7" fmla="*/ 3 h 20"/>
                <a:gd name="T8" fmla="*/ 0 w 17"/>
                <a:gd name="T9" fmla="*/ 6 h 20"/>
                <a:gd name="T10" fmla="*/ 0 w 17"/>
                <a:gd name="T11" fmla="*/ 9 h 20"/>
                <a:gd name="T12" fmla="*/ 3 w 17"/>
                <a:gd name="T13" fmla="*/ 12 h 20"/>
                <a:gd name="T14" fmla="*/ 8 w 17"/>
                <a:gd name="T15" fmla="*/ 20 h 20"/>
                <a:gd name="T16" fmla="*/ 11 w 17"/>
                <a:gd name="T17" fmla="*/ 20 h 20"/>
                <a:gd name="T18" fmla="*/ 14 w 17"/>
                <a:gd name="T19" fmla="*/ 20 h 20"/>
                <a:gd name="T20" fmla="*/ 17 w 17"/>
                <a:gd name="T21" fmla="*/ 20 h 20"/>
                <a:gd name="T22" fmla="*/ 17 w 17"/>
                <a:gd name="T23" fmla="*/ 17 h 20"/>
                <a:gd name="T24" fmla="*/ 17 w 17"/>
                <a:gd name="T25" fmla="*/ 14 h 20"/>
                <a:gd name="T26" fmla="*/ 17 w 17"/>
                <a:gd name="T27" fmla="*/ 12 h 20"/>
                <a:gd name="T28" fmla="*/ 11 w 17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29" name="Freeform 1413"/>
            <p:cNvSpPr>
              <a:spLocks/>
            </p:cNvSpPr>
            <p:nvPr/>
          </p:nvSpPr>
          <p:spPr bwMode="auto">
            <a:xfrm>
              <a:off x="3718" y="2646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2 w 22"/>
                <a:gd name="T7" fmla="*/ 3 h 20"/>
                <a:gd name="T8" fmla="*/ 0 w 22"/>
                <a:gd name="T9" fmla="*/ 6 h 20"/>
                <a:gd name="T10" fmla="*/ 0 w 22"/>
                <a:gd name="T11" fmla="*/ 8 h 20"/>
                <a:gd name="T12" fmla="*/ 2 w 22"/>
                <a:gd name="T13" fmla="*/ 11 h 20"/>
                <a:gd name="T14" fmla="*/ 14 w 22"/>
                <a:gd name="T15" fmla="*/ 20 h 20"/>
                <a:gd name="T16" fmla="*/ 16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30" name="Freeform 1414"/>
            <p:cNvSpPr>
              <a:spLocks/>
            </p:cNvSpPr>
            <p:nvPr/>
          </p:nvSpPr>
          <p:spPr bwMode="auto">
            <a:xfrm>
              <a:off x="3729" y="2663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7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31" name="Freeform 1415"/>
            <p:cNvSpPr>
              <a:spLocks/>
            </p:cNvSpPr>
            <p:nvPr/>
          </p:nvSpPr>
          <p:spPr bwMode="auto">
            <a:xfrm>
              <a:off x="3740" y="2682"/>
              <a:ext cx="17" cy="20"/>
            </a:xfrm>
            <a:custGeom>
              <a:avLst/>
              <a:gdLst>
                <a:gd name="T0" fmla="*/ 11 w 17"/>
                <a:gd name="T1" fmla="*/ 3 h 20"/>
                <a:gd name="T2" fmla="*/ 8 w 17"/>
                <a:gd name="T3" fmla="*/ 0 h 20"/>
                <a:gd name="T4" fmla="*/ 6 w 17"/>
                <a:gd name="T5" fmla="*/ 0 h 20"/>
                <a:gd name="T6" fmla="*/ 3 w 17"/>
                <a:gd name="T7" fmla="*/ 3 h 20"/>
                <a:gd name="T8" fmla="*/ 0 w 17"/>
                <a:gd name="T9" fmla="*/ 6 h 20"/>
                <a:gd name="T10" fmla="*/ 0 w 17"/>
                <a:gd name="T11" fmla="*/ 9 h 20"/>
                <a:gd name="T12" fmla="*/ 3 w 17"/>
                <a:gd name="T13" fmla="*/ 12 h 20"/>
                <a:gd name="T14" fmla="*/ 8 w 17"/>
                <a:gd name="T15" fmla="*/ 20 h 20"/>
                <a:gd name="T16" fmla="*/ 11 w 17"/>
                <a:gd name="T17" fmla="*/ 20 h 20"/>
                <a:gd name="T18" fmla="*/ 14 w 17"/>
                <a:gd name="T19" fmla="*/ 20 h 20"/>
                <a:gd name="T20" fmla="*/ 17 w 17"/>
                <a:gd name="T21" fmla="*/ 20 h 20"/>
                <a:gd name="T22" fmla="*/ 17 w 17"/>
                <a:gd name="T23" fmla="*/ 17 h 20"/>
                <a:gd name="T24" fmla="*/ 17 w 17"/>
                <a:gd name="T25" fmla="*/ 14 h 20"/>
                <a:gd name="T26" fmla="*/ 17 w 17"/>
                <a:gd name="T27" fmla="*/ 12 h 20"/>
                <a:gd name="T28" fmla="*/ 11 w 17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32" name="Freeform 1416"/>
            <p:cNvSpPr>
              <a:spLocks/>
            </p:cNvSpPr>
            <p:nvPr/>
          </p:nvSpPr>
          <p:spPr bwMode="auto">
            <a:xfrm>
              <a:off x="3746" y="2699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33" name="Line 1417"/>
            <p:cNvSpPr>
              <a:spLocks noChangeShapeType="1"/>
            </p:cNvSpPr>
            <p:nvPr/>
          </p:nvSpPr>
          <p:spPr bwMode="auto">
            <a:xfrm>
              <a:off x="3760" y="2724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34" name="Line 1418"/>
            <p:cNvSpPr>
              <a:spLocks noChangeShapeType="1"/>
            </p:cNvSpPr>
            <p:nvPr/>
          </p:nvSpPr>
          <p:spPr bwMode="auto">
            <a:xfrm>
              <a:off x="3774" y="274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35" name="Line 1419"/>
            <p:cNvSpPr>
              <a:spLocks noChangeShapeType="1"/>
            </p:cNvSpPr>
            <p:nvPr/>
          </p:nvSpPr>
          <p:spPr bwMode="auto">
            <a:xfrm>
              <a:off x="3779" y="2761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36" name="Line 1420"/>
            <p:cNvSpPr>
              <a:spLocks noChangeShapeType="1"/>
            </p:cNvSpPr>
            <p:nvPr/>
          </p:nvSpPr>
          <p:spPr bwMode="auto">
            <a:xfrm>
              <a:off x="3788" y="2778"/>
              <a:ext cx="2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37" name="Freeform 1421"/>
            <p:cNvSpPr>
              <a:spLocks/>
            </p:cNvSpPr>
            <p:nvPr/>
          </p:nvSpPr>
          <p:spPr bwMode="auto">
            <a:xfrm>
              <a:off x="3782" y="2792"/>
              <a:ext cx="22" cy="28"/>
            </a:xfrm>
            <a:custGeom>
              <a:avLst/>
              <a:gdLst>
                <a:gd name="T0" fmla="*/ 11 w 22"/>
                <a:gd name="T1" fmla="*/ 2 h 28"/>
                <a:gd name="T2" fmla="*/ 8 w 22"/>
                <a:gd name="T3" fmla="*/ 0 h 28"/>
                <a:gd name="T4" fmla="*/ 6 w 22"/>
                <a:gd name="T5" fmla="*/ 0 h 28"/>
                <a:gd name="T6" fmla="*/ 3 w 22"/>
                <a:gd name="T7" fmla="*/ 2 h 28"/>
                <a:gd name="T8" fmla="*/ 0 w 22"/>
                <a:gd name="T9" fmla="*/ 5 h 28"/>
                <a:gd name="T10" fmla="*/ 0 w 22"/>
                <a:gd name="T11" fmla="*/ 8 h 28"/>
                <a:gd name="T12" fmla="*/ 3 w 22"/>
                <a:gd name="T13" fmla="*/ 11 h 28"/>
                <a:gd name="T14" fmla="*/ 14 w 22"/>
                <a:gd name="T15" fmla="*/ 28 h 28"/>
                <a:gd name="T16" fmla="*/ 17 w 22"/>
                <a:gd name="T17" fmla="*/ 28 h 28"/>
                <a:gd name="T18" fmla="*/ 20 w 22"/>
                <a:gd name="T19" fmla="*/ 28 h 28"/>
                <a:gd name="T20" fmla="*/ 22 w 22"/>
                <a:gd name="T21" fmla="*/ 28 h 28"/>
                <a:gd name="T22" fmla="*/ 22 w 22"/>
                <a:gd name="T23" fmla="*/ 25 h 28"/>
                <a:gd name="T24" fmla="*/ 22 w 22"/>
                <a:gd name="T25" fmla="*/ 22 h 28"/>
                <a:gd name="T26" fmla="*/ 22 w 22"/>
                <a:gd name="T27" fmla="*/ 19 h 28"/>
                <a:gd name="T28" fmla="*/ 11 w 22"/>
                <a:gd name="T29" fmla="*/ 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38" name="Freeform 1422"/>
            <p:cNvSpPr>
              <a:spLocks/>
            </p:cNvSpPr>
            <p:nvPr/>
          </p:nvSpPr>
          <p:spPr bwMode="auto">
            <a:xfrm>
              <a:off x="3793" y="2808"/>
              <a:ext cx="20" cy="23"/>
            </a:xfrm>
            <a:custGeom>
              <a:avLst/>
              <a:gdLst>
                <a:gd name="T0" fmla="*/ 11 w 20"/>
                <a:gd name="T1" fmla="*/ 3 h 23"/>
                <a:gd name="T2" fmla="*/ 9 w 20"/>
                <a:gd name="T3" fmla="*/ 0 h 23"/>
                <a:gd name="T4" fmla="*/ 6 w 20"/>
                <a:gd name="T5" fmla="*/ 0 h 23"/>
                <a:gd name="T6" fmla="*/ 3 w 20"/>
                <a:gd name="T7" fmla="*/ 3 h 23"/>
                <a:gd name="T8" fmla="*/ 0 w 20"/>
                <a:gd name="T9" fmla="*/ 6 h 23"/>
                <a:gd name="T10" fmla="*/ 0 w 20"/>
                <a:gd name="T11" fmla="*/ 9 h 23"/>
                <a:gd name="T12" fmla="*/ 3 w 20"/>
                <a:gd name="T13" fmla="*/ 12 h 23"/>
                <a:gd name="T14" fmla="*/ 11 w 20"/>
                <a:gd name="T15" fmla="*/ 23 h 23"/>
                <a:gd name="T16" fmla="*/ 14 w 20"/>
                <a:gd name="T17" fmla="*/ 23 h 23"/>
                <a:gd name="T18" fmla="*/ 17 w 20"/>
                <a:gd name="T19" fmla="*/ 23 h 23"/>
                <a:gd name="T20" fmla="*/ 20 w 20"/>
                <a:gd name="T21" fmla="*/ 23 h 23"/>
                <a:gd name="T22" fmla="*/ 20 w 20"/>
                <a:gd name="T23" fmla="*/ 20 h 23"/>
                <a:gd name="T24" fmla="*/ 20 w 20"/>
                <a:gd name="T25" fmla="*/ 17 h 23"/>
                <a:gd name="T26" fmla="*/ 20 w 20"/>
                <a:gd name="T27" fmla="*/ 14 h 23"/>
                <a:gd name="T28" fmla="*/ 11 w 20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39" name="Line 1423"/>
            <p:cNvSpPr>
              <a:spLocks noChangeShapeType="1"/>
            </p:cNvSpPr>
            <p:nvPr/>
          </p:nvSpPr>
          <p:spPr bwMode="auto">
            <a:xfrm>
              <a:off x="3807" y="2825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40" name="Freeform 1424"/>
            <p:cNvSpPr>
              <a:spLocks/>
            </p:cNvSpPr>
            <p:nvPr/>
          </p:nvSpPr>
          <p:spPr bwMode="auto">
            <a:xfrm>
              <a:off x="3802" y="2836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41" name="Line 1425"/>
            <p:cNvSpPr>
              <a:spLocks noChangeShapeType="1"/>
            </p:cNvSpPr>
            <p:nvPr/>
          </p:nvSpPr>
          <p:spPr bwMode="auto">
            <a:xfrm>
              <a:off x="3816" y="2861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42" name="Freeform 1426"/>
            <p:cNvSpPr>
              <a:spLocks/>
            </p:cNvSpPr>
            <p:nvPr/>
          </p:nvSpPr>
          <p:spPr bwMode="auto">
            <a:xfrm>
              <a:off x="3810" y="2856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43" name="Freeform 1427"/>
            <p:cNvSpPr>
              <a:spLocks/>
            </p:cNvSpPr>
            <p:nvPr/>
          </p:nvSpPr>
          <p:spPr bwMode="auto">
            <a:xfrm>
              <a:off x="3818" y="2873"/>
              <a:ext cx="23" cy="16"/>
            </a:xfrm>
            <a:custGeom>
              <a:avLst/>
              <a:gdLst>
                <a:gd name="T0" fmla="*/ 12 w 23"/>
                <a:gd name="T1" fmla="*/ 2 h 16"/>
                <a:gd name="T2" fmla="*/ 9 w 23"/>
                <a:gd name="T3" fmla="*/ 0 h 16"/>
                <a:gd name="T4" fmla="*/ 6 w 23"/>
                <a:gd name="T5" fmla="*/ 0 h 16"/>
                <a:gd name="T6" fmla="*/ 3 w 23"/>
                <a:gd name="T7" fmla="*/ 2 h 16"/>
                <a:gd name="T8" fmla="*/ 0 w 23"/>
                <a:gd name="T9" fmla="*/ 2 h 16"/>
                <a:gd name="T10" fmla="*/ 0 w 23"/>
                <a:gd name="T11" fmla="*/ 5 h 16"/>
                <a:gd name="T12" fmla="*/ 3 w 23"/>
                <a:gd name="T13" fmla="*/ 8 h 16"/>
                <a:gd name="T14" fmla="*/ 14 w 23"/>
                <a:gd name="T15" fmla="*/ 16 h 16"/>
                <a:gd name="T16" fmla="*/ 17 w 23"/>
                <a:gd name="T17" fmla="*/ 16 h 16"/>
                <a:gd name="T18" fmla="*/ 20 w 23"/>
                <a:gd name="T19" fmla="*/ 16 h 16"/>
                <a:gd name="T20" fmla="*/ 23 w 23"/>
                <a:gd name="T21" fmla="*/ 16 h 16"/>
                <a:gd name="T22" fmla="*/ 23 w 23"/>
                <a:gd name="T23" fmla="*/ 14 h 16"/>
                <a:gd name="T24" fmla="*/ 23 w 23"/>
                <a:gd name="T25" fmla="*/ 11 h 16"/>
                <a:gd name="T26" fmla="*/ 23 w 23"/>
                <a:gd name="T27" fmla="*/ 8 h 16"/>
                <a:gd name="T28" fmla="*/ 12 w 23"/>
                <a:gd name="T29" fmla="*/ 2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6"/>
                <a:gd name="T47" fmla="*/ 23 w 2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6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44" name="Freeform 1428"/>
            <p:cNvSpPr>
              <a:spLocks/>
            </p:cNvSpPr>
            <p:nvPr/>
          </p:nvSpPr>
          <p:spPr bwMode="auto">
            <a:xfrm>
              <a:off x="3830" y="2889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2 h 20"/>
                <a:gd name="T14" fmla="*/ 11 w 19"/>
                <a:gd name="T15" fmla="*/ 20 h 20"/>
                <a:gd name="T16" fmla="*/ 13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2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45" name="Line 1429"/>
            <p:cNvSpPr>
              <a:spLocks noChangeShapeType="1"/>
            </p:cNvSpPr>
            <p:nvPr/>
          </p:nvSpPr>
          <p:spPr bwMode="auto">
            <a:xfrm>
              <a:off x="3843" y="291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46" name="Freeform 1430"/>
            <p:cNvSpPr>
              <a:spLocks/>
            </p:cNvSpPr>
            <p:nvPr/>
          </p:nvSpPr>
          <p:spPr bwMode="auto">
            <a:xfrm>
              <a:off x="3838" y="2906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47" name="Freeform 1431"/>
            <p:cNvSpPr>
              <a:spLocks/>
            </p:cNvSpPr>
            <p:nvPr/>
          </p:nvSpPr>
          <p:spPr bwMode="auto">
            <a:xfrm>
              <a:off x="3846" y="2926"/>
              <a:ext cx="23" cy="19"/>
            </a:xfrm>
            <a:custGeom>
              <a:avLst/>
              <a:gdLst>
                <a:gd name="T0" fmla="*/ 11 w 23"/>
                <a:gd name="T1" fmla="*/ 3 h 19"/>
                <a:gd name="T2" fmla="*/ 9 w 23"/>
                <a:gd name="T3" fmla="*/ 0 h 19"/>
                <a:gd name="T4" fmla="*/ 6 w 23"/>
                <a:gd name="T5" fmla="*/ 0 h 19"/>
                <a:gd name="T6" fmla="*/ 3 w 23"/>
                <a:gd name="T7" fmla="*/ 3 h 19"/>
                <a:gd name="T8" fmla="*/ 0 w 23"/>
                <a:gd name="T9" fmla="*/ 5 h 19"/>
                <a:gd name="T10" fmla="*/ 0 w 23"/>
                <a:gd name="T11" fmla="*/ 8 h 19"/>
                <a:gd name="T12" fmla="*/ 3 w 23"/>
                <a:gd name="T13" fmla="*/ 11 h 19"/>
                <a:gd name="T14" fmla="*/ 14 w 23"/>
                <a:gd name="T15" fmla="*/ 19 h 19"/>
                <a:gd name="T16" fmla="*/ 17 w 23"/>
                <a:gd name="T17" fmla="*/ 19 h 19"/>
                <a:gd name="T18" fmla="*/ 20 w 23"/>
                <a:gd name="T19" fmla="*/ 19 h 19"/>
                <a:gd name="T20" fmla="*/ 23 w 23"/>
                <a:gd name="T21" fmla="*/ 19 h 19"/>
                <a:gd name="T22" fmla="*/ 23 w 23"/>
                <a:gd name="T23" fmla="*/ 17 h 19"/>
                <a:gd name="T24" fmla="*/ 23 w 23"/>
                <a:gd name="T25" fmla="*/ 14 h 19"/>
                <a:gd name="T26" fmla="*/ 23 w 23"/>
                <a:gd name="T27" fmla="*/ 11 h 19"/>
                <a:gd name="T28" fmla="*/ 11 w 23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9"/>
                <a:gd name="T47" fmla="*/ 23 w 23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9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48" name="Freeform 1432"/>
            <p:cNvSpPr>
              <a:spLocks/>
            </p:cNvSpPr>
            <p:nvPr/>
          </p:nvSpPr>
          <p:spPr bwMode="auto">
            <a:xfrm>
              <a:off x="3857" y="2943"/>
              <a:ext cx="20" cy="22"/>
            </a:xfrm>
            <a:custGeom>
              <a:avLst/>
              <a:gdLst>
                <a:gd name="T0" fmla="*/ 12 w 20"/>
                <a:gd name="T1" fmla="*/ 2 h 22"/>
                <a:gd name="T2" fmla="*/ 9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2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2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49" name="Line 1433"/>
            <p:cNvSpPr>
              <a:spLocks noChangeShapeType="1"/>
            </p:cNvSpPr>
            <p:nvPr/>
          </p:nvSpPr>
          <p:spPr bwMode="auto">
            <a:xfrm>
              <a:off x="3871" y="296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50" name="Freeform 1434"/>
            <p:cNvSpPr>
              <a:spLocks/>
            </p:cNvSpPr>
            <p:nvPr/>
          </p:nvSpPr>
          <p:spPr bwMode="auto">
            <a:xfrm>
              <a:off x="3866" y="2962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51" name="Line 1435"/>
            <p:cNvSpPr>
              <a:spLocks noChangeShapeType="1"/>
            </p:cNvSpPr>
            <p:nvPr/>
          </p:nvSpPr>
          <p:spPr bwMode="auto">
            <a:xfrm>
              <a:off x="3880" y="298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52" name="Line 1436"/>
            <p:cNvSpPr>
              <a:spLocks noChangeShapeType="1"/>
            </p:cNvSpPr>
            <p:nvPr/>
          </p:nvSpPr>
          <p:spPr bwMode="auto">
            <a:xfrm>
              <a:off x="3888" y="2985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53" name="Line 1437"/>
            <p:cNvSpPr>
              <a:spLocks noChangeShapeType="1"/>
            </p:cNvSpPr>
            <p:nvPr/>
          </p:nvSpPr>
          <p:spPr bwMode="auto">
            <a:xfrm>
              <a:off x="3899" y="3004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54" name="Freeform 1438"/>
            <p:cNvSpPr>
              <a:spLocks/>
            </p:cNvSpPr>
            <p:nvPr/>
          </p:nvSpPr>
          <p:spPr bwMode="auto">
            <a:xfrm>
              <a:off x="3894" y="3007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8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55" name="Line 1439"/>
            <p:cNvSpPr>
              <a:spLocks noChangeShapeType="1"/>
            </p:cNvSpPr>
            <p:nvPr/>
          </p:nvSpPr>
          <p:spPr bwMode="auto">
            <a:xfrm>
              <a:off x="3916" y="303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56" name="Line 1440"/>
            <p:cNvSpPr>
              <a:spLocks noChangeShapeType="1"/>
            </p:cNvSpPr>
            <p:nvPr/>
          </p:nvSpPr>
          <p:spPr bwMode="auto">
            <a:xfrm flipV="1">
              <a:off x="2907" y="2660"/>
              <a:ext cx="1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57" name="Line 1441"/>
            <p:cNvSpPr>
              <a:spLocks noChangeShapeType="1"/>
            </p:cNvSpPr>
            <p:nvPr/>
          </p:nvSpPr>
          <p:spPr bwMode="auto">
            <a:xfrm flipV="1">
              <a:off x="2923" y="2632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58" name="Line 1442"/>
            <p:cNvSpPr>
              <a:spLocks noChangeShapeType="1"/>
            </p:cNvSpPr>
            <p:nvPr/>
          </p:nvSpPr>
          <p:spPr bwMode="auto">
            <a:xfrm flipV="1">
              <a:off x="2934" y="2596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59" name="Line 1443"/>
            <p:cNvSpPr>
              <a:spLocks noChangeShapeType="1"/>
            </p:cNvSpPr>
            <p:nvPr/>
          </p:nvSpPr>
          <p:spPr bwMode="auto">
            <a:xfrm flipV="1">
              <a:off x="2951" y="2559"/>
              <a:ext cx="9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60" name="Freeform 1444"/>
            <p:cNvSpPr>
              <a:spLocks/>
            </p:cNvSpPr>
            <p:nvPr/>
          </p:nvSpPr>
          <p:spPr bwMode="auto">
            <a:xfrm>
              <a:off x="2954" y="2529"/>
              <a:ext cx="31" cy="36"/>
            </a:xfrm>
            <a:custGeom>
              <a:avLst/>
              <a:gdLst>
                <a:gd name="T0" fmla="*/ 3 w 31"/>
                <a:gd name="T1" fmla="*/ 28 h 36"/>
                <a:gd name="T2" fmla="*/ 0 w 31"/>
                <a:gd name="T3" fmla="*/ 30 h 36"/>
                <a:gd name="T4" fmla="*/ 0 w 31"/>
                <a:gd name="T5" fmla="*/ 33 h 36"/>
                <a:gd name="T6" fmla="*/ 3 w 31"/>
                <a:gd name="T7" fmla="*/ 36 h 36"/>
                <a:gd name="T8" fmla="*/ 6 w 31"/>
                <a:gd name="T9" fmla="*/ 36 h 36"/>
                <a:gd name="T10" fmla="*/ 8 w 31"/>
                <a:gd name="T11" fmla="*/ 36 h 36"/>
                <a:gd name="T12" fmla="*/ 11 w 31"/>
                <a:gd name="T13" fmla="*/ 36 h 36"/>
                <a:gd name="T14" fmla="*/ 31 w 31"/>
                <a:gd name="T15" fmla="*/ 11 h 36"/>
                <a:gd name="T16" fmla="*/ 31 w 31"/>
                <a:gd name="T17" fmla="*/ 8 h 36"/>
                <a:gd name="T18" fmla="*/ 31 w 31"/>
                <a:gd name="T19" fmla="*/ 5 h 36"/>
                <a:gd name="T20" fmla="*/ 31 w 31"/>
                <a:gd name="T21" fmla="*/ 2 h 36"/>
                <a:gd name="T22" fmla="*/ 28 w 31"/>
                <a:gd name="T23" fmla="*/ 0 h 36"/>
                <a:gd name="T24" fmla="*/ 25 w 31"/>
                <a:gd name="T25" fmla="*/ 0 h 36"/>
                <a:gd name="T26" fmla="*/ 22 w 31"/>
                <a:gd name="T27" fmla="*/ 2 h 36"/>
                <a:gd name="T28" fmla="*/ 3 w 31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61" name="Line 1445"/>
            <p:cNvSpPr>
              <a:spLocks noChangeShapeType="1"/>
            </p:cNvSpPr>
            <p:nvPr/>
          </p:nvSpPr>
          <p:spPr bwMode="auto">
            <a:xfrm flipV="1">
              <a:off x="2979" y="2506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62" name="Freeform 1446"/>
            <p:cNvSpPr>
              <a:spLocks/>
            </p:cNvSpPr>
            <p:nvPr/>
          </p:nvSpPr>
          <p:spPr bwMode="auto">
            <a:xfrm>
              <a:off x="2982" y="2473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8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63" name="Line 1447"/>
            <p:cNvSpPr>
              <a:spLocks noChangeShapeType="1"/>
            </p:cNvSpPr>
            <p:nvPr/>
          </p:nvSpPr>
          <p:spPr bwMode="auto">
            <a:xfrm flipV="1">
              <a:off x="3007" y="2453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64" name="Freeform 1448"/>
            <p:cNvSpPr>
              <a:spLocks/>
            </p:cNvSpPr>
            <p:nvPr/>
          </p:nvSpPr>
          <p:spPr bwMode="auto">
            <a:xfrm>
              <a:off x="3010" y="2419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8 w 31"/>
                <a:gd name="T11" fmla="*/ 40 h 40"/>
                <a:gd name="T12" fmla="*/ 11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5 w 31"/>
                <a:gd name="T25" fmla="*/ 0 h 40"/>
                <a:gd name="T26" fmla="*/ 22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65" name="Line 1449"/>
            <p:cNvSpPr>
              <a:spLocks noChangeShapeType="1"/>
            </p:cNvSpPr>
            <p:nvPr/>
          </p:nvSpPr>
          <p:spPr bwMode="auto">
            <a:xfrm flipV="1">
              <a:off x="3035" y="2397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66" name="Freeform 1450"/>
            <p:cNvSpPr>
              <a:spLocks/>
            </p:cNvSpPr>
            <p:nvPr/>
          </p:nvSpPr>
          <p:spPr bwMode="auto">
            <a:xfrm>
              <a:off x="3038" y="2375"/>
              <a:ext cx="28" cy="28"/>
            </a:xfrm>
            <a:custGeom>
              <a:avLst/>
              <a:gdLst>
                <a:gd name="T0" fmla="*/ 3 w 28"/>
                <a:gd name="T1" fmla="*/ 19 h 28"/>
                <a:gd name="T2" fmla="*/ 0 w 28"/>
                <a:gd name="T3" fmla="*/ 22 h 28"/>
                <a:gd name="T4" fmla="*/ 0 w 28"/>
                <a:gd name="T5" fmla="*/ 25 h 28"/>
                <a:gd name="T6" fmla="*/ 3 w 28"/>
                <a:gd name="T7" fmla="*/ 28 h 28"/>
                <a:gd name="T8" fmla="*/ 6 w 28"/>
                <a:gd name="T9" fmla="*/ 28 h 28"/>
                <a:gd name="T10" fmla="*/ 8 w 28"/>
                <a:gd name="T11" fmla="*/ 28 h 28"/>
                <a:gd name="T12" fmla="*/ 11 w 28"/>
                <a:gd name="T13" fmla="*/ 28 h 28"/>
                <a:gd name="T14" fmla="*/ 28 w 28"/>
                <a:gd name="T15" fmla="*/ 11 h 28"/>
                <a:gd name="T16" fmla="*/ 28 w 28"/>
                <a:gd name="T17" fmla="*/ 8 h 28"/>
                <a:gd name="T18" fmla="*/ 28 w 28"/>
                <a:gd name="T19" fmla="*/ 5 h 28"/>
                <a:gd name="T20" fmla="*/ 28 w 28"/>
                <a:gd name="T21" fmla="*/ 3 h 28"/>
                <a:gd name="T22" fmla="*/ 25 w 28"/>
                <a:gd name="T23" fmla="*/ 0 h 28"/>
                <a:gd name="T24" fmla="*/ 22 w 28"/>
                <a:gd name="T25" fmla="*/ 0 h 28"/>
                <a:gd name="T26" fmla="*/ 20 w 28"/>
                <a:gd name="T27" fmla="*/ 3 h 28"/>
                <a:gd name="T28" fmla="*/ 3 w 28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8"/>
                <a:gd name="T47" fmla="*/ 28 w 2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67" name="Freeform 1451"/>
            <p:cNvSpPr>
              <a:spLocks/>
            </p:cNvSpPr>
            <p:nvPr/>
          </p:nvSpPr>
          <p:spPr bwMode="auto">
            <a:xfrm>
              <a:off x="3055" y="2355"/>
              <a:ext cx="31" cy="31"/>
            </a:xfrm>
            <a:custGeom>
              <a:avLst/>
              <a:gdLst>
                <a:gd name="T0" fmla="*/ 3 w 31"/>
                <a:gd name="T1" fmla="*/ 23 h 31"/>
                <a:gd name="T2" fmla="*/ 0 w 31"/>
                <a:gd name="T3" fmla="*/ 25 h 31"/>
                <a:gd name="T4" fmla="*/ 0 w 31"/>
                <a:gd name="T5" fmla="*/ 28 h 31"/>
                <a:gd name="T6" fmla="*/ 3 w 31"/>
                <a:gd name="T7" fmla="*/ 31 h 31"/>
                <a:gd name="T8" fmla="*/ 5 w 31"/>
                <a:gd name="T9" fmla="*/ 31 h 31"/>
                <a:gd name="T10" fmla="*/ 8 w 31"/>
                <a:gd name="T11" fmla="*/ 31 h 31"/>
                <a:gd name="T12" fmla="*/ 11 w 31"/>
                <a:gd name="T13" fmla="*/ 31 h 31"/>
                <a:gd name="T14" fmla="*/ 31 w 31"/>
                <a:gd name="T15" fmla="*/ 11 h 31"/>
                <a:gd name="T16" fmla="*/ 31 w 31"/>
                <a:gd name="T17" fmla="*/ 9 h 31"/>
                <a:gd name="T18" fmla="*/ 31 w 31"/>
                <a:gd name="T19" fmla="*/ 6 h 31"/>
                <a:gd name="T20" fmla="*/ 31 w 31"/>
                <a:gd name="T21" fmla="*/ 3 h 31"/>
                <a:gd name="T22" fmla="*/ 28 w 31"/>
                <a:gd name="T23" fmla="*/ 0 h 31"/>
                <a:gd name="T24" fmla="*/ 25 w 31"/>
                <a:gd name="T25" fmla="*/ 0 h 31"/>
                <a:gd name="T26" fmla="*/ 22 w 31"/>
                <a:gd name="T27" fmla="*/ 3 h 31"/>
                <a:gd name="T28" fmla="*/ 3 w 31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1"/>
                <a:gd name="T47" fmla="*/ 31 w 31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68" name="Line 1452"/>
            <p:cNvSpPr>
              <a:spLocks noChangeShapeType="1"/>
            </p:cNvSpPr>
            <p:nvPr/>
          </p:nvSpPr>
          <p:spPr bwMode="auto">
            <a:xfrm flipV="1">
              <a:off x="3080" y="2341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69" name="Line 1453"/>
            <p:cNvSpPr>
              <a:spLocks noChangeShapeType="1"/>
            </p:cNvSpPr>
            <p:nvPr/>
          </p:nvSpPr>
          <p:spPr bwMode="auto">
            <a:xfrm flipV="1">
              <a:off x="3088" y="2333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70" name="Freeform 1454"/>
            <p:cNvSpPr>
              <a:spLocks/>
            </p:cNvSpPr>
            <p:nvPr/>
          </p:nvSpPr>
          <p:spPr bwMode="auto">
            <a:xfrm>
              <a:off x="3102" y="2319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9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71" name="Line 1455"/>
            <p:cNvSpPr>
              <a:spLocks noChangeShapeType="1"/>
            </p:cNvSpPr>
            <p:nvPr/>
          </p:nvSpPr>
          <p:spPr bwMode="auto">
            <a:xfrm flipV="1">
              <a:off x="3116" y="2316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72" name="Line 1456"/>
            <p:cNvSpPr>
              <a:spLocks noChangeShapeType="1"/>
            </p:cNvSpPr>
            <p:nvPr/>
          </p:nvSpPr>
          <p:spPr bwMode="auto">
            <a:xfrm>
              <a:off x="3136" y="23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73" name="Freeform 1457"/>
            <p:cNvSpPr>
              <a:spLocks/>
            </p:cNvSpPr>
            <p:nvPr/>
          </p:nvSpPr>
          <p:spPr bwMode="auto">
            <a:xfrm>
              <a:off x="3139" y="2299"/>
              <a:ext cx="28" cy="23"/>
            </a:xfrm>
            <a:custGeom>
              <a:avLst/>
              <a:gdLst>
                <a:gd name="T0" fmla="*/ 2 w 28"/>
                <a:gd name="T1" fmla="*/ 14 h 23"/>
                <a:gd name="T2" fmla="*/ 0 w 28"/>
                <a:gd name="T3" fmla="*/ 17 h 23"/>
                <a:gd name="T4" fmla="*/ 0 w 28"/>
                <a:gd name="T5" fmla="*/ 20 h 23"/>
                <a:gd name="T6" fmla="*/ 2 w 28"/>
                <a:gd name="T7" fmla="*/ 23 h 23"/>
                <a:gd name="T8" fmla="*/ 5 w 28"/>
                <a:gd name="T9" fmla="*/ 23 h 23"/>
                <a:gd name="T10" fmla="*/ 8 w 28"/>
                <a:gd name="T11" fmla="*/ 23 h 23"/>
                <a:gd name="T12" fmla="*/ 11 w 28"/>
                <a:gd name="T13" fmla="*/ 23 h 23"/>
                <a:gd name="T14" fmla="*/ 28 w 28"/>
                <a:gd name="T15" fmla="*/ 11 h 23"/>
                <a:gd name="T16" fmla="*/ 28 w 28"/>
                <a:gd name="T17" fmla="*/ 9 h 23"/>
                <a:gd name="T18" fmla="*/ 28 w 28"/>
                <a:gd name="T19" fmla="*/ 6 h 23"/>
                <a:gd name="T20" fmla="*/ 28 w 28"/>
                <a:gd name="T21" fmla="*/ 3 h 23"/>
                <a:gd name="T22" fmla="*/ 25 w 28"/>
                <a:gd name="T23" fmla="*/ 0 h 23"/>
                <a:gd name="T24" fmla="*/ 22 w 28"/>
                <a:gd name="T25" fmla="*/ 0 h 23"/>
                <a:gd name="T26" fmla="*/ 19 w 28"/>
                <a:gd name="T27" fmla="*/ 3 h 23"/>
                <a:gd name="T28" fmla="*/ 2 w 28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3"/>
                <a:gd name="T47" fmla="*/ 28 w 2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74" name="Freeform 1458"/>
            <p:cNvSpPr>
              <a:spLocks/>
            </p:cNvSpPr>
            <p:nvPr/>
          </p:nvSpPr>
          <p:spPr bwMode="auto">
            <a:xfrm>
              <a:off x="3155" y="2299"/>
              <a:ext cx="23" cy="23"/>
            </a:xfrm>
            <a:custGeom>
              <a:avLst/>
              <a:gdLst>
                <a:gd name="T0" fmla="*/ 12 w 23"/>
                <a:gd name="T1" fmla="*/ 3 h 23"/>
                <a:gd name="T2" fmla="*/ 9 w 23"/>
                <a:gd name="T3" fmla="*/ 0 h 23"/>
                <a:gd name="T4" fmla="*/ 6 w 23"/>
                <a:gd name="T5" fmla="*/ 0 h 23"/>
                <a:gd name="T6" fmla="*/ 3 w 23"/>
                <a:gd name="T7" fmla="*/ 3 h 23"/>
                <a:gd name="T8" fmla="*/ 0 w 23"/>
                <a:gd name="T9" fmla="*/ 6 h 23"/>
                <a:gd name="T10" fmla="*/ 0 w 23"/>
                <a:gd name="T11" fmla="*/ 9 h 23"/>
                <a:gd name="T12" fmla="*/ 3 w 23"/>
                <a:gd name="T13" fmla="*/ 11 h 23"/>
                <a:gd name="T14" fmla="*/ 14 w 23"/>
                <a:gd name="T15" fmla="*/ 23 h 23"/>
                <a:gd name="T16" fmla="*/ 17 w 23"/>
                <a:gd name="T17" fmla="*/ 23 h 23"/>
                <a:gd name="T18" fmla="*/ 20 w 23"/>
                <a:gd name="T19" fmla="*/ 23 h 23"/>
                <a:gd name="T20" fmla="*/ 23 w 23"/>
                <a:gd name="T21" fmla="*/ 23 h 23"/>
                <a:gd name="T22" fmla="*/ 23 w 23"/>
                <a:gd name="T23" fmla="*/ 20 h 23"/>
                <a:gd name="T24" fmla="*/ 23 w 23"/>
                <a:gd name="T25" fmla="*/ 17 h 23"/>
                <a:gd name="T26" fmla="*/ 23 w 23"/>
                <a:gd name="T27" fmla="*/ 14 h 23"/>
                <a:gd name="T28" fmla="*/ 12 w 23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3"/>
                <a:gd name="T47" fmla="*/ 23 w 23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3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75" name="Line 1459"/>
            <p:cNvSpPr>
              <a:spLocks noChangeShapeType="1"/>
            </p:cNvSpPr>
            <p:nvPr/>
          </p:nvSpPr>
          <p:spPr bwMode="auto">
            <a:xfrm>
              <a:off x="3172" y="2316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76" name="Freeform 1460"/>
            <p:cNvSpPr>
              <a:spLocks/>
            </p:cNvSpPr>
            <p:nvPr/>
          </p:nvSpPr>
          <p:spPr bwMode="auto">
            <a:xfrm>
              <a:off x="3183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77" name="Line 1461"/>
            <p:cNvSpPr>
              <a:spLocks noChangeShapeType="1"/>
            </p:cNvSpPr>
            <p:nvPr/>
          </p:nvSpPr>
          <p:spPr bwMode="auto">
            <a:xfrm>
              <a:off x="3197" y="2324"/>
              <a:ext cx="2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78" name="Freeform 1462"/>
            <p:cNvSpPr>
              <a:spLocks/>
            </p:cNvSpPr>
            <p:nvPr/>
          </p:nvSpPr>
          <p:spPr bwMode="auto">
            <a:xfrm>
              <a:off x="3211" y="2327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79" name="Freeform 1463"/>
            <p:cNvSpPr>
              <a:spLocks/>
            </p:cNvSpPr>
            <p:nvPr/>
          </p:nvSpPr>
          <p:spPr bwMode="auto">
            <a:xfrm>
              <a:off x="3220" y="2336"/>
              <a:ext cx="31" cy="30"/>
            </a:xfrm>
            <a:custGeom>
              <a:avLst/>
              <a:gdLst>
                <a:gd name="T0" fmla="*/ 11 w 31"/>
                <a:gd name="T1" fmla="*/ 2 h 30"/>
                <a:gd name="T2" fmla="*/ 8 w 31"/>
                <a:gd name="T3" fmla="*/ 0 h 30"/>
                <a:gd name="T4" fmla="*/ 5 w 31"/>
                <a:gd name="T5" fmla="*/ 0 h 30"/>
                <a:gd name="T6" fmla="*/ 3 w 31"/>
                <a:gd name="T7" fmla="*/ 2 h 30"/>
                <a:gd name="T8" fmla="*/ 0 w 31"/>
                <a:gd name="T9" fmla="*/ 5 h 30"/>
                <a:gd name="T10" fmla="*/ 0 w 31"/>
                <a:gd name="T11" fmla="*/ 8 h 30"/>
                <a:gd name="T12" fmla="*/ 3 w 31"/>
                <a:gd name="T13" fmla="*/ 11 h 30"/>
                <a:gd name="T14" fmla="*/ 22 w 31"/>
                <a:gd name="T15" fmla="*/ 30 h 30"/>
                <a:gd name="T16" fmla="*/ 25 w 31"/>
                <a:gd name="T17" fmla="*/ 30 h 30"/>
                <a:gd name="T18" fmla="*/ 28 w 31"/>
                <a:gd name="T19" fmla="*/ 30 h 30"/>
                <a:gd name="T20" fmla="*/ 31 w 31"/>
                <a:gd name="T21" fmla="*/ 30 h 30"/>
                <a:gd name="T22" fmla="*/ 31 w 31"/>
                <a:gd name="T23" fmla="*/ 28 h 30"/>
                <a:gd name="T24" fmla="*/ 31 w 31"/>
                <a:gd name="T25" fmla="*/ 25 h 30"/>
                <a:gd name="T26" fmla="*/ 31 w 31"/>
                <a:gd name="T27" fmla="*/ 22 h 30"/>
                <a:gd name="T28" fmla="*/ 11 w 31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0"/>
                <a:gd name="T47" fmla="*/ 31 w 3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80" name="Freeform 1464"/>
            <p:cNvSpPr>
              <a:spLocks/>
            </p:cNvSpPr>
            <p:nvPr/>
          </p:nvSpPr>
          <p:spPr bwMode="auto">
            <a:xfrm>
              <a:off x="3239" y="2355"/>
              <a:ext cx="28" cy="31"/>
            </a:xfrm>
            <a:custGeom>
              <a:avLst/>
              <a:gdLst>
                <a:gd name="T0" fmla="*/ 12 w 28"/>
                <a:gd name="T1" fmla="*/ 3 h 31"/>
                <a:gd name="T2" fmla="*/ 9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3 w 28"/>
                <a:gd name="T17" fmla="*/ 31 h 31"/>
                <a:gd name="T18" fmla="*/ 26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3 h 31"/>
                <a:gd name="T28" fmla="*/ 12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81" name="Freeform 1465"/>
            <p:cNvSpPr>
              <a:spLocks/>
            </p:cNvSpPr>
            <p:nvPr/>
          </p:nvSpPr>
          <p:spPr bwMode="auto">
            <a:xfrm>
              <a:off x="3256" y="2375"/>
              <a:ext cx="23" cy="28"/>
            </a:xfrm>
            <a:custGeom>
              <a:avLst/>
              <a:gdLst>
                <a:gd name="T0" fmla="*/ 11 w 23"/>
                <a:gd name="T1" fmla="*/ 3 h 28"/>
                <a:gd name="T2" fmla="*/ 9 w 23"/>
                <a:gd name="T3" fmla="*/ 0 h 28"/>
                <a:gd name="T4" fmla="*/ 6 w 23"/>
                <a:gd name="T5" fmla="*/ 0 h 28"/>
                <a:gd name="T6" fmla="*/ 3 w 23"/>
                <a:gd name="T7" fmla="*/ 3 h 28"/>
                <a:gd name="T8" fmla="*/ 0 w 23"/>
                <a:gd name="T9" fmla="*/ 5 h 28"/>
                <a:gd name="T10" fmla="*/ 0 w 23"/>
                <a:gd name="T11" fmla="*/ 8 h 28"/>
                <a:gd name="T12" fmla="*/ 3 w 23"/>
                <a:gd name="T13" fmla="*/ 11 h 28"/>
                <a:gd name="T14" fmla="*/ 14 w 23"/>
                <a:gd name="T15" fmla="*/ 28 h 28"/>
                <a:gd name="T16" fmla="*/ 17 w 23"/>
                <a:gd name="T17" fmla="*/ 28 h 28"/>
                <a:gd name="T18" fmla="*/ 20 w 23"/>
                <a:gd name="T19" fmla="*/ 28 h 28"/>
                <a:gd name="T20" fmla="*/ 23 w 23"/>
                <a:gd name="T21" fmla="*/ 28 h 28"/>
                <a:gd name="T22" fmla="*/ 23 w 23"/>
                <a:gd name="T23" fmla="*/ 25 h 28"/>
                <a:gd name="T24" fmla="*/ 23 w 23"/>
                <a:gd name="T25" fmla="*/ 22 h 28"/>
                <a:gd name="T26" fmla="*/ 23 w 23"/>
                <a:gd name="T27" fmla="*/ 19 h 28"/>
                <a:gd name="T28" fmla="*/ 11 w 23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8"/>
                <a:gd name="T47" fmla="*/ 23 w 23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8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82" name="Freeform 1466"/>
            <p:cNvSpPr>
              <a:spLocks/>
            </p:cNvSpPr>
            <p:nvPr/>
          </p:nvSpPr>
          <p:spPr bwMode="auto">
            <a:xfrm>
              <a:off x="3267" y="2392"/>
              <a:ext cx="28" cy="39"/>
            </a:xfrm>
            <a:custGeom>
              <a:avLst/>
              <a:gdLst>
                <a:gd name="T0" fmla="*/ 12 w 28"/>
                <a:gd name="T1" fmla="*/ 2 h 39"/>
                <a:gd name="T2" fmla="*/ 9 w 28"/>
                <a:gd name="T3" fmla="*/ 0 h 39"/>
                <a:gd name="T4" fmla="*/ 6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20 w 28"/>
                <a:gd name="T15" fmla="*/ 39 h 39"/>
                <a:gd name="T16" fmla="*/ 23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2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83" name="Line 1467"/>
            <p:cNvSpPr>
              <a:spLocks noChangeShapeType="1"/>
            </p:cNvSpPr>
            <p:nvPr/>
          </p:nvSpPr>
          <p:spPr bwMode="auto">
            <a:xfrm>
              <a:off x="3290" y="2425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84" name="Freeform 1468"/>
            <p:cNvSpPr>
              <a:spLocks/>
            </p:cNvSpPr>
            <p:nvPr/>
          </p:nvSpPr>
          <p:spPr bwMode="auto">
            <a:xfrm>
              <a:off x="3292" y="2447"/>
              <a:ext cx="31" cy="37"/>
            </a:xfrm>
            <a:custGeom>
              <a:avLst/>
              <a:gdLst>
                <a:gd name="T0" fmla="*/ 12 w 31"/>
                <a:gd name="T1" fmla="*/ 3 h 37"/>
                <a:gd name="T2" fmla="*/ 9 w 31"/>
                <a:gd name="T3" fmla="*/ 0 h 37"/>
                <a:gd name="T4" fmla="*/ 6 w 31"/>
                <a:gd name="T5" fmla="*/ 0 h 37"/>
                <a:gd name="T6" fmla="*/ 3 w 31"/>
                <a:gd name="T7" fmla="*/ 3 h 37"/>
                <a:gd name="T8" fmla="*/ 0 w 31"/>
                <a:gd name="T9" fmla="*/ 6 h 37"/>
                <a:gd name="T10" fmla="*/ 0 w 31"/>
                <a:gd name="T11" fmla="*/ 9 h 37"/>
                <a:gd name="T12" fmla="*/ 3 w 31"/>
                <a:gd name="T13" fmla="*/ 12 h 37"/>
                <a:gd name="T14" fmla="*/ 23 w 31"/>
                <a:gd name="T15" fmla="*/ 37 h 37"/>
                <a:gd name="T16" fmla="*/ 26 w 31"/>
                <a:gd name="T17" fmla="*/ 37 h 37"/>
                <a:gd name="T18" fmla="*/ 28 w 31"/>
                <a:gd name="T19" fmla="*/ 37 h 37"/>
                <a:gd name="T20" fmla="*/ 31 w 31"/>
                <a:gd name="T21" fmla="*/ 37 h 37"/>
                <a:gd name="T22" fmla="*/ 31 w 31"/>
                <a:gd name="T23" fmla="*/ 34 h 37"/>
                <a:gd name="T24" fmla="*/ 31 w 31"/>
                <a:gd name="T25" fmla="*/ 31 h 37"/>
                <a:gd name="T26" fmla="*/ 31 w 31"/>
                <a:gd name="T27" fmla="*/ 28 h 37"/>
                <a:gd name="T28" fmla="*/ 12 w 31"/>
                <a:gd name="T29" fmla="*/ 3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7"/>
                <a:gd name="T47" fmla="*/ 31 w 31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7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3" y="37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85" name="Line 1469"/>
            <p:cNvSpPr>
              <a:spLocks noChangeShapeType="1"/>
            </p:cNvSpPr>
            <p:nvPr/>
          </p:nvSpPr>
          <p:spPr bwMode="auto">
            <a:xfrm>
              <a:off x="3318" y="2478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86" name="Freeform 1470"/>
            <p:cNvSpPr>
              <a:spLocks/>
            </p:cNvSpPr>
            <p:nvPr/>
          </p:nvSpPr>
          <p:spPr bwMode="auto">
            <a:xfrm>
              <a:off x="3320" y="2501"/>
              <a:ext cx="31" cy="39"/>
            </a:xfrm>
            <a:custGeom>
              <a:avLst/>
              <a:gdLst>
                <a:gd name="T0" fmla="*/ 12 w 31"/>
                <a:gd name="T1" fmla="*/ 2 h 39"/>
                <a:gd name="T2" fmla="*/ 9 w 31"/>
                <a:gd name="T3" fmla="*/ 0 h 39"/>
                <a:gd name="T4" fmla="*/ 6 w 31"/>
                <a:gd name="T5" fmla="*/ 0 h 39"/>
                <a:gd name="T6" fmla="*/ 3 w 31"/>
                <a:gd name="T7" fmla="*/ 2 h 39"/>
                <a:gd name="T8" fmla="*/ 0 w 31"/>
                <a:gd name="T9" fmla="*/ 5 h 39"/>
                <a:gd name="T10" fmla="*/ 0 w 31"/>
                <a:gd name="T11" fmla="*/ 8 h 39"/>
                <a:gd name="T12" fmla="*/ 3 w 31"/>
                <a:gd name="T13" fmla="*/ 11 h 39"/>
                <a:gd name="T14" fmla="*/ 23 w 31"/>
                <a:gd name="T15" fmla="*/ 39 h 39"/>
                <a:gd name="T16" fmla="*/ 26 w 31"/>
                <a:gd name="T17" fmla="*/ 39 h 39"/>
                <a:gd name="T18" fmla="*/ 28 w 31"/>
                <a:gd name="T19" fmla="*/ 39 h 39"/>
                <a:gd name="T20" fmla="*/ 31 w 31"/>
                <a:gd name="T21" fmla="*/ 39 h 39"/>
                <a:gd name="T22" fmla="*/ 31 w 31"/>
                <a:gd name="T23" fmla="*/ 36 h 39"/>
                <a:gd name="T24" fmla="*/ 31 w 31"/>
                <a:gd name="T25" fmla="*/ 33 h 39"/>
                <a:gd name="T26" fmla="*/ 31 w 31"/>
                <a:gd name="T27" fmla="*/ 30 h 39"/>
                <a:gd name="T28" fmla="*/ 12 w 31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3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87" name="Line 1471"/>
            <p:cNvSpPr>
              <a:spLocks noChangeShapeType="1"/>
            </p:cNvSpPr>
            <p:nvPr/>
          </p:nvSpPr>
          <p:spPr bwMode="auto">
            <a:xfrm>
              <a:off x="3346" y="2534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88" name="Freeform 1472"/>
            <p:cNvSpPr>
              <a:spLocks/>
            </p:cNvSpPr>
            <p:nvPr/>
          </p:nvSpPr>
          <p:spPr bwMode="auto">
            <a:xfrm>
              <a:off x="3348" y="2557"/>
              <a:ext cx="31" cy="44"/>
            </a:xfrm>
            <a:custGeom>
              <a:avLst/>
              <a:gdLst>
                <a:gd name="T0" fmla="*/ 12 w 31"/>
                <a:gd name="T1" fmla="*/ 0 h 44"/>
                <a:gd name="T2" fmla="*/ 9 w 31"/>
                <a:gd name="T3" fmla="*/ 0 h 44"/>
                <a:gd name="T4" fmla="*/ 6 w 31"/>
                <a:gd name="T5" fmla="*/ 0 h 44"/>
                <a:gd name="T6" fmla="*/ 3 w 31"/>
                <a:gd name="T7" fmla="*/ 0 h 44"/>
                <a:gd name="T8" fmla="*/ 0 w 31"/>
                <a:gd name="T9" fmla="*/ 2 h 44"/>
                <a:gd name="T10" fmla="*/ 0 w 31"/>
                <a:gd name="T11" fmla="*/ 5 h 44"/>
                <a:gd name="T12" fmla="*/ 3 w 31"/>
                <a:gd name="T13" fmla="*/ 8 h 44"/>
                <a:gd name="T14" fmla="*/ 23 w 31"/>
                <a:gd name="T15" fmla="*/ 44 h 44"/>
                <a:gd name="T16" fmla="*/ 26 w 31"/>
                <a:gd name="T17" fmla="*/ 44 h 44"/>
                <a:gd name="T18" fmla="*/ 28 w 31"/>
                <a:gd name="T19" fmla="*/ 44 h 44"/>
                <a:gd name="T20" fmla="*/ 31 w 31"/>
                <a:gd name="T21" fmla="*/ 44 h 44"/>
                <a:gd name="T22" fmla="*/ 31 w 31"/>
                <a:gd name="T23" fmla="*/ 42 h 44"/>
                <a:gd name="T24" fmla="*/ 31 w 31"/>
                <a:gd name="T25" fmla="*/ 39 h 44"/>
                <a:gd name="T26" fmla="*/ 31 w 31"/>
                <a:gd name="T27" fmla="*/ 36 h 44"/>
                <a:gd name="T28" fmla="*/ 12 w 31"/>
                <a:gd name="T29" fmla="*/ 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89" name="Line 1473"/>
            <p:cNvSpPr>
              <a:spLocks noChangeShapeType="1"/>
            </p:cNvSpPr>
            <p:nvPr/>
          </p:nvSpPr>
          <p:spPr bwMode="auto">
            <a:xfrm>
              <a:off x="3374" y="2596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90" name="Freeform 1474"/>
            <p:cNvSpPr>
              <a:spLocks/>
            </p:cNvSpPr>
            <p:nvPr/>
          </p:nvSpPr>
          <p:spPr bwMode="auto">
            <a:xfrm>
              <a:off x="3376" y="2626"/>
              <a:ext cx="31" cy="40"/>
            </a:xfrm>
            <a:custGeom>
              <a:avLst/>
              <a:gdLst>
                <a:gd name="T0" fmla="*/ 12 w 31"/>
                <a:gd name="T1" fmla="*/ 3 h 40"/>
                <a:gd name="T2" fmla="*/ 9 w 31"/>
                <a:gd name="T3" fmla="*/ 0 h 40"/>
                <a:gd name="T4" fmla="*/ 6 w 31"/>
                <a:gd name="T5" fmla="*/ 0 h 40"/>
                <a:gd name="T6" fmla="*/ 3 w 31"/>
                <a:gd name="T7" fmla="*/ 3 h 40"/>
                <a:gd name="T8" fmla="*/ 0 w 31"/>
                <a:gd name="T9" fmla="*/ 6 h 40"/>
                <a:gd name="T10" fmla="*/ 0 w 31"/>
                <a:gd name="T11" fmla="*/ 9 h 40"/>
                <a:gd name="T12" fmla="*/ 3 w 31"/>
                <a:gd name="T13" fmla="*/ 12 h 40"/>
                <a:gd name="T14" fmla="*/ 23 w 31"/>
                <a:gd name="T15" fmla="*/ 40 h 40"/>
                <a:gd name="T16" fmla="*/ 26 w 31"/>
                <a:gd name="T17" fmla="*/ 40 h 40"/>
                <a:gd name="T18" fmla="*/ 28 w 31"/>
                <a:gd name="T19" fmla="*/ 40 h 40"/>
                <a:gd name="T20" fmla="*/ 31 w 31"/>
                <a:gd name="T21" fmla="*/ 40 h 40"/>
                <a:gd name="T22" fmla="*/ 31 w 31"/>
                <a:gd name="T23" fmla="*/ 37 h 40"/>
                <a:gd name="T24" fmla="*/ 31 w 31"/>
                <a:gd name="T25" fmla="*/ 34 h 40"/>
                <a:gd name="T26" fmla="*/ 31 w 31"/>
                <a:gd name="T27" fmla="*/ 31 h 40"/>
                <a:gd name="T28" fmla="*/ 12 w 31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91" name="Line 1475"/>
            <p:cNvSpPr>
              <a:spLocks noChangeShapeType="1"/>
            </p:cNvSpPr>
            <p:nvPr/>
          </p:nvSpPr>
          <p:spPr bwMode="auto">
            <a:xfrm>
              <a:off x="3402" y="2660"/>
              <a:ext cx="1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92" name="Line 1476"/>
            <p:cNvSpPr>
              <a:spLocks noChangeShapeType="1"/>
            </p:cNvSpPr>
            <p:nvPr/>
          </p:nvSpPr>
          <p:spPr bwMode="auto">
            <a:xfrm flipV="1">
              <a:off x="3418" y="2660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93" name="Freeform 1477"/>
            <p:cNvSpPr>
              <a:spLocks/>
            </p:cNvSpPr>
            <p:nvPr/>
          </p:nvSpPr>
          <p:spPr bwMode="auto">
            <a:xfrm>
              <a:off x="3421" y="2626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9 w 31"/>
                <a:gd name="T11" fmla="*/ 40 h 40"/>
                <a:gd name="T12" fmla="*/ 11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5 w 31"/>
                <a:gd name="T25" fmla="*/ 0 h 40"/>
                <a:gd name="T26" fmla="*/ 23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94" name="Line 1478"/>
            <p:cNvSpPr>
              <a:spLocks noChangeShapeType="1"/>
            </p:cNvSpPr>
            <p:nvPr/>
          </p:nvSpPr>
          <p:spPr bwMode="auto">
            <a:xfrm flipV="1">
              <a:off x="3446" y="2596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95" name="Freeform 1479"/>
            <p:cNvSpPr>
              <a:spLocks/>
            </p:cNvSpPr>
            <p:nvPr/>
          </p:nvSpPr>
          <p:spPr bwMode="auto">
            <a:xfrm>
              <a:off x="3449" y="2557"/>
              <a:ext cx="28" cy="44"/>
            </a:xfrm>
            <a:custGeom>
              <a:avLst/>
              <a:gdLst>
                <a:gd name="T0" fmla="*/ 0 w 28"/>
                <a:gd name="T1" fmla="*/ 39 h 44"/>
                <a:gd name="T2" fmla="*/ 0 w 28"/>
                <a:gd name="T3" fmla="*/ 42 h 44"/>
                <a:gd name="T4" fmla="*/ 3 w 28"/>
                <a:gd name="T5" fmla="*/ 44 h 44"/>
                <a:gd name="T6" fmla="*/ 6 w 28"/>
                <a:gd name="T7" fmla="*/ 44 h 44"/>
                <a:gd name="T8" fmla="*/ 9 w 28"/>
                <a:gd name="T9" fmla="*/ 44 h 44"/>
                <a:gd name="T10" fmla="*/ 11 w 28"/>
                <a:gd name="T11" fmla="*/ 44 h 44"/>
                <a:gd name="T12" fmla="*/ 11 w 28"/>
                <a:gd name="T13" fmla="*/ 42 h 44"/>
                <a:gd name="T14" fmla="*/ 28 w 28"/>
                <a:gd name="T15" fmla="*/ 5 h 44"/>
                <a:gd name="T16" fmla="*/ 28 w 28"/>
                <a:gd name="T17" fmla="*/ 2 h 44"/>
                <a:gd name="T18" fmla="*/ 28 w 28"/>
                <a:gd name="T19" fmla="*/ 0 h 44"/>
                <a:gd name="T20" fmla="*/ 25 w 28"/>
                <a:gd name="T21" fmla="*/ 0 h 44"/>
                <a:gd name="T22" fmla="*/ 22 w 28"/>
                <a:gd name="T23" fmla="*/ 0 h 44"/>
                <a:gd name="T24" fmla="*/ 20 w 28"/>
                <a:gd name="T25" fmla="*/ 0 h 44"/>
                <a:gd name="T26" fmla="*/ 17 w 28"/>
                <a:gd name="T27" fmla="*/ 2 h 44"/>
                <a:gd name="T28" fmla="*/ 0 w 28"/>
                <a:gd name="T29" fmla="*/ 39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0" y="39"/>
                  </a:moveTo>
                  <a:lnTo>
                    <a:pt x="0" y="42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96" name="Line 1480"/>
            <p:cNvSpPr>
              <a:spLocks noChangeShapeType="1"/>
            </p:cNvSpPr>
            <p:nvPr/>
          </p:nvSpPr>
          <p:spPr bwMode="auto">
            <a:xfrm flipV="1">
              <a:off x="3471" y="2534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97" name="Freeform 1481"/>
            <p:cNvSpPr>
              <a:spLocks/>
            </p:cNvSpPr>
            <p:nvPr/>
          </p:nvSpPr>
          <p:spPr bwMode="auto">
            <a:xfrm>
              <a:off x="3477" y="2501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98" name="Line 1482"/>
            <p:cNvSpPr>
              <a:spLocks noChangeShapeType="1"/>
            </p:cNvSpPr>
            <p:nvPr/>
          </p:nvSpPr>
          <p:spPr bwMode="auto">
            <a:xfrm flipV="1">
              <a:off x="3499" y="2478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99" name="Freeform 1483"/>
            <p:cNvSpPr>
              <a:spLocks/>
            </p:cNvSpPr>
            <p:nvPr/>
          </p:nvSpPr>
          <p:spPr bwMode="auto">
            <a:xfrm>
              <a:off x="3505" y="2447"/>
              <a:ext cx="28" cy="37"/>
            </a:xfrm>
            <a:custGeom>
              <a:avLst/>
              <a:gdLst>
                <a:gd name="T0" fmla="*/ 3 w 28"/>
                <a:gd name="T1" fmla="*/ 28 h 37"/>
                <a:gd name="T2" fmla="*/ 0 w 28"/>
                <a:gd name="T3" fmla="*/ 31 h 37"/>
                <a:gd name="T4" fmla="*/ 0 w 28"/>
                <a:gd name="T5" fmla="*/ 34 h 37"/>
                <a:gd name="T6" fmla="*/ 3 w 28"/>
                <a:gd name="T7" fmla="*/ 37 h 37"/>
                <a:gd name="T8" fmla="*/ 6 w 28"/>
                <a:gd name="T9" fmla="*/ 37 h 37"/>
                <a:gd name="T10" fmla="*/ 8 w 28"/>
                <a:gd name="T11" fmla="*/ 37 h 37"/>
                <a:gd name="T12" fmla="*/ 11 w 28"/>
                <a:gd name="T13" fmla="*/ 37 h 37"/>
                <a:gd name="T14" fmla="*/ 28 w 28"/>
                <a:gd name="T15" fmla="*/ 12 h 37"/>
                <a:gd name="T16" fmla="*/ 28 w 28"/>
                <a:gd name="T17" fmla="*/ 9 h 37"/>
                <a:gd name="T18" fmla="*/ 28 w 28"/>
                <a:gd name="T19" fmla="*/ 6 h 37"/>
                <a:gd name="T20" fmla="*/ 28 w 28"/>
                <a:gd name="T21" fmla="*/ 3 h 37"/>
                <a:gd name="T22" fmla="*/ 25 w 28"/>
                <a:gd name="T23" fmla="*/ 0 h 37"/>
                <a:gd name="T24" fmla="*/ 22 w 28"/>
                <a:gd name="T25" fmla="*/ 0 h 37"/>
                <a:gd name="T26" fmla="*/ 20 w 28"/>
                <a:gd name="T27" fmla="*/ 3 h 37"/>
                <a:gd name="T28" fmla="*/ 3 w 28"/>
                <a:gd name="T29" fmla="*/ 2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7"/>
                <a:gd name="T47" fmla="*/ 28 w 28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7">
                  <a:moveTo>
                    <a:pt x="3" y="28"/>
                  </a:moveTo>
                  <a:lnTo>
                    <a:pt x="0" y="31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00" name="Line 1484"/>
            <p:cNvSpPr>
              <a:spLocks noChangeShapeType="1"/>
            </p:cNvSpPr>
            <p:nvPr/>
          </p:nvSpPr>
          <p:spPr bwMode="auto">
            <a:xfrm flipV="1">
              <a:off x="3527" y="2425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01" name="Freeform 1485"/>
            <p:cNvSpPr>
              <a:spLocks/>
            </p:cNvSpPr>
            <p:nvPr/>
          </p:nvSpPr>
          <p:spPr bwMode="auto">
            <a:xfrm>
              <a:off x="3533" y="2392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02" name="Line 1486"/>
            <p:cNvSpPr>
              <a:spLocks noChangeShapeType="1"/>
            </p:cNvSpPr>
            <p:nvPr/>
          </p:nvSpPr>
          <p:spPr bwMode="auto">
            <a:xfrm flipV="1">
              <a:off x="3555" y="2380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03" name="Freeform 1487"/>
            <p:cNvSpPr>
              <a:spLocks/>
            </p:cNvSpPr>
            <p:nvPr/>
          </p:nvSpPr>
          <p:spPr bwMode="auto">
            <a:xfrm>
              <a:off x="3553" y="2355"/>
              <a:ext cx="33" cy="31"/>
            </a:xfrm>
            <a:custGeom>
              <a:avLst/>
              <a:gdLst>
                <a:gd name="T0" fmla="*/ 2 w 33"/>
                <a:gd name="T1" fmla="*/ 23 h 31"/>
                <a:gd name="T2" fmla="*/ 0 w 33"/>
                <a:gd name="T3" fmla="*/ 25 h 31"/>
                <a:gd name="T4" fmla="*/ 0 w 33"/>
                <a:gd name="T5" fmla="*/ 28 h 31"/>
                <a:gd name="T6" fmla="*/ 2 w 33"/>
                <a:gd name="T7" fmla="*/ 31 h 31"/>
                <a:gd name="T8" fmla="*/ 5 w 33"/>
                <a:gd name="T9" fmla="*/ 31 h 31"/>
                <a:gd name="T10" fmla="*/ 8 w 33"/>
                <a:gd name="T11" fmla="*/ 31 h 31"/>
                <a:gd name="T12" fmla="*/ 11 w 33"/>
                <a:gd name="T13" fmla="*/ 31 h 31"/>
                <a:gd name="T14" fmla="*/ 33 w 33"/>
                <a:gd name="T15" fmla="*/ 11 h 31"/>
                <a:gd name="T16" fmla="*/ 33 w 33"/>
                <a:gd name="T17" fmla="*/ 9 h 31"/>
                <a:gd name="T18" fmla="*/ 33 w 33"/>
                <a:gd name="T19" fmla="*/ 6 h 31"/>
                <a:gd name="T20" fmla="*/ 33 w 33"/>
                <a:gd name="T21" fmla="*/ 3 h 31"/>
                <a:gd name="T22" fmla="*/ 30 w 33"/>
                <a:gd name="T23" fmla="*/ 0 h 31"/>
                <a:gd name="T24" fmla="*/ 28 w 33"/>
                <a:gd name="T25" fmla="*/ 0 h 31"/>
                <a:gd name="T26" fmla="*/ 25 w 33"/>
                <a:gd name="T27" fmla="*/ 3 h 31"/>
                <a:gd name="T28" fmla="*/ 2 w 33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2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04" name="Freeform 1488"/>
            <p:cNvSpPr>
              <a:spLocks/>
            </p:cNvSpPr>
            <p:nvPr/>
          </p:nvSpPr>
          <p:spPr bwMode="auto">
            <a:xfrm>
              <a:off x="3575" y="2336"/>
              <a:ext cx="28" cy="30"/>
            </a:xfrm>
            <a:custGeom>
              <a:avLst/>
              <a:gdLst>
                <a:gd name="T0" fmla="*/ 3 w 28"/>
                <a:gd name="T1" fmla="*/ 22 h 30"/>
                <a:gd name="T2" fmla="*/ 0 w 28"/>
                <a:gd name="T3" fmla="*/ 25 h 30"/>
                <a:gd name="T4" fmla="*/ 0 w 28"/>
                <a:gd name="T5" fmla="*/ 28 h 30"/>
                <a:gd name="T6" fmla="*/ 3 w 28"/>
                <a:gd name="T7" fmla="*/ 30 h 30"/>
                <a:gd name="T8" fmla="*/ 6 w 28"/>
                <a:gd name="T9" fmla="*/ 30 h 30"/>
                <a:gd name="T10" fmla="*/ 8 w 28"/>
                <a:gd name="T11" fmla="*/ 30 h 30"/>
                <a:gd name="T12" fmla="*/ 11 w 28"/>
                <a:gd name="T13" fmla="*/ 30 h 30"/>
                <a:gd name="T14" fmla="*/ 28 w 28"/>
                <a:gd name="T15" fmla="*/ 11 h 30"/>
                <a:gd name="T16" fmla="*/ 28 w 28"/>
                <a:gd name="T17" fmla="*/ 8 h 30"/>
                <a:gd name="T18" fmla="*/ 28 w 28"/>
                <a:gd name="T19" fmla="*/ 5 h 30"/>
                <a:gd name="T20" fmla="*/ 28 w 28"/>
                <a:gd name="T21" fmla="*/ 2 h 30"/>
                <a:gd name="T22" fmla="*/ 25 w 28"/>
                <a:gd name="T23" fmla="*/ 0 h 30"/>
                <a:gd name="T24" fmla="*/ 22 w 28"/>
                <a:gd name="T25" fmla="*/ 0 h 30"/>
                <a:gd name="T26" fmla="*/ 20 w 28"/>
                <a:gd name="T27" fmla="*/ 2 h 30"/>
                <a:gd name="T28" fmla="*/ 3 w 28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05" name="Freeform 1489"/>
            <p:cNvSpPr>
              <a:spLocks/>
            </p:cNvSpPr>
            <p:nvPr/>
          </p:nvSpPr>
          <p:spPr bwMode="auto">
            <a:xfrm>
              <a:off x="3592" y="2327"/>
              <a:ext cx="22" cy="20"/>
            </a:xfrm>
            <a:custGeom>
              <a:avLst/>
              <a:gdLst>
                <a:gd name="T0" fmla="*/ 3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7 w 22"/>
                <a:gd name="T25" fmla="*/ 0 h 20"/>
                <a:gd name="T26" fmla="*/ 14 w 22"/>
                <a:gd name="T27" fmla="*/ 3 h 20"/>
                <a:gd name="T28" fmla="*/ 3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06" name="Freeform 1490"/>
            <p:cNvSpPr>
              <a:spLocks/>
            </p:cNvSpPr>
            <p:nvPr/>
          </p:nvSpPr>
          <p:spPr bwMode="auto">
            <a:xfrm>
              <a:off x="3603" y="2319"/>
              <a:ext cx="25" cy="19"/>
            </a:xfrm>
            <a:custGeom>
              <a:avLst/>
              <a:gdLst>
                <a:gd name="T0" fmla="*/ 3 w 25"/>
                <a:gd name="T1" fmla="*/ 11 h 19"/>
                <a:gd name="T2" fmla="*/ 0 w 25"/>
                <a:gd name="T3" fmla="*/ 14 h 19"/>
                <a:gd name="T4" fmla="*/ 0 w 25"/>
                <a:gd name="T5" fmla="*/ 17 h 19"/>
                <a:gd name="T6" fmla="*/ 3 w 25"/>
                <a:gd name="T7" fmla="*/ 19 h 19"/>
                <a:gd name="T8" fmla="*/ 6 w 25"/>
                <a:gd name="T9" fmla="*/ 19 h 19"/>
                <a:gd name="T10" fmla="*/ 8 w 25"/>
                <a:gd name="T11" fmla="*/ 19 h 19"/>
                <a:gd name="T12" fmla="*/ 11 w 25"/>
                <a:gd name="T13" fmla="*/ 19 h 19"/>
                <a:gd name="T14" fmla="*/ 25 w 25"/>
                <a:gd name="T15" fmla="*/ 11 h 19"/>
                <a:gd name="T16" fmla="*/ 25 w 25"/>
                <a:gd name="T17" fmla="*/ 8 h 19"/>
                <a:gd name="T18" fmla="*/ 25 w 25"/>
                <a:gd name="T19" fmla="*/ 5 h 19"/>
                <a:gd name="T20" fmla="*/ 25 w 25"/>
                <a:gd name="T21" fmla="*/ 3 h 19"/>
                <a:gd name="T22" fmla="*/ 22 w 25"/>
                <a:gd name="T23" fmla="*/ 0 h 19"/>
                <a:gd name="T24" fmla="*/ 20 w 25"/>
                <a:gd name="T25" fmla="*/ 0 h 19"/>
                <a:gd name="T26" fmla="*/ 17 w 25"/>
                <a:gd name="T27" fmla="*/ 3 h 19"/>
                <a:gd name="T28" fmla="*/ 3 w 25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19"/>
                <a:gd name="T47" fmla="*/ 25 w 25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07" name="Freeform 1491"/>
            <p:cNvSpPr>
              <a:spLocks/>
            </p:cNvSpPr>
            <p:nvPr/>
          </p:nvSpPr>
          <p:spPr bwMode="auto">
            <a:xfrm>
              <a:off x="3617" y="2310"/>
              <a:ext cx="25" cy="20"/>
            </a:xfrm>
            <a:custGeom>
              <a:avLst/>
              <a:gdLst>
                <a:gd name="T0" fmla="*/ 3 w 25"/>
                <a:gd name="T1" fmla="*/ 12 h 20"/>
                <a:gd name="T2" fmla="*/ 0 w 25"/>
                <a:gd name="T3" fmla="*/ 14 h 20"/>
                <a:gd name="T4" fmla="*/ 0 w 25"/>
                <a:gd name="T5" fmla="*/ 17 h 20"/>
                <a:gd name="T6" fmla="*/ 3 w 25"/>
                <a:gd name="T7" fmla="*/ 20 h 20"/>
                <a:gd name="T8" fmla="*/ 6 w 25"/>
                <a:gd name="T9" fmla="*/ 20 h 20"/>
                <a:gd name="T10" fmla="*/ 8 w 25"/>
                <a:gd name="T11" fmla="*/ 20 h 20"/>
                <a:gd name="T12" fmla="*/ 11 w 25"/>
                <a:gd name="T13" fmla="*/ 20 h 20"/>
                <a:gd name="T14" fmla="*/ 25 w 25"/>
                <a:gd name="T15" fmla="*/ 12 h 20"/>
                <a:gd name="T16" fmla="*/ 25 w 25"/>
                <a:gd name="T17" fmla="*/ 9 h 20"/>
                <a:gd name="T18" fmla="*/ 25 w 25"/>
                <a:gd name="T19" fmla="*/ 6 h 20"/>
                <a:gd name="T20" fmla="*/ 25 w 25"/>
                <a:gd name="T21" fmla="*/ 3 h 20"/>
                <a:gd name="T22" fmla="*/ 22 w 25"/>
                <a:gd name="T23" fmla="*/ 0 h 20"/>
                <a:gd name="T24" fmla="*/ 20 w 25"/>
                <a:gd name="T25" fmla="*/ 0 h 20"/>
                <a:gd name="T26" fmla="*/ 17 w 25"/>
                <a:gd name="T27" fmla="*/ 3 h 20"/>
                <a:gd name="T28" fmla="*/ 3 w 25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08" name="Line 1492"/>
            <p:cNvSpPr>
              <a:spLocks noChangeShapeType="1"/>
            </p:cNvSpPr>
            <p:nvPr/>
          </p:nvSpPr>
          <p:spPr bwMode="auto">
            <a:xfrm>
              <a:off x="3637" y="2316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09" name="Freeform 1493"/>
            <p:cNvSpPr>
              <a:spLocks/>
            </p:cNvSpPr>
            <p:nvPr/>
          </p:nvSpPr>
          <p:spPr bwMode="auto">
            <a:xfrm>
              <a:off x="3645" y="2299"/>
              <a:ext cx="22" cy="23"/>
            </a:xfrm>
            <a:custGeom>
              <a:avLst/>
              <a:gdLst>
                <a:gd name="T0" fmla="*/ 3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3 w 22"/>
                <a:gd name="T7" fmla="*/ 23 h 23"/>
                <a:gd name="T8" fmla="*/ 6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1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7 w 22"/>
                <a:gd name="T25" fmla="*/ 0 h 23"/>
                <a:gd name="T26" fmla="*/ 14 w 22"/>
                <a:gd name="T27" fmla="*/ 3 h 23"/>
                <a:gd name="T28" fmla="*/ 3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10" name="Freeform 1494"/>
            <p:cNvSpPr>
              <a:spLocks/>
            </p:cNvSpPr>
            <p:nvPr/>
          </p:nvSpPr>
          <p:spPr bwMode="auto">
            <a:xfrm>
              <a:off x="3656" y="2299"/>
              <a:ext cx="28" cy="23"/>
            </a:xfrm>
            <a:custGeom>
              <a:avLst/>
              <a:gdLst>
                <a:gd name="T0" fmla="*/ 11 w 28"/>
                <a:gd name="T1" fmla="*/ 3 h 23"/>
                <a:gd name="T2" fmla="*/ 8 w 28"/>
                <a:gd name="T3" fmla="*/ 0 h 23"/>
                <a:gd name="T4" fmla="*/ 6 w 28"/>
                <a:gd name="T5" fmla="*/ 0 h 23"/>
                <a:gd name="T6" fmla="*/ 3 w 28"/>
                <a:gd name="T7" fmla="*/ 3 h 23"/>
                <a:gd name="T8" fmla="*/ 0 w 28"/>
                <a:gd name="T9" fmla="*/ 6 h 23"/>
                <a:gd name="T10" fmla="*/ 0 w 28"/>
                <a:gd name="T11" fmla="*/ 9 h 23"/>
                <a:gd name="T12" fmla="*/ 3 w 28"/>
                <a:gd name="T13" fmla="*/ 11 h 23"/>
                <a:gd name="T14" fmla="*/ 20 w 28"/>
                <a:gd name="T15" fmla="*/ 23 h 23"/>
                <a:gd name="T16" fmla="*/ 22 w 28"/>
                <a:gd name="T17" fmla="*/ 23 h 23"/>
                <a:gd name="T18" fmla="*/ 25 w 28"/>
                <a:gd name="T19" fmla="*/ 23 h 23"/>
                <a:gd name="T20" fmla="*/ 28 w 28"/>
                <a:gd name="T21" fmla="*/ 23 h 23"/>
                <a:gd name="T22" fmla="*/ 28 w 28"/>
                <a:gd name="T23" fmla="*/ 20 h 23"/>
                <a:gd name="T24" fmla="*/ 28 w 28"/>
                <a:gd name="T25" fmla="*/ 17 h 23"/>
                <a:gd name="T26" fmla="*/ 28 w 28"/>
                <a:gd name="T27" fmla="*/ 14 h 23"/>
                <a:gd name="T28" fmla="*/ 11 w 28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3"/>
                <a:gd name="T47" fmla="*/ 28 w 2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11" name="Line 1495"/>
            <p:cNvSpPr>
              <a:spLocks noChangeShapeType="1"/>
            </p:cNvSpPr>
            <p:nvPr/>
          </p:nvSpPr>
          <p:spPr bwMode="auto">
            <a:xfrm>
              <a:off x="3678" y="2316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12" name="Line 1496"/>
            <p:cNvSpPr>
              <a:spLocks noChangeShapeType="1"/>
            </p:cNvSpPr>
            <p:nvPr/>
          </p:nvSpPr>
          <p:spPr bwMode="auto">
            <a:xfrm>
              <a:off x="3690" y="2316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13" name="Freeform 1497"/>
            <p:cNvSpPr>
              <a:spLocks/>
            </p:cNvSpPr>
            <p:nvPr/>
          </p:nvSpPr>
          <p:spPr bwMode="auto">
            <a:xfrm>
              <a:off x="3701" y="2319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7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14" name="Line 1498"/>
            <p:cNvSpPr>
              <a:spLocks noChangeShapeType="1"/>
            </p:cNvSpPr>
            <p:nvPr/>
          </p:nvSpPr>
          <p:spPr bwMode="auto">
            <a:xfrm>
              <a:off x="3718" y="2333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15" name="Freeform 1499"/>
            <p:cNvSpPr>
              <a:spLocks/>
            </p:cNvSpPr>
            <p:nvPr/>
          </p:nvSpPr>
          <p:spPr bwMode="auto">
            <a:xfrm>
              <a:off x="3729" y="2336"/>
              <a:ext cx="28" cy="30"/>
            </a:xfrm>
            <a:custGeom>
              <a:avLst/>
              <a:gdLst>
                <a:gd name="T0" fmla="*/ 11 w 28"/>
                <a:gd name="T1" fmla="*/ 2 h 30"/>
                <a:gd name="T2" fmla="*/ 8 w 28"/>
                <a:gd name="T3" fmla="*/ 0 h 30"/>
                <a:gd name="T4" fmla="*/ 5 w 28"/>
                <a:gd name="T5" fmla="*/ 0 h 30"/>
                <a:gd name="T6" fmla="*/ 3 w 28"/>
                <a:gd name="T7" fmla="*/ 2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19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8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16" name="Line 1500"/>
            <p:cNvSpPr>
              <a:spLocks noChangeShapeType="1"/>
            </p:cNvSpPr>
            <p:nvPr/>
          </p:nvSpPr>
          <p:spPr bwMode="auto">
            <a:xfrm>
              <a:off x="3751" y="2361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17" name="Freeform 1501"/>
            <p:cNvSpPr>
              <a:spLocks/>
            </p:cNvSpPr>
            <p:nvPr/>
          </p:nvSpPr>
          <p:spPr bwMode="auto">
            <a:xfrm>
              <a:off x="3754" y="2375"/>
              <a:ext cx="31" cy="28"/>
            </a:xfrm>
            <a:custGeom>
              <a:avLst/>
              <a:gdLst>
                <a:gd name="T0" fmla="*/ 11 w 31"/>
                <a:gd name="T1" fmla="*/ 3 h 28"/>
                <a:gd name="T2" fmla="*/ 8 w 31"/>
                <a:gd name="T3" fmla="*/ 0 h 28"/>
                <a:gd name="T4" fmla="*/ 6 w 31"/>
                <a:gd name="T5" fmla="*/ 0 h 28"/>
                <a:gd name="T6" fmla="*/ 3 w 31"/>
                <a:gd name="T7" fmla="*/ 3 h 28"/>
                <a:gd name="T8" fmla="*/ 0 w 31"/>
                <a:gd name="T9" fmla="*/ 5 h 28"/>
                <a:gd name="T10" fmla="*/ 0 w 31"/>
                <a:gd name="T11" fmla="*/ 8 h 28"/>
                <a:gd name="T12" fmla="*/ 3 w 31"/>
                <a:gd name="T13" fmla="*/ 11 h 28"/>
                <a:gd name="T14" fmla="*/ 22 w 31"/>
                <a:gd name="T15" fmla="*/ 28 h 28"/>
                <a:gd name="T16" fmla="*/ 25 w 31"/>
                <a:gd name="T17" fmla="*/ 28 h 28"/>
                <a:gd name="T18" fmla="*/ 28 w 31"/>
                <a:gd name="T19" fmla="*/ 28 h 28"/>
                <a:gd name="T20" fmla="*/ 31 w 31"/>
                <a:gd name="T21" fmla="*/ 28 h 28"/>
                <a:gd name="T22" fmla="*/ 31 w 31"/>
                <a:gd name="T23" fmla="*/ 25 h 28"/>
                <a:gd name="T24" fmla="*/ 31 w 31"/>
                <a:gd name="T25" fmla="*/ 22 h 28"/>
                <a:gd name="T26" fmla="*/ 31 w 31"/>
                <a:gd name="T27" fmla="*/ 19 h 28"/>
                <a:gd name="T28" fmla="*/ 11 w 31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8"/>
                <a:gd name="T47" fmla="*/ 31 w 31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8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18" name="Line 1502"/>
            <p:cNvSpPr>
              <a:spLocks noChangeShapeType="1"/>
            </p:cNvSpPr>
            <p:nvPr/>
          </p:nvSpPr>
          <p:spPr bwMode="auto">
            <a:xfrm>
              <a:off x="3779" y="2397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19" name="Freeform 1503"/>
            <p:cNvSpPr>
              <a:spLocks/>
            </p:cNvSpPr>
            <p:nvPr/>
          </p:nvSpPr>
          <p:spPr bwMode="auto">
            <a:xfrm>
              <a:off x="3782" y="2419"/>
              <a:ext cx="31" cy="40"/>
            </a:xfrm>
            <a:custGeom>
              <a:avLst/>
              <a:gdLst>
                <a:gd name="T0" fmla="*/ 11 w 31"/>
                <a:gd name="T1" fmla="*/ 3 h 40"/>
                <a:gd name="T2" fmla="*/ 8 w 31"/>
                <a:gd name="T3" fmla="*/ 0 h 40"/>
                <a:gd name="T4" fmla="*/ 6 w 31"/>
                <a:gd name="T5" fmla="*/ 0 h 40"/>
                <a:gd name="T6" fmla="*/ 3 w 31"/>
                <a:gd name="T7" fmla="*/ 3 h 40"/>
                <a:gd name="T8" fmla="*/ 0 w 31"/>
                <a:gd name="T9" fmla="*/ 6 h 40"/>
                <a:gd name="T10" fmla="*/ 0 w 31"/>
                <a:gd name="T11" fmla="*/ 9 h 40"/>
                <a:gd name="T12" fmla="*/ 3 w 31"/>
                <a:gd name="T13" fmla="*/ 12 h 40"/>
                <a:gd name="T14" fmla="*/ 22 w 31"/>
                <a:gd name="T15" fmla="*/ 40 h 40"/>
                <a:gd name="T16" fmla="*/ 25 w 31"/>
                <a:gd name="T17" fmla="*/ 40 h 40"/>
                <a:gd name="T18" fmla="*/ 28 w 31"/>
                <a:gd name="T19" fmla="*/ 40 h 40"/>
                <a:gd name="T20" fmla="*/ 31 w 31"/>
                <a:gd name="T21" fmla="*/ 40 h 40"/>
                <a:gd name="T22" fmla="*/ 31 w 31"/>
                <a:gd name="T23" fmla="*/ 37 h 40"/>
                <a:gd name="T24" fmla="*/ 31 w 31"/>
                <a:gd name="T25" fmla="*/ 34 h 40"/>
                <a:gd name="T26" fmla="*/ 31 w 31"/>
                <a:gd name="T27" fmla="*/ 31 h 40"/>
                <a:gd name="T28" fmla="*/ 11 w 31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20" name="Line 1504"/>
            <p:cNvSpPr>
              <a:spLocks noChangeShapeType="1"/>
            </p:cNvSpPr>
            <p:nvPr/>
          </p:nvSpPr>
          <p:spPr bwMode="auto">
            <a:xfrm>
              <a:off x="3807" y="2453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21" name="Freeform 1505"/>
            <p:cNvSpPr>
              <a:spLocks/>
            </p:cNvSpPr>
            <p:nvPr/>
          </p:nvSpPr>
          <p:spPr bwMode="auto">
            <a:xfrm>
              <a:off x="3810" y="2473"/>
              <a:ext cx="31" cy="39"/>
            </a:xfrm>
            <a:custGeom>
              <a:avLst/>
              <a:gdLst>
                <a:gd name="T0" fmla="*/ 11 w 31"/>
                <a:gd name="T1" fmla="*/ 2 h 39"/>
                <a:gd name="T2" fmla="*/ 8 w 31"/>
                <a:gd name="T3" fmla="*/ 0 h 39"/>
                <a:gd name="T4" fmla="*/ 6 w 31"/>
                <a:gd name="T5" fmla="*/ 0 h 39"/>
                <a:gd name="T6" fmla="*/ 3 w 31"/>
                <a:gd name="T7" fmla="*/ 2 h 39"/>
                <a:gd name="T8" fmla="*/ 0 w 31"/>
                <a:gd name="T9" fmla="*/ 5 h 39"/>
                <a:gd name="T10" fmla="*/ 0 w 31"/>
                <a:gd name="T11" fmla="*/ 8 h 39"/>
                <a:gd name="T12" fmla="*/ 3 w 31"/>
                <a:gd name="T13" fmla="*/ 11 h 39"/>
                <a:gd name="T14" fmla="*/ 22 w 31"/>
                <a:gd name="T15" fmla="*/ 39 h 39"/>
                <a:gd name="T16" fmla="*/ 25 w 31"/>
                <a:gd name="T17" fmla="*/ 39 h 39"/>
                <a:gd name="T18" fmla="*/ 28 w 31"/>
                <a:gd name="T19" fmla="*/ 39 h 39"/>
                <a:gd name="T20" fmla="*/ 31 w 31"/>
                <a:gd name="T21" fmla="*/ 39 h 39"/>
                <a:gd name="T22" fmla="*/ 31 w 31"/>
                <a:gd name="T23" fmla="*/ 36 h 39"/>
                <a:gd name="T24" fmla="*/ 31 w 31"/>
                <a:gd name="T25" fmla="*/ 33 h 39"/>
                <a:gd name="T26" fmla="*/ 31 w 31"/>
                <a:gd name="T27" fmla="*/ 30 h 39"/>
                <a:gd name="T28" fmla="*/ 11 w 31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22" name="Line 1506"/>
            <p:cNvSpPr>
              <a:spLocks noChangeShapeType="1"/>
            </p:cNvSpPr>
            <p:nvPr/>
          </p:nvSpPr>
          <p:spPr bwMode="auto">
            <a:xfrm>
              <a:off x="3835" y="2506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23" name="Freeform 1507"/>
            <p:cNvSpPr>
              <a:spLocks/>
            </p:cNvSpPr>
            <p:nvPr/>
          </p:nvSpPr>
          <p:spPr bwMode="auto">
            <a:xfrm>
              <a:off x="3838" y="2529"/>
              <a:ext cx="31" cy="36"/>
            </a:xfrm>
            <a:custGeom>
              <a:avLst/>
              <a:gdLst>
                <a:gd name="T0" fmla="*/ 11 w 31"/>
                <a:gd name="T1" fmla="*/ 2 h 36"/>
                <a:gd name="T2" fmla="*/ 8 w 31"/>
                <a:gd name="T3" fmla="*/ 0 h 36"/>
                <a:gd name="T4" fmla="*/ 5 w 31"/>
                <a:gd name="T5" fmla="*/ 0 h 36"/>
                <a:gd name="T6" fmla="*/ 3 w 31"/>
                <a:gd name="T7" fmla="*/ 2 h 36"/>
                <a:gd name="T8" fmla="*/ 0 w 31"/>
                <a:gd name="T9" fmla="*/ 5 h 36"/>
                <a:gd name="T10" fmla="*/ 0 w 31"/>
                <a:gd name="T11" fmla="*/ 8 h 36"/>
                <a:gd name="T12" fmla="*/ 3 w 31"/>
                <a:gd name="T13" fmla="*/ 11 h 36"/>
                <a:gd name="T14" fmla="*/ 22 w 31"/>
                <a:gd name="T15" fmla="*/ 36 h 36"/>
                <a:gd name="T16" fmla="*/ 25 w 31"/>
                <a:gd name="T17" fmla="*/ 36 h 36"/>
                <a:gd name="T18" fmla="*/ 28 w 31"/>
                <a:gd name="T19" fmla="*/ 36 h 36"/>
                <a:gd name="T20" fmla="*/ 31 w 31"/>
                <a:gd name="T21" fmla="*/ 36 h 36"/>
                <a:gd name="T22" fmla="*/ 31 w 31"/>
                <a:gd name="T23" fmla="*/ 33 h 36"/>
                <a:gd name="T24" fmla="*/ 31 w 31"/>
                <a:gd name="T25" fmla="*/ 30 h 36"/>
                <a:gd name="T26" fmla="*/ 31 w 31"/>
                <a:gd name="T27" fmla="*/ 28 h 36"/>
                <a:gd name="T28" fmla="*/ 11 w 31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24" name="Line 1508"/>
            <p:cNvSpPr>
              <a:spLocks noChangeShapeType="1"/>
            </p:cNvSpPr>
            <p:nvPr/>
          </p:nvSpPr>
          <p:spPr bwMode="auto">
            <a:xfrm>
              <a:off x="3863" y="2559"/>
              <a:ext cx="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25" name="Line 1509"/>
            <p:cNvSpPr>
              <a:spLocks noChangeShapeType="1"/>
            </p:cNvSpPr>
            <p:nvPr/>
          </p:nvSpPr>
          <p:spPr bwMode="auto">
            <a:xfrm>
              <a:off x="3871" y="2596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26" name="Line 1510"/>
            <p:cNvSpPr>
              <a:spLocks noChangeShapeType="1"/>
            </p:cNvSpPr>
            <p:nvPr/>
          </p:nvSpPr>
          <p:spPr bwMode="auto">
            <a:xfrm>
              <a:off x="3888" y="2632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27" name="Line 1511"/>
            <p:cNvSpPr>
              <a:spLocks noChangeShapeType="1"/>
            </p:cNvSpPr>
            <p:nvPr/>
          </p:nvSpPr>
          <p:spPr bwMode="auto">
            <a:xfrm>
              <a:off x="3899" y="2660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28" name="Freeform 1512"/>
            <p:cNvSpPr>
              <a:spLocks/>
            </p:cNvSpPr>
            <p:nvPr/>
          </p:nvSpPr>
          <p:spPr bwMode="auto">
            <a:xfrm>
              <a:off x="2901" y="2355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8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3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29" name="Freeform 1513"/>
            <p:cNvSpPr>
              <a:spLocks/>
            </p:cNvSpPr>
            <p:nvPr/>
          </p:nvSpPr>
          <p:spPr bwMode="auto">
            <a:xfrm>
              <a:off x="2918" y="2375"/>
              <a:ext cx="22" cy="28"/>
            </a:xfrm>
            <a:custGeom>
              <a:avLst/>
              <a:gdLst>
                <a:gd name="T0" fmla="*/ 11 w 22"/>
                <a:gd name="T1" fmla="*/ 3 h 28"/>
                <a:gd name="T2" fmla="*/ 8 w 22"/>
                <a:gd name="T3" fmla="*/ 0 h 28"/>
                <a:gd name="T4" fmla="*/ 5 w 22"/>
                <a:gd name="T5" fmla="*/ 0 h 28"/>
                <a:gd name="T6" fmla="*/ 3 w 22"/>
                <a:gd name="T7" fmla="*/ 3 h 28"/>
                <a:gd name="T8" fmla="*/ 0 w 22"/>
                <a:gd name="T9" fmla="*/ 5 h 28"/>
                <a:gd name="T10" fmla="*/ 0 w 22"/>
                <a:gd name="T11" fmla="*/ 8 h 28"/>
                <a:gd name="T12" fmla="*/ 3 w 22"/>
                <a:gd name="T13" fmla="*/ 11 h 28"/>
                <a:gd name="T14" fmla="*/ 14 w 22"/>
                <a:gd name="T15" fmla="*/ 28 h 28"/>
                <a:gd name="T16" fmla="*/ 16 w 22"/>
                <a:gd name="T17" fmla="*/ 28 h 28"/>
                <a:gd name="T18" fmla="*/ 19 w 22"/>
                <a:gd name="T19" fmla="*/ 28 h 28"/>
                <a:gd name="T20" fmla="*/ 22 w 22"/>
                <a:gd name="T21" fmla="*/ 28 h 28"/>
                <a:gd name="T22" fmla="*/ 22 w 22"/>
                <a:gd name="T23" fmla="*/ 25 h 28"/>
                <a:gd name="T24" fmla="*/ 22 w 22"/>
                <a:gd name="T25" fmla="*/ 22 h 28"/>
                <a:gd name="T26" fmla="*/ 22 w 22"/>
                <a:gd name="T27" fmla="*/ 19 h 28"/>
                <a:gd name="T28" fmla="*/ 11 w 22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30" name="Freeform 1514"/>
            <p:cNvSpPr>
              <a:spLocks/>
            </p:cNvSpPr>
            <p:nvPr/>
          </p:nvSpPr>
          <p:spPr bwMode="auto">
            <a:xfrm>
              <a:off x="2929" y="2392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5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19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31" name="Line 1515"/>
            <p:cNvSpPr>
              <a:spLocks noChangeShapeType="1"/>
            </p:cNvSpPr>
            <p:nvPr/>
          </p:nvSpPr>
          <p:spPr bwMode="auto">
            <a:xfrm>
              <a:off x="2951" y="2425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32" name="Freeform 1516"/>
            <p:cNvSpPr>
              <a:spLocks/>
            </p:cNvSpPr>
            <p:nvPr/>
          </p:nvSpPr>
          <p:spPr bwMode="auto">
            <a:xfrm>
              <a:off x="2954" y="2447"/>
              <a:ext cx="31" cy="37"/>
            </a:xfrm>
            <a:custGeom>
              <a:avLst/>
              <a:gdLst>
                <a:gd name="T0" fmla="*/ 11 w 31"/>
                <a:gd name="T1" fmla="*/ 3 h 37"/>
                <a:gd name="T2" fmla="*/ 8 w 31"/>
                <a:gd name="T3" fmla="*/ 0 h 37"/>
                <a:gd name="T4" fmla="*/ 6 w 31"/>
                <a:gd name="T5" fmla="*/ 0 h 37"/>
                <a:gd name="T6" fmla="*/ 3 w 31"/>
                <a:gd name="T7" fmla="*/ 3 h 37"/>
                <a:gd name="T8" fmla="*/ 0 w 31"/>
                <a:gd name="T9" fmla="*/ 6 h 37"/>
                <a:gd name="T10" fmla="*/ 0 w 31"/>
                <a:gd name="T11" fmla="*/ 9 h 37"/>
                <a:gd name="T12" fmla="*/ 3 w 31"/>
                <a:gd name="T13" fmla="*/ 12 h 37"/>
                <a:gd name="T14" fmla="*/ 22 w 31"/>
                <a:gd name="T15" fmla="*/ 37 h 37"/>
                <a:gd name="T16" fmla="*/ 25 w 31"/>
                <a:gd name="T17" fmla="*/ 37 h 37"/>
                <a:gd name="T18" fmla="*/ 28 w 31"/>
                <a:gd name="T19" fmla="*/ 37 h 37"/>
                <a:gd name="T20" fmla="*/ 31 w 31"/>
                <a:gd name="T21" fmla="*/ 37 h 37"/>
                <a:gd name="T22" fmla="*/ 31 w 31"/>
                <a:gd name="T23" fmla="*/ 34 h 37"/>
                <a:gd name="T24" fmla="*/ 31 w 31"/>
                <a:gd name="T25" fmla="*/ 31 h 37"/>
                <a:gd name="T26" fmla="*/ 31 w 31"/>
                <a:gd name="T27" fmla="*/ 28 h 37"/>
                <a:gd name="T28" fmla="*/ 11 w 31"/>
                <a:gd name="T29" fmla="*/ 3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7"/>
                <a:gd name="T47" fmla="*/ 31 w 31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7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37"/>
                  </a:lnTo>
                  <a:lnTo>
                    <a:pt x="25" y="37"/>
                  </a:lnTo>
                  <a:lnTo>
                    <a:pt x="28" y="37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33" name="Line 1517"/>
            <p:cNvSpPr>
              <a:spLocks noChangeShapeType="1"/>
            </p:cNvSpPr>
            <p:nvPr/>
          </p:nvSpPr>
          <p:spPr bwMode="auto">
            <a:xfrm>
              <a:off x="2979" y="2478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34" name="Freeform 1518"/>
            <p:cNvSpPr>
              <a:spLocks/>
            </p:cNvSpPr>
            <p:nvPr/>
          </p:nvSpPr>
          <p:spPr bwMode="auto">
            <a:xfrm>
              <a:off x="2982" y="2501"/>
              <a:ext cx="31" cy="39"/>
            </a:xfrm>
            <a:custGeom>
              <a:avLst/>
              <a:gdLst>
                <a:gd name="T0" fmla="*/ 11 w 31"/>
                <a:gd name="T1" fmla="*/ 2 h 39"/>
                <a:gd name="T2" fmla="*/ 8 w 31"/>
                <a:gd name="T3" fmla="*/ 0 h 39"/>
                <a:gd name="T4" fmla="*/ 6 w 31"/>
                <a:gd name="T5" fmla="*/ 0 h 39"/>
                <a:gd name="T6" fmla="*/ 3 w 31"/>
                <a:gd name="T7" fmla="*/ 2 h 39"/>
                <a:gd name="T8" fmla="*/ 0 w 31"/>
                <a:gd name="T9" fmla="*/ 5 h 39"/>
                <a:gd name="T10" fmla="*/ 0 w 31"/>
                <a:gd name="T11" fmla="*/ 8 h 39"/>
                <a:gd name="T12" fmla="*/ 3 w 31"/>
                <a:gd name="T13" fmla="*/ 11 h 39"/>
                <a:gd name="T14" fmla="*/ 22 w 31"/>
                <a:gd name="T15" fmla="*/ 39 h 39"/>
                <a:gd name="T16" fmla="*/ 25 w 31"/>
                <a:gd name="T17" fmla="*/ 39 h 39"/>
                <a:gd name="T18" fmla="*/ 28 w 31"/>
                <a:gd name="T19" fmla="*/ 39 h 39"/>
                <a:gd name="T20" fmla="*/ 31 w 31"/>
                <a:gd name="T21" fmla="*/ 39 h 39"/>
                <a:gd name="T22" fmla="*/ 31 w 31"/>
                <a:gd name="T23" fmla="*/ 36 h 39"/>
                <a:gd name="T24" fmla="*/ 31 w 31"/>
                <a:gd name="T25" fmla="*/ 33 h 39"/>
                <a:gd name="T26" fmla="*/ 31 w 31"/>
                <a:gd name="T27" fmla="*/ 30 h 39"/>
                <a:gd name="T28" fmla="*/ 11 w 31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35" name="Line 1519"/>
            <p:cNvSpPr>
              <a:spLocks noChangeShapeType="1"/>
            </p:cNvSpPr>
            <p:nvPr/>
          </p:nvSpPr>
          <p:spPr bwMode="auto">
            <a:xfrm>
              <a:off x="3007" y="2534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36" name="Freeform 1520"/>
            <p:cNvSpPr>
              <a:spLocks/>
            </p:cNvSpPr>
            <p:nvPr/>
          </p:nvSpPr>
          <p:spPr bwMode="auto">
            <a:xfrm>
              <a:off x="3010" y="2557"/>
              <a:ext cx="31" cy="44"/>
            </a:xfrm>
            <a:custGeom>
              <a:avLst/>
              <a:gdLst>
                <a:gd name="T0" fmla="*/ 11 w 31"/>
                <a:gd name="T1" fmla="*/ 0 h 44"/>
                <a:gd name="T2" fmla="*/ 8 w 31"/>
                <a:gd name="T3" fmla="*/ 0 h 44"/>
                <a:gd name="T4" fmla="*/ 6 w 31"/>
                <a:gd name="T5" fmla="*/ 0 h 44"/>
                <a:gd name="T6" fmla="*/ 3 w 31"/>
                <a:gd name="T7" fmla="*/ 0 h 44"/>
                <a:gd name="T8" fmla="*/ 0 w 31"/>
                <a:gd name="T9" fmla="*/ 2 h 44"/>
                <a:gd name="T10" fmla="*/ 0 w 31"/>
                <a:gd name="T11" fmla="*/ 5 h 44"/>
                <a:gd name="T12" fmla="*/ 3 w 31"/>
                <a:gd name="T13" fmla="*/ 8 h 44"/>
                <a:gd name="T14" fmla="*/ 22 w 31"/>
                <a:gd name="T15" fmla="*/ 44 h 44"/>
                <a:gd name="T16" fmla="*/ 25 w 31"/>
                <a:gd name="T17" fmla="*/ 44 h 44"/>
                <a:gd name="T18" fmla="*/ 28 w 31"/>
                <a:gd name="T19" fmla="*/ 44 h 44"/>
                <a:gd name="T20" fmla="*/ 31 w 31"/>
                <a:gd name="T21" fmla="*/ 44 h 44"/>
                <a:gd name="T22" fmla="*/ 31 w 31"/>
                <a:gd name="T23" fmla="*/ 42 h 44"/>
                <a:gd name="T24" fmla="*/ 31 w 31"/>
                <a:gd name="T25" fmla="*/ 39 h 44"/>
                <a:gd name="T26" fmla="*/ 31 w 31"/>
                <a:gd name="T27" fmla="*/ 36 h 44"/>
                <a:gd name="T28" fmla="*/ 11 w 31"/>
                <a:gd name="T29" fmla="*/ 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37" name="Line 1521"/>
            <p:cNvSpPr>
              <a:spLocks noChangeShapeType="1"/>
            </p:cNvSpPr>
            <p:nvPr/>
          </p:nvSpPr>
          <p:spPr bwMode="auto">
            <a:xfrm>
              <a:off x="3035" y="2596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38" name="Freeform 1522"/>
            <p:cNvSpPr>
              <a:spLocks/>
            </p:cNvSpPr>
            <p:nvPr/>
          </p:nvSpPr>
          <p:spPr bwMode="auto">
            <a:xfrm>
              <a:off x="3038" y="2626"/>
              <a:ext cx="28" cy="40"/>
            </a:xfrm>
            <a:custGeom>
              <a:avLst/>
              <a:gdLst>
                <a:gd name="T0" fmla="*/ 11 w 28"/>
                <a:gd name="T1" fmla="*/ 3 h 40"/>
                <a:gd name="T2" fmla="*/ 8 w 28"/>
                <a:gd name="T3" fmla="*/ 0 h 40"/>
                <a:gd name="T4" fmla="*/ 6 w 28"/>
                <a:gd name="T5" fmla="*/ 0 h 40"/>
                <a:gd name="T6" fmla="*/ 3 w 28"/>
                <a:gd name="T7" fmla="*/ 3 h 40"/>
                <a:gd name="T8" fmla="*/ 0 w 28"/>
                <a:gd name="T9" fmla="*/ 6 h 40"/>
                <a:gd name="T10" fmla="*/ 0 w 28"/>
                <a:gd name="T11" fmla="*/ 9 h 40"/>
                <a:gd name="T12" fmla="*/ 3 w 28"/>
                <a:gd name="T13" fmla="*/ 12 h 40"/>
                <a:gd name="T14" fmla="*/ 20 w 28"/>
                <a:gd name="T15" fmla="*/ 40 h 40"/>
                <a:gd name="T16" fmla="*/ 22 w 28"/>
                <a:gd name="T17" fmla="*/ 40 h 40"/>
                <a:gd name="T18" fmla="*/ 25 w 28"/>
                <a:gd name="T19" fmla="*/ 40 h 40"/>
                <a:gd name="T20" fmla="*/ 28 w 28"/>
                <a:gd name="T21" fmla="*/ 40 h 40"/>
                <a:gd name="T22" fmla="*/ 28 w 28"/>
                <a:gd name="T23" fmla="*/ 37 h 40"/>
                <a:gd name="T24" fmla="*/ 28 w 28"/>
                <a:gd name="T25" fmla="*/ 34 h 40"/>
                <a:gd name="T26" fmla="*/ 28 w 28"/>
                <a:gd name="T27" fmla="*/ 31 h 40"/>
                <a:gd name="T28" fmla="*/ 11 w 28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39" name="Freeform 1523"/>
            <p:cNvSpPr>
              <a:spLocks/>
            </p:cNvSpPr>
            <p:nvPr/>
          </p:nvSpPr>
          <p:spPr bwMode="auto">
            <a:xfrm>
              <a:off x="3055" y="2654"/>
              <a:ext cx="31" cy="48"/>
            </a:xfrm>
            <a:custGeom>
              <a:avLst/>
              <a:gdLst>
                <a:gd name="T0" fmla="*/ 11 w 31"/>
                <a:gd name="T1" fmla="*/ 3 h 48"/>
                <a:gd name="T2" fmla="*/ 8 w 31"/>
                <a:gd name="T3" fmla="*/ 0 h 48"/>
                <a:gd name="T4" fmla="*/ 5 w 31"/>
                <a:gd name="T5" fmla="*/ 0 h 48"/>
                <a:gd name="T6" fmla="*/ 3 w 31"/>
                <a:gd name="T7" fmla="*/ 3 h 48"/>
                <a:gd name="T8" fmla="*/ 0 w 31"/>
                <a:gd name="T9" fmla="*/ 6 h 48"/>
                <a:gd name="T10" fmla="*/ 0 w 31"/>
                <a:gd name="T11" fmla="*/ 9 h 48"/>
                <a:gd name="T12" fmla="*/ 3 w 31"/>
                <a:gd name="T13" fmla="*/ 12 h 48"/>
                <a:gd name="T14" fmla="*/ 22 w 31"/>
                <a:gd name="T15" fmla="*/ 48 h 48"/>
                <a:gd name="T16" fmla="*/ 25 w 31"/>
                <a:gd name="T17" fmla="*/ 48 h 48"/>
                <a:gd name="T18" fmla="*/ 28 w 31"/>
                <a:gd name="T19" fmla="*/ 48 h 48"/>
                <a:gd name="T20" fmla="*/ 31 w 31"/>
                <a:gd name="T21" fmla="*/ 48 h 48"/>
                <a:gd name="T22" fmla="*/ 31 w 31"/>
                <a:gd name="T23" fmla="*/ 45 h 48"/>
                <a:gd name="T24" fmla="*/ 31 w 31"/>
                <a:gd name="T25" fmla="*/ 42 h 48"/>
                <a:gd name="T26" fmla="*/ 31 w 31"/>
                <a:gd name="T27" fmla="*/ 40 h 48"/>
                <a:gd name="T28" fmla="*/ 11 w 31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8"/>
                <a:gd name="T47" fmla="*/ 31 w 31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48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40" name="Line 1524"/>
            <p:cNvSpPr>
              <a:spLocks noChangeShapeType="1"/>
            </p:cNvSpPr>
            <p:nvPr/>
          </p:nvSpPr>
          <p:spPr bwMode="auto">
            <a:xfrm flipV="1">
              <a:off x="3080" y="2660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41" name="Freeform 1525"/>
            <p:cNvSpPr>
              <a:spLocks/>
            </p:cNvSpPr>
            <p:nvPr/>
          </p:nvSpPr>
          <p:spPr bwMode="auto">
            <a:xfrm>
              <a:off x="3083" y="2626"/>
              <a:ext cx="30" cy="40"/>
            </a:xfrm>
            <a:custGeom>
              <a:avLst/>
              <a:gdLst>
                <a:gd name="T0" fmla="*/ 3 w 30"/>
                <a:gd name="T1" fmla="*/ 31 h 40"/>
                <a:gd name="T2" fmla="*/ 0 w 30"/>
                <a:gd name="T3" fmla="*/ 34 h 40"/>
                <a:gd name="T4" fmla="*/ 0 w 30"/>
                <a:gd name="T5" fmla="*/ 37 h 40"/>
                <a:gd name="T6" fmla="*/ 3 w 30"/>
                <a:gd name="T7" fmla="*/ 40 h 40"/>
                <a:gd name="T8" fmla="*/ 5 w 30"/>
                <a:gd name="T9" fmla="*/ 40 h 40"/>
                <a:gd name="T10" fmla="*/ 8 w 30"/>
                <a:gd name="T11" fmla="*/ 40 h 40"/>
                <a:gd name="T12" fmla="*/ 11 w 30"/>
                <a:gd name="T13" fmla="*/ 40 h 40"/>
                <a:gd name="T14" fmla="*/ 30 w 30"/>
                <a:gd name="T15" fmla="*/ 12 h 40"/>
                <a:gd name="T16" fmla="*/ 30 w 30"/>
                <a:gd name="T17" fmla="*/ 9 h 40"/>
                <a:gd name="T18" fmla="*/ 30 w 30"/>
                <a:gd name="T19" fmla="*/ 6 h 40"/>
                <a:gd name="T20" fmla="*/ 30 w 30"/>
                <a:gd name="T21" fmla="*/ 3 h 40"/>
                <a:gd name="T22" fmla="*/ 28 w 30"/>
                <a:gd name="T23" fmla="*/ 0 h 40"/>
                <a:gd name="T24" fmla="*/ 25 w 30"/>
                <a:gd name="T25" fmla="*/ 0 h 40"/>
                <a:gd name="T26" fmla="*/ 22 w 30"/>
                <a:gd name="T27" fmla="*/ 3 h 40"/>
                <a:gd name="T28" fmla="*/ 3 w 30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0"/>
                <a:gd name="T47" fmla="*/ 30 w 3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42" name="Line 1526"/>
            <p:cNvSpPr>
              <a:spLocks noChangeShapeType="1"/>
            </p:cNvSpPr>
            <p:nvPr/>
          </p:nvSpPr>
          <p:spPr bwMode="auto">
            <a:xfrm flipV="1">
              <a:off x="3108" y="2596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43" name="Freeform 1527"/>
            <p:cNvSpPr>
              <a:spLocks/>
            </p:cNvSpPr>
            <p:nvPr/>
          </p:nvSpPr>
          <p:spPr bwMode="auto">
            <a:xfrm>
              <a:off x="3111" y="2557"/>
              <a:ext cx="30" cy="44"/>
            </a:xfrm>
            <a:custGeom>
              <a:avLst/>
              <a:gdLst>
                <a:gd name="T0" fmla="*/ 2 w 30"/>
                <a:gd name="T1" fmla="*/ 36 h 44"/>
                <a:gd name="T2" fmla="*/ 0 w 30"/>
                <a:gd name="T3" fmla="*/ 39 h 44"/>
                <a:gd name="T4" fmla="*/ 0 w 30"/>
                <a:gd name="T5" fmla="*/ 42 h 44"/>
                <a:gd name="T6" fmla="*/ 2 w 30"/>
                <a:gd name="T7" fmla="*/ 44 h 44"/>
                <a:gd name="T8" fmla="*/ 5 w 30"/>
                <a:gd name="T9" fmla="*/ 44 h 44"/>
                <a:gd name="T10" fmla="*/ 8 w 30"/>
                <a:gd name="T11" fmla="*/ 44 h 44"/>
                <a:gd name="T12" fmla="*/ 11 w 30"/>
                <a:gd name="T13" fmla="*/ 44 h 44"/>
                <a:gd name="T14" fmla="*/ 30 w 30"/>
                <a:gd name="T15" fmla="*/ 8 h 44"/>
                <a:gd name="T16" fmla="*/ 30 w 30"/>
                <a:gd name="T17" fmla="*/ 5 h 44"/>
                <a:gd name="T18" fmla="*/ 30 w 30"/>
                <a:gd name="T19" fmla="*/ 2 h 44"/>
                <a:gd name="T20" fmla="*/ 30 w 30"/>
                <a:gd name="T21" fmla="*/ 0 h 44"/>
                <a:gd name="T22" fmla="*/ 28 w 30"/>
                <a:gd name="T23" fmla="*/ 0 h 44"/>
                <a:gd name="T24" fmla="*/ 25 w 30"/>
                <a:gd name="T25" fmla="*/ 0 h 44"/>
                <a:gd name="T26" fmla="*/ 22 w 30"/>
                <a:gd name="T27" fmla="*/ 0 h 44"/>
                <a:gd name="T28" fmla="*/ 2 w 30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4"/>
                <a:gd name="T47" fmla="*/ 30 w 30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4">
                  <a:moveTo>
                    <a:pt x="2" y="36"/>
                  </a:moveTo>
                  <a:lnTo>
                    <a:pt x="0" y="39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44" name="Line 1528"/>
            <p:cNvSpPr>
              <a:spLocks noChangeShapeType="1"/>
            </p:cNvSpPr>
            <p:nvPr/>
          </p:nvSpPr>
          <p:spPr bwMode="auto">
            <a:xfrm flipV="1">
              <a:off x="3136" y="2534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45" name="Freeform 1529"/>
            <p:cNvSpPr>
              <a:spLocks/>
            </p:cNvSpPr>
            <p:nvPr/>
          </p:nvSpPr>
          <p:spPr bwMode="auto">
            <a:xfrm>
              <a:off x="3139" y="2501"/>
              <a:ext cx="28" cy="39"/>
            </a:xfrm>
            <a:custGeom>
              <a:avLst/>
              <a:gdLst>
                <a:gd name="T0" fmla="*/ 2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2 w 28"/>
                <a:gd name="T7" fmla="*/ 39 h 39"/>
                <a:gd name="T8" fmla="*/ 5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19 w 28"/>
                <a:gd name="T27" fmla="*/ 2 h 39"/>
                <a:gd name="T28" fmla="*/ 2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2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46" name="Line 1530"/>
            <p:cNvSpPr>
              <a:spLocks noChangeShapeType="1"/>
            </p:cNvSpPr>
            <p:nvPr/>
          </p:nvSpPr>
          <p:spPr bwMode="auto">
            <a:xfrm flipV="1">
              <a:off x="3161" y="2478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47" name="Freeform 1531"/>
            <p:cNvSpPr>
              <a:spLocks/>
            </p:cNvSpPr>
            <p:nvPr/>
          </p:nvSpPr>
          <p:spPr bwMode="auto">
            <a:xfrm>
              <a:off x="3167" y="2447"/>
              <a:ext cx="28" cy="37"/>
            </a:xfrm>
            <a:custGeom>
              <a:avLst/>
              <a:gdLst>
                <a:gd name="T0" fmla="*/ 2 w 28"/>
                <a:gd name="T1" fmla="*/ 28 h 37"/>
                <a:gd name="T2" fmla="*/ 0 w 28"/>
                <a:gd name="T3" fmla="*/ 31 h 37"/>
                <a:gd name="T4" fmla="*/ 0 w 28"/>
                <a:gd name="T5" fmla="*/ 34 h 37"/>
                <a:gd name="T6" fmla="*/ 2 w 28"/>
                <a:gd name="T7" fmla="*/ 37 h 37"/>
                <a:gd name="T8" fmla="*/ 5 w 28"/>
                <a:gd name="T9" fmla="*/ 37 h 37"/>
                <a:gd name="T10" fmla="*/ 8 w 28"/>
                <a:gd name="T11" fmla="*/ 37 h 37"/>
                <a:gd name="T12" fmla="*/ 11 w 28"/>
                <a:gd name="T13" fmla="*/ 37 h 37"/>
                <a:gd name="T14" fmla="*/ 28 w 28"/>
                <a:gd name="T15" fmla="*/ 12 h 37"/>
                <a:gd name="T16" fmla="*/ 28 w 28"/>
                <a:gd name="T17" fmla="*/ 9 h 37"/>
                <a:gd name="T18" fmla="*/ 28 w 28"/>
                <a:gd name="T19" fmla="*/ 6 h 37"/>
                <a:gd name="T20" fmla="*/ 28 w 28"/>
                <a:gd name="T21" fmla="*/ 3 h 37"/>
                <a:gd name="T22" fmla="*/ 25 w 28"/>
                <a:gd name="T23" fmla="*/ 0 h 37"/>
                <a:gd name="T24" fmla="*/ 22 w 28"/>
                <a:gd name="T25" fmla="*/ 0 h 37"/>
                <a:gd name="T26" fmla="*/ 19 w 28"/>
                <a:gd name="T27" fmla="*/ 3 h 37"/>
                <a:gd name="T28" fmla="*/ 2 w 28"/>
                <a:gd name="T29" fmla="*/ 2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7"/>
                <a:gd name="T47" fmla="*/ 28 w 28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7">
                  <a:moveTo>
                    <a:pt x="2" y="28"/>
                  </a:move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48" name="Line 1532"/>
            <p:cNvSpPr>
              <a:spLocks noChangeShapeType="1"/>
            </p:cNvSpPr>
            <p:nvPr/>
          </p:nvSpPr>
          <p:spPr bwMode="auto">
            <a:xfrm flipV="1">
              <a:off x="3189" y="2425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49" name="Freeform 1533"/>
            <p:cNvSpPr>
              <a:spLocks/>
            </p:cNvSpPr>
            <p:nvPr/>
          </p:nvSpPr>
          <p:spPr bwMode="auto">
            <a:xfrm>
              <a:off x="3192" y="2392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5 w 31"/>
                <a:gd name="T9" fmla="*/ 39 h 39"/>
                <a:gd name="T10" fmla="*/ 8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50" name="Freeform 1534"/>
            <p:cNvSpPr>
              <a:spLocks/>
            </p:cNvSpPr>
            <p:nvPr/>
          </p:nvSpPr>
          <p:spPr bwMode="auto">
            <a:xfrm>
              <a:off x="3211" y="2375"/>
              <a:ext cx="20" cy="28"/>
            </a:xfrm>
            <a:custGeom>
              <a:avLst/>
              <a:gdLst>
                <a:gd name="T0" fmla="*/ 3 w 20"/>
                <a:gd name="T1" fmla="*/ 19 h 28"/>
                <a:gd name="T2" fmla="*/ 0 w 20"/>
                <a:gd name="T3" fmla="*/ 22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9 w 20"/>
                <a:gd name="T11" fmla="*/ 28 h 28"/>
                <a:gd name="T12" fmla="*/ 12 w 20"/>
                <a:gd name="T13" fmla="*/ 28 h 28"/>
                <a:gd name="T14" fmla="*/ 20 w 20"/>
                <a:gd name="T15" fmla="*/ 11 h 28"/>
                <a:gd name="T16" fmla="*/ 20 w 20"/>
                <a:gd name="T17" fmla="*/ 8 h 28"/>
                <a:gd name="T18" fmla="*/ 20 w 20"/>
                <a:gd name="T19" fmla="*/ 5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2 w 20"/>
                <a:gd name="T27" fmla="*/ 3 h 28"/>
                <a:gd name="T28" fmla="*/ 3 w 20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51" name="Freeform 1535"/>
            <p:cNvSpPr>
              <a:spLocks/>
            </p:cNvSpPr>
            <p:nvPr/>
          </p:nvSpPr>
          <p:spPr bwMode="auto">
            <a:xfrm>
              <a:off x="3220" y="2355"/>
              <a:ext cx="31" cy="31"/>
            </a:xfrm>
            <a:custGeom>
              <a:avLst/>
              <a:gdLst>
                <a:gd name="T0" fmla="*/ 3 w 31"/>
                <a:gd name="T1" fmla="*/ 23 h 31"/>
                <a:gd name="T2" fmla="*/ 0 w 31"/>
                <a:gd name="T3" fmla="*/ 25 h 31"/>
                <a:gd name="T4" fmla="*/ 0 w 31"/>
                <a:gd name="T5" fmla="*/ 28 h 31"/>
                <a:gd name="T6" fmla="*/ 3 w 31"/>
                <a:gd name="T7" fmla="*/ 31 h 31"/>
                <a:gd name="T8" fmla="*/ 5 w 31"/>
                <a:gd name="T9" fmla="*/ 31 h 31"/>
                <a:gd name="T10" fmla="*/ 8 w 31"/>
                <a:gd name="T11" fmla="*/ 31 h 31"/>
                <a:gd name="T12" fmla="*/ 11 w 31"/>
                <a:gd name="T13" fmla="*/ 31 h 31"/>
                <a:gd name="T14" fmla="*/ 31 w 31"/>
                <a:gd name="T15" fmla="*/ 11 h 31"/>
                <a:gd name="T16" fmla="*/ 31 w 31"/>
                <a:gd name="T17" fmla="*/ 9 h 31"/>
                <a:gd name="T18" fmla="*/ 31 w 31"/>
                <a:gd name="T19" fmla="*/ 6 h 31"/>
                <a:gd name="T20" fmla="*/ 31 w 31"/>
                <a:gd name="T21" fmla="*/ 3 h 31"/>
                <a:gd name="T22" fmla="*/ 28 w 31"/>
                <a:gd name="T23" fmla="*/ 0 h 31"/>
                <a:gd name="T24" fmla="*/ 25 w 31"/>
                <a:gd name="T25" fmla="*/ 0 h 31"/>
                <a:gd name="T26" fmla="*/ 22 w 31"/>
                <a:gd name="T27" fmla="*/ 3 h 31"/>
                <a:gd name="T28" fmla="*/ 3 w 31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1"/>
                <a:gd name="T47" fmla="*/ 31 w 31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52" name="Freeform 1536"/>
            <p:cNvSpPr>
              <a:spLocks/>
            </p:cNvSpPr>
            <p:nvPr/>
          </p:nvSpPr>
          <p:spPr bwMode="auto">
            <a:xfrm>
              <a:off x="3239" y="2336"/>
              <a:ext cx="28" cy="30"/>
            </a:xfrm>
            <a:custGeom>
              <a:avLst/>
              <a:gdLst>
                <a:gd name="T0" fmla="*/ 3 w 28"/>
                <a:gd name="T1" fmla="*/ 22 h 30"/>
                <a:gd name="T2" fmla="*/ 0 w 28"/>
                <a:gd name="T3" fmla="*/ 25 h 30"/>
                <a:gd name="T4" fmla="*/ 0 w 28"/>
                <a:gd name="T5" fmla="*/ 28 h 30"/>
                <a:gd name="T6" fmla="*/ 3 w 28"/>
                <a:gd name="T7" fmla="*/ 30 h 30"/>
                <a:gd name="T8" fmla="*/ 6 w 28"/>
                <a:gd name="T9" fmla="*/ 30 h 30"/>
                <a:gd name="T10" fmla="*/ 9 w 28"/>
                <a:gd name="T11" fmla="*/ 30 h 30"/>
                <a:gd name="T12" fmla="*/ 12 w 28"/>
                <a:gd name="T13" fmla="*/ 30 h 30"/>
                <a:gd name="T14" fmla="*/ 28 w 28"/>
                <a:gd name="T15" fmla="*/ 11 h 30"/>
                <a:gd name="T16" fmla="*/ 28 w 28"/>
                <a:gd name="T17" fmla="*/ 8 h 30"/>
                <a:gd name="T18" fmla="*/ 28 w 28"/>
                <a:gd name="T19" fmla="*/ 5 h 30"/>
                <a:gd name="T20" fmla="*/ 28 w 28"/>
                <a:gd name="T21" fmla="*/ 2 h 30"/>
                <a:gd name="T22" fmla="*/ 26 w 28"/>
                <a:gd name="T23" fmla="*/ 0 h 30"/>
                <a:gd name="T24" fmla="*/ 23 w 28"/>
                <a:gd name="T25" fmla="*/ 0 h 30"/>
                <a:gd name="T26" fmla="*/ 20 w 28"/>
                <a:gd name="T27" fmla="*/ 2 h 30"/>
                <a:gd name="T28" fmla="*/ 3 w 28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53" name="Freeform 1537"/>
            <p:cNvSpPr>
              <a:spLocks/>
            </p:cNvSpPr>
            <p:nvPr/>
          </p:nvSpPr>
          <p:spPr bwMode="auto">
            <a:xfrm>
              <a:off x="3256" y="2327"/>
              <a:ext cx="23" cy="20"/>
            </a:xfrm>
            <a:custGeom>
              <a:avLst/>
              <a:gdLst>
                <a:gd name="T0" fmla="*/ 3 w 23"/>
                <a:gd name="T1" fmla="*/ 11 h 20"/>
                <a:gd name="T2" fmla="*/ 0 w 23"/>
                <a:gd name="T3" fmla="*/ 14 h 20"/>
                <a:gd name="T4" fmla="*/ 0 w 23"/>
                <a:gd name="T5" fmla="*/ 17 h 20"/>
                <a:gd name="T6" fmla="*/ 3 w 23"/>
                <a:gd name="T7" fmla="*/ 20 h 20"/>
                <a:gd name="T8" fmla="*/ 6 w 23"/>
                <a:gd name="T9" fmla="*/ 20 h 20"/>
                <a:gd name="T10" fmla="*/ 9 w 23"/>
                <a:gd name="T11" fmla="*/ 20 h 20"/>
                <a:gd name="T12" fmla="*/ 11 w 23"/>
                <a:gd name="T13" fmla="*/ 20 h 20"/>
                <a:gd name="T14" fmla="*/ 23 w 23"/>
                <a:gd name="T15" fmla="*/ 11 h 20"/>
                <a:gd name="T16" fmla="*/ 23 w 23"/>
                <a:gd name="T17" fmla="*/ 9 h 20"/>
                <a:gd name="T18" fmla="*/ 23 w 23"/>
                <a:gd name="T19" fmla="*/ 6 h 20"/>
                <a:gd name="T20" fmla="*/ 23 w 23"/>
                <a:gd name="T21" fmla="*/ 3 h 20"/>
                <a:gd name="T22" fmla="*/ 20 w 23"/>
                <a:gd name="T23" fmla="*/ 0 h 20"/>
                <a:gd name="T24" fmla="*/ 17 w 23"/>
                <a:gd name="T25" fmla="*/ 0 h 20"/>
                <a:gd name="T26" fmla="*/ 14 w 23"/>
                <a:gd name="T27" fmla="*/ 3 h 20"/>
                <a:gd name="T28" fmla="*/ 3 w 23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54" name="Freeform 1538"/>
            <p:cNvSpPr>
              <a:spLocks/>
            </p:cNvSpPr>
            <p:nvPr/>
          </p:nvSpPr>
          <p:spPr bwMode="auto">
            <a:xfrm>
              <a:off x="3267" y="2319"/>
              <a:ext cx="28" cy="19"/>
            </a:xfrm>
            <a:custGeom>
              <a:avLst/>
              <a:gdLst>
                <a:gd name="T0" fmla="*/ 6 w 28"/>
                <a:gd name="T1" fmla="*/ 8 h 19"/>
                <a:gd name="T2" fmla="*/ 3 w 28"/>
                <a:gd name="T3" fmla="*/ 11 h 19"/>
                <a:gd name="T4" fmla="*/ 0 w 28"/>
                <a:gd name="T5" fmla="*/ 14 h 19"/>
                <a:gd name="T6" fmla="*/ 0 w 28"/>
                <a:gd name="T7" fmla="*/ 17 h 19"/>
                <a:gd name="T8" fmla="*/ 3 w 28"/>
                <a:gd name="T9" fmla="*/ 19 h 19"/>
                <a:gd name="T10" fmla="*/ 6 w 28"/>
                <a:gd name="T11" fmla="*/ 19 h 19"/>
                <a:gd name="T12" fmla="*/ 9 w 28"/>
                <a:gd name="T13" fmla="*/ 19 h 19"/>
                <a:gd name="T14" fmla="*/ 25 w 28"/>
                <a:gd name="T15" fmla="*/ 11 h 19"/>
                <a:gd name="T16" fmla="*/ 28 w 28"/>
                <a:gd name="T17" fmla="*/ 11 h 19"/>
                <a:gd name="T18" fmla="*/ 28 w 28"/>
                <a:gd name="T19" fmla="*/ 8 h 19"/>
                <a:gd name="T20" fmla="*/ 28 w 28"/>
                <a:gd name="T21" fmla="*/ 5 h 19"/>
                <a:gd name="T22" fmla="*/ 28 w 28"/>
                <a:gd name="T23" fmla="*/ 3 h 19"/>
                <a:gd name="T24" fmla="*/ 25 w 28"/>
                <a:gd name="T25" fmla="*/ 0 h 19"/>
                <a:gd name="T26" fmla="*/ 23 w 28"/>
                <a:gd name="T27" fmla="*/ 0 h 19"/>
                <a:gd name="T28" fmla="*/ 6 w 28"/>
                <a:gd name="T29" fmla="*/ 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6" y="8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55" name="Freeform 1539"/>
            <p:cNvSpPr>
              <a:spLocks/>
            </p:cNvSpPr>
            <p:nvPr/>
          </p:nvSpPr>
          <p:spPr bwMode="auto">
            <a:xfrm>
              <a:off x="3284" y="2310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56" name="Line 1540"/>
            <p:cNvSpPr>
              <a:spLocks noChangeShapeType="1"/>
            </p:cNvSpPr>
            <p:nvPr/>
          </p:nvSpPr>
          <p:spPr bwMode="auto">
            <a:xfrm>
              <a:off x="3298" y="23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57" name="Freeform 1541"/>
            <p:cNvSpPr>
              <a:spLocks/>
            </p:cNvSpPr>
            <p:nvPr/>
          </p:nvSpPr>
          <p:spPr bwMode="auto">
            <a:xfrm>
              <a:off x="3312" y="2299"/>
              <a:ext cx="20" cy="23"/>
            </a:xfrm>
            <a:custGeom>
              <a:avLst/>
              <a:gdLst>
                <a:gd name="T0" fmla="*/ 3 w 20"/>
                <a:gd name="T1" fmla="*/ 14 h 23"/>
                <a:gd name="T2" fmla="*/ 0 w 20"/>
                <a:gd name="T3" fmla="*/ 17 h 23"/>
                <a:gd name="T4" fmla="*/ 0 w 20"/>
                <a:gd name="T5" fmla="*/ 20 h 23"/>
                <a:gd name="T6" fmla="*/ 3 w 20"/>
                <a:gd name="T7" fmla="*/ 23 h 23"/>
                <a:gd name="T8" fmla="*/ 6 w 20"/>
                <a:gd name="T9" fmla="*/ 23 h 23"/>
                <a:gd name="T10" fmla="*/ 8 w 20"/>
                <a:gd name="T11" fmla="*/ 23 h 23"/>
                <a:gd name="T12" fmla="*/ 11 w 20"/>
                <a:gd name="T13" fmla="*/ 23 h 23"/>
                <a:gd name="T14" fmla="*/ 20 w 20"/>
                <a:gd name="T15" fmla="*/ 11 h 23"/>
                <a:gd name="T16" fmla="*/ 20 w 20"/>
                <a:gd name="T17" fmla="*/ 9 h 23"/>
                <a:gd name="T18" fmla="*/ 20 w 20"/>
                <a:gd name="T19" fmla="*/ 6 h 23"/>
                <a:gd name="T20" fmla="*/ 20 w 20"/>
                <a:gd name="T21" fmla="*/ 3 h 23"/>
                <a:gd name="T22" fmla="*/ 17 w 20"/>
                <a:gd name="T23" fmla="*/ 0 h 23"/>
                <a:gd name="T24" fmla="*/ 14 w 20"/>
                <a:gd name="T25" fmla="*/ 0 h 23"/>
                <a:gd name="T26" fmla="*/ 11 w 20"/>
                <a:gd name="T27" fmla="*/ 3 h 23"/>
                <a:gd name="T28" fmla="*/ 3 w 20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58" name="Freeform 1542"/>
            <p:cNvSpPr>
              <a:spLocks/>
            </p:cNvSpPr>
            <p:nvPr/>
          </p:nvSpPr>
          <p:spPr bwMode="auto">
            <a:xfrm>
              <a:off x="3320" y="2299"/>
              <a:ext cx="31" cy="23"/>
            </a:xfrm>
            <a:custGeom>
              <a:avLst/>
              <a:gdLst>
                <a:gd name="T0" fmla="*/ 12 w 31"/>
                <a:gd name="T1" fmla="*/ 3 h 23"/>
                <a:gd name="T2" fmla="*/ 9 w 31"/>
                <a:gd name="T3" fmla="*/ 0 h 23"/>
                <a:gd name="T4" fmla="*/ 6 w 31"/>
                <a:gd name="T5" fmla="*/ 0 h 23"/>
                <a:gd name="T6" fmla="*/ 3 w 31"/>
                <a:gd name="T7" fmla="*/ 3 h 23"/>
                <a:gd name="T8" fmla="*/ 0 w 31"/>
                <a:gd name="T9" fmla="*/ 6 h 23"/>
                <a:gd name="T10" fmla="*/ 0 w 31"/>
                <a:gd name="T11" fmla="*/ 9 h 23"/>
                <a:gd name="T12" fmla="*/ 3 w 31"/>
                <a:gd name="T13" fmla="*/ 11 h 23"/>
                <a:gd name="T14" fmla="*/ 23 w 31"/>
                <a:gd name="T15" fmla="*/ 23 h 23"/>
                <a:gd name="T16" fmla="*/ 26 w 31"/>
                <a:gd name="T17" fmla="*/ 23 h 23"/>
                <a:gd name="T18" fmla="*/ 28 w 31"/>
                <a:gd name="T19" fmla="*/ 23 h 23"/>
                <a:gd name="T20" fmla="*/ 31 w 31"/>
                <a:gd name="T21" fmla="*/ 23 h 23"/>
                <a:gd name="T22" fmla="*/ 31 w 31"/>
                <a:gd name="T23" fmla="*/ 20 h 23"/>
                <a:gd name="T24" fmla="*/ 31 w 31"/>
                <a:gd name="T25" fmla="*/ 17 h 23"/>
                <a:gd name="T26" fmla="*/ 31 w 31"/>
                <a:gd name="T27" fmla="*/ 14 h 23"/>
                <a:gd name="T28" fmla="*/ 12 w 31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3"/>
                <a:gd name="T47" fmla="*/ 31 w 31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3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59" name="Line 1543"/>
            <p:cNvSpPr>
              <a:spLocks noChangeShapeType="1"/>
            </p:cNvSpPr>
            <p:nvPr/>
          </p:nvSpPr>
          <p:spPr bwMode="auto">
            <a:xfrm>
              <a:off x="3346" y="23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60" name="Line 1544"/>
            <p:cNvSpPr>
              <a:spLocks noChangeShapeType="1"/>
            </p:cNvSpPr>
            <p:nvPr/>
          </p:nvSpPr>
          <p:spPr bwMode="auto">
            <a:xfrm>
              <a:off x="3354" y="2316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61" name="Freeform 1545"/>
            <p:cNvSpPr>
              <a:spLocks/>
            </p:cNvSpPr>
            <p:nvPr/>
          </p:nvSpPr>
          <p:spPr bwMode="auto">
            <a:xfrm>
              <a:off x="3368" y="2319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62" name="Line 1546"/>
            <p:cNvSpPr>
              <a:spLocks noChangeShapeType="1"/>
            </p:cNvSpPr>
            <p:nvPr/>
          </p:nvSpPr>
          <p:spPr bwMode="auto">
            <a:xfrm>
              <a:off x="3382" y="2333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63" name="Freeform 1547"/>
            <p:cNvSpPr>
              <a:spLocks/>
            </p:cNvSpPr>
            <p:nvPr/>
          </p:nvSpPr>
          <p:spPr bwMode="auto">
            <a:xfrm>
              <a:off x="3396" y="2336"/>
              <a:ext cx="28" cy="30"/>
            </a:xfrm>
            <a:custGeom>
              <a:avLst/>
              <a:gdLst>
                <a:gd name="T0" fmla="*/ 11 w 28"/>
                <a:gd name="T1" fmla="*/ 2 h 30"/>
                <a:gd name="T2" fmla="*/ 8 w 28"/>
                <a:gd name="T3" fmla="*/ 0 h 30"/>
                <a:gd name="T4" fmla="*/ 6 w 28"/>
                <a:gd name="T5" fmla="*/ 0 h 30"/>
                <a:gd name="T6" fmla="*/ 3 w 28"/>
                <a:gd name="T7" fmla="*/ 2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20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8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64" name="Line 1548"/>
            <p:cNvSpPr>
              <a:spLocks noChangeShapeType="1"/>
            </p:cNvSpPr>
            <p:nvPr/>
          </p:nvSpPr>
          <p:spPr bwMode="auto">
            <a:xfrm>
              <a:off x="3418" y="2361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65" name="Freeform 1549"/>
            <p:cNvSpPr>
              <a:spLocks/>
            </p:cNvSpPr>
            <p:nvPr/>
          </p:nvSpPr>
          <p:spPr bwMode="auto">
            <a:xfrm>
              <a:off x="3421" y="2375"/>
              <a:ext cx="31" cy="28"/>
            </a:xfrm>
            <a:custGeom>
              <a:avLst/>
              <a:gdLst>
                <a:gd name="T0" fmla="*/ 11 w 31"/>
                <a:gd name="T1" fmla="*/ 3 h 28"/>
                <a:gd name="T2" fmla="*/ 9 w 31"/>
                <a:gd name="T3" fmla="*/ 0 h 28"/>
                <a:gd name="T4" fmla="*/ 6 w 31"/>
                <a:gd name="T5" fmla="*/ 0 h 28"/>
                <a:gd name="T6" fmla="*/ 3 w 31"/>
                <a:gd name="T7" fmla="*/ 3 h 28"/>
                <a:gd name="T8" fmla="*/ 0 w 31"/>
                <a:gd name="T9" fmla="*/ 5 h 28"/>
                <a:gd name="T10" fmla="*/ 0 w 31"/>
                <a:gd name="T11" fmla="*/ 8 h 28"/>
                <a:gd name="T12" fmla="*/ 3 w 31"/>
                <a:gd name="T13" fmla="*/ 11 h 28"/>
                <a:gd name="T14" fmla="*/ 23 w 31"/>
                <a:gd name="T15" fmla="*/ 28 h 28"/>
                <a:gd name="T16" fmla="*/ 25 w 31"/>
                <a:gd name="T17" fmla="*/ 28 h 28"/>
                <a:gd name="T18" fmla="*/ 28 w 31"/>
                <a:gd name="T19" fmla="*/ 28 h 28"/>
                <a:gd name="T20" fmla="*/ 31 w 31"/>
                <a:gd name="T21" fmla="*/ 28 h 28"/>
                <a:gd name="T22" fmla="*/ 31 w 31"/>
                <a:gd name="T23" fmla="*/ 25 h 28"/>
                <a:gd name="T24" fmla="*/ 31 w 31"/>
                <a:gd name="T25" fmla="*/ 22 h 28"/>
                <a:gd name="T26" fmla="*/ 31 w 31"/>
                <a:gd name="T27" fmla="*/ 19 h 28"/>
                <a:gd name="T28" fmla="*/ 11 w 31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8"/>
                <a:gd name="T47" fmla="*/ 31 w 31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8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66" name="Line 1550"/>
            <p:cNvSpPr>
              <a:spLocks noChangeShapeType="1"/>
            </p:cNvSpPr>
            <p:nvPr/>
          </p:nvSpPr>
          <p:spPr bwMode="auto">
            <a:xfrm>
              <a:off x="3446" y="2397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67" name="Freeform 1551"/>
            <p:cNvSpPr>
              <a:spLocks/>
            </p:cNvSpPr>
            <p:nvPr/>
          </p:nvSpPr>
          <p:spPr bwMode="auto">
            <a:xfrm>
              <a:off x="3449" y="2419"/>
              <a:ext cx="28" cy="40"/>
            </a:xfrm>
            <a:custGeom>
              <a:avLst/>
              <a:gdLst>
                <a:gd name="T0" fmla="*/ 11 w 28"/>
                <a:gd name="T1" fmla="*/ 3 h 40"/>
                <a:gd name="T2" fmla="*/ 9 w 28"/>
                <a:gd name="T3" fmla="*/ 0 h 40"/>
                <a:gd name="T4" fmla="*/ 6 w 28"/>
                <a:gd name="T5" fmla="*/ 0 h 40"/>
                <a:gd name="T6" fmla="*/ 3 w 28"/>
                <a:gd name="T7" fmla="*/ 3 h 40"/>
                <a:gd name="T8" fmla="*/ 0 w 28"/>
                <a:gd name="T9" fmla="*/ 6 h 40"/>
                <a:gd name="T10" fmla="*/ 0 w 28"/>
                <a:gd name="T11" fmla="*/ 9 h 40"/>
                <a:gd name="T12" fmla="*/ 3 w 28"/>
                <a:gd name="T13" fmla="*/ 12 h 40"/>
                <a:gd name="T14" fmla="*/ 20 w 28"/>
                <a:gd name="T15" fmla="*/ 40 h 40"/>
                <a:gd name="T16" fmla="*/ 22 w 28"/>
                <a:gd name="T17" fmla="*/ 40 h 40"/>
                <a:gd name="T18" fmla="*/ 25 w 28"/>
                <a:gd name="T19" fmla="*/ 40 h 40"/>
                <a:gd name="T20" fmla="*/ 28 w 28"/>
                <a:gd name="T21" fmla="*/ 40 h 40"/>
                <a:gd name="T22" fmla="*/ 28 w 28"/>
                <a:gd name="T23" fmla="*/ 37 h 40"/>
                <a:gd name="T24" fmla="*/ 28 w 28"/>
                <a:gd name="T25" fmla="*/ 34 h 40"/>
                <a:gd name="T26" fmla="*/ 28 w 28"/>
                <a:gd name="T27" fmla="*/ 31 h 40"/>
                <a:gd name="T28" fmla="*/ 11 w 28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68" name="Line 1552"/>
            <p:cNvSpPr>
              <a:spLocks noChangeShapeType="1"/>
            </p:cNvSpPr>
            <p:nvPr/>
          </p:nvSpPr>
          <p:spPr bwMode="auto">
            <a:xfrm>
              <a:off x="3471" y="2453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69" name="Freeform 1553"/>
            <p:cNvSpPr>
              <a:spLocks/>
            </p:cNvSpPr>
            <p:nvPr/>
          </p:nvSpPr>
          <p:spPr bwMode="auto">
            <a:xfrm>
              <a:off x="3477" y="2473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6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20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70" name="Line 1554"/>
            <p:cNvSpPr>
              <a:spLocks noChangeShapeType="1"/>
            </p:cNvSpPr>
            <p:nvPr/>
          </p:nvSpPr>
          <p:spPr bwMode="auto">
            <a:xfrm>
              <a:off x="3499" y="2506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71" name="Freeform 1555"/>
            <p:cNvSpPr>
              <a:spLocks/>
            </p:cNvSpPr>
            <p:nvPr/>
          </p:nvSpPr>
          <p:spPr bwMode="auto">
            <a:xfrm>
              <a:off x="3505" y="2529"/>
              <a:ext cx="28" cy="36"/>
            </a:xfrm>
            <a:custGeom>
              <a:avLst/>
              <a:gdLst>
                <a:gd name="T0" fmla="*/ 11 w 28"/>
                <a:gd name="T1" fmla="*/ 2 h 36"/>
                <a:gd name="T2" fmla="*/ 8 w 28"/>
                <a:gd name="T3" fmla="*/ 0 h 36"/>
                <a:gd name="T4" fmla="*/ 6 w 28"/>
                <a:gd name="T5" fmla="*/ 0 h 36"/>
                <a:gd name="T6" fmla="*/ 3 w 28"/>
                <a:gd name="T7" fmla="*/ 2 h 36"/>
                <a:gd name="T8" fmla="*/ 0 w 28"/>
                <a:gd name="T9" fmla="*/ 5 h 36"/>
                <a:gd name="T10" fmla="*/ 0 w 28"/>
                <a:gd name="T11" fmla="*/ 8 h 36"/>
                <a:gd name="T12" fmla="*/ 3 w 28"/>
                <a:gd name="T13" fmla="*/ 11 h 36"/>
                <a:gd name="T14" fmla="*/ 20 w 28"/>
                <a:gd name="T15" fmla="*/ 36 h 36"/>
                <a:gd name="T16" fmla="*/ 22 w 28"/>
                <a:gd name="T17" fmla="*/ 36 h 36"/>
                <a:gd name="T18" fmla="*/ 25 w 28"/>
                <a:gd name="T19" fmla="*/ 36 h 36"/>
                <a:gd name="T20" fmla="*/ 28 w 28"/>
                <a:gd name="T21" fmla="*/ 36 h 36"/>
                <a:gd name="T22" fmla="*/ 28 w 28"/>
                <a:gd name="T23" fmla="*/ 33 h 36"/>
                <a:gd name="T24" fmla="*/ 28 w 28"/>
                <a:gd name="T25" fmla="*/ 30 h 36"/>
                <a:gd name="T26" fmla="*/ 28 w 28"/>
                <a:gd name="T27" fmla="*/ 28 h 36"/>
                <a:gd name="T28" fmla="*/ 11 w 28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72" name="Line 1556"/>
            <p:cNvSpPr>
              <a:spLocks noChangeShapeType="1"/>
            </p:cNvSpPr>
            <p:nvPr/>
          </p:nvSpPr>
          <p:spPr bwMode="auto">
            <a:xfrm>
              <a:off x="3527" y="2559"/>
              <a:ext cx="12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73" name="Line 1557"/>
            <p:cNvSpPr>
              <a:spLocks noChangeShapeType="1"/>
            </p:cNvSpPr>
            <p:nvPr/>
          </p:nvSpPr>
          <p:spPr bwMode="auto">
            <a:xfrm>
              <a:off x="3539" y="2596"/>
              <a:ext cx="1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74" name="Line 1558"/>
            <p:cNvSpPr>
              <a:spLocks noChangeShapeType="1"/>
            </p:cNvSpPr>
            <p:nvPr/>
          </p:nvSpPr>
          <p:spPr bwMode="auto">
            <a:xfrm>
              <a:off x="3555" y="2632"/>
              <a:ext cx="3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75" name="Freeform 1559"/>
            <p:cNvSpPr>
              <a:spLocks/>
            </p:cNvSpPr>
            <p:nvPr/>
          </p:nvSpPr>
          <p:spPr bwMode="auto">
            <a:xfrm>
              <a:off x="3553" y="2654"/>
              <a:ext cx="33" cy="48"/>
            </a:xfrm>
            <a:custGeom>
              <a:avLst/>
              <a:gdLst>
                <a:gd name="T0" fmla="*/ 11 w 33"/>
                <a:gd name="T1" fmla="*/ 3 h 48"/>
                <a:gd name="T2" fmla="*/ 8 w 33"/>
                <a:gd name="T3" fmla="*/ 0 h 48"/>
                <a:gd name="T4" fmla="*/ 5 w 33"/>
                <a:gd name="T5" fmla="*/ 0 h 48"/>
                <a:gd name="T6" fmla="*/ 2 w 33"/>
                <a:gd name="T7" fmla="*/ 3 h 48"/>
                <a:gd name="T8" fmla="*/ 0 w 33"/>
                <a:gd name="T9" fmla="*/ 6 h 48"/>
                <a:gd name="T10" fmla="*/ 0 w 33"/>
                <a:gd name="T11" fmla="*/ 9 h 48"/>
                <a:gd name="T12" fmla="*/ 2 w 33"/>
                <a:gd name="T13" fmla="*/ 12 h 48"/>
                <a:gd name="T14" fmla="*/ 25 w 33"/>
                <a:gd name="T15" fmla="*/ 48 h 48"/>
                <a:gd name="T16" fmla="*/ 28 w 33"/>
                <a:gd name="T17" fmla="*/ 48 h 48"/>
                <a:gd name="T18" fmla="*/ 30 w 33"/>
                <a:gd name="T19" fmla="*/ 48 h 48"/>
                <a:gd name="T20" fmla="*/ 33 w 33"/>
                <a:gd name="T21" fmla="*/ 48 h 48"/>
                <a:gd name="T22" fmla="*/ 33 w 33"/>
                <a:gd name="T23" fmla="*/ 45 h 48"/>
                <a:gd name="T24" fmla="*/ 33 w 33"/>
                <a:gd name="T25" fmla="*/ 42 h 48"/>
                <a:gd name="T26" fmla="*/ 33 w 33"/>
                <a:gd name="T27" fmla="*/ 40 h 48"/>
                <a:gd name="T28" fmla="*/ 11 w 33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48"/>
                <a:gd name="T47" fmla="*/ 33 w 33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76" name="Freeform 1560"/>
            <p:cNvSpPr>
              <a:spLocks/>
            </p:cNvSpPr>
            <p:nvPr/>
          </p:nvSpPr>
          <p:spPr bwMode="auto">
            <a:xfrm>
              <a:off x="3575" y="2654"/>
              <a:ext cx="28" cy="48"/>
            </a:xfrm>
            <a:custGeom>
              <a:avLst/>
              <a:gdLst>
                <a:gd name="T0" fmla="*/ 0 w 28"/>
                <a:gd name="T1" fmla="*/ 42 h 48"/>
                <a:gd name="T2" fmla="*/ 0 w 28"/>
                <a:gd name="T3" fmla="*/ 45 h 48"/>
                <a:gd name="T4" fmla="*/ 3 w 28"/>
                <a:gd name="T5" fmla="*/ 48 h 48"/>
                <a:gd name="T6" fmla="*/ 6 w 28"/>
                <a:gd name="T7" fmla="*/ 48 h 48"/>
                <a:gd name="T8" fmla="*/ 8 w 28"/>
                <a:gd name="T9" fmla="*/ 48 h 48"/>
                <a:gd name="T10" fmla="*/ 11 w 28"/>
                <a:gd name="T11" fmla="*/ 48 h 48"/>
                <a:gd name="T12" fmla="*/ 11 w 28"/>
                <a:gd name="T13" fmla="*/ 45 h 48"/>
                <a:gd name="T14" fmla="*/ 28 w 28"/>
                <a:gd name="T15" fmla="*/ 9 h 48"/>
                <a:gd name="T16" fmla="*/ 28 w 28"/>
                <a:gd name="T17" fmla="*/ 6 h 48"/>
                <a:gd name="T18" fmla="*/ 28 w 28"/>
                <a:gd name="T19" fmla="*/ 3 h 48"/>
                <a:gd name="T20" fmla="*/ 25 w 28"/>
                <a:gd name="T21" fmla="*/ 0 h 48"/>
                <a:gd name="T22" fmla="*/ 22 w 28"/>
                <a:gd name="T23" fmla="*/ 0 h 48"/>
                <a:gd name="T24" fmla="*/ 20 w 28"/>
                <a:gd name="T25" fmla="*/ 3 h 48"/>
                <a:gd name="T26" fmla="*/ 17 w 28"/>
                <a:gd name="T27" fmla="*/ 6 h 48"/>
                <a:gd name="T28" fmla="*/ 0 w 28"/>
                <a:gd name="T29" fmla="*/ 42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8"/>
                <a:gd name="T47" fmla="*/ 28 w 28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8">
                  <a:moveTo>
                    <a:pt x="0" y="42"/>
                  </a:moveTo>
                  <a:lnTo>
                    <a:pt x="0" y="45"/>
                  </a:lnTo>
                  <a:lnTo>
                    <a:pt x="3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77" name="Line 1561"/>
            <p:cNvSpPr>
              <a:spLocks noChangeShapeType="1"/>
            </p:cNvSpPr>
            <p:nvPr/>
          </p:nvSpPr>
          <p:spPr bwMode="auto">
            <a:xfrm flipV="1">
              <a:off x="3597" y="2632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78" name="Line 1562"/>
            <p:cNvSpPr>
              <a:spLocks noChangeShapeType="1"/>
            </p:cNvSpPr>
            <p:nvPr/>
          </p:nvSpPr>
          <p:spPr bwMode="auto">
            <a:xfrm flipV="1">
              <a:off x="3609" y="2596"/>
              <a:ext cx="14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79" name="Line 1563"/>
            <p:cNvSpPr>
              <a:spLocks noChangeShapeType="1"/>
            </p:cNvSpPr>
            <p:nvPr/>
          </p:nvSpPr>
          <p:spPr bwMode="auto">
            <a:xfrm flipV="1">
              <a:off x="3623" y="2559"/>
              <a:ext cx="14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80" name="Freeform 1564"/>
            <p:cNvSpPr>
              <a:spLocks/>
            </p:cNvSpPr>
            <p:nvPr/>
          </p:nvSpPr>
          <p:spPr bwMode="auto">
            <a:xfrm>
              <a:off x="3631" y="2529"/>
              <a:ext cx="25" cy="36"/>
            </a:xfrm>
            <a:custGeom>
              <a:avLst/>
              <a:gdLst>
                <a:gd name="T0" fmla="*/ 3 w 25"/>
                <a:gd name="T1" fmla="*/ 28 h 36"/>
                <a:gd name="T2" fmla="*/ 0 w 25"/>
                <a:gd name="T3" fmla="*/ 30 h 36"/>
                <a:gd name="T4" fmla="*/ 0 w 25"/>
                <a:gd name="T5" fmla="*/ 33 h 36"/>
                <a:gd name="T6" fmla="*/ 3 w 25"/>
                <a:gd name="T7" fmla="*/ 36 h 36"/>
                <a:gd name="T8" fmla="*/ 6 w 25"/>
                <a:gd name="T9" fmla="*/ 36 h 36"/>
                <a:gd name="T10" fmla="*/ 8 w 25"/>
                <a:gd name="T11" fmla="*/ 36 h 36"/>
                <a:gd name="T12" fmla="*/ 11 w 25"/>
                <a:gd name="T13" fmla="*/ 36 h 36"/>
                <a:gd name="T14" fmla="*/ 25 w 25"/>
                <a:gd name="T15" fmla="*/ 11 h 36"/>
                <a:gd name="T16" fmla="*/ 25 w 25"/>
                <a:gd name="T17" fmla="*/ 8 h 36"/>
                <a:gd name="T18" fmla="*/ 25 w 25"/>
                <a:gd name="T19" fmla="*/ 5 h 36"/>
                <a:gd name="T20" fmla="*/ 25 w 25"/>
                <a:gd name="T21" fmla="*/ 2 h 36"/>
                <a:gd name="T22" fmla="*/ 22 w 25"/>
                <a:gd name="T23" fmla="*/ 0 h 36"/>
                <a:gd name="T24" fmla="*/ 20 w 25"/>
                <a:gd name="T25" fmla="*/ 0 h 36"/>
                <a:gd name="T26" fmla="*/ 17 w 25"/>
                <a:gd name="T27" fmla="*/ 2 h 36"/>
                <a:gd name="T28" fmla="*/ 3 w 25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6"/>
                <a:gd name="T47" fmla="*/ 25 w 25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81" name="Line 1565"/>
            <p:cNvSpPr>
              <a:spLocks noChangeShapeType="1"/>
            </p:cNvSpPr>
            <p:nvPr/>
          </p:nvSpPr>
          <p:spPr bwMode="auto">
            <a:xfrm flipV="1">
              <a:off x="3651" y="2506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82" name="Freeform 1566"/>
            <p:cNvSpPr>
              <a:spLocks/>
            </p:cNvSpPr>
            <p:nvPr/>
          </p:nvSpPr>
          <p:spPr bwMode="auto">
            <a:xfrm>
              <a:off x="3656" y="2473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83" name="Line 1567"/>
            <p:cNvSpPr>
              <a:spLocks noChangeShapeType="1"/>
            </p:cNvSpPr>
            <p:nvPr/>
          </p:nvSpPr>
          <p:spPr bwMode="auto">
            <a:xfrm flipV="1">
              <a:off x="3678" y="2453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84" name="Freeform 1568"/>
            <p:cNvSpPr>
              <a:spLocks/>
            </p:cNvSpPr>
            <p:nvPr/>
          </p:nvSpPr>
          <p:spPr bwMode="auto">
            <a:xfrm>
              <a:off x="3684" y="2419"/>
              <a:ext cx="28" cy="40"/>
            </a:xfrm>
            <a:custGeom>
              <a:avLst/>
              <a:gdLst>
                <a:gd name="T0" fmla="*/ 3 w 28"/>
                <a:gd name="T1" fmla="*/ 31 h 40"/>
                <a:gd name="T2" fmla="*/ 0 w 28"/>
                <a:gd name="T3" fmla="*/ 34 h 40"/>
                <a:gd name="T4" fmla="*/ 0 w 28"/>
                <a:gd name="T5" fmla="*/ 37 h 40"/>
                <a:gd name="T6" fmla="*/ 3 w 28"/>
                <a:gd name="T7" fmla="*/ 40 h 40"/>
                <a:gd name="T8" fmla="*/ 6 w 28"/>
                <a:gd name="T9" fmla="*/ 40 h 40"/>
                <a:gd name="T10" fmla="*/ 8 w 28"/>
                <a:gd name="T11" fmla="*/ 40 h 40"/>
                <a:gd name="T12" fmla="*/ 11 w 28"/>
                <a:gd name="T13" fmla="*/ 40 h 40"/>
                <a:gd name="T14" fmla="*/ 28 w 28"/>
                <a:gd name="T15" fmla="*/ 12 h 40"/>
                <a:gd name="T16" fmla="*/ 28 w 28"/>
                <a:gd name="T17" fmla="*/ 9 h 40"/>
                <a:gd name="T18" fmla="*/ 28 w 28"/>
                <a:gd name="T19" fmla="*/ 6 h 40"/>
                <a:gd name="T20" fmla="*/ 28 w 28"/>
                <a:gd name="T21" fmla="*/ 3 h 40"/>
                <a:gd name="T22" fmla="*/ 25 w 28"/>
                <a:gd name="T23" fmla="*/ 0 h 40"/>
                <a:gd name="T24" fmla="*/ 22 w 28"/>
                <a:gd name="T25" fmla="*/ 0 h 40"/>
                <a:gd name="T26" fmla="*/ 20 w 28"/>
                <a:gd name="T27" fmla="*/ 3 h 40"/>
                <a:gd name="T28" fmla="*/ 3 w 28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85" name="Line 1569"/>
            <p:cNvSpPr>
              <a:spLocks noChangeShapeType="1"/>
            </p:cNvSpPr>
            <p:nvPr/>
          </p:nvSpPr>
          <p:spPr bwMode="auto">
            <a:xfrm flipV="1">
              <a:off x="3706" y="2397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86" name="Freeform 1570"/>
            <p:cNvSpPr>
              <a:spLocks/>
            </p:cNvSpPr>
            <p:nvPr/>
          </p:nvSpPr>
          <p:spPr bwMode="auto">
            <a:xfrm>
              <a:off x="3712" y="2375"/>
              <a:ext cx="28" cy="28"/>
            </a:xfrm>
            <a:custGeom>
              <a:avLst/>
              <a:gdLst>
                <a:gd name="T0" fmla="*/ 3 w 28"/>
                <a:gd name="T1" fmla="*/ 19 h 28"/>
                <a:gd name="T2" fmla="*/ 0 w 28"/>
                <a:gd name="T3" fmla="*/ 22 h 28"/>
                <a:gd name="T4" fmla="*/ 0 w 28"/>
                <a:gd name="T5" fmla="*/ 25 h 28"/>
                <a:gd name="T6" fmla="*/ 3 w 28"/>
                <a:gd name="T7" fmla="*/ 28 h 28"/>
                <a:gd name="T8" fmla="*/ 6 w 28"/>
                <a:gd name="T9" fmla="*/ 28 h 28"/>
                <a:gd name="T10" fmla="*/ 8 w 28"/>
                <a:gd name="T11" fmla="*/ 28 h 28"/>
                <a:gd name="T12" fmla="*/ 11 w 28"/>
                <a:gd name="T13" fmla="*/ 28 h 28"/>
                <a:gd name="T14" fmla="*/ 28 w 28"/>
                <a:gd name="T15" fmla="*/ 11 h 28"/>
                <a:gd name="T16" fmla="*/ 28 w 28"/>
                <a:gd name="T17" fmla="*/ 8 h 28"/>
                <a:gd name="T18" fmla="*/ 28 w 28"/>
                <a:gd name="T19" fmla="*/ 5 h 28"/>
                <a:gd name="T20" fmla="*/ 28 w 28"/>
                <a:gd name="T21" fmla="*/ 3 h 28"/>
                <a:gd name="T22" fmla="*/ 25 w 28"/>
                <a:gd name="T23" fmla="*/ 0 h 28"/>
                <a:gd name="T24" fmla="*/ 22 w 28"/>
                <a:gd name="T25" fmla="*/ 0 h 28"/>
                <a:gd name="T26" fmla="*/ 20 w 28"/>
                <a:gd name="T27" fmla="*/ 3 h 28"/>
                <a:gd name="T28" fmla="*/ 3 w 28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8"/>
                <a:gd name="T47" fmla="*/ 28 w 2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87" name="Freeform 1571"/>
            <p:cNvSpPr>
              <a:spLocks/>
            </p:cNvSpPr>
            <p:nvPr/>
          </p:nvSpPr>
          <p:spPr bwMode="auto">
            <a:xfrm>
              <a:off x="3729" y="2355"/>
              <a:ext cx="28" cy="31"/>
            </a:xfrm>
            <a:custGeom>
              <a:avLst/>
              <a:gdLst>
                <a:gd name="T0" fmla="*/ 3 w 28"/>
                <a:gd name="T1" fmla="*/ 23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5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19 w 28"/>
                <a:gd name="T27" fmla="*/ 3 h 31"/>
                <a:gd name="T28" fmla="*/ 3 w 28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88" name="Line 1572"/>
            <p:cNvSpPr>
              <a:spLocks noChangeShapeType="1"/>
            </p:cNvSpPr>
            <p:nvPr/>
          </p:nvSpPr>
          <p:spPr bwMode="auto">
            <a:xfrm flipV="1">
              <a:off x="3751" y="2341"/>
              <a:ext cx="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89" name="Line 1573"/>
            <p:cNvSpPr>
              <a:spLocks noChangeShapeType="1"/>
            </p:cNvSpPr>
            <p:nvPr/>
          </p:nvSpPr>
          <p:spPr bwMode="auto">
            <a:xfrm flipV="1">
              <a:off x="3760" y="2333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90" name="Freeform 1574"/>
            <p:cNvSpPr>
              <a:spLocks/>
            </p:cNvSpPr>
            <p:nvPr/>
          </p:nvSpPr>
          <p:spPr bwMode="auto">
            <a:xfrm>
              <a:off x="3774" y="2319"/>
              <a:ext cx="19" cy="19"/>
            </a:xfrm>
            <a:custGeom>
              <a:avLst/>
              <a:gdLst>
                <a:gd name="T0" fmla="*/ 2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2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6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2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91" name="Line 1575"/>
            <p:cNvSpPr>
              <a:spLocks noChangeShapeType="1"/>
            </p:cNvSpPr>
            <p:nvPr/>
          </p:nvSpPr>
          <p:spPr bwMode="auto">
            <a:xfrm flipV="1">
              <a:off x="3788" y="2316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92" name="Line 1576"/>
            <p:cNvSpPr>
              <a:spLocks noChangeShapeType="1"/>
            </p:cNvSpPr>
            <p:nvPr/>
          </p:nvSpPr>
          <p:spPr bwMode="auto">
            <a:xfrm>
              <a:off x="3807" y="2316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93" name="Freeform 1577"/>
            <p:cNvSpPr>
              <a:spLocks/>
            </p:cNvSpPr>
            <p:nvPr/>
          </p:nvSpPr>
          <p:spPr bwMode="auto">
            <a:xfrm>
              <a:off x="3810" y="2299"/>
              <a:ext cx="31" cy="23"/>
            </a:xfrm>
            <a:custGeom>
              <a:avLst/>
              <a:gdLst>
                <a:gd name="T0" fmla="*/ 3 w 31"/>
                <a:gd name="T1" fmla="*/ 14 h 23"/>
                <a:gd name="T2" fmla="*/ 0 w 31"/>
                <a:gd name="T3" fmla="*/ 17 h 23"/>
                <a:gd name="T4" fmla="*/ 0 w 31"/>
                <a:gd name="T5" fmla="*/ 20 h 23"/>
                <a:gd name="T6" fmla="*/ 3 w 31"/>
                <a:gd name="T7" fmla="*/ 23 h 23"/>
                <a:gd name="T8" fmla="*/ 6 w 31"/>
                <a:gd name="T9" fmla="*/ 23 h 23"/>
                <a:gd name="T10" fmla="*/ 8 w 31"/>
                <a:gd name="T11" fmla="*/ 23 h 23"/>
                <a:gd name="T12" fmla="*/ 11 w 31"/>
                <a:gd name="T13" fmla="*/ 23 h 23"/>
                <a:gd name="T14" fmla="*/ 31 w 31"/>
                <a:gd name="T15" fmla="*/ 11 h 23"/>
                <a:gd name="T16" fmla="*/ 31 w 31"/>
                <a:gd name="T17" fmla="*/ 9 h 23"/>
                <a:gd name="T18" fmla="*/ 31 w 31"/>
                <a:gd name="T19" fmla="*/ 6 h 23"/>
                <a:gd name="T20" fmla="*/ 31 w 31"/>
                <a:gd name="T21" fmla="*/ 3 h 23"/>
                <a:gd name="T22" fmla="*/ 28 w 31"/>
                <a:gd name="T23" fmla="*/ 0 h 23"/>
                <a:gd name="T24" fmla="*/ 25 w 31"/>
                <a:gd name="T25" fmla="*/ 0 h 23"/>
                <a:gd name="T26" fmla="*/ 22 w 31"/>
                <a:gd name="T27" fmla="*/ 3 h 23"/>
                <a:gd name="T28" fmla="*/ 3 w 31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3"/>
                <a:gd name="T47" fmla="*/ 31 w 31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94" name="Freeform 1578"/>
            <p:cNvSpPr>
              <a:spLocks/>
            </p:cNvSpPr>
            <p:nvPr/>
          </p:nvSpPr>
          <p:spPr bwMode="auto">
            <a:xfrm>
              <a:off x="3830" y="2299"/>
              <a:ext cx="19" cy="23"/>
            </a:xfrm>
            <a:custGeom>
              <a:avLst/>
              <a:gdLst>
                <a:gd name="T0" fmla="*/ 11 w 19"/>
                <a:gd name="T1" fmla="*/ 3 h 23"/>
                <a:gd name="T2" fmla="*/ 8 w 19"/>
                <a:gd name="T3" fmla="*/ 0 h 23"/>
                <a:gd name="T4" fmla="*/ 5 w 19"/>
                <a:gd name="T5" fmla="*/ 0 h 23"/>
                <a:gd name="T6" fmla="*/ 2 w 19"/>
                <a:gd name="T7" fmla="*/ 3 h 23"/>
                <a:gd name="T8" fmla="*/ 0 w 19"/>
                <a:gd name="T9" fmla="*/ 6 h 23"/>
                <a:gd name="T10" fmla="*/ 0 w 19"/>
                <a:gd name="T11" fmla="*/ 9 h 23"/>
                <a:gd name="T12" fmla="*/ 2 w 19"/>
                <a:gd name="T13" fmla="*/ 11 h 23"/>
                <a:gd name="T14" fmla="*/ 11 w 19"/>
                <a:gd name="T15" fmla="*/ 23 h 23"/>
                <a:gd name="T16" fmla="*/ 13 w 19"/>
                <a:gd name="T17" fmla="*/ 23 h 23"/>
                <a:gd name="T18" fmla="*/ 16 w 19"/>
                <a:gd name="T19" fmla="*/ 23 h 23"/>
                <a:gd name="T20" fmla="*/ 19 w 19"/>
                <a:gd name="T21" fmla="*/ 23 h 23"/>
                <a:gd name="T22" fmla="*/ 19 w 19"/>
                <a:gd name="T23" fmla="*/ 20 h 23"/>
                <a:gd name="T24" fmla="*/ 19 w 19"/>
                <a:gd name="T25" fmla="*/ 17 h 23"/>
                <a:gd name="T26" fmla="*/ 19 w 19"/>
                <a:gd name="T27" fmla="*/ 14 h 23"/>
                <a:gd name="T28" fmla="*/ 11 w 19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95" name="Line 1579"/>
            <p:cNvSpPr>
              <a:spLocks noChangeShapeType="1"/>
            </p:cNvSpPr>
            <p:nvPr/>
          </p:nvSpPr>
          <p:spPr bwMode="auto">
            <a:xfrm>
              <a:off x="3843" y="23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96" name="Freeform 1580"/>
            <p:cNvSpPr>
              <a:spLocks/>
            </p:cNvSpPr>
            <p:nvPr/>
          </p:nvSpPr>
          <p:spPr bwMode="auto">
            <a:xfrm>
              <a:off x="3857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97" name="Freeform 1581"/>
            <p:cNvSpPr>
              <a:spLocks/>
            </p:cNvSpPr>
            <p:nvPr/>
          </p:nvSpPr>
          <p:spPr bwMode="auto">
            <a:xfrm>
              <a:off x="3866" y="2319"/>
              <a:ext cx="28" cy="19"/>
            </a:xfrm>
            <a:custGeom>
              <a:avLst/>
              <a:gdLst>
                <a:gd name="T0" fmla="*/ 11 w 28"/>
                <a:gd name="T1" fmla="*/ 3 h 19"/>
                <a:gd name="T2" fmla="*/ 8 w 28"/>
                <a:gd name="T3" fmla="*/ 0 h 19"/>
                <a:gd name="T4" fmla="*/ 5 w 28"/>
                <a:gd name="T5" fmla="*/ 0 h 19"/>
                <a:gd name="T6" fmla="*/ 3 w 28"/>
                <a:gd name="T7" fmla="*/ 3 h 19"/>
                <a:gd name="T8" fmla="*/ 0 w 28"/>
                <a:gd name="T9" fmla="*/ 5 h 19"/>
                <a:gd name="T10" fmla="*/ 0 w 28"/>
                <a:gd name="T11" fmla="*/ 8 h 19"/>
                <a:gd name="T12" fmla="*/ 3 w 28"/>
                <a:gd name="T13" fmla="*/ 11 h 19"/>
                <a:gd name="T14" fmla="*/ 19 w 28"/>
                <a:gd name="T15" fmla="*/ 19 h 19"/>
                <a:gd name="T16" fmla="*/ 22 w 28"/>
                <a:gd name="T17" fmla="*/ 19 h 19"/>
                <a:gd name="T18" fmla="*/ 25 w 28"/>
                <a:gd name="T19" fmla="*/ 19 h 19"/>
                <a:gd name="T20" fmla="*/ 28 w 28"/>
                <a:gd name="T21" fmla="*/ 19 h 19"/>
                <a:gd name="T22" fmla="*/ 28 w 28"/>
                <a:gd name="T23" fmla="*/ 17 h 19"/>
                <a:gd name="T24" fmla="*/ 28 w 28"/>
                <a:gd name="T25" fmla="*/ 14 h 19"/>
                <a:gd name="T26" fmla="*/ 28 w 28"/>
                <a:gd name="T27" fmla="*/ 11 h 19"/>
                <a:gd name="T28" fmla="*/ 11 w 28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98" name="Freeform 1582"/>
            <p:cNvSpPr>
              <a:spLocks/>
            </p:cNvSpPr>
            <p:nvPr/>
          </p:nvSpPr>
          <p:spPr bwMode="auto">
            <a:xfrm>
              <a:off x="3883" y="2327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2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2 w 22"/>
                <a:gd name="T13" fmla="*/ 11 h 20"/>
                <a:gd name="T14" fmla="*/ 14 w 22"/>
                <a:gd name="T15" fmla="*/ 20 h 20"/>
                <a:gd name="T16" fmla="*/ 16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99" name="Freeform 1583"/>
            <p:cNvSpPr>
              <a:spLocks/>
            </p:cNvSpPr>
            <p:nvPr/>
          </p:nvSpPr>
          <p:spPr bwMode="auto">
            <a:xfrm>
              <a:off x="3894" y="2336"/>
              <a:ext cx="28" cy="30"/>
            </a:xfrm>
            <a:custGeom>
              <a:avLst/>
              <a:gdLst>
                <a:gd name="T0" fmla="*/ 11 w 28"/>
                <a:gd name="T1" fmla="*/ 2 h 30"/>
                <a:gd name="T2" fmla="*/ 8 w 28"/>
                <a:gd name="T3" fmla="*/ 0 h 30"/>
                <a:gd name="T4" fmla="*/ 5 w 28"/>
                <a:gd name="T5" fmla="*/ 0 h 30"/>
                <a:gd name="T6" fmla="*/ 3 w 28"/>
                <a:gd name="T7" fmla="*/ 2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19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8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00" name="Freeform 1584"/>
            <p:cNvSpPr>
              <a:spLocks/>
            </p:cNvSpPr>
            <p:nvPr/>
          </p:nvSpPr>
          <p:spPr bwMode="auto">
            <a:xfrm>
              <a:off x="2901" y="2336"/>
              <a:ext cx="28" cy="30"/>
            </a:xfrm>
            <a:custGeom>
              <a:avLst/>
              <a:gdLst>
                <a:gd name="T0" fmla="*/ 3 w 28"/>
                <a:gd name="T1" fmla="*/ 22 h 30"/>
                <a:gd name="T2" fmla="*/ 0 w 28"/>
                <a:gd name="T3" fmla="*/ 25 h 30"/>
                <a:gd name="T4" fmla="*/ 0 w 28"/>
                <a:gd name="T5" fmla="*/ 28 h 30"/>
                <a:gd name="T6" fmla="*/ 3 w 28"/>
                <a:gd name="T7" fmla="*/ 30 h 30"/>
                <a:gd name="T8" fmla="*/ 6 w 28"/>
                <a:gd name="T9" fmla="*/ 30 h 30"/>
                <a:gd name="T10" fmla="*/ 8 w 28"/>
                <a:gd name="T11" fmla="*/ 30 h 30"/>
                <a:gd name="T12" fmla="*/ 11 w 28"/>
                <a:gd name="T13" fmla="*/ 30 h 30"/>
                <a:gd name="T14" fmla="*/ 28 w 28"/>
                <a:gd name="T15" fmla="*/ 11 h 30"/>
                <a:gd name="T16" fmla="*/ 28 w 28"/>
                <a:gd name="T17" fmla="*/ 8 h 30"/>
                <a:gd name="T18" fmla="*/ 28 w 28"/>
                <a:gd name="T19" fmla="*/ 5 h 30"/>
                <a:gd name="T20" fmla="*/ 28 w 28"/>
                <a:gd name="T21" fmla="*/ 2 h 30"/>
                <a:gd name="T22" fmla="*/ 25 w 28"/>
                <a:gd name="T23" fmla="*/ 0 h 30"/>
                <a:gd name="T24" fmla="*/ 22 w 28"/>
                <a:gd name="T25" fmla="*/ 0 h 30"/>
                <a:gd name="T26" fmla="*/ 20 w 28"/>
                <a:gd name="T27" fmla="*/ 2 h 30"/>
                <a:gd name="T28" fmla="*/ 3 w 28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01" name="Freeform 1585"/>
            <p:cNvSpPr>
              <a:spLocks/>
            </p:cNvSpPr>
            <p:nvPr/>
          </p:nvSpPr>
          <p:spPr bwMode="auto">
            <a:xfrm>
              <a:off x="2918" y="2327"/>
              <a:ext cx="22" cy="20"/>
            </a:xfrm>
            <a:custGeom>
              <a:avLst/>
              <a:gdLst>
                <a:gd name="T0" fmla="*/ 3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3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02" name="Freeform 1586"/>
            <p:cNvSpPr>
              <a:spLocks/>
            </p:cNvSpPr>
            <p:nvPr/>
          </p:nvSpPr>
          <p:spPr bwMode="auto">
            <a:xfrm>
              <a:off x="2929" y="2319"/>
              <a:ext cx="28" cy="19"/>
            </a:xfrm>
            <a:custGeom>
              <a:avLst/>
              <a:gdLst>
                <a:gd name="T0" fmla="*/ 5 w 28"/>
                <a:gd name="T1" fmla="*/ 8 h 19"/>
                <a:gd name="T2" fmla="*/ 3 w 28"/>
                <a:gd name="T3" fmla="*/ 11 h 19"/>
                <a:gd name="T4" fmla="*/ 0 w 28"/>
                <a:gd name="T5" fmla="*/ 14 h 19"/>
                <a:gd name="T6" fmla="*/ 0 w 28"/>
                <a:gd name="T7" fmla="*/ 17 h 19"/>
                <a:gd name="T8" fmla="*/ 3 w 28"/>
                <a:gd name="T9" fmla="*/ 19 h 19"/>
                <a:gd name="T10" fmla="*/ 5 w 28"/>
                <a:gd name="T11" fmla="*/ 19 h 19"/>
                <a:gd name="T12" fmla="*/ 8 w 28"/>
                <a:gd name="T13" fmla="*/ 19 h 19"/>
                <a:gd name="T14" fmla="*/ 25 w 28"/>
                <a:gd name="T15" fmla="*/ 11 h 19"/>
                <a:gd name="T16" fmla="*/ 28 w 28"/>
                <a:gd name="T17" fmla="*/ 11 h 19"/>
                <a:gd name="T18" fmla="*/ 28 w 28"/>
                <a:gd name="T19" fmla="*/ 8 h 19"/>
                <a:gd name="T20" fmla="*/ 28 w 28"/>
                <a:gd name="T21" fmla="*/ 5 h 19"/>
                <a:gd name="T22" fmla="*/ 28 w 28"/>
                <a:gd name="T23" fmla="*/ 3 h 19"/>
                <a:gd name="T24" fmla="*/ 25 w 28"/>
                <a:gd name="T25" fmla="*/ 0 h 19"/>
                <a:gd name="T26" fmla="*/ 22 w 28"/>
                <a:gd name="T27" fmla="*/ 0 h 19"/>
                <a:gd name="T28" fmla="*/ 5 w 28"/>
                <a:gd name="T29" fmla="*/ 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5" y="8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03" name="Freeform 1587"/>
            <p:cNvSpPr>
              <a:spLocks/>
            </p:cNvSpPr>
            <p:nvPr/>
          </p:nvSpPr>
          <p:spPr bwMode="auto">
            <a:xfrm>
              <a:off x="2946" y="2310"/>
              <a:ext cx="19" cy="20"/>
            </a:xfrm>
            <a:custGeom>
              <a:avLst/>
              <a:gdLst>
                <a:gd name="T0" fmla="*/ 2 w 19"/>
                <a:gd name="T1" fmla="*/ 12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2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04" name="Line 1588"/>
            <p:cNvSpPr>
              <a:spLocks noChangeShapeType="1"/>
            </p:cNvSpPr>
            <p:nvPr/>
          </p:nvSpPr>
          <p:spPr bwMode="auto">
            <a:xfrm>
              <a:off x="2960" y="2316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05" name="Freeform 1589"/>
            <p:cNvSpPr>
              <a:spLocks/>
            </p:cNvSpPr>
            <p:nvPr/>
          </p:nvSpPr>
          <p:spPr bwMode="auto">
            <a:xfrm>
              <a:off x="2974" y="2299"/>
              <a:ext cx="19" cy="23"/>
            </a:xfrm>
            <a:custGeom>
              <a:avLst/>
              <a:gdLst>
                <a:gd name="T0" fmla="*/ 2 w 19"/>
                <a:gd name="T1" fmla="*/ 14 h 23"/>
                <a:gd name="T2" fmla="*/ 0 w 19"/>
                <a:gd name="T3" fmla="*/ 17 h 23"/>
                <a:gd name="T4" fmla="*/ 0 w 19"/>
                <a:gd name="T5" fmla="*/ 20 h 23"/>
                <a:gd name="T6" fmla="*/ 2 w 19"/>
                <a:gd name="T7" fmla="*/ 23 h 23"/>
                <a:gd name="T8" fmla="*/ 5 w 19"/>
                <a:gd name="T9" fmla="*/ 23 h 23"/>
                <a:gd name="T10" fmla="*/ 8 w 19"/>
                <a:gd name="T11" fmla="*/ 23 h 23"/>
                <a:gd name="T12" fmla="*/ 11 w 19"/>
                <a:gd name="T13" fmla="*/ 23 h 23"/>
                <a:gd name="T14" fmla="*/ 19 w 19"/>
                <a:gd name="T15" fmla="*/ 11 h 23"/>
                <a:gd name="T16" fmla="*/ 19 w 19"/>
                <a:gd name="T17" fmla="*/ 9 h 23"/>
                <a:gd name="T18" fmla="*/ 19 w 19"/>
                <a:gd name="T19" fmla="*/ 6 h 23"/>
                <a:gd name="T20" fmla="*/ 19 w 19"/>
                <a:gd name="T21" fmla="*/ 3 h 23"/>
                <a:gd name="T22" fmla="*/ 16 w 19"/>
                <a:gd name="T23" fmla="*/ 0 h 23"/>
                <a:gd name="T24" fmla="*/ 14 w 19"/>
                <a:gd name="T25" fmla="*/ 0 h 23"/>
                <a:gd name="T26" fmla="*/ 11 w 19"/>
                <a:gd name="T27" fmla="*/ 3 h 23"/>
                <a:gd name="T28" fmla="*/ 2 w 19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06" name="Freeform 1590"/>
            <p:cNvSpPr>
              <a:spLocks/>
            </p:cNvSpPr>
            <p:nvPr/>
          </p:nvSpPr>
          <p:spPr bwMode="auto">
            <a:xfrm>
              <a:off x="2982" y="2299"/>
              <a:ext cx="31" cy="23"/>
            </a:xfrm>
            <a:custGeom>
              <a:avLst/>
              <a:gdLst>
                <a:gd name="T0" fmla="*/ 11 w 31"/>
                <a:gd name="T1" fmla="*/ 3 h 23"/>
                <a:gd name="T2" fmla="*/ 8 w 31"/>
                <a:gd name="T3" fmla="*/ 0 h 23"/>
                <a:gd name="T4" fmla="*/ 6 w 31"/>
                <a:gd name="T5" fmla="*/ 0 h 23"/>
                <a:gd name="T6" fmla="*/ 3 w 31"/>
                <a:gd name="T7" fmla="*/ 3 h 23"/>
                <a:gd name="T8" fmla="*/ 0 w 31"/>
                <a:gd name="T9" fmla="*/ 6 h 23"/>
                <a:gd name="T10" fmla="*/ 0 w 31"/>
                <a:gd name="T11" fmla="*/ 9 h 23"/>
                <a:gd name="T12" fmla="*/ 3 w 31"/>
                <a:gd name="T13" fmla="*/ 11 h 23"/>
                <a:gd name="T14" fmla="*/ 22 w 31"/>
                <a:gd name="T15" fmla="*/ 23 h 23"/>
                <a:gd name="T16" fmla="*/ 25 w 31"/>
                <a:gd name="T17" fmla="*/ 23 h 23"/>
                <a:gd name="T18" fmla="*/ 28 w 31"/>
                <a:gd name="T19" fmla="*/ 23 h 23"/>
                <a:gd name="T20" fmla="*/ 31 w 31"/>
                <a:gd name="T21" fmla="*/ 23 h 23"/>
                <a:gd name="T22" fmla="*/ 31 w 31"/>
                <a:gd name="T23" fmla="*/ 20 h 23"/>
                <a:gd name="T24" fmla="*/ 31 w 31"/>
                <a:gd name="T25" fmla="*/ 17 h 23"/>
                <a:gd name="T26" fmla="*/ 31 w 31"/>
                <a:gd name="T27" fmla="*/ 14 h 23"/>
                <a:gd name="T28" fmla="*/ 11 w 31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3"/>
                <a:gd name="T47" fmla="*/ 31 w 31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07" name="Line 1591"/>
            <p:cNvSpPr>
              <a:spLocks noChangeShapeType="1"/>
            </p:cNvSpPr>
            <p:nvPr/>
          </p:nvSpPr>
          <p:spPr bwMode="auto">
            <a:xfrm>
              <a:off x="3007" y="2316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08" name="Line 1592"/>
            <p:cNvSpPr>
              <a:spLocks noChangeShapeType="1"/>
            </p:cNvSpPr>
            <p:nvPr/>
          </p:nvSpPr>
          <p:spPr bwMode="auto">
            <a:xfrm>
              <a:off x="3016" y="2316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09" name="Freeform 1593"/>
            <p:cNvSpPr>
              <a:spLocks/>
            </p:cNvSpPr>
            <p:nvPr/>
          </p:nvSpPr>
          <p:spPr bwMode="auto">
            <a:xfrm>
              <a:off x="3030" y="2319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10" name="Freeform 1594"/>
            <p:cNvSpPr>
              <a:spLocks/>
            </p:cNvSpPr>
            <p:nvPr/>
          </p:nvSpPr>
          <p:spPr bwMode="auto">
            <a:xfrm>
              <a:off x="3038" y="2327"/>
              <a:ext cx="28" cy="20"/>
            </a:xfrm>
            <a:custGeom>
              <a:avLst/>
              <a:gdLst>
                <a:gd name="T0" fmla="*/ 11 w 28"/>
                <a:gd name="T1" fmla="*/ 3 h 20"/>
                <a:gd name="T2" fmla="*/ 8 w 28"/>
                <a:gd name="T3" fmla="*/ 0 h 20"/>
                <a:gd name="T4" fmla="*/ 6 w 28"/>
                <a:gd name="T5" fmla="*/ 0 h 20"/>
                <a:gd name="T6" fmla="*/ 3 w 28"/>
                <a:gd name="T7" fmla="*/ 3 h 20"/>
                <a:gd name="T8" fmla="*/ 0 w 28"/>
                <a:gd name="T9" fmla="*/ 6 h 20"/>
                <a:gd name="T10" fmla="*/ 0 w 28"/>
                <a:gd name="T11" fmla="*/ 9 h 20"/>
                <a:gd name="T12" fmla="*/ 3 w 28"/>
                <a:gd name="T13" fmla="*/ 11 h 20"/>
                <a:gd name="T14" fmla="*/ 20 w 28"/>
                <a:gd name="T15" fmla="*/ 20 h 20"/>
                <a:gd name="T16" fmla="*/ 22 w 28"/>
                <a:gd name="T17" fmla="*/ 20 h 20"/>
                <a:gd name="T18" fmla="*/ 25 w 28"/>
                <a:gd name="T19" fmla="*/ 20 h 20"/>
                <a:gd name="T20" fmla="*/ 28 w 28"/>
                <a:gd name="T21" fmla="*/ 20 h 20"/>
                <a:gd name="T22" fmla="*/ 28 w 28"/>
                <a:gd name="T23" fmla="*/ 17 h 20"/>
                <a:gd name="T24" fmla="*/ 28 w 28"/>
                <a:gd name="T25" fmla="*/ 14 h 20"/>
                <a:gd name="T26" fmla="*/ 28 w 28"/>
                <a:gd name="T27" fmla="*/ 11 h 20"/>
                <a:gd name="T28" fmla="*/ 11 w 28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0"/>
                <a:gd name="T47" fmla="*/ 28 w 2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11" name="Freeform 1595"/>
            <p:cNvSpPr>
              <a:spLocks/>
            </p:cNvSpPr>
            <p:nvPr/>
          </p:nvSpPr>
          <p:spPr bwMode="auto">
            <a:xfrm>
              <a:off x="3055" y="2336"/>
              <a:ext cx="31" cy="30"/>
            </a:xfrm>
            <a:custGeom>
              <a:avLst/>
              <a:gdLst>
                <a:gd name="T0" fmla="*/ 11 w 31"/>
                <a:gd name="T1" fmla="*/ 2 h 30"/>
                <a:gd name="T2" fmla="*/ 8 w 31"/>
                <a:gd name="T3" fmla="*/ 0 h 30"/>
                <a:gd name="T4" fmla="*/ 5 w 31"/>
                <a:gd name="T5" fmla="*/ 0 h 30"/>
                <a:gd name="T6" fmla="*/ 3 w 31"/>
                <a:gd name="T7" fmla="*/ 2 h 30"/>
                <a:gd name="T8" fmla="*/ 0 w 31"/>
                <a:gd name="T9" fmla="*/ 5 h 30"/>
                <a:gd name="T10" fmla="*/ 0 w 31"/>
                <a:gd name="T11" fmla="*/ 8 h 30"/>
                <a:gd name="T12" fmla="*/ 3 w 31"/>
                <a:gd name="T13" fmla="*/ 11 h 30"/>
                <a:gd name="T14" fmla="*/ 22 w 31"/>
                <a:gd name="T15" fmla="*/ 30 h 30"/>
                <a:gd name="T16" fmla="*/ 25 w 31"/>
                <a:gd name="T17" fmla="*/ 30 h 30"/>
                <a:gd name="T18" fmla="*/ 28 w 31"/>
                <a:gd name="T19" fmla="*/ 30 h 30"/>
                <a:gd name="T20" fmla="*/ 31 w 31"/>
                <a:gd name="T21" fmla="*/ 30 h 30"/>
                <a:gd name="T22" fmla="*/ 31 w 31"/>
                <a:gd name="T23" fmla="*/ 28 h 30"/>
                <a:gd name="T24" fmla="*/ 31 w 31"/>
                <a:gd name="T25" fmla="*/ 25 h 30"/>
                <a:gd name="T26" fmla="*/ 31 w 31"/>
                <a:gd name="T27" fmla="*/ 22 h 30"/>
                <a:gd name="T28" fmla="*/ 11 w 31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0"/>
                <a:gd name="T47" fmla="*/ 31 w 3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12" name="Line 1596"/>
            <p:cNvSpPr>
              <a:spLocks noChangeShapeType="1"/>
            </p:cNvSpPr>
            <p:nvPr/>
          </p:nvSpPr>
          <p:spPr bwMode="auto">
            <a:xfrm>
              <a:off x="3080" y="2361"/>
              <a:ext cx="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13" name="Freeform 1597"/>
            <p:cNvSpPr>
              <a:spLocks/>
            </p:cNvSpPr>
            <p:nvPr/>
          </p:nvSpPr>
          <p:spPr bwMode="auto">
            <a:xfrm>
              <a:off x="3083" y="2375"/>
              <a:ext cx="30" cy="28"/>
            </a:xfrm>
            <a:custGeom>
              <a:avLst/>
              <a:gdLst>
                <a:gd name="T0" fmla="*/ 11 w 30"/>
                <a:gd name="T1" fmla="*/ 3 h 28"/>
                <a:gd name="T2" fmla="*/ 8 w 30"/>
                <a:gd name="T3" fmla="*/ 0 h 28"/>
                <a:gd name="T4" fmla="*/ 5 w 30"/>
                <a:gd name="T5" fmla="*/ 0 h 28"/>
                <a:gd name="T6" fmla="*/ 3 w 30"/>
                <a:gd name="T7" fmla="*/ 3 h 28"/>
                <a:gd name="T8" fmla="*/ 0 w 30"/>
                <a:gd name="T9" fmla="*/ 5 h 28"/>
                <a:gd name="T10" fmla="*/ 0 w 30"/>
                <a:gd name="T11" fmla="*/ 8 h 28"/>
                <a:gd name="T12" fmla="*/ 3 w 30"/>
                <a:gd name="T13" fmla="*/ 11 h 28"/>
                <a:gd name="T14" fmla="*/ 22 w 30"/>
                <a:gd name="T15" fmla="*/ 28 h 28"/>
                <a:gd name="T16" fmla="*/ 25 w 30"/>
                <a:gd name="T17" fmla="*/ 28 h 28"/>
                <a:gd name="T18" fmla="*/ 28 w 30"/>
                <a:gd name="T19" fmla="*/ 28 h 28"/>
                <a:gd name="T20" fmla="*/ 30 w 30"/>
                <a:gd name="T21" fmla="*/ 28 h 28"/>
                <a:gd name="T22" fmla="*/ 30 w 30"/>
                <a:gd name="T23" fmla="*/ 25 h 28"/>
                <a:gd name="T24" fmla="*/ 30 w 30"/>
                <a:gd name="T25" fmla="*/ 22 h 28"/>
                <a:gd name="T26" fmla="*/ 30 w 30"/>
                <a:gd name="T27" fmla="*/ 19 h 28"/>
                <a:gd name="T28" fmla="*/ 11 w 30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8"/>
                <a:gd name="T47" fmla="*/ 30 w 3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14" name="Line 1598"/>
            <p:cNvSpPr>
              <a:spLocks noChangeShapeType="1"/>
            </p:cNvSpPr>
            <p:nvPr/>
          </p:nvSpPr>
          <p:spPr bwMode="auto">
            <a:xfrm>
              <a:off x="3108" y="2397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15" name="Freeform 1599"/>
            <p:cNvSpPr>
              <a:spLocks/>
            </p:cNvSpPr>
            <p:nvPr/>
          </p:nvSpPr>
          <p:spPr bwMode="auto">
            <a:xfrm>
              <a:off x="3111" y="2419"/>
              <a:ext cx="30" cy="40"/>
            </a:xfrm>
            <a:custGeom>
              <a:avLst/>
              <a:gdLst>
                <a:gd name="T0" fmla="*/ 11 w 30"/>
                <a:gd name="T1" fmla="*/ 3 h 40"/>
                <a:gd name="T2" fmla="*/ 8 w 30"/>
                <a:gd name="T3" fmla="*/ 0 h 40"/>
                <a:gd name="T4" fmla="*/ 5 w 30"/>
                <a:gd name="T5" fmla="*/ 0 h 40"/>
                <a:gd name="T6" fmla="*/ 2 w 30"/>
                <a:gd name="T7" fmla="*/ 3 h 40"/>
                <a:gd name="T8" fmla="*/ 0 w 30"/>
                <a:gd name="T9" fmla="*/ 6 h 40"/>
                <a:gd name="T10" fmla="*/ 0 w 30"/>
                <a:gd name="T11" fmla="*/ 9 h 40"/>
                <a:gd name="T12" fmla="*/ 2 w 30"/>
                <a:gd name="T13" fmla="*/ 12 h 40"/>
                <a:gd name="T14" fmla="*/ 22 w 30"/>
                <a:gd name="T15" fmla="*/ 40 h 40"/>
                <a:gd name="T16" fmla="*/ 25 w 30"/>
                <a:gd name="T17" fmla="*/ 40 h 40"/>
                <a:gd name="T18" fmla="*/ 28 w 30"/>
                <a:gd name="T19" fmla="*/ 40 h 40"/>
                <a:gd name="T20" fmla="*/ 30 w 30"/>
                <a:gd name="T21" fmla="*/ 40 h 40"/>
                <a:gd name="T22" fmla="*/ 30 w 30"/>
                <a:gd name="T23" fmla="*/ 37 h 40"/>
                <a:gd name="T24" fmla="*/ 30 w 30"/>
                <a:gd name="T25" fmla="*/ 34 h 40"/>
                <a:gd name="T26" fmla="*/ 30 w 30"/>
                <a:gd name="T27" fmla="*/ 31 h 40"/>
                <a:gd name="T28" fmla="*/ 11 w 30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0"/>
                <a:gd name="T47" fmla="*/ 30 w 3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16" name="Line 1600"/>
            <p:cNvSpPr>
              <a:spLocks noChangeShapeType="1"/>
            </p:cNvSpPr>
            <p:nvPr/>
          </p:nvSpPr>
          <p:spPr bwMode="auto">
            <a:xfrm>
              <a:off x="3136" y="2453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17" name="Freeform 1601"/>
            <p:cNvSpPr>
              <a:spLocks/>
            </p:cNvSpPr>
            <p:nvPr/>
          </p:nvSpPr>
          <p:spPr bwMode="auto">
            <a:xfrm>
              <a:off x="3139" y="2473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5 w 28"/>
                <a:gd name="T5" fmla="*/ 0 h 39"/>
                <a:gd name="T6" fmla="*/ 2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2 w 28"/>
                <a:gd name="T13" fmla="*/ 11 h 39"/>
                <a:gd name="T14" fmla="*/ 19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18" name="Line 1602"/>
            <p:cNvSpPr>
              <a:spLocks noChangeShapeType="1"/>
            </p:cNvSpPr>
            <p:nvPr/>
          </p:nvSpPr>
          <p:spPr bwMode="auto">
            <a:xfrm>
              <a:off x="3161" y="2506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19" name="Freeform 1603"/>
            <p:cNvSpPr>
              <a:spLocks/>
            </p:cNvSpPr>
            <p:nvPr/>
          </p:nvSpPr>
          <p:spPr bwMode="auto">
            <a:xfrm>
              <a:off x="3167" y="2529"/>
              <a:ext cx="28" cy="36"/>
            </a:xfrm>
            <a:custGeom>
              <a:avLst/>
              <a:gdLst>
                <a:gd name="T0" fmla="*/ 11 w 28"/>
                <a:gd name="T1" fmla="*/ 2 h 36"/>
                <a:gd name="T2" fmla="*/ 8 w 28"/>
                <a:gd name="T3" fmla="*/ 0 h 36"/>
                <a:gd name="T4" fmla="*/ 5 w 28"/>
                <a:gd name="T5" fmla="*/ 0 h 36"/>
                <a:gd name="T6" fmla="*/ 2 w 28"/>
                <a:gd name="T7" fmla="*/ 2 h 36"/>
                <a:gd name="T8" fmla="*/ 0 w 28"/>
                <a:gd name="T9" fmla="*/ 5 h 36"/>
                <a:gd name="T10" fmla="*/ 0 w 28"/>
                <a:gd name="T11" fmla="*/ 8 h 36"/>
                <a:gd name="T12" fmla="*/ 2 w 28"/>
                <a:gd name="T13" fmla="*/ 11 h 36"/>
                <a:gd name="T14" fmla="*/ 19 w 28"/>
                <a:gd name="T15" fmla="*/ 36 h 36"/>
                <a:gd name="T16" fmla="*/ 22 w 28"/>
                <a:gd name="T17" fmla="*/ 36 h 36"/>
                <a:gd name="T18" fmla="*/ 25 w 28"/>
                <a:gd name="T19" fmla="*/ 36 h 36"/>
                <a:gd name="T20" fmla="*/ 28 w 28"/>
                <a:gd name="T21" fmla="*/ 36 h 36"/>
                <a:gd name="T22" fmla="*/ 28 w 28"/>
                <a:gd name="T23" fmla="*/ 33 h 36"/>
                <a:gd name="T24" fmla="*/ 28 w 28"/>
                <a:gd name="T25" fmla="*/ 30 h 36"/>
                <a:gd name="T26" fmla="*/ 28 w 28"/>
                <a:gd name="T27" fmla="*/ 28 h 36"/>
                <a:gd name="T28" fmla="*/ 11 w 28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20" name="Line 1604"/>
            <p:cNvSpPr>
              <a:spLocks noChangeShapeType="1"/>
            </p:cNvSpPr>
            <p:nvPr/>
          </p:nvSpPr>
          <p:spPr bwMode="auto">
            <a:xfrm>
              <a:off x="3189" y="2559"/>
              <a:ext cx="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21" name="Freeform 1605"/>
            <p:cNvSpPr>
              <a:spLocks/>
            </p:cNvSpPr>
            <p:nvPr/>
          </p:nvSpPr>
          <p:spPr bwMode="auto">
            <a:xfrm>
              <a:off x="3192" y="2590"/>
              <a:ext cx="31" cy="48"/>
            </a:xfrm>
            <a:custGeom>
              <a:avLst/>
              <a:gdLst>
                <a:gd name="T0" fmla="*/ 11 w 31"/>
                <a:gd name="T1" fmla="*/ 3 h 48"/>
                <a:gd name="T2" fmla="*/ 8 w 31"/>
                <a:gd name="T3" fmla="*/ 0 h 48"/>
                <a:gd name="T4" fmla="*/ 5 w 31"/>
                <a:gd name="T5" fmla="*/ 0 h 48"/>
                <a:gd name="T6" fmla="*/ 3 w 31"/>
                <a:gd name="T7" fmla="*/ 3 h 48"/>
                <a:gd name="T8" fmla="*/ 0 w 31"/>
                <a:gd name="T9" fmla="*/ 6 h 48"/>
                <a:gd name="T10" fmla="*/ 0 w 31"/>
                <a:gd name="T11" fmla="*/ 9 h 48"/>
                <a:gd name="T12" fmla="*/ 3 w 31"/>
                <a:gd name="T13" fmla="*/ 11 h 48"/>
                <a:gd name="T14" fmla="*/ 22 w 31"/>
                <a:gd name="T15" fmla="*/ 48 h 48"/>
                <a:gd name="T16" fmla="*/ 25 w 31"/>
                <a:gd name="T17" fmla="*/ 48 h 48"/>
                <a:gd name="T18" fmla="*/ 28 w 31"/>
                <a:gd name="T19" fmla="*/ 48 h 48"/>
                <a:gd name="T20" fmla="*/ 31 w 31"/>
                <a:gd name="T21" fmla="*/ 48 h 48"/>
                <a:gd name="T22" fmla="*/ 31 w 31"/>
                <a:gd name="T23" fmla="*/ 45 h 48"/>
                <a:gd name="T24" fmla="*/ 31 w 31"/>
                <a:gd name="T25" fmla="*/ 42 h 48"/>
                <a:gd name="T26" fmla="*/ 31 w 31"/>
                <a:gd name="T27" fmla="*/ 39 h 48"/>
                <a:gd name="T28" fmla="*/ 11 w 31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8"/>
                <a:gd name="T47" fmla="*/ 31 w 31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48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22" name="Line 1606"/>
            <p:cNvSpPr>
              <a:spLocks noChangeShapeType="1"/>
            </p:cNvSpPr>
            <p:nvPr/>
          </p:nvSpPr>
          <p:spPr bwMode="auto">
            <a:xfrm>
              <a:off x="3217" y="2632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23" name="Freeform 1607"/>
            <p:cNvSpPr>
              <a:spLocks/>
            </p:cNvSpPr>
            <p:nvPr/>
          </p:nvSpPr>
          <p:spPr bwMode="auto">
            <a:xfrm>
              <a:off x="3220" y="2654"/>
              <a:ext cx="31" cy="48"/>
            </a:xfrm>
            <a:custGeom>
              <a:avLst/>
              <a:gdLst>
                <a:gd name="T0" fmla="*/ 11 w 31"/>
                <a:gd name="T1" fmla="*/ 3 h 48"/>
                <a:gd name="T2" fmla="*/ 8 w 31"/>
                <a:gd name="T3" fmla="*/ 0 h 48"/>
                <a:gd name="T4" fmla="*/ 5 w 31"/>
                <a:gd name="T5" fmla="*/ 0 h 48"/>
                <a:gd name="T6" fmla="*/ 3 w 31"/>
                <a:gd name="T7" fmla="*/ 3 h 48"/>
                <a:gd name="T8" fmla="*/ 0 w 31"/>
                <a:gd name="T9" fmla="*/ 6 h 48"/>
                <a:gd name="T10" fmla="*/ 0 w 31"/>
                <a:gd name="T11" fmla="*/ 9 h 48"/>
                <a:gd name="T12" fmla="*/ 3 w 31"/>
                <a:gd name="T13" fmla="*/ 12 h 48"/>
                <a:gd name="T14" fmla="*/ 22 w 31"/>
                <a:gd name="T15" fmla="*/ 48 h 48"/>
                <a:gd name="T16" fmla="*/ 25 w 31"/>
                <a:gd name="T17" fmla="*/ 48 h 48"/>
                <a:gd name="T18" fmla="*/ 28 w 31"/>
                <a:gd name="T19" fmla="*/ 48 h 48"/>
                <a:gd name="T20" fmla="*/ 31 w 31"/>
                <a:gd name="T21" fmla="*/ 48 h 48"/>
                <a:gd name="T22" fmla="*/ 31 w 31"/>
                <a:gd name="T23" fmla="*/ 45 h 48"/>
                <a:gd name="T24" fmla="*/ 31 w 31"/>
                <a:gd name="T25" fmla="*/ 42 h 48"/>
                <a:gd name="T26" fmla="*/ 31 w 31"/>
                <a:gd name="T27" fmla="*/ 40 h 48"/>
                <a:gd name="T28" fmla="*/ 11 w 31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8"/>
                <a:gd name="T47" fmla="*/ 31 w 31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48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24" name="Line 1608"/>
            <p:cNvSpPr>
              <a:spLocks noChangeShapeType="1"/>
            </p:cNvSpPr>
            <p:nvPr/>
          </p:nvSpPr>
          <p:spPr bwMode="auto">
            <a:xfrm flipV="1">
              <a:off x="3245" y="2660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25" name="Line 1609"/>
            <p:cNvSpPr>
              <a:spLocks noChangeShapeType="1"/>
            </p:cNvSpPr>
            <p:nvPr/>
          </p:nvSpPr>
          <p:spPr bwMode="auto">
            <a:xfrm flipV="1">
              <a:off x="3262" y="2632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26" name="Line 1610"/>
            <p:cNvSpPr>
              <a:spLocks noChangeShapeType="1"/>
            </p:cNvSpPr>
            <p:nvPr/>
          </p:nvSpPr>
          <p:spPr bwMode="auto">
            <a:xfrm flipV="1">
              <a:off x="3273" y="2596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27" name="Line 1611"/>
            <p:cNvSpPr>
              <a:spLocks noChangeShapeType="1"/>
            </p:cNvSpPr>
            <p:nvPr/>
          </p:nvSpPr>
          <p:spPr bwMode="auto">
            <a:xfrm flipV="1">
              <a:off x="3290" y="2559"/>
              <a:ext cx="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28" name="Freeform 1612"/>
            <p:cNvSpPr>
              <a:spLocks/>
            </p:cNvSpPr>
            <p:nvPr/>
          </p:nvSpPr>
          <p:spPr bwMode="auto">
            <a:xfrm>
              <a:off x="3292" y="2529"/>
              <a:ext cx="31" cy="36"/>
            </a:xfrm>
            <a:custGeom>
              <a:avLst/>
              <a:gdLst>
                <a:gd name="T0" fmla="*/ 3 w 31"/>
                <a:gd name="T1" fmla="*/ 28 h 36"/>
                <a:gd name="T2" fmla="*/ 0 w 31"/>
                <a:gd name="T3" fmla="*/ 30 h 36"/>
                <a:gd name="T4" fmla="*/ 0 w 31"/>
                <a:gd name="T5" fmla="*/ 33 h 36"/>
                <a:gd name="T6" fmla="*/ 3 w 31"/>
                <a:gd name="T7" fmla="*/ 36 h 36"/>
                <a:gd name="T8" fmla="*/ 6 w 31"/>
                <a:gd name="T9" fmla="*/ 36 h 36"/>
                <a:gd name="T10" fmla="*/ 9 w 31"/>
                <a:gd name="T11" fmla="*/ 36 h 36"/>
                <a:gd name="T12" fmla="*/ 12 w 31"/>
                <a:gd name="T13" fmla="*/ 36 h 36"/>
                <a:gd name="T14" fmla="*/ 31 w 31"/>
                <a:gd name="T15" fmla="*/ 11 h 36"/>
                <a:gd name="T16" fmla="*/ 31 w 31"/>
                <a:gd name="T17" fmla="*/ 8 h 36"/>
                <a:gd name="T18" fmla="*/ 31 w 31"/>
                <a:gd name="T19" fmla="*/ 5 h 36"/>
                <a:gd name="T20" fmla="*/ 31 w 31"/>
                <a:gd name="T21" fmla="*/ 2 h 36"/>
                <a:gd name="T22" fmla="*/ 28 w 31"/>
                <a:gd name="T23" fmla="*/ 0 h 36"/>
                <a:gd name="T24" fmla="*/ 26 w 31"/>
                <a:gd name="T25" fmla="*/ 0 h 36"/>
                <a:gd name="T26" fmla="*/ 23 w 31"/>
                <a:gd name="T27" fmla="*/ 2 h 36"/>
                <a:gd name="T28" fmla="*/ 3 w 31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29" name="Line 1613"/>
            <p:cNvSpPr>
              <a:spLocks noChangeShapeType="1"/>
            </p:cNvSpPr>
            <p:nvPr/>
          </p:nvSpPr>
          <p:spPr bwMode="auto">
            <a:xfrm flipV="1">
              <a:off x="3318" y="2506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30" name="Freeform 1614"/>
            <p:cNvSpPr>
              <a:spLocks/>
            </p:cNvSpPr>
            <p:nvPr/>
          </p:nvSpPr>
          <p:spPr bwMode="auto">
            <a:xfrm>
              <a:off x="3320" y="2473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9 w 31"/>
                <a:gd name="T11" fmla="*/ 39 h 39"/>
                <a:gd name="T12" fmla="*/ 12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6 w 31"/>
                <a:gd name="T25" fmla="*/ 0 h 39"/>
                <a:gd name="T26" fmla="*/ 23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31" name="Line 1615"/>
            <p:cNvSpPr>
              <a:spLocks noChangeShapeType="1"/>
            </p:cNvSpPr>
            <p:nvPr/>
          </p:nvSpPr>
          <p:spPr bwMode="auto">
            <a:xfrm flipV="1">
              <a:off x="3346" y="2453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32" name="Freeform 1616"/>
            <p:cNvSpPr>
              <a:spLocks/>
            </p:cNvSpPr>
            <p:nvPr/>
          </p:nvSpPr>
          <p:spPr bwMode="auto">
            <a:xfrm>
              <a:off x="3348" y="2419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9 w 31"/>
                <a:gd name="T11" fmla="*/ 40 h 40"/>
                <a:gd name="T12" fmla="*/ 12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6 w 31"/>
                <a:gd name="T25" fmla="*/ 0 h 40"/>
                <a:gd name="T26" fmla="*/ 23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33" name="Line 1617"/>
            <p:cNvSpPr>
              <a:spLocks noChangeShapeType="1"/>
            </p:cNvSpPr>
            <p:nvPr/>
          </p:nvSpPr>
          <p:spPr bwMode="auto">
            <a:xfrm flipV="1">
              <a:off x="3374" y="2397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34" name="Freeform 1618"/>
            <p:cNvSpPr>
              <a:spLocks/>
            </p:cNvSpPr>
            <p:nvPr/>
          </p:nvSpPr>
          <p:spPr bwMode="auto">
            <a:xfrm>
              <a:off x="3376" y="2375"/>
              <a:ext cx="31" cy="28"/>
            </a:xfrm>
            <a:custGeom>
              <a:avLst/>
              <a:gdLst>
                <a:gd name="T0" fmla="*/ 3 w 31"/>
                <a:gd name="T1" fmla="*/ 19 h 28"/>
                <a:gd name="T2" fmla="*/ 0 w 31"/>
                <a:gd name="T3" fmla="*/ 22 h 28"/>
                <a:gd name="T4" fmla="*/ 0 w 31"/>
                <a:gd name="T5" fmla="*/ 25 h 28"/>
                <a:gd name="T6" fmla="*/ 3 w 31"/>
                <a:gd name="T7" fmla="*/ 28 h 28"/>
                <a:gd name="T8" fmla="*/ 6 w 31"/>
                <a:gd name="T9" fmla="*/ 28 h 28"/>
                <a:gd name="T10" fmla="*/ 9 w 31"/>
                <a:gd name="T11" fmla="*/ 28 h 28"/>
                <a:gd name="T12" fmla="*/ 12 w 31"/>
                <a:gd name="T13" fmla="*/ 28 h 28"/>
                <a:gd name="T14" fmla="*/ 31 w 31"/>
                <a:gd name="T15" fmla="*/ 11 h 28"/>
                <a:gd name="T16" fmla="*/ 31 w 31"/>
                <a:gd name="T17" fmla="*/ 8 h 28"/>
                <a:gd name="T18" fmla="*/ 31 w 31"/>
                <a:gd name="T19" fmla="*/ 5 h 28"/>
                <a:gd name="T20" fmla="*/ 31 w 31"/>
                <a:gd name="T21" fmla="*/ 3 h 28"/>
                <a:gd name="T22" fmla="*/ 28 w 31"/>
                <a:gd name="T23" fmla="*/ 0 h 28"/>
                <a:gd name="T24" fmla="*/ 26 w 31"/>
                <a:gd name="T25" fmla="*/ 0 h 28"/>
                <a:gd name="T26" fmla="*/ 23 w 31"/>
                <a:gd name="T27" fmla="*/ 3 h 28"/>
                <a:gd name="T28" fmla="*/ 3 w 31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8"/>
                <a:gd name="T47" fmla="*/ 31 w 31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35" name="Freeform 1619"/>
            <p:cNvSpPr>
              <a:spLocks/>
            </p:cNvSpPr>
            <p:nvPr/>
          </p:nvSpPr>
          <p:spPr bwMode="auto">
            <a:xfrm>
              <a:off x="3396" y="2355"/>
              <a:ext cx="28" cy="31"/>
            </a:xfrm>
            <a:custGeom>
              <a:avLst/>
              <a:gdLst>
                <a:gd name="T0" fmla="*/ 3 w 28"/>
                <a:gd name="T1" fmla="*/ 23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6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20 w 28"/>
                <a:gd name="T27" fmla="*/ 3 h 31"/>
                <a:gd name="T28" fmla="*/ 3 w 28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36" name="Line 1620"/>
            <p:cNvSpPr>
              <a:spLocks noChangeShapeType="1"/>
            </p:cNvSpPr>
            <p:nvPr/>
          </p:nvSpPr>
          <p:spPr bwMode="auto">
            <a:xfrm flipV="1">
              <a:off x="3418" y="2341"/>
              <a:ext cx="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37" name="Line 1621"/>
            <p:cNvSpPr>
              <a:spLocks noChangeShapeType="1"/>
            </p:cNvSpPr>
            <p:nvPr/>
          </p:nvSpPr>
          <p:spPr bwMode="auto">
            <a:xfrm flipV="1">
              <a:off x="3427" y="2333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38" name="Freeform 1622"/>
            <p:cNvSpPr>
              <a:spLocks/>
            </p:cNvSpPr>
            <p:nvPr/>
          </p:nvSpPr>
          <p:spPr bwMode="auto">
            <a:xfrm>
              <a:off x="3441" y="2319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39" name="Line 1623"/>
            <p:cNvSpPr>
              <a:spLocks noChangeShapeType="1"/>
            </p:cNvSpPr>
            <p:nvPr/>
          </p:nvSpPr>
          <p:spPr bwMode="auto">
            <a:xfrm flipV="1">
              <a:off x="3455" y="2316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40" name="Line 1624"/>
            <p:cNvSpPr>
              <a:spLocks noChangeShapeType="1"/>
            </p:cNvSpPr>
            <p:nvPr/>
          </p:nvSpPr>
          <p:spPr bwMode="auto">
            <a:xfrm>
              <a:off x="3471" y="2316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41" name="Freeform 1625"/>
            <p:cNvSpPr>
              <a:spLocks/>
            </p:cNvSpPr>
            <p:nvPr/>
          </p:nvSpPr>
          <p:spPr bwMode="auto">
            <a:xfrm>
              <a:off x="3477" y="2299"/>
              <a:ext cx="28" cy="23"/>
            </a:xfrm>
            <a:custGeom>
              <a:avLst/>
              <a:gdLst>
                <a:gd name="T0" fmla="*/ 3 w 28"/>
                <a:gd name="T1" fmla="*/ 14 h 23"/>
                <a:gd name="T2" fmla="*/ 0 w 28"/>
                <a:gd name="T3" fmla="*/ 17 h 23"/>
                <a:gd name="T4" fmla="*/ 0 w 28"/>
                <a:gd name="T5" fmla="*/ 20 h 23"/>
                <a:gd name="T6" fmla="*/ 3 w 28"/>
                <a:gd name="T7" fmla="*/ 23 h 23"/>
                <a:gd name="T8" fmla="*/ 6 w 28"/>
                <a:gd name="T9" fmla="*/ 23 h 23"/>
                <a:gd name="T10" fmla="*/ 8 w 28"/>
                <a:gd name="T11" fmla="*/ 23 h 23"/>
                <a:gd name="T12" fmla="*/ 11 w 28"/>
                <a:gd name="T13" fmla="*/ 23 h 23"/>
                <a:gd name="T14" fmla="*/ 28 w 28"/>
                <a:gd name="T15" fmla="*/ 11 h 23"/>
                <a:gd name="T16" fmla="*/ 28 w 28"/>
                <a:gd name="T17" fmla="*/ 9 h 23"/>
                <a:gd name="T18" fmla="*/ 28 w 28"/>
                <a:gd name="T19" fmla="*/ 6 h 23"/>
                <a:gd name="T20" fmla="*/ 28 w 28"/>
                <a:gd name="T21" fmla="*/ 3 h 23"/>
                <a:gd name="T22" fmla="*/ 25 w 28"/>
                <a:gd name="T23" fmla="*/ 0 h 23"/>
                <a:gd name="T24" fmla="*/ 22 w 28"/>
                <a:gd name="T25" fmla="*/ 0 h 23"/>
                <a:gd name="T26" fmla="*/ 20 w 28"/>
                <a:gd name="T27" fmla="*/ 3 h 23"/>
                <a:gd name="T28" fmla="*/ 3 w 28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3"/>
                <a:gd name="T47" fmla="*/ 28 w 2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42" name="Freeform 1626"/>
            <p:cNvSpPr>
              <a:spLocks/>
            </p:cNvSpPr>
            <p:nvPr/>
          </p:nvSpPr>
          <p:spPr bwMode="auto">
            <a:xfrm>
              <a:off x="3494" y="2299"/>
              <a:ext cx="22" cy="23"/>
            </a:xfrm>
            <a:custGeom>
              <a:avLst/>
              <a:gdLst>
                <a:gd name="T0" fmla="*/ 11 w 22"/>
                <a:gd name="T1" fmla="*/ 3 h 23"/>
                <a:gd name="T2" fmla="*/ 8 w 22"/>
                <a:gd name="T3" fmla="*/ 0 h 23"/>
                <a:gd name="T4" fmla="*/ 5 w 22"/>
                <a:gd name="T5" fmla="*/ 0 h 23"/>
                <a:gd name="T6" fmla="*/ 3 w 22"/>
                <a:gd name="T7" fmla="*/ 3 h 23"/>
                <a:gd name="T8" fmla="*/ 0 w 22"/>
                <a:gd name="T9" fmla="*/ 6 h 23"/>
                <a:gd name="T10" fmla="*/ 0 w 22"/>
                <a:gd name="T11" fmla="*/ 9 h 23"/>
                <a:gd name="T12" fmla="*/ 3 w 22"/>
                <a:gd name="T13" fmla="*/ 11 h 23"/>
                <a:gd name="T14" fmla="*/ 14 w 22"/>
                <a:gd name="T15" fmla="*/ 23 h 23"/>
                <a:gd name="T16" fmla="*/ 17 w 22"/>
                <a:gd name="T17" fmla="*/ 23 h 23"/>
                <a:gd name="T18" fmla="*/ 19 w 22"/>
                <a:gd name="T19" fmla="*/ 23 h 23"/>
                <a:gd name="T20" fmla="*/ 22 w 22"/>
                <a:gd name="T21" fmla="*/ 23 h 23"/>
                <a:gd name="T22" fmla="*/ 22 w 22"/>
                <a:gd name="T23" fmla="*/ 20 h 23"/>
                <a:gd name="T24" fmla="*/ 22 w 22"/>
                <a:gd name="T25" fmla="*/ 17 h 23"/>
                <a:gd name="T26" fmla="*/ 22 w 22"/>
                <a:gd name="T27" fmla="*/ 14 h 23"/>
                <a:gd name="T28" fmla="*/ 11 w 22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43" name="Line 1627"/>
            <p:cNvSpPr>
              <a:spLocks noChangeShapeType="1"/>
            </p:cNvSpPr>
            <p:nvPr/>
          </p:nvSpPr>
          <p:spPr bwMode="auto">
            <a:xfrm>
              <a:off x="3511" y="2316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44" name="Freeform 1628"/>
            <p:cNvSpPr>
              <a:spLocks/>
            </p:cNvSpPr>
            <p:nvPr/>
          </p:nvSpPr>
          <p:spPr bwMode="auto">
            <a:xfrm>
              <a:off x="3522" y="2310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2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2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45" name="Freeform 1629"/>
            <p:cNvSpPr>
              <a:spLocks/>
            </p:cNvSpPr>
            <p:nvPr/>
          </p:nvSpPr>
          <p:spPr bwMode="auto">
            <a:xfrm>
              <a:off x="3533" y="2319"/>
              <a:ext cx="28" cy="19"/>
            </a:xfrm>
            <a:custGeom>
              <a:avLst/>
              <a:gdLst>
                <a:gd name="T0" fmla="*/ 11 w 28"/>
                <a:gd name="T1" fmla="*/ 3 h 19"/>
                <a:gd name="T2" fmla="*/ 8 w 28"/>
                <a:gd name="T3" fmla="*/ 0 h 19"/>
                <a:gd name="T4" fmla="*/ 6 w 28"/>
                <a:gd name="T5" fmla="*/ 0 h 19"/>
                <a:gd name="T6" fmla="*/ 3 w 28"/>
                <a:gd name="T7" fmla="*/ 3 h 19"/>
                <a:gd name="T8" fmla="*/ 0 w 28"/>
                <a:gd name="T9" fmla="*/ 5 h 19"/>
                <a:gd name="T10" fmla="*/ 0 w 28"/>
                <a:gd name="T11" fmla="*/ 8 h 19"/>
                <a:gd name="T12" fmla="*/ 3 w 28"/>
                <a:gd name="T13" fmla="*/ 11 h 19"/>
                <a:gd name="T14" fmla="*/ 20 w 28"/>
                <a:gd name="T15" fmla="*/ 19 h 19"/>
                <a:gd name="T16" fmla="*/ 22 w 28"/>
                <a:gd name="T17" fmla="*/ 19 h 19"/>
                <a:gd name="T18" fmla="*/ 25 w 28"/>
                <a:gd name="T19" fmla="*/ 19 h 19"/>
                <a:gd name="T20" fmla="*/ 28 w 28"/>
                <a:gd name="T21" fmla="*/ 19 h 19"/>
                <a:gd name="T22" fmla="*/ 28 w 28"/>
                <a:gd name="T23" fmla="*/ 17 h 19"/>
                <a:gd name="T24" fmla="*/ 28 w 28"/>
                <a:gd name="T25" fmla="*/ 14 h 19"/>
                <a:gd name="T26" fmla="*/ 28 w 28"/>
                <a:gd name="T27" fmla="*/ 11 h 19"/>
                <a:gd name="T28" fmla="*/ 11 w 28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46" name="Freeform 1630"/>
            <p:cNvSpPr>
              <a:spLocks/>
            </p:cNvSpPr>
            <p:nvPr/>
          </p:nvSpPr>
          <p:spPr bwMode="auto">
            <a:xfrm>
              <a:off x="3550" y="2327"/>
              <a:ext cx="14" cy="20"/>
            </a:xfrm>
            <a:custGeom>
              <a:avLst/>
              <a:gdLst>
                <a:gd name="T0" fmla="*/ 11 w 14"/>
                <a:gd name="T1" fmla="*/ 6 h 20"/>
                <a:gd name="T2" fmla="*/ 11 w 14"/>
                <a:gd name="T3" fmla="*/ 3 h 20"/>
                <a:gd name="T4" fmla="*/ 8 w 14"/>
                <a:gd name="T5" fmla="*/ 0 h 20"/>
                <a:gd name="T6" fmla="*/ 5 w 14"/>
                <a:gd name="T7" fmla="*/ 0 h 20"/>
                <a:gd name="T8" fmla="*/ 3 w 14"/>
                <a:gd name="T9" fmla="*/ 3 h 20"/>
                <a:gd name="T10" fmla="*/ 0 w 14"/>
                <a:gd name="T11" fmla="*/ 6 h 20"/>
                <a:gd name="T12" fmla="*/ 0 w 14"/>
                <a:gd name="T13" fmla="*/ 9 h 20"/>
                <a:gd name="T14" fmla="*/ 3 w 14"/>
                <a:gd name="T15" fmla="*/ 17 h 20"/>
                <a:gd name="T16" fmla="*/ 5 w 14"/>
                <a:gd name="T17" fmla="*/ 20 h 20"/>
                <a:gd name="T18" fmla="*/ 8 w 14"/>
                <a:gd name="T19" fmla="*/ 20 h 20"/>
                <a:gd name="T20" fmla="*/ 11 w 14"/>
                <a:gd name="T21" fmla="*/ 20 h 20"/>
                <a:gd name="T22" fmla="*/ 14 w 14"/>
                <a:gd name="T23" fmla="*/ 20 h 20"/>
                <a:gd name="T24" fmla="*/ 14 w 14"/>
                <a:gd name="T25" fmla="*/ 17 h 20"/>
                <a:gd name="T26" fmla="*/ 14 w 14"/>
                <a:gd name="T27" fmla="*/ 14 h 20"/>
                <a:gd name="T28" fmla="*/ 11 w 14"/>
                <a:gd name="T29" fmla="*/ 6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0"/>
                <a:gd name="T47" fmla="*/ 14 w 14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0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47" name="Freeform 1631"/>
            <p:cNvSpPr>
              <a:spLocks/>
            </p:cNvSpPr>
            <p:nvPr/>
          </p:nvSpPr>
          <p:spPr bwMode="auto">
            <a:xfrm>
              <a:off x="3553" y="2336"/>
              <a:ext cx="33" cy="30"/>
            </a:xfrm>
            <a:custGeom>
              <a:avLst/>
              <a:gdLst>
                <a:gd name="T0" fmla="*/ 11 w 33"/>
                <a:gd name="T1" fmla="*/ 2 h 30"/>
                <a:gd name="T2" fmla="*/ 8 w 33"/>
                <a:gd name="T3" fmla="*/ 0 h 30"/>
                <a:gd name="T4" fmla="*/ 5 w 33"/>
                <a:gd name="T5" fmla="*/ 0 h 30"/>
                <a:gd name="T6" fmla="*/ 2 w 33"/>
                <a:gd name="T7" fmla="*/ 2 h 30"/>
                <a:gd name="T8" fmla="*/ 0 w 33"/>
                <a:gd name="T9" fmla="*/ 5 h 30"/>
                <a:gd name="T10" fmla="*/ 0 w 33"/>
                <a:gd name="T11" fmla="*/ 8 h 30"/>
                <a:gd name="T12" fmla="*/ 2 w 33"/>
                <a:gd name="T13" fmla="*/ 11 h 30"/>
                <a:gd name="T14" fmla="*/ 25 w 33"/>
                <a:gd name="T15" fmla="*/ 30 h 30"/>
                <a:gd name="T16" fmla="*/ 28 w 33"/>
                <a:gd name="T17" fmla="*/ 30 h 30"/>
                <a:gd name="T18" fmla="*/ 30 w 33"/>
                <a:gd name="T19" fmla="*/ 30 h 30"/>
                <a:gd name="T20" fmla="*/ 33 w 33"/>
                <a:gd name="T21" fmla="*/ 30 h 30"/>
                <a:gd name="T22" fmla="*/ 33 w 33"/>
                <a:gd name="T23" fmla="*/ 28 h 30"/>
                <a:gd name="T24" fmla="*/ 33 w 33"/>
                <a:gd name="T25" fmla="*/ 25 h 30"/>
                <a:gd name="T26" fmla="*/ 33 w 33"/>
                <a:gd name="T27" fmla="*/ 22 h 30"/>
                <a:gd name="T28" fmla="*/ 11 w 33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0"/>
                <a:gd name="T47" fmla="*/ 33 w 33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48" name="Freeform 1632"/>
            <p:cNvSpPr>
              <a:spLocks/>
            </p:cNvSpPr>
            <p:nvPr/>
          </p:nvSpPr>
          <p:spPr bwMode="auto">
            <a:xfrm>
              <a:off x="3575" y="2355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8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3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49" name="Freeform 1633"/>
            <p:cNvSpPr>
              <a:spLocks/>
            </p:cNvSpPr>
            <p:nvPr/>
          </p:nvSpPr>
          <p:spPr bwMode="auto">
            <a:xfrm>
              <a:off x="3592" y="2375"/>
              <a:ext cx="22" cy="28"/>
            </a:xfrm>
            <a:custGeom>
              <a:avLst/>
              <a:gdLst>
                <a:gd name="T0" fmla="*/ 11 w 22"/>
                <a:gd name="T1" fmla="*/ 3 h 28"/>
                <a:gd name="T2" fmla="*/ 8 w 22"/>
                <a:gd name="T3" fmla="*/ 0 h 28"/>
                <a:gd name="T4" fmla="*/ 5 w 22"/>
                <a:gd name="T5" fmla="*/ 0 h 28"/>
                <a:gd name="T6" fmla="*/ 3 w 22"/>
                <a:gd name="T7" fmla="*/ 3 h 28"/>
                <a:gd name="T8" fmla="*/ 0 w 22"/>
                <a:gd name="T9" fmla="*/ 5 h 28"/>
                <a:gd name="T10" fmla="*/ 0 w 22"/>
                <a:gd name="T11" fmla="*/ 8 h 28"/>
                <a:gd name="T12" fmla="*/ 3 w 22"/>
                <a:gd name="T13" fmla="*/ 11 h 28"/>
                <a:gd name="T14" fmla="*/ 14 w 22"/>
                <a:gd name="T15" fmla="*/ 28 h 28"/>
                <a:gd name="T16" fmla="*/ 17 w 22"/>
                <a:gd name="T17" fmla="*/ 28 h 28"/>
                <a:gd name="T18" fmla="*/ 19 w 22"/>
                <a:gd name="T19" fmla="*/ 28 h 28"/>
                <a:gd name="T20" fmla="*/ 22 w 22"/>
                <a:gd name="T21" fmla="*/ 28 h 28"/>
                <a:gd name="T22" fmla="*/ 22 w 22"/>
                <a:gd name="T23" fmla="*/ 25 h 28"/>
                <a:gd name="T24" fmla="*/ 22 w 22"/>
                <a:gd name="T25" fmla="*/ 22 h 28"/>
                <a:gd name="T26" fmla="*/ 22 w 22"/>
                <a:gd name="T27" fmla="*/ 19 h 28"/>
                <a:gd name="T28" fmla="*/ 11 w 22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50" name="Freeform 1634"/>
            <p:cNvSpPr>
              <a:spLocks/>
            </p:cNvSpPr>
            <p:nvPr/>
          </p:nvSpPr>
          <p:spPr bwMode="auto">
            <a:xfrm>
              <a:off x="3603" y="2392"/>
              <a:ext cx="25" cy="39"/>
            </a:xfrm>
            <a:custGeom>
              <a:avLst/>
              <a:gdLst>
                <a:gd name="T0" fmla="*/ 11 w 25"/>
                <a:gd name="T1" fmla="*/ 5 h 39"/>
                <a:gd name="T2" fmla="*/ 11 w 25"/>
                <a:gd name="T3" fmla="*/ 2 h 39"/>
                <a:gd name="T4" fmla="*/ 8 w 25"/>
                <a:gd name="T5" fmla="*/ 0 h 39"/>
                <a:gd name="T6" fmla="*/ 6 w 25"/>
                <a:gd name="T7" fmla="*/ 0 h 39"/>
                <a:gd name="T8" fmla="*/ 3 w 25"/>
                <a:gd name="T9" fmla="*/ 2 h 39"/>
                <a:gd name="T10" fmla="*/ 0 w 25"/>
                <a:gd name="T11" fmla="*/ 5 h 39"/>
                <a:gd name="T12" fmla="*/ 0 w 25"/>
                <a:gd name="T13" fmla="*/ 8 h 39"/>
                <a:gd name="T14" fmla="*/ 14 w 25"/>
                <a:gd name="T15" fmla="*/ 36 h 39"/>
                <a:gd name="T16" fmla="*/ 17 w 25"/>
                <a:gd name="T17" fmla="*/ 39 h 39"/>
                <a:gd name="T18" fmla="*/ 20 w 25"/>
                <a:gd name="T19" fmla="*/ 39 h 39"/>
                <a:gd name="T20" fmla="*/ 22 w 25"/>
                <a:gd name="T21" fmla="*/ 39 h 39"/>
                <a:gd name="T22" fmla="*/ 25 w 25"/>
                <a:gd name="T23" fmla="*/ 39 h 39"/>
                <a:gd name="T24" fmla="*/ 25 w 25"/>
                <a:gd name="T25" fmla="*/ 36 h 39"/>
                <a:gd name="T26" fmla="*/ 25 w 25"/>
                <a:gd name="T27" fmla="*/ 33 h 39"/>
                <a:gd name="T28" fmla="*/ 11 w 25"/>
                <a:gd name="T29" fmla="*/ 5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9"/>
                <a:gd name="T47" fmla="*/ 25 w 25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9">
                  <a:moveTo>
                    <a:pt x="11" y="5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5" y="36"/>
                  </a:lnTo>
                  <a:lnTo>
                    <a:pt x="25" y="3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51" name="Line 1635"/>
            <p:cNvSpPr>
              <a:spLocks noChangeShapeType="1"/>
            </p:cNvSpPr>
            <p:nvPr/>
          </p:nvSpPr>
          <p:spPr bwMode="auto">
            <a:xfrm>
              <a:off x="3623" y="2425"/>
              <a:ext cx="14" cy="2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52" name="Freeform 1636"/>
            <p:cNvSpPr>
              <a:spLocks/>
            </p:cNvSpPr>
            <p:nvPr/>
          </p:nvSpPr>
          <p:spPr bwMode="auto">
            <a:xfrm>
              <a:off x="3631" y="2447"/>
              <a:ext cx="25" cy="37"/>
            </a:xfrm>
            <a:custGeom>
              <a:avLst/>
              <a:gdLst>
                <a:gd name="T0" fmla="*/ 11 w 25"/>
                <a:gd name="T1" fmla="*/ 3 h 37"/>
                <a:gd name="T2" fmla="*/ 8 w 25"/>
                <a:gd name="T3" fmla="*/ 0 h 37"/>
                <a:gd name="T4" fmla="*/ 6 w 25"/>
                <a:gd name="T5" fmla="*/ 0 h 37"/>
                <a:gd name="T6" fmla="*/ 3 w 25"/>
                <a:gd name="T7" fmla="*/ 3 h 37"/>
                <a:gd name="T8" fmla="*/ 0 w 25"/>
                <a:gd name="T9" fmla="*/ 6 h 37"/>
                <a:gd name="T10" fmla="*/ 0 w 25"/>
                <a:gd name="T11" fmla="*/ 9 h 37"/>
                <a:gd name="T12" fmla="*/ 3 w 25"/>
                <a:gd name="T13" fmla="*/ 12 h 37"/>
                <a:gd name="T14" fmla="*/ 17 w 25"/>
                <a:gd name="T15" fmla="*/ 37 h 37"/>
                <a:gd name="T16" fmla="*/ 20 w 25"/>
                <a:gd name="T17" fmla="*/ 37 h 37"/>
                <a:gd name="T18" fmla="*/ 22 w 25"/>
                <a:gd name="T19" fmla="*/ 37 h 37"/>
                <a:gd name="T20" fmla="*/ 25 w 25"/>
                <a:gd name="T21" fmla="*/ 37 h 37"/>
                <a:gd name="T22" fmla="*/ 25 w 25"/>
                <a:gd name="T23" fmla="*/ 34 h 37"/>
                <a:gd name="T24" fmla="*/ 25 w 25"/>
                <a:gd name="T25" fmla="*/ 31 h 37"/>
                <a:gd name="T26" fmla="*/ 25 w 25"/>
                <a:gd name="T27" fmla="*/ 28 h 37"/>
                <a:gd name="T28" fmla="*/ 11 w 25"/>
                <a:gd name="T29" fmla="*/ 3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7"/>
                <a:gd name="T47" fmla="*/ 25 w 25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7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7" y="37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53" name="Line 1637"/>
            <p:cNvSpPr>
              <a:spLocks noChangeShapeType="1"/>
            </p:cNvSpPr>
            <p:nvPr/>
          </p:nvSpPr>
          <p:spPr bwMode="auto">
            <a:xfrm>
              <a:off x="3651" y="2478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54" name="Freeform 1638"/>
            <p:cNvSpPr>
              <a:spLocks/>
            </p:cNvSpPr>
            <p:nvPr/>
          </p:nvSpPr>
          <p:spPr bwMode="auto">
            <a:xfrm>
              <a:off x="3656" y="2501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6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20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55" name="Line 1639"/>
            <p:cNvSpPr>
              <a:spLocks noChangeShapeType="1"/>
            </p:cNvSpPr>
            <p:nvPr/>
          </p:nvSpPr>
          <p:spPr bwMode="auto">
            <a:xfrm>
              <a:off x="3678" y="2534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56" name="Freeform 1640"/>
            <p:cNvSpPr>
              <a:spLocks/>
            </p:cNvSpPr>
            <p:nvPr/>
          </p:nvSpPr>
          <p:spPr bwMode="auto">
            <a:xfrm>
              <a:off x="3684" y="2557"/>
              <a:ext cx="28" cy="44"/>
            </a:xfrm>
            <a:custGeom>
              <a:avLst/>
              <a:gdLst>
                <a:gd name="T0" fmla="*/ 11 w 28"/>
                <a:gd name="T1" fmla="*/ 2 h 44"/>
                <a:gd name="T2" fmla="*/ 11 w 28"/>
                <a:gd name="T3" fmla="*/ 0 h 44"/>
                <a:gd name="T4" fmla="*/ 8 w 28"/>
                <a:gd name="T5" fmla="*/ 0 h 44"/>
                <a:gd name="T6" fmla="*/ 6 w 28"/>
                <a:gd name="T7" fmla="*/ 0 h 44"/>
                <a:gd name="T8" fmla="*/ 3 w 28"/>
                <a:gd name="T9" fmla="*/ 0 h 44"/>
                <a:gd name="T10" fmla="*/ 0 w 28"/>
                <a:gd name="T11" fmla="*/ 2 h 44"/>
                <a:gd name="T12" fmla="*/ 0 w 28"/>
                <a:gd name="T13" fmla="*/ 5 h 44"/>
                <a:gd name="T14" fmla="*/ 17 w 28"/>
                <a:gd name="T15" fmla="*/ 42 h 44"/>
                <a:gd name="T16" fmla="*/ 20 w 28"/>
                <a:gd name="T17" fmla="*/ 44 h 44"/>
                <a:gd name="T18" fmla="*/ 22 w 28"/>
                <a:gd name="T19" fmla="*/ 44 h 44"/>
                <a:gd name="T20" fmla="*/ 25 w 28"/>
                <a:gd name="T21" fmla="*/ 44 h 44"/>
                <a:gd name="T22" fmla="*/ 28 w 28"/>
                <a:gd name="T23" fmla="*/ 44 h 44"/>
                <a:gd name="T24" fmla="*/ 28 w 28"/>
                <a:gd name="T25" fmla="*/ 42 h 44"/>
                <a:gd name="T26" fmla="*/ 28 w 28"/>
                <a:gd name="T27" fmla="*/ 39 h 44"/>
                <a:gd name="T28" fmla="*/ 11 w 28"/>
                <a:gd name="T29" fmla="*/ 2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11" y="2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7" y="42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57" name="Line 1641"/>
            <p:cNvSpPr>
              <a:spLocks noChangeShapeType="1"/>
            </p:cNvSpPr>
            <p:nvPr/>
          </p:nvSpPr>
          <p:spPr bwMode="auto">
            <a:xfrm>
              <a:off x="3706" y="2596"/>
              <a:ext cx="12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58" name="Freeform 1642"/>
            <p:cNvSpPr>
              <a:spLocks/>
            </p:cNvSpPr>
            <p:nvPr/>
          </p:nvSpPr>
          <p:spPr bwMode="auto">
            <a:xfrm>
              <a:off x="3712" y="2626"/>
              <a:ext cx="28" cy="40"/>
            </a:xfrm>
            <a:custGeom>
              <a:avLst/>
              <a:gdLst>
                <a:gd name="T0" fmla="*/ 11 w 28"/>
                <a:gd name="T1" fmla="*/ 3 h 40"/>
                <a:gd name="T2" fmla="*/ 8 w 28"/>
                <a:gd name="T3" fmla="*/ 0 h 40"/>
                <a:gd name="T4" fmla="*/ 6 w 28"/>
                <a:gd name="T5" fmla="*/ 0 h 40"/>
                <a:gd name="T6" fmla="*/ 3 w 28"/>
                <a:gd name="T7" fmla="*/ 3 h 40"/>
                <a:gd name="T8" fmla="*/ 0 w 28"/>
                <a:gd name="T9" fmla="*/ 6 h 40"/>
                <a:gd name="T10" fmla="*/ 0 w 28"/>
                <a:gd name="T11" fmla="*/ 9 h 40"/>
                <a:gd name="T12" fmla="*/ 3 w 28"/>
                <a:gd name="T13" fmla="*/ 12 h 40"/>
                <a:gd name="T14" fmla="*/ 20 w 28"/>
                <a:gd name="T15" fmla="*/ 40 h 40"/>
                <a:gd name="T16" fmla="*/ 22 w 28"/>
                <a:gd name="T17" fmla="*/ 40 h 40"/>
                <a:gd name="T18" fmla="*/ 25 w 28"/>
                <a:gd name="T19" fmla="*/ 40 h 40"/>
                <a:gd name="T20" fmla="*/ 28 w 28"/>
                <a:gd name="T21" fmla="*/ 40 h 40"/>
                <a:gd name="T22" fmla="*/ 28 w 28"/>
                <a:gd name="T23" fmla="*/ 37 h 40"/>
                <a:gd name="T24" fmla="*/ 28 w 28"/>
                <a:gd name="T25" fmla="*/ 34 h 40"/>
                <a:gd name="T26" fmla="*/ 28 w 28"/>
                <a:gd name="T27" fmla="*/ 31 h 40"/>
                <a:gd name="T28" fmla="*/ 11 w 28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59" name="Line 1643"/>
            <p:cNvSpPr>
              <a:spLocks noChangeShapeType="1"/>
            </p:cNvSpPr>
            <p:nvPr/>
          </p:nvSpPr>
          <p:spPr bwMode="auto">
            <a:xfrm>
              <a:off x="3734" y="2660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60" name="Line 1644"/>
            <p:cNvSpPr>
              <a:spLocks noChangeShapeType="1"/>
            </p:cNvSpPr>
            <p:nvPr/>
          </p:nvSpPr>
          <p:spPr bwMode="auto">
            <a:xfrm flipV="1">
              <a:off x="3751" y="2660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61" name="Freeform 1645"/>
            <p:cNvSpPr>
              <a:spLocks/>
            </p:cNvSpPr>
            <p:nvPr/>
          </p:nvSpPr>
          <p:spPr bwMode="auto">
            <a:xfrm>
              <a:off x="3754" y="2626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8 w 31"/>
                <a:gd name="T11" fmla="*/ 40 h 40"/>
                <a:gd name="T12" fmla="*/ 11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5 w 31"/>
                <a:gd name="T25" fmla="*/ 0 h 40"/>
                <a:gd name="T26" fmla="*/ 22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62" name="Line 1646"/>
            <p:cNvSpPr>
              <a:spLocks noChangeShapeType="1"/>
            </p:cNvSpPr>
            <p:nvPr/>
          </p:nvSpPr>
          <p:spPr bwMode="auto">
            <a:xfrm flipV="1">
              <a:off x="3779" y="2596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63" name="Freeform 1647"/>
            <p:cNvSpPr>
              <a:spLocks/>
            </p:cNvSpPr>
            <p:nvPr/>
          </p:nvSpPr>
          <p:spPr bwMode="auto">
            <a:xfrm>
              <a:off x="3782" y="2557"/>
              <a:ext cx="31" cy="44"/>
            </a:xfrm>
            <a:custGeom>
              <a:avLst/>
              <a:gdLst>
                <a:gd name="T0" fmla="*/ 3 w 31"/>
                <a:gd name="T1" fmla="*/ 36 h 44"/>
                <a:gd name="T2" fmla="*/ 0 w 31"/>
                <a:gd name="T3" fmla="*/ 39 h 44"/>
                <a:gd name="T4" fmla="*/ 0 w 31"/>
                <a:gd name="T5" fmla="*/ 42 h 44"/>
                <a:gd name="T6" fmla="*/ 3 w 31"/>
                <a:gd name="T7" fmla="*/ 44 h 44"/>
                <a:gd name="T8" fmla="*/ 6 w 31"/>
                <a:gd name="T9" fmla="*/ 44 h 44"/>
                <a:gd name="T10" fmla="*/ 8 w 31"/>
                <a:gd name="T11" fmla="*/ 44 h 44"/>
                <a:gd name="T12" fmla="*/ 11 w 31"/>
                <a:gd name="T13" fmla="*/ 44 h 44"/>
                <a:gd name="T14" fmla="*/ 31 w 31"/>
                <a:gd name="T15" fmla="*/ 8 h 44"/>
                <a:gd name="T16" fmla="*/ 31 w 31"/>
                <a:gd name="T17" fmla="*/ 5 h 44"/>
                <a:gd name="T18" fmla="*/ 31 w 31"/>
                <a:gd name="T19" fmla="*/ 2 h 44"/>
                <a:gd name="T20" fmla="*/ 31 w 31"/>
                <a:gd name="T21" fmla="*/ 0 h 44"/>
                <a:gd name="T22" fmla="*/ 28 w 31"/>
                <a:gd name="T23" fmla="*/ 0 h 44"/>
                <a:gd name="T24" fmla="*/ 25 w 31"/>
                <a:gd name="T25" fmla="*/ 0 h 44"/>
                <a:gd name="T26" fmla="*/ 22 w 31"/>
                <a:gd name="T27" fmla="*/ 0 h 44"/>
                <a:gd name="T28" fmla="*/ 3 w 31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3" y="36"/>
                  </a:moveTo>
                  <a:lnTo>
                    <a:pt x="0" y="39"/>
                  </a:lnTo>
                  <a:lnTo>
                    <a:pt x="0" y="42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64" name="Line 1648"/>
            <p:cNvSpPr>
              <a:spLocks noChangeShapeType="1"/>
            </p:cNvSpPr>
            <p:nvPr/>
          </p:nvSpPr>
          <p:spPr bwMode="auto">
            <a:xfrm flipV="1">
              <a:off x="3807" y="2534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65" name="Freeform 1649"/>
            <p:cNvSpPr>
              <a:spLocks/>
            </p:cNvSpPr>
            <p:nvPr/>
          </p:nvSpPr>
          <p:spPr bwMode="auto">
            <a:xfrm>
              <a:off x="3810" y="2501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8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66" name="Line 1650"/>
            <p:cNvSpPr>
              <a:spLocks noChangeShapeType="1"/>
            </p:cNvSpPr>
            <p:nvPr/>
          </p:nvSpPr>
          <p:spPr bwMode="auto">
            <a:xfrm flipV="1">
              <a:off x="3835" y="2478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67" name="Freeform 1651"/>
            <p:cNvSpPr>
              <a:spLocks/>
            </p:cNvSpPr>
            <p:nvPr/>
          </p:nvSpPr>
          <p:spPr bwMode="auto">
            <a:xfrm>
              <a:off x="3838" y="2447"/>
              <a:ext cx="31" cy="37"/>
            </a:xfrm>
            <a:custGeom>
              <a:avLst/>
              <a:gdLst>
                <a:gd name="T0" fmla="*/ 3 w 31"/>
                <a:gd name="T1" fmla="*/ 28 h 37"/>
                <a:gd name="T2" fmla="*/ 0 w 31"/>
                <a:gd name="T3" fmla="*/ 31 h 37"/>
                <a:gd name="T4" fmla="*/ 0 w 31"/>
                <a:gd name="T5" fmla="*/ 34 h 37"/>
                <a:gd name="T6" fmla="*/ 3 w 31"/>
                <a:gd name="T7" fmla="*/ 37 h 37"/>
                <a:gd name="T8" fmla="*/ 5 w 31"/>
                <a:gd name="T9" fmla="*/ 37 h 37"/>
                <a:gd name="T10" fmla="*/ 8 w 31"/>
                <a:gd name="T11" fmla="*/ 37 h 37"/>
                <a:gd name="T12" fmla="*/ 11 w 31"/>
                <a:gd name="T13" fmla="*/ 37 h 37"/>
                <a:gd name="T14" fmla="*/ 31 w 31"/>
                <a:gd name="T15" fmla="*/ 12 h 37"/>
                <a:gd name="T16" fmla="*/ 31 w 31"/>
                <a:gd name="T17" fmla="*/ 9 h 37"/>
                <a:gd name="T18" fmla="*/ 31 w 31"/>
                <a:gd name="T19" fmla="*/ 6 h 37"/>
                <a:gd name="T20" fmla="*/ 31 w 31"/>
                <a:gd name="T21" fmla="*/ 3 h 37"/>
                <a:gd name="T22" fmla="*/ 28 w 31"/>
                <a:gd name="T23" fmla="*/ 0 h 37"/>
                <a:gd name="T24" fmla="*/ 25 w 31"/>
                <a:gd name="T25" fmla="*/ 0 h 37"/>
                <a:gd name="T26" fmla="*/ 22 w 31"/>
                <a:gd name="T27" fmla="*/ 3 h 37"/>
                <a:gd name="T28" fmla="*/ 3 w 31"/>
                <a:gd name="T29" fmla="*/ 2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7"/>
                <a:gd name="T47" fmla="*/ 31 w 31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7">
                  <a:moveTo>
                    <a:pt x="3" y="28"/>
                  </a:moveTo>
                  <a:lnTo>
                    <a:pt x="0" y="31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68" name="Line 1652"/>
            <p:cNvSpPr>
              <a:spLocks noChangeShapeType="1"/>
            </p:cNvSpPr>
            <p:nvPr/>
          </p:nvSpPr>
          <p:spPr bwMode="auto">
            <a:xfrm flipV="1">
              <a:off x="3863" y="2425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69" name="Freeform 1653"/>
            <p:cNvSpPr>
              <a:spLocks/>
            </p:cNvSpPr>
            <p:nvPr/>
          </p:nvSpPr>
          <p:spPr bwMode="auto">
            <a:xfrm>
              <a:off x="3866" y="2392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5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19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70" name="Freeform 1654"/>
            <p:cNvSpPr>
              <a:spLocks/>
            </p:cNvSpPr>
            <p:nvPr/>
          </p:nvSpPr>
          <p:spPr bwMode="auto">
            <a:xfrm>
              <a:off x="3883" y="2375"/>
              <a:ext cx="22" cy="28"/>
            </a:xfrm>
            <a:custGeom>
              <a:avLst/>
              <a:gdLst>
                <a:gd name="T0" fmla="*/ 2 w 22"/>
                <a:gd name="T1" fmla="*/ 19 h 28"/>
                <a:gd name="T2" fmla="*/ 0 w 22"/>
                <a:gd name="T3" fmla="*/ 22 h 28"/>
                <a:gd name="T4" fmla="*/ 0 w 22"/>
                <a:gd name="T5" fmla="*/ 25 h 28"/>
                <a:gd name="T6" fmla="*/ 2 w 22"/>
                <a:gd name="T7" fmla="*/ 28 h 28"/>
                <a:gd name="T8" fmla="*/ 5 w 22"/>
                <a:gd name="T9" fmla="*/ 28 h 28"/>
                <a:gd name="T10" fmla="*/ 8 w 22"/>
                <a:gd name="T11" fmla="*/ 28 h 28"/>
                <a:gd name="T12" fmla="*/ 11 w 22"/>
                <a:gd name="T13" fmla="*/ 28 h 28"/>
                <a:gd name="T14" fmla="*/ 22 w 22"/>
                <a:gd name="T15" fmla="*/ 11 h 28"/>
                <a:gd name="T16" fmla="*/ 22 w 22"/>
                <a:gd name="T17" fmla="*/ 8 h 28"/>
                <a:gd name="T18" fmla="*/ 22 w 22"/>
                <a:gd name="T19" fmla="*/ 5 h 28"/>
                <a:gd name="T20" fmla="*/ 22 w 22"/>
                <a:gd name="T21" fmla="*/ 3 h 28"/>
                <a:gd name="T22" fmla="*/ 19 w 22"/>
                <a:gd name="T23" fmla="*/ 0 h 28"/>
                <a:gd name="T24" fmla="*/ 16 w 22"/>
                <a:gd name="T25" fmla="*/ 0 h 28"/>
                <a:gd name="T26" fmla="*/ 14 w 22"/>
                <a:gd name="T27" fmla="*/ 3 h 28"/>
                <a:gd name="T28" fmla="*/ 2 w 22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2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71" name="Freeform 1655"/>
            <p:cNvSpPr>
              <a:spLocks/>
            </p:cNvSpPr>
            <p:nvPr/>
          </p:nvSpPr>
          <p:spPr bwMode="auto">
            <a:xfrm>
              <a:off x="3894" y="2355"/>
              <a:ext cx="28" cy="31"/>
            </a:xfrm>
            <a:custGeom>
              <a:avLst/>
              <a:gdLst>
                <a:gd name="T0" fmla="*/ 3 w 28"/>
                <a:gd name="T1" fmla="*/ 23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5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19 w 28"/>
                <a:gd name="T27" fmla="*/ 3 h 31"/>
                <a:gd name="T28" fmla="*/ 3 w 28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72" name="Freeform 1656"/>
            <p:cNvSpPr>
              <a:spLocks/>
            </p:cNvSpPr>
            <p:nvPr/>
          </p:nvSpPr>
          <p:spPr bwMode="auto">
            <a:xfrm>
              <a:off x="2890" y="2288"/>
              <a:ext cx="1026" cy="76"/>
            </a:xfrm>
            <a:custGeom>
              <a:avLst/>
              <a:gdLst>
                <a:gd name="T0" fmla="*/ 42 w 1026"/>
                <a:gd name="T1" fmla="*/ 45 h 76"/>
                <a:gd name="T2" fmla="*/ 81 w 1026"/>
                <a:gd name="T3" fmla="*/ 28 h 76"/>
                <a:gd name="T4" fmla="*/ 106 w 1026"/>
                <a:gd name="T5" fmla="*/ 28 h 76"/>
                <a:gd name="T6" fmla="*/ 142 w 1026"/>
                <a:gd name="T7" fmla="*/ 45 h 76"/>
                <a:gd name="T8" fmla="*/ 190 w 1026"/>
                <a:gd name="T9" fmla="*/ 73 h 76"/>
                <a:gd name="T10" fmla="*/ 223 w 1026"/>
                <a:gd name="T11" fmla="*/ 36 h 76"/>
                <a:gd name="T12" fmla="*/ 260 w 1026"/>
                <a:gd name="T13" fmla="*/ 20 h 76"/>
                <a:gd name="T14" fmla="*/ 293 w 1026"/>
                <a:gd name="T15" fmla="*/ 34 h 76"/>
                <a:gd name="T16" fmla="*/ 341 w 1026"/>
                <a:gd name="T17" fmla="*/ 73 h 76"/>
                <a:gd name="T18" fmla="*/ 380 w 1026"/>
                <a:gd name="T19" fmla="*/ 45 h 76"/>
                <a:gd name="T20" fmla="*/ 419 w 1026"/>
                <a:gd name="T21" fmla="*/ 28 h 76"/>
                <a:gd name="T22" fmla="*/ 447 w 1026"/>
                <a:gd name="T23" fmla="*/ 28 h 76"/>
                <a:gd name="T24" fmla="*/ 481 w 1026"/>
                <a:gd name="T25" fmla="*/ 45 h 76"/>
                <a:gd name="T26" fmla="*/ 528 w 1026"/>
                <a:gd name="T27" fmla="*/ 73 h 76"/>
                <a:gd name="T28" fmla="*/ 556 w 1026"/>
                <a:gd name="T29" fmla="*/ 45 h 76"/>
                <a:gd name="T30" fmla="*/ 590 w 1026"/>
                <a:gd name="T31" fmla="*/ 25 h 76"/>
                <a:gd name="T32" fmla="*/ 623 w 1026"/>
                <a:gd name="T33" fmla="*/ 28 h 76"/>
                <a:gd name="T34" fmla="*/ 660 w 1026"/>
                <a:gd name="T35" fmla="*/ 53 h 76"/>
                <a:gd name="T36" fmla="*/ 705 w 1026"/>
                <a:gd name="T37" fmla="*/ 53 h 76"/>
                <a:gd name="T38" fmla="*/ 738 w 1026"/>
                <a:gd name="T39" fmla="*/ 28 h 76"/>
                <a:gd name="T40" fmla="*/ 777 w 1026"/>
                <a:gd name="T41" fmla="*/ 25 h 76"/>
                <a:gd name="T42" fmla="*/ 814 w 1026"/>
                <a:gd name="T43" fmla="*/ 45 h 76"/>
                <a:gd name="T44" fmla="*/ 856 w 1026"/>
                <a:gd name="T45" fmla="*/ 76 h 76"/>
                <a:gd name="T46" fmla="*/ 884 w 1026"/>
                <a:gd name="T47" fmla="*/ 45 h 76"/>
                <a:gd name="T48" fmla="*/ 917 w 1026"/>
                <a:gd name="T49" fmla="*/ 28 h 76"/>
                <a:gd name="T50" fmla="*/ 945 w 1026"/>
                <a:gd name="T51" fmla="*/ 28 h 76"/>
                <a:gd name="T52" fmla="*/ 984 w 1026"/>
                <a:gd name="T53" fmla="*/ 45 h 76"/>
                <a:gd name="T54" fmla="*/ 1007 w 1026"/>
                <a:gd name="T55" fmla="*/ 39 h 76"/>
                <a:gd name="T56" fmla="*/ 970 w 1026"/>
                <a:gd name="T57" fmla="*/ 11 h 76"/>
                <a:gd name="T58" fmla="*/ 934 w 1026"/>
                <a:gd name="T59" fmla="*/ 0 h 76"/>
                <a:gd name="T60" fmla="*/ 906 w 1026"/>
                <a:gd name="T61" fmla="*/ 8 h 76"/>
                <a:gd name="T62" fmla="*/ 858 w 1026"/>
                <a:gd name="T63" fmla="*/ 36 h 76"/>
                <a:gd name="T64" fmla="*/ 842 w 1026"/>
                <a:gd name="T65" fmla="*/ 36 h 76"/>
                <a:gd name="T66" fmla="*/ 794 w 1026"/>
                <a:gd name="T67" fmla="*/ 8 h 76"/>
                <a:gd name="T68" fmla="*/ 761 w 1026"/>
                <a:gd name="T69" fmla="*/ 0 h 76"/>
                <a:gd name="T70" fmla="*/ 730 w 1026"/>
                <a:gd name="T71" fmla="*/ 11 h 76"/>
                <a:gd name="T72" fmla="*/ 691 w 1026"/>
                <a:gd name="T73" fmla="*/ 39 h 76"/>
                <a:gd name="T74" fmla="*/ 663 w 1026"/>
                <a:gd name="T75" fmla="*/ 28 h 76"/>
                <a:gd name="T76" fmla="*/ 612 w 1026"/>
                <a:gd name="T77" fmla="*/ 8 h 76"/>
                <a:gd name="T78" fmla="*/ 581 w 1026"/>
                <a:gd name="T79" fmla="*/ 8 h 76"/>
                <a:gd name="T80" fmla="*/ 551 w 1026"/>
                <a:gd name="T81" fmla="*/ 22 h 76"/>
                <a:gd name="T82" fmla="*/ 514 w 1026"/>
                <a:gd name="T83" fmla="*/ 48 h 76"/>
                <a:gd name="T84" fmla="*/ 478 w 1026"/>
                <a:gd name="T85" fmla="*/ 22 h 76"/>
                <a:gd name="T86" fmla="*/ 450 w 1026"/>
                <a:gd name="T87" fmla="*/ 8 h 76"/>
                <a:gd name="T88" fmla="*/ 416 w 1026"/>
                <a:gd name="T89" fmla="*/ 8 h 76"/>
                <a:gd name="T90" fmla="*/ 369 w 1026"/>
                <a:gd name="T91" fmla="*/ 28 h 76"/>
                <a:gd name="T92" fmla="*/ 335 w 1026"/>
                <a:gd name="T93" fmla="*/ 39 h 76"/>
                <a:gd name="T94" fmla="*/ 299 w 1026"/>
                <a:gd name="T95" fmla="*/ 11 h 76"/>
                <a:gd name="T96" fmla="*/ 263 w 1026"/>
                <a:gd name="T97" fmla="*/ 0 h 76"/>
                <a:gd name="T98" fmla="*/ 229 w 1026"/>
                <a:gd name="T99" fmla="*/ 8 h 76"/>
                <a:gd name="T100" fmla="*/ 187 w 1026"/>
                <a:gd name="T101" fmla="*/ 36 h 76"/>
                <a:gd name="T102" fmla="*/ 168 w 1026"/>
                <a:gd name="T103" fmla="*/ 36 h 76"/>
                <a:gd name="T104" fmla="*/ 123 w 1026"/>
                <a:gd name="T105" fmla="*/ 8 h 76"/>
                <a:gd name="T106" fmla="*/ 89 w 1026"/>
                <a:gd name="T107" fmla="*/ 0 h 76"/>
                <a:gd name="T108" fmla="*/ 56 w 1026"/>
                <a:gd name="T109" fmla="*/ 11 h 76"/>
                <a:gd name="T110" fmla="*/ 19 w 1026"/>
                <a:gd name="T111" fmla="*/ 39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6"/>
                <a:gd name="T169" fmla="*/ 0 h 76"/>
                <a:gd name="T170" fmla="*/ 1026 w 1026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6" h="76">
                  <a:moveTo>
                    <a:pt x="0" y="59"/>
                  </a:moveTo>
                  <a:lnTo>
                    <a:pt x="14" y="73"/>
                  </a:lnTo>
                  <a:lnTo>
                    <a:pt x="33" y="53"/>
                  </a:lnTo>
                  <a:lnTo>
                    <a:pt x="42" y="45"/>
                  </a:lnTo>
                  <a:lnTo>
                    <a:pt x="56" y="36"/>
                  </a:lnTo>
                  <a:lnTo>
                    <a:pt x="61" y="34"/>
                  </a:lnTo>
                  <a:lnTo>
                    <a:pt x="67" y="28"/>
                  </a:lnTo>
                  <a:lnTo>
                    <a:pt x="81" y="28"/>
                  </a:lnTo>
                  <a:lnTo>
                    <a:pt x="89" y="25"/>
                  </a:lnTo>
                  <a:lnTo>
                    <a:pt x="92" y="20"/>
                  </a:lnTo>
                  <a:lnTo>
                    <a:pt x="103" y="25"/>
                  </a:lnTo>
                  <a:lnTo>
                    <a:pt x="106" y="28"/>
                  </a:lnTo>
                  <a:lnTo>
                    <a:pt x="114" y="28"/>
                  </a:lnTo>
                  <a:lnTo>
                    <a:pt x="128" y="36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56" y="53"/>
                  </a:lnTo>
                  <a:lnTo>
                    <a:pt x="176" y="73"/>
                  </a:lnTo>
                  <a:lnTo>
                    <a:pt x="182" y="76"/>
                  </a:lnTo>
                  <a:lnTo>
                    <a:pt x="190" y="73"/>
                  </a:lnTo>
                  <a:lnTo>
                    <a:pt x="190" y="70"/>
                  </a:lnTo>
                  <a:lnTo>
                    <a:pt x="198" y="53"/>
                  </a:lnTo>
                  <a:lnTo>
                    <a:pt x="212" y="45"/>
                  </a:lnTo>
                  <a:lnTo>
                    <a:pt x="223" y="36"/>
                  </a:lnTo>
                  <a:lnTo>
                    <a:pt x="240" y="28"/>
                  </a:lnTo>
                  <a:lnTo>
                    <a:pt x="246" y="28"/>
                  </a:lnTo>
                  <a:lnTo>
                    <a:pt x="251" y="25"/>
                  </a:lnTo>
                  <a:lnTo>
                    <a:pt x="260" y="20"/>
                  </a:lnTo>
                  <a:lnTo>
                    <a:pt x="265" y="25"/>
                  </a:lnTo>
                  <a:lnTo>
                    <a:pt x="271" y="28"/>
                  </a:lnTo>
                  <a:lnTo>
                    <a:pt x="288" y="28"/>
                  </a:lnTo>
                  <a:lnTo>
                    <a:pt x="293" y="34"/>
                  </a:lnTo>
                  <a:lnTo>
                    <a:pt x="296" y="36"/>
                  </a:lnTo>
                  <a:lnTo>
                    <a:pt x="313" y="45"/>
                  </a:lnTo>
                  <a:lnTo>
                    <a:pt x="321" y="53"/>
                  </a:lnTo>
                  <a:lnTo>
                    <a:pt x="341" y="73"/>
                  </a:lnTo>
                  <a:lnTo>
                    <a:pt x="347" y="76"/>
                  </a:lnTo>
                  <a:lnTo>
                    <a:pt x="355" y="73"/>
                  </a:lnTo>
                  <a:lnTo>
                    <a:pt x="372" y="53"/>
                  </a:lnTo>
                  <a:lnTo>
                    <a:pt x="380" y="45"/>
                  </a:lnTo>
                  <a:lnTo>
                    <a:pt x="394" y="36"/>
                  </a:lnTo>
                  <a:lnTo>
                    <a:pt x="400" y="34"/>
                  </a:lnTo>
                  <a:lnTo>
                    <a:pt x="405" y="28"/>
                  </a:lnTo>
                  <a:lnTo>
                    <a:pt x="419" y="28"/>
                  </a:lnTo>
                  <a:lnTo>
                    <a:pt x="428" y="25"/>
                  </a:lnTo>
                  <a:lnTo>
                    <a:pt x="430" y="20"/>
                  </a:lnTo>
                  <a:lnTo>
                    <a:pt x="444" y="25"/>
                  </a:lnTo>
                  <a:lnTo>
                    <a:pt x="447" y="28"/>
                  </a:lnTo>
                  <a:lnTo>
                    <a:pt x="453" y="28"/>
                  </a:lnTo>
                  <a:lnTo>
                    <a:pt x="467" y="36"/>
                  </a:lnTo>
                  <a:lnTo>
                    <a:pt x="478" y="45"/>
                  </a:lnTo>
                  <a:lnTo>
                    <a:pt x="481" y="45"/>
                  </a:lnTo>
                  <a:lnTo>
                    <a:pt x="495" y="53"/>
                  </a:lnTo>
                  <a:lnTo>
                    <a:pt x="514" y="73"/>
                  </a:lnTo>
                  <a:lnTo>
                    <a:pt x="520" y="76"/>
                  </a:lnTo>
                  <a:lnTo>
                    <a:pt x="528" y="73"/>
                  </a:lnTo>
                  <a:lnTo>
                    <a:pt x="528" y="70"/>
                  </a:lnTo>
                  <a:lnTo>
                    <a:pt x="537" y="53"/>
                  </a:lnTo>
                  <a:lnTo>
                    <a:pt x="551" y="45"/>
                  </a:lnTo>
                  <a:lnTo>
                    <a:pt x="556" y="45"/>
                  </a:lnTo>
                  <a:lnTo>
                    <a:pt x="562" y="36"/>
                  </a:lnTo>
                  <a:lnTo>
                    <a:pt x="579" y="28"/>
                  </a:lnTo>
                  <a:lnTo>
                    <a:pt x="581" y="28"/>
                  </a:lnTo>
                  <a:lnTo>
                    <a:pt x="590" y="25"/>
                  </a:lnTo>
                  <a:lnTo>
                    <a:pt x="598" y="20"/>
                  </a:lnTo>
                  <a:lnTo>
                    <a:pt x="607" y="25"/>
                  </a:lnTo>
                  <a:lnTo>
                    <a:pt x="609" y="28"/>
                  </a:lnTo>
                  <a:lnTo>
                    <a:pt x="623" y="28"/>
                  </a:lnTo>
                  <a:lnTo>
                    <a:pt x="632" y="34"/>
                  </a:lnTo>
                  <a:lnTo>
                    <a:pt x="635" y="36"/>
                  </a:lnTo>
                  <a:lnTo>
                    <a:pt x="651" y="45"/>
                  </a:lnTo>
                  <a:lnTo>
                    <a:pt x="660" y="53"/>
                  </a:lnTo>
                  <a:lnTo>
                    <a:pt x="677" y="73"/>
                  </a:lnTo>
                  <a:lnTo>
                    <a:pt x="679" y="76"/>
                  </a:lnTo>
                  <a:lnTo>
                    <a:pt x="691" y="73"/>
                  </a:lnTo>
                  <a:lnTo>
                    <a:pt x="705" y="53"/>
                  </a:lnTo>
                  <a:lnTo>
                    <a:pt x="716" y="45"/>
                  </a:lnTo>
                  <a:lnTo>
                    <a:pt x="733" y="36"/>
                  </a:lnTo>
                  <a:lnTo>
                    <a:pt x="733" y="34"/>
                  </a:lnTo>
                  <a:lnTo>
                    <a:pt x="738" y="28"/>
                  </a:lnTo>
                  <a:lnTo>
                    <a:pt x="752" y="28"/>
                  </a:lnTo>
                  <a:lnTo>
                    <a:pt x="761" y="25"/>
                  </a:lnTo>
                  <a:lnTo>
                    <a:pt x="763" y="20"/>
                  </a:lnTo>
                  <a:lnTo>
                    <a:pt x="777" y="25"/>
                  </a:lnTo>
                  <a:lnTo>
                    <a:pt x="780" y="28"/>
                  </a:lnTo>
                  <a:lnTo>
                    <a:pt x="788" y="28"/>
                  </a:lnTo>
                  <a:lnTo>
                    <a:pt x="802" y="36"/>
                  </a:lnTo>
                  <a:lnTo>
                    <a:pt x="814" y="45"/>
                  </a:lnTo>
                  <a:lnTo>
                    <a:pt x="828" y="53"/>
                  </a:lnTo>
                  <a:lnTo>
                    <a:pt x="847" y="73"/>
                  </a:lnTo>
                  <a:lnTo>
                    <a:pt x="856" y="76"/>
                  </a:lnTo>
                  <a:lnTo>
                    <a:pt x="861" y="73"/>
                  </a:lnTo>
                  <a:lnTo>
                    <a:pt x="861" y="70"/>
                  </a:lnTo>
                  <a:lnTo>
                    <a:pt x="870" y="53"/>
                  </a:lnTo>
                  <a:lnTo>
                    <a:pt x="884" y="45"/>
                  </a:lnTo>
                  <a:lnTo>
                    <a:pt x="889" y="45"/>
                  </a:lnTo>
                  <a:lnTo>
                    <a:pt x="898" y="36"/>
                  </a:lnTo>
                  <a:lnTo>
                    <a:pt x="912" y="28"/>
                  </a:lnTo>
                  <a:lnTo>
                    <a:pt x="917" y="28"/>
                  </a:lnTo>
                  <a:lnTo>
                    <a:pt x="923" y="25"/>
                  </a:lnTo>
                  <a:lnTo>
                    <a:pt x="934" y="20"/>
                  </a:lnTo>
                  <a:lnTo>
                    <a:pt x="940" y="25"/>
                  </a:lnTo>
                  <a:lnTo>
                    <a:pt x="945" y="28"/>
                  </a:lnTo>
                  <a:lnTo>
                    <a:pt x="959" y="28"/>
                  </a:lnTo>
                  <a:lnTo>
                    <a:pt x="967" y="36"/>
                  </a:lnTo>
                  <a:lnTo>
                    <a:pt x="970" y="36"/>
                  </a:lnTo>
                  <a:lnTo>
                    <a:pt x="984" y="45"/>
                  </a:lnTo>
                  <a:lnTo>
                    <a:pt x="993" y="53"/>
                  </a:lnTo>
                  <a:lnTo>
                    <a:pt x="1012" y="73"/>
                  </a:lnTo>
                  <a:lnTo>
                    <a:pt x="1026" y="59"/>
                  </a:lnTo>
                  <a:lnTo>
                    <a:pt x="1007" y="39"/>
                  </a:lnTo>
                  <a:lnTo>
                    <a:pt x="998" y="31"/>
                  </a:lnTo>
                  <a:lnTo>
                    <a:pt x="995" y="28"/>
                  </a:lnTo>
                  <a:lnTo>
                    <a:pt x="981" y="22"/>
                  </a:lnTo>
                  <a:lnTo>
                    <a:pt x="970" y="11"/>
                  </a:lnTo>
                  <a:lnTo>
                    <a:pt x="962" y="8"/>
                  </a:lnTo>
                  <a:lnTo>
                    <a:pt x="948" y="8"/>
                  </a:lnTo>
                  <a:lnTo>
                    <a:pt x="940" y="3"/>
                  </a:lnTo>
                  <a:lnTo>
                    <a:pt x="934" y="0"/>
                  </a:lnTo>
                  <a:lnTo>
                    <a:pt x="931" y="0"/>
                  </a:lnTo>
                  <a:lnTo>
                    <a:pt x="917" y="8"/>
                  </a:lnTo>
                  <a:lnTo>
                    <a:pt x="909" y="8"/>
                  </a:lnTo>
                  <a:lnTo>
                    <a:pt x="906" y="8"/>
                  </a:lnTo>
                  <a:lnTo>
                    <a:pt x="886" y="20"/>
                  </a:lnTo>
                  <a:lnTo>
                    <a:pt x="884" y="22"/>
                  </a:lnTo>
                  <a:lnTo>
                    <a:pt x="875" y="31"/>
                  </a:lnTo>
                  <a:lnTo>
                    <a:pt x="858" y="36"/>
                  </a:lnTo>
                  <a:lnTo>
                    <a:pt x="856" y="42"/>
                  </a:lnTo>
                  <a:lnTo>
                    <a:pt x="850" y="48"/>
                  </a:lnTo>
                  <a:lnTo>
                    <a:pt x="842" y="39"/>
                  </a:lnTo>
                  <a:lnTo>
                    <a:pt x="842" y="36"/>
                  </a:lnTo>
                  <a:lnTo>
                    <a:pt x="828" y="31"/>
                  </a:lnTo>
                  <a:lnTo>
                    <a:pt x="816" y="22"/>
                  </a:lnTo>
                  <a:lnTo>
                    <a:pt x="814" y="20"/>
                  </a:lnTo>
                  <a:lnTo>
                    <a:pt x="794" y="8"/>
                  </a:lnTo>
                  <a:lnTo>
                    <a:pt x="788" y="8"/>
                  </a:lnTo>
                  <a:lnTo>
                    <a:pt x="786" y="8"/>
                  </a:lnTo>
                  <a:lnTo>
                    <a:pt x="766" y="0"/>
                  </a:lnTo>
                  <a:lnTo>
                    <a:pt x="761" y="0"/>
                  </a:lnTo>
                  <a:lnTo>
                    <a:pt x="758" y="3"/>
                  </a:lnTo>
                  <a:lnTo>
                    <a:pt x="749" y="8"/>
                  </a:lnTo>
                  <a:lnTo>
                    <a:pt x="733" y="8"/>
                  </a:lnTo>
                  <a:lnTo>
                    <a:pt x="730" y="11"/>
                  </a:lnTo>
                  <a:lnTo>
                    <a:pt x="719" y="20"/>
                  </a:lnTo>
                  <a:lnTo>
                    <a:pt x="705" y="28"/>
                  </a:lnTo>
                  <a:lnTo>
                    <a:pt x="705" y="31"/>
                  </a:lnTo>
                  <a:lnTo>
                    <a:pt x="691" y="39"/>
                  </a:lnTo>
                  <a:lnTo>
                    <a:pt x="679" y="50"/>
                  </a:lnTo>
                  <a:lnTo>
                    <a:pt x="674" y="39"/>
                  </a:lnTo>
                  <a:lnTo>
                    <a:pt x="665" y="31"/>
                  </a:lnTo>
                  <a:lnTo>
                    <a:pt x="663" y="28"/>
                  </a:lnTo>
                  <a:lnTo>
                    <a:pt x="640" y="20"/>
                  </a:lnTo>
                  <a:lnTo>
                    <a:pt x="637" y="11"/>
                  </a:lnTo>
                  <a:lnTo>
                    <a:pt x="626" y="8"/>
                  </a:lnTo>
                  <a:lnTo>
                    <a:pt x="612" y="8"/>
                  </a:lnTo>
                  <a:lnTo>
                    <a:pt x="607" y="3"/>
                  </a:lnTo>
                  <a:lnTo>
                    <a:pt x="598" y="0"/>
                  </a:lnTo>
                  <a:lnTo>
                    <a:pt x="595" y="0"/>
                  </a:lnTo>
                  <a:lnTo>
                    <a:pt x="581" y="8"/>
                  </a:lnTo>
                  <a:lnTo>
                    <a:pt x="570" y="8"/>
                  </a:lnTo>
                  <a:lnTo>
                    <a:pt x="568" y="8"/>
                  </a:lnTo>
                  <a:lnTo>
                    <a:pt x="551" y="20"/>
                  </a:lnTo>
                  <a:lnTo>
                    <a:pt x="551" y="22"/>
                  </a:lnTo>
                  <a:lnTo>
                    <a:pt x="542" y="31"/>
                  </a:lnTo>
                  <a:lnTo>
                    <a:pt x="526" y="36"/>
                  </a:lnTo>
                  <a:lnTo>
                    <a:pt x="520" y="42"/>
                  </a:lnTo>
                  <a:lnTo>
                    <a:pt x="514" y="48"/>
                  </a:lnTo>
                  <a:lnTo>
                    <a:pt x="509" y="39"/>
                  </a:lnTo>
                  <a:lnTo>
                    <a:pt x="506" y="36"/>
                  </a:lnTo>
                  <a:lnTo>
                    <a:pt x="486" y="28"/>
                  </a:lnTo>
                  <a:lnTo>
                    <a:pt x="478" y="22"/>
                  </a:lnTo>
                  <a:lnTo>
                    <a:pt x="478" y="20"/>
                  </a:lnTo>
                  <a:lnTo>
                    <a:pt x="461" y="8"/>
                  </a:lnTo>
                  <a:lnTo>
                    <a:pt x="456" y="8"/>
                  </a:lnTo>
                  <a:lnTo>
                    <a:pt x="450" y="8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2" y="3"/>
                  </a:lnTo>
                  <a:lnTo>
                    <a:pt x="416" y="8"/>
                  </a:lnTo>
                  <a:lnTo>
                    <a:pt x="400" y="8"/>
                  </a:lnTo>
                  <a:lnTo>
                    <a:pt x="394" y="11"/>
                  </a:lnTo>
                  <a:lnTo>
                    <a:pt x="386" y="22"/>
                  </a:lnTo>
                  <a:lnTo>
                    <a:pt x="369" y="28"/>
                  </a:lnTo>
                  <a:lnTo>
                    <a:pt x="366" y="31"/>
                  </a:lnTo>
                  <a:lnTo>
                    <a:pt x="358" y="39"/>
                  </a:lnTo>
                  <a:lnTo>
                    <a:pt x="347" y="50"/>
                  </a:lnTo>
                  <a:lnTo>
                    <a:pt x="335" y="39"/>
                  </a:lnTo>
                  <a:lnTo>
                    <a:pt x="327" y="31"/>
                  </a:lnTo>
                  <a:lnTo>
                    <a:pt x="324" y="28"/>
                  </a:lnTo>
                  <a:lnTo>
                    <a:pt x="305" y="20"/>
                  </a:lnTo>
                  <a:lnTo>
                    <a:pt x="299" y="11"/>
                  </a:lnTo>
                  <a:lnTo>
                    <a:pt x="291" y="8"/>
                  </a:lnTo>
                  <a:lnTo>
                    <a:pt x="277" y="8"/>
                  </a:lnTo>
                  <a:lnTo>
                    <a:pt x="271" y="3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246" y="8"/>
                  </a:lnTo>
                  <a:lnTo>
                    <a:pt x="235" y="8"/>
                  </a:lnTo>
                  <a:lnTo>
                    <a:pt x="229" y="8"/>
                  </a:lnTo>
                  <a:lnTo>
                    <a:pt x="212" y="20"/>
                  </a:lnTo>
                  <a:lnTo>
                    <a:pt x="212" y="22"/>
                  </a:lnTo>
                  <a:lnTo>
                    <a:pt x="204" y="28"/>
                  </a:lnTo>
                  <a:lnTo>
                    <a:pt x="187" y="36"/>
                  </a:lnTo>
                  <a:lnTo>
                    <a:pt x="182" y="42"/>
                  </a:lnTo>
                  <a:lnTo>
                    <a:pt x="179" y="48"/>
                  </a:lnTo>
                  <a:lnTo>
                    <a:pt x="170" y="39"/>
                  </a:lnTo>
                  <a:lnTo>
                    <a:pt x="168" y="36"/>
                  </a:lnTo>
                  <a:lnTo>
                    <a:pt x="151" y="28"/>
                  </a:lnTo>
                  <a:lnTo>
                    <a:pt x="140" y="22"/>
                  </a:lnTo>
                  <a:lnTo>
                    <a:pt x="140" y="20"/>
                  </a:lnTo>
                  <a:lnTo>
                    <a:pt x="123" y="8"/>
                  </a:lnTo>
                  <a:lnTo>
                    <a:pt x="117" y="8"/>
                  </a:lnTo>
                  <a:lnTo>
                    <a:pt x="109" y="8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4" y="3"/>
                  </a:lnTo>
                  <a:lnTo>
                    <a:pt x="78" y="8"/>
                  </a:lnTo>
                  <a:lnTo>
                    <a:pt x="61" y="8"/>
                  </a:lnTo>
                  <a:lnTo>
                    <a:pt x="56" y="11"/>
                  </a:lnTo>
                  <a:lnTo>
                    <a:pt x="47" y="22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19" y="3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73" name="Rectangle 1657"/>
            <p:cNvSpPr>
              <a:spLocks noChangeArrowheads="1"/>
            </p:cNvSpPr>
            <p:nvPr/>
          </p:nvSpPr>
          <p:spPr bwMode="auto">
            <a:xfrm>
              <a:off x="3625" y="301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35474" name="Rectangle 1658"/>
            <p:cNvSpPr>
              <a:spLocks noChangeArrowheads="1"/>
            </p:cNvSpPr>
            <p:nvPr/>
          </p:nvSpPr>
          <p:spPr bwMode="auto">
            <a:xfrm>
              <a:off x="3648" y="301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35475" name="Rectangle 1659"/>
            <p:cNvSpPr>
              <a:spLocks noChangeArrowheads="1"/>
            </p:cNvSpPr>
            <p:nvPr/>
          </p:nvSpPr>
          <p:spPr bwMode="auto">
            <a:xfrm>
              <a:off x="3673" y="3012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35476" name="Rectangle 1660"/>
            <p:cNvSpPr>
              <a:spLocks noChangeArrowheads="1"/>
            </p:cNvSpPr>
            <p:nvPr/>
          </p:nvSpPr>
          <p:spPr bwMode="auto">
            <a:xfrm>
              <a:off x="3737" y="3060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35477" name="Rectangle 1661"/>
            <p:cNvSpPr>
              <a:spLocks noChangeArrowheads="1"/>
            </p:cNvSpPr>
            <p:nvPr/>
          </p:nvSpPr>
          <p:spPr bwMode="auto">
            <a:xfrm>
              <a:off x="2890" y="3012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35478" name="Rectangle 1662"/>
            <p:cNvSpPr>
              <a:spLocks noChangeArrowheads="1"/>
            </p:cNvSpPr>
            <p:nvPr/>
          </p:nvSpPr>
          <p:spPr bwMode="auto">
            <a:xfrm>
              <a:off x="2957" y="3060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35479" name="Freeform 1663"/>
            <p:cNvSpPr>
              <a:spLocks/>
            </p:cNvSpPr>
            <p:nvPr/>
          </p:nvSpPr>
          <p:spPr bwMode="auto">
            <a:xfrm>
              <a:off x="728" y="2285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80" name="Line 1664"/>
            <p:cNvSpPr>
              <a:spLocks noChangeShapeType="1"/>
            </p:cNvSpPr>
            <p:nvPr/>
          </p:nvSpPr>
          <p:spPr bwMode="auto">
            <a:xfrm>
              <a:off x="731" y="2288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81" name="Line 1665"/>
            <p:cNvSpPr>
              <a:spLocks noChangeShapeType="1"/>
            </p:cNvSpPr>
            <p:nvPr/>
          </p:nvSpPr>
          <p:spPr bwMode="auto">
            <a:xfrm flipV="1">
              <a:off x="798" y="2288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82" name="Line 1666"/>
            <p:cNvSpPr>
              <a:spLocks noChangeShapeType="1"/>
            </p:cNvSpPr>
            <p:nvPr/>
          </p:nvSpPr>
          <p:spPr bwMode="auto">
            <a:xfrm flipH="1">
              <a:off x="731" y="2288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83" name="Line 1667"/>
            <p:cNvSpPr>
              <a:spLocks noChangeShapeType="1"/>
            </p:cNvSpPr>
            <p:nvPr/>
          </p:nvSpPr>
          <p:spPr bwMode="auto">
            <a:xfrm>
              <a:off x="731" y="228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84" name="Line 1668"/>
            <p:cNvSpPr>
              <a:spLocks noChangeShapeType="1"/>
            </p:cNvSpPr>
            <p:nvPr/>
          </p:nvSpPr>
          <p:spPr bwMode="auto">
            <a:xfrm>
              <a:off x="739" y="2403"/>
              <a:ext cx="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85" name="Freeform 1669"/>
            <p:cNvSpPr>
              <a:spLocks/>
            </p:cNvSpPr>
            <p:nvPr/>
          </p:nvSpPr>
          <p:spPr bwMode="auto">
            <a:xfrm>
              <a:off x="728" y="3013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86" name="Line 1670"/>
            <p:cNvSpPr>
              <a:spLocks noChangeShapeType="1"/>
            </p:cNvSpPr>
            <p:nvPr/>
          </p:nvSpPr>
          <p:spPr bwMode="auto">
            <a:xfrm>
              <a:off x="731" y="3015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87" name="Line 1671"/>
            <p:cNvSpPr>
              <a:spLocks noChangeShapeType="1"/>
            </p:cNvSpPr>
            <p:nvPr/>
          </p:nvSpPr>
          <p:spPr bwMode="auto">
            <a:xfrm flipV="1">
              <a:off x="798" y="3015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88" name="Line 1672"/>
            <p:cNvSpPr>
              <a:spLocks noChangeShapeType="1"/>
            </p:cNvSpPr>
            <p:nvPr/>
          </p:nvSpPr>
          <p:spPr bwMode="auto">
            <a:xfrm flipH="1">
              <a:off x="731" y="3015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89" name="Line 1673"/>
            <p:cNvSpPr>
              <a:spLocks noChangeShapeType="1"/>
            </p:cNvSpPr>
            <p:nvPr/>
          </p:nvSpPr>
          <p:spPr bwMode="auto">
            <a:xfrm>
              <a:off x="731" y="301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90" name="Line 1674"/>
            <p:cNvSpPr>
              <a:spLocks noChangeShapeType="1"/>
            </p:cNvSpPr>
            <p:nvPr/>
          </p:nvSpPr>
          <p:spPr bwMode="auto">
            <a:xfrm>
              <a:off x="739" y="3130"/>
              <a:ext cx="11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91" name="Line 1675"/>
            <p:cNvSpPr>
              <a:spLocks noChangeShapeType="1"/>
            </p:cNvSpPr>
            <p:nvPr/>
          </p:nvSpPr>
          <p:spPr bwMode="auto">
            <a:xfrm>
              <a:off x="792" y="2392"/>
              <a:ext cx="0" cy="6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92" name="Line 1676"/>
            <p:cNvSpPr>
              <a:spLocks noChangeShapeType="1"/>
            </p:cNvSpPr>
            <p:nvPr/>
          </p:nvSpPr>
          <p:spPr bwMode="auto">
            <a:xfrm>
              <a:off x="686" y="2705"/>
              <a:ext cx="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93" name="Oval 1677"/>
            <p:cNvSpPr>
              <a:spLocks noChangeArrowheads="1"/>
            </p:cNvSpPr>
            <p:nvPr/>
          </p:nvSpPr>
          <p:spPr bwMode="auto">
            <a:xfrm>
              <a:off x="661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494" name="Oval 1678"/>
            <p:cNvSpPr>
              <a:spLocks noChangeArrowheads="1"/>
            </p:cNvSpPr>
            <p:nvPr/>
          </p:nvSpPr>
          <p:spPr bwMode="auto">
            <a:xfrm>
              <a:off x="767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495" name="Line 1679"/>
            <p:cNvSpPr>
              <a:spLocks noChangeShapeType="1"/>
            </p:cNvSpPr>
            <p:nvPr/>
          </p:nvSpPr>
          <p:spPr bwMode="auto">
            <a:xfrm flipV="1">
              <a:off x="792" y="2185"/>
              <a:ext cx="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96" name="Line 1680"/>
            <p:cNvSpPr>
              <a:spLocks noChangeShapeType="1"/>
            </p:cNvSpPr>
            <p:nvPr/>
          </p:nvSpPr>
          <p:spPr bwMode="auto">
            <a:xfrm flipV="1">
              <a:off x="792" y="3122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97" name="Freeform 1681"/>
            <p:cNvSpPr>
              <a:spLocks/>
            </p:cNvSpPr>
            <p:nvPr/>
          </p:nvSpPr>
          <p:spPr bwMode="auto">
            <a:xfrm>
              <a:off x="1251" y="2285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98" name="Line 1682"/>
            <p:cNvSpPr>
              <a:spLocks noChangeShapeType="1"/>
            </p:cNvSpPr>
            <p:nvPr/>
          </p:nvSpPr>
          <p:spPr bwMode="auto">
            <a:xfrm>
              <a:off x="1254" y="2288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99" name="Line 1683"/>
            <p:cNvSpPr>
              <a:spLocks noChangeShapeType="1"/>
            </p:cNvSpPr>
            <p:nvPr/>
          </p:nvSpPr>
          <p:spPr bwMode="auto">
            <a:xfrm flipV="1">
              <a:off x="1321" y="2288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00" name="Line 1684"/>
            <p:cNvSpPr>
              <a:spLocks noChangeShapeType="1"/>
            </p:cNvSpPr>
            <p:nvPr/>
          </p:nvSpPr>
          <p:spPr bwMode="auto">
            <a:xfrm flipH="1">
              <a:off x="1254" y="2288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01" name="Line 1685"/>
            <p:cNvSpPr>
              <a:spLocks noChangeShapeType="1"/>
            </p:cNvSpPr>
            <p:nvPr/>
          </p:nvSpPr>
          <p:spPr bwMode="auto">
            <a:xfrm>
              <a:off x="1254" y="228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02" name="Line 1686"/>
            <p:cNvSpPr>
              <a:spLocks noChangeShapeType="1"/>
            </p:cNvSpPr>
            <p:nvPr/>
          </p:nvSpPr>
          <p:spPr bwMode="auto">
            <a:xfrm>
              <a:off x="1262" y="2403"/>
              <a:ext cx="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03" name="Freeform 1687"/>
            <p:cNvSpPr>
              <a:spLocks/>
            </p:cNvSpPr>
            <p:nvPr/>
          </p:nvSpPr>
          <p:spPr bwMode="auto">
            <a:xfrm>
              <a:off x="1251" y="3013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04" name="Line 1688"/>
            <p:cNvSpPr>
              <a:spLocks noChangeShapeType="1"/>
            </p:cNvSpPr>
            <p:nvPr/>
          </p:nvSpPr>
          <p:spPr bwMode="auto">
            <a:xfrm>
              <a:off x="1254" y="3015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05" name="Line 1689"/>
            <p:cNvSpPr>
              <a:spLocks noChangeShapeType="1"/>
            </p:cNvSpPr>
            <p:nvPr/>
          </p:nvSpPr>
          <p:spPr bwMode="auto">
            <a:xfrm flipV="1">
              <a:off x="1321" y="3015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06" name="Line 1690"/>
            <p:cNvSpPr>
              <a:spLocks noChangeShapeType="1"/>
            </p:cNvSpPr>
            <p:nvPr/>
          </p:nvSpPr>
          <p:spPr bwMode="auto">
            <a:xfrm flipH="1">
              <a:off x="1254" y="3015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07" name="Line 1691"/>
            <p:cNvSpPr>
              <a:spLocks noChangeShapeType="1"/>
            </p:cNvSpPr>
            <p:nvPr/>
          </p:nvSpPr>
          <p:spPr bwMode="auto">
            <a:xfrm>
              <a:off x="1254" y="301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08" name="Line 1692"/>
            <p:cNvSpPr>
              <a:spLocks noChangeShapeType="1"/>
            </p:cNvSpPr>
            <p:nvPr/>
          </p:nvSpPr>
          <p:spPr bwMode="auto">
            <a:xfrm>
              <a:off x="1262" y="3130"/>
              <a:ext cx="11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09" name="Line 1693"/>
            <p:cNvSpPr>
              <a:spLocks noChangeShapeType="1"/>
            </p:cNvSpPr>
            <p:nvPr/>
          </p:nvSpPr>
          <p:spPr bwMode="auto">
            <a:xfrm>
              <a:off x="1315" y="2392"/>
              <a:ext cx="0" cy="6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10" name="Line 1694"/>
            <p:cNvSpPr>
              <a:spLocks noChangeShapeType="1"/>
            </p:cNvSpPr>
            <p:nvPr/>
          </p:nvSpPr>
          <p:spPr bwMode="auto">
            <a:xfrm>
              <a:off x="1212" y="2705"/>
              <a:ext cx="1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11" name="Oval 1695"/>
            <p:cNvSpPr>
              <a:spLocks noChangeArrowheads="1"/>
            </p:cNvSpPr>
            <p:nvPr/>
          </p:nvSpPr>
          <p:spPr bwMode="auto">
            <a:xfrm>
              <a:off x="1186" y="2680"/>
              <a:ext cx="51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512" name="Oval 1696"/>
            <p:cNvSpPr>
              <a:spLocks noChangeArrowheads="1"/>
            </p:cNvSpPr>
            <p:nvPr/>
          </p:nvSpPr>
          <p:spPr bwMode="auto">
            <a:xfrm>
              <a:off x="1290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513" name="Line 1697"/>
            <p:cNvSpPr>
              <a:spLocks noChangeShapeType="1"/>
            </p:cNvSpPr>
            <p:nvPr/>
          </p:nvSpPr>
          <p:spPr bwMode="auto">
            <a:xfrm flipV="1">
              <a:off x="1315" y="2185"/>
              <a:ext cx="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14" name="Line 1698"/>
            <p:cNvSpPr>
              <a:spLocks noChangeShapeType="1"/>
            </p:cNvSpPr>
            <p:nvPr/>
          </p:nvSpPr>
          <p:spPr bwMode="auto">
            <a:xfrm flipV="1">
              <a:off x="1315" y="3122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15" name="Freeform 1699"/>
            <p:cNvSpPr>
              <a:spLocks/>
            </p:cNvSpPr>
            <p:nvPr/>
          </p:nvSpPr>
          <p:spPr bwMode="auto">
            <a:xfrm>
              <a:off x="1777" y="2285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16" name="Line 1700"/>
            <p:cNvSpPr>
              <a:spLocks noChangeShapeType="1"/>
            </p:cNvSpPr>
            <p:nvPr/>
          </p:nvSpPr>
          <p:spPr bwMode="auto">
            <a:xfrm>
              <a:off x="1779" y="2288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17" name="Line 1701"/>
            <p:cNvSpPr>
              <a:spLocks noChangeShapeType="1"/>
            </p:cNvSpPr>
            <p:nvPr/>
          </p:nvSpPr>
          <p:spPr bwMode="auto">
            <a:xfrm flipV="1">
              <a:off x="1846" y="2288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18" name="Line 1702"/>
            <p:cNvSpPr>
              <a:spLocks noChangeShapeType="1"/>
            </p:cNvSpPr>
            <p:nvPr/>
          </p:nvSpPr>
          <p:spPr bwMode="auto">
            <a:xfrm flipH="1">
              <a:off x="1779" y="2288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19" name="Line 1703"/>
            <p:cNvSpPr>
              <a:spLocks noChangeShapeType="1"/>
            </p:cNvSpPr>
            <p:nvPr/>
          </p:nvSpPr>
          <p:spPr bwMode="auto">
            <a:xfrm>
              <a:off x="1779" y="228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20" name="Line 1704"/>
            <p:cNvSpPr>
              <a:spLocks noChangeShapeType="1"/>
            </p:cNvSpPr>
            <p:nvPr/>
          </p:nvSpPr>
          <p:spPr bwMode="auto">
            <a:xfrm>
              <a:off x="1788" y="2403"/>
              <a:ext cx="1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21" name="Freeform 1705"/>
            <p:cNvSpPr>
              <a:spLocks/>
            </p:cNvSpPr>
            <p:nvPr/>
          </p:nvSpPr>
          <p:spPr bwMode="auto">
            <a:xfrm>
              <a:off x="1777" y="3013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22" name="Line 1706"/>
            <p:cNvSpPr>
              <a:spLocks noChangeShapeType="1"/>
            </p:cNvSpPr>
            <p:nvPr/>
          </p:nvSpPr>
          <p:spPr bwMode="auto">
            <a:xfrm>
              <a:off x="1779" y="3015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23" name="Line 1707"/>
            <p:cNvSpPr>
              <a:spLocks noChangeShapeType="1"/>
            </p:cNvSpPr>
            <p:nvPr/>
          </p:nvSpPr>
          <p:spPr bwMode="auto">
            <a:xfrm flipV="1">
              <a:off x="1846" y="3015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24" name="Line 1708"/>
            <p:cNvSpPr>
              <a:spLocks noChangeShapeType="1"/>
            </p:cNvSpPr>
            <p:nvPr/>
          </p:nvSpPr>
          <p:spPr bwMode="auto">
            <a:xfrm flipH="1">
              <a:off x="1779" y="3015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25" name="Line 1709"/>
            <p:cNvSpPr>
              <a:spLocks noChangeShapeType="1"/>
            </p:cNvSpPr>
            <p:nvPr/>
          </p:nvSpPr>
          <p:spPr bwMode="auto">
            <a:xfrm>
              <a:off x="1779" y="301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26" name="Line 1710"/>
            <p:cNvSpPr>
              <a:spLocks noChangeShapeType="1"/>
            </p:cNvSpPr>
            <p:nvPr/>
          </p:nvSpPr>
          <p:spPr bwMode="auto">
            <a:xfrm>
              <a:off x="1788" y="3130"/>
              <a:ext cx="1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27" name="Line 1711"/>
            <p:cNvSpPr>
              <a:spLocks noChangeShapeType="1"/>
            </p:cNvSpPr>
            <p:nvPr/>
          </p:nvSpPr>
          <p:spPr bwMode="auto">
            <a:xfrm>
              <a:off x="1841" y="2392"/>
              <a:ext cx="0" cy="6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28" name="Line 1712"/>
            <p:cNvSpPr>
              <a:spLocks noChangeShapeType="1"/>
            </p:cNvSpPr>
            <p:nvPr/>
          </p:nvSpPr>
          <p:spPr bwMode="auto">
            <a:xfrm>
              <a:off x="1735" y="2705"/>
              <a:ext cx="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29" name="Oval 1713"/>
            <p:cNvSpPr>
              <a:spLocks noChangeArrowheads="1"/>
            </p:cNvSpPr>
            <p:nvPr/>
          </p:nvSpPr>
          <p:spPr bwMode="auto">
            <a:xfrm>
              <a:off x="1709" y="2680"/>
              <a:ext cx="51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530" name="Oval 1714"/>
            <p:cNvSpPr>
              <a:spLocks noChangeArrowheads="1"/>
            </p:cNvSpPr>
            <p:nvPr/>
          </p:nvSpPr>
          <p:spPr bwMode="auto">
            <a:xfrm>
              <a:off x="1816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531" name="Line 1715"/>
            <p:cNvSpPr>
              <a:spLocks noChangeShapeType="1"/>
            </p:cNvSpPr>
            <p:nvPr/>
          </p:nvSpPr>
          <p:spPr bwMode="auto">
            <a:xfrm flipV="1">
              <a:off x="1841" y="2185"/>
              <a:ext cx="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32" name="Line 1716"/>
            <p:cNvSpPr>
              <a:spLocks noChangeShapeType="1"/>
            </p:cNvSpPr>
            <p:nvPr/>
          </p:nvSpPr>
          <p:spPr bwMode="auto">
            <a:xfrm flipV="1">
              <a:off x="1841" y="3122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33" name="Line 1717"/>
            <p:cNvSpPr>
              <a:spLocks noChangeShapeType="1"/>
            </p:cNvSpPr>
            <p:nvPr/>
          </p:nvSpPr>
          <p:spPr bwMode="auto">
            <a:xfrm>
              <a:off x="792" y="2185"/>
              <a:ext cx="14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34" name="Oval 1718"/>
            <p:cNvSpPr>
              <a:spLocks noChangeArrowheads="1"/>
            </p:cNvSpPr>
            <p:nvPr/>
          </p:nvSpPr>
          <p:spPr bwMode="auto">
            <a:xfrm>
              <a:off x="2235" y="2159"/>
              <a:ext cx="51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535" name="Line 1719"/>
            <p:cNvSpPr>
              <a:spLocks noChangeShapeType="1"/>
            </p:cNvSpPr>
            <p:nvPr/>
          </p:nvSpPr>
          <p:spPr bwMode="auto">
            <a:xfrm>
              <a:off x="792" y="3222"/>
              <a:ext cx="14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36" name="Oval 1720"/>
            <p:cNvSpPr>
              <a:spLocks noChangeArrowheads="1"/>
            </p:cNvSpPr>
            <p:nvPr/>
          </p:nvSpPr>
          <p:spPr bwMode="auto">
            <a:xfrm>
              <a:off x="2235" y="3197"/>
              <a:ext cx="51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537" name="Line 1721"/>
            <p:cNvSpPr>
              <a:spLocks noChangeShapeType="1"/>
            </p:cNvSpPr>
            <p:nvPr/>
          </p:nvSpPr>
          <p:spPr bwMode="auto">
            <a:xfrm flipV="1">
              <a:off x="2260" y="2378"/>
              <a:ext cx="0" cy="7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38" name="Freeform 1722"/>
            <p:cNvSpPr>
              <a:spLocks/>
            </p:cNvSpPr>
            <p:nvPr/>
          </p:nvSpPr>
          <p:spPr bwMode="auto">
            <a:xfrm>
              <a:off x="2216" y="2288"/>
              <a:ext cx="92" cy="92"/>
            </a:xfrm>
            <a:custGeom>
              <a:avLst/>
              <a:gdLst>
                <a:gd name="T0" fmla="*/ 92 w 92"/>
                <a:gd name="T1" fmla="*/ 92 h 92"/>
                <a:gd name="T2" fmla="*/ 44 w 92"/>
                <a:gd name="T3" fmla="*/ 0 h 92"/>
                <a:gd name="T4" fmla="*/ 0 w 92"/>
                <a:gd name="T5" fmla="*/ 92 h 92"/>
                <a:gd name="T6" fmla="*/ 92 w 92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92"/>
                <a:gd name="T14" fmla="*/ 92 w 92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92">
                  <a:moveTo>
                    <a:pt x="92" y="92"/>
                  </a:moveTo>
                  <a:lnTo>
                    <a:pt x="44" y="0"/>
                  </a:lnTo>
                  <a:lnTo>
                    <a:pt x="0" y="92"/>
                  </a:lnTo>
                  <a:lnTo>
                    <a:pt x="9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39" name="Line 1723"/>
            <p:cNvSpPr>
              <a:spLocks noChangeShapeType="1"/>
            </p:cNvSpPr>
            <p:nvPr/>
          </p:nvSpPr>
          <p:spPr bwMode="auto">
            <a:xfrm>
              <a:off x="1315" y="3222"/>
              <a:ext cx="5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40" name="Oval 1724"/>
            <p:cNvSpPr>
              <a:spLocks noChangeArrowheads="1"/>
            </p:cNvSpPr>
            <p:nvPr/>
          </p:nvSpPr>
          <p:spPr bwMode="auto">
            <a:xfrm>
              <a:off x="1290" y="3197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541" name="Oval 1725"/>
            <p:cNvSpPr>
              <a:spLocks noChangeArrowheads="1"/>
            </p:cNvSpPr>
            <p:nvPr/>
          </p:nvSpPr>
          <p:spPr bwMode="auto">
            <a:xfrm>
              <a:off x="1816" y="3197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542" name="Line 1726"/>
            <p:cNvSpPr>
              <a:spLocks noChangeShapeType="1"/>
            </p:cNvSpPr>
            <p:nvPr/>
          </p:nvSpPr>
          <p:spPr bwMode="auto">
            <a:xfrm>
              <a:off x="1315" y="2185"/>
              <a:ext cx="5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43" name="Oval 1727"/>
            <p:cNvSpPr>
              <a:spLocks noChangeArrowheads="1"/>
            </p:cNvSpPr>
            <p:nvPr/>
          </p:nvSpPr>
          <p:spPr bwMode="auto">
            <a:xfrm>
              <a:off x="1290" y="2159"/>
              <a:ext cx="50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544" name="Oval 1728"/>
            <p:cNvSpPr>
              <a:spLocks noChangeArrowheads="1"/>
            </p:cNvSpPr>
            <p:nvPr/>
          </p:nvSpPr>
          <p:spPr bwMode="auto">
            <a:xfrm>
              <a:off x="1816" y="2159"/>
              <a:ext cx="50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5545" name="Rectangle 1729"/>
            <p:cNvSpPr>
              <a:spLocks noChangeArrowheads="1"/>
            </p:cNvSpPr>
            <p:nvPr/>
          </p:nvSpPr>
          <p:spPr bwMode="auto">
            <a:xfrm>
              <a:off x="3206" y="3012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35546" name="Rectangle 1730"/>
            <p:cNvSpPr>
              <a:spLocks noChangeArrowheads="1"/>
            </p:cNvSpPr>
            <p:nvPr/>
          </p:nvSpPr>
          <p:spPr bwMode="auto">
            <a:xfrm>
              <a:off x="3273" y="3060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</p:grpSp>
      <p:sp>
        <p:nvSpPr>
          <p:cNvPr id="34864" name="Line 1080"/>
          <p:cNvSpPr>
            <a:spLocks noChangeShapeType="1"/>
          </p:cNvSpPr>
          <p:nvPr/>
        </p:nvSpPr>
        <p:spPr bwMode="auto">
          <a:xfrm>
            <a:off x="4140200" y="1484313"/>
            <a:ext cx="1754188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5" name="Freeform 1081"/>
          <p:cNvSpPr>
            <a:spLocks/>
          </p:cNvSpPr>
          <p:nvPr/>
        </p:nvSpPr>
        <p:spPr bwMode="auto">
          <a:xfrm>
            <a:off x="5940425" y="1412875"/>
            <a:ext cx="146050" cy="146050"/>
          </a:xfrm>
          <a:custGeom>
            <a:avLst/>
            <a:gdLst>
              <a:gd name="T0" fmla="*/ 0 w 92"/>
              <a:gd name="T1" fmla="*/ 231854397 h 92"/>
              <a:gd name="T2" fmla="*/ 231854397 w 92"/>
              <a:gd name="T3" fmla="*/ 113407837 h 92"/>
              <a:gd name="T4" fmla="*/ 0 w 92"/>
              <a:gd name="T5" fmla="*/ 0 h 92"/>
              <a:gd name="T6" fmla="*/ 0 w 92"/>
              <a:gd name="T7" fmla="*/ 23185439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92"/>
              <a:gd name="T14" fmla="*/ 92 w 92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92">
                <a:moveTo>
                  <a:pt x="0" y="92"/>
                </a:moveTo>
                <a:lnTo>
                  <a:pt x="92" y="45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6" name="Text Box 8"/>
          <p:cNvSpPr txBox="1">
            <a:spLocks noChangeArrowheads="1"/>
          </p:cNvSpPr>
          <p:nvPr/>
        </p:nvSpPr>
        <p:spPr bwMode="auto">
          <a:xfrm>
            <a:off x="395288" y="2565400"/>
            <a:ext cx="50403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63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Redresseur en étoile triphasé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Dreiphasengleichrichter: Sternschalt</a:t>
            </a:r>
            <a:r>
              <a:rPr lang="fr-FR" altLang="fr-FR"/>
              <a:t>ung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34867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59039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64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Redresseur en pont triphasé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Dreiphasengleichrichter: Brückenschalt</a:t>
            </a:r>
            <a:r>
              <a:rPr lang="fr-FR" altLang="fr-FR"/>
              <a:t>ung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34868" name="Line 1058"/>
          <p:cNvSpPr>
            <a:spLocks noChangeShapeType="1"/>
          </p:cNvSpPr>
          <p:nvPr/>
        </p:nvSpPr>
        <p:spPr bwMode="auto">
          <a:xfrm flipV="1">
            <a:off x="827088" y="620713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69" name="Rectangle 106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34859" name="Object 1067"/>
          <p:cNvGraphicFramePr>
            <a:graphicFrameLocks noChangeAspect="1"/>
          </p:cNvGraphicFramePr>
          <p:nvPr/>
        </p:nvGraphicFramePr>
        <p:xfrm>
          <a:off x="827088" y="692150"/>
          <a:ext cx="3333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Equation" r:id="rId3" imgW="330200" imgH="279400" progId="Equation.3">
                  <p:embed/>
                </p:oleObj>
              </mc:Choice>
              <mc:Fallback>
                <p:oleObj name="Equation" r:id="rId3" imgW="330200" imgH="279400" progId="Equation.3">
                  <p:embed/>
                  <p:pic>
                    <p:nvPicPr>
                      <p:cNvPr id="0" name="Picture 10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92150"/>
                        <a:ext cx="3333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70" name="Rectangle 106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4871" name="Rectangle 106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4872" name="Rectangle 106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4873" name="Rectangle 107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4874" name="Rectangle 107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83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503518A-9829-4646-A359-5C2C196A109A}" type="slidenum">
              <a:rPr lang="fr-CH" sz="1000">
                <a:solidFill>
                  <a:srgbClr val="ACA39A"/>
                </a:solidFill>
              </a:rPr>
              <a:pPr algn="ctr"/>
              <a:t>18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085" name="Group 6"/>
          <p:cNvGrpSpPr>
            <a:grpSpLocks noChangeAspect="1"/>
          </p:cNvGrpSpPr>
          <p:nvPr/>
        </p:nvGrpSpPr>
        <p:grpSpPr bwMode="auto">
          <a:xfrm>
            <a:off x="755650" y="549275"/>
            <a:ext cx="5224463" cy="1876425"/>
            <a:chOff x="703" y="388"/>
            <a:chExt cx="3291" cy="1182"/>
          </a:xfrm>
        </p:grpSpPr>
        <p:sp>
          <p:nvSpPr>
            <p:cNvPr id="43771" name="AutoShape 5"/>
            <p:cNvSpPr>
              <a:spLocks noChangeAspect="1" noChangeArrowheads="1" noTextEdit="1"/>
            </p:cNvSpPr>
            <p:nvPr/>
          </p:nvSpPr>
          <p:spPr bwMode="auto">
            <a:xfrm>
              <a:off x="703" y="391"/>
              <a:ext cx="3291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72" name="Freeform 7"/>
            <p:cNvSpPr>
              <a:spLocks/>
            </p:cNvSpPr>
            <p:nvPr/>
          </p:nvSpPr>
          <p:spPr bwMode="auto">
            <a:xfrm>
              <a:off x="1143" y="663"/>
              <a:ext cx="83" cy="44"/>
            </a:xfrm>
            <a:custGeom>
              <a:avLst/>
              <a:gdLst>
                <a:gd name="T0" fmla="*/ 6 w 83"/>
                <a:gd name="T1" fmla="*/ 33 h 44"/>
                <a:gd name="T2" fmla="*/ 3 w 83"/>
                <a:gd name="T3" fmla="*/ 36 h 44"/>
                <a:gd name="T4" fmla="*/ 0 w 83"/>
                <a:gd name="T5" fmla="*/ 39 h 44"/>
                <a:gd name="T6" fmla="*/ 0 w 83"/>
                <a:gd name="T7" fmla="*/ 41 h 44"/>
                <a:gd name="T8" fmla="*/ 3 w 83"/>
                <a:gd name="T9" fmla="*/ 44 h 44"/>
                <a:gd name="T10" fmla="*/ 6 w 83"/>
                <a:gd name="T11" fmla="*/ 44 h 44"/>
                <a:gd name="T12" fmla="*/ 9 w 83"/>
                <a:gd name="T13" fmla="*/ 44 h 44"/>
                <a:gd name="T14" fmla="*/ 80 w 83"/>
                <a:gd name="T15" fmla="*/ 11 h 44"/>
                <a:gd name="T16" fmla="*/ 83 w 83"/>
                <a:gd name="T17" fmla="*/ 11 h 44"/>
                <a:gd name="T18" fmla="*/ 83 w 83"/>
                <a:gd name="T19" fmla="*/ 8 h 44"/>
                <a:gd name="T20" fmla="*/ 83 w 83"/>
                <a:gd name="T21" fmla="*/ 6 h 44"/>
                <a:gd name="T22" fmla="*/ 83 w 83"/>
                <a:gd name="T23" fmla="*/ 3 h 44"/>
                <a:gd name="T24" fmla="*/ 80 w 83"/>
                <a:gd name="T25" fmla="*/ 0 h 44"/>
                <a:gd name="T26" fmla="*/ 77 w 83"/>
                <a:gd name="T27" fmla="*/ 0 h 44"/>
                <a:gd name="T28" fmla="*/ 6 w 83"/>
                <a:gd name="T29" fmla="*/ 3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44"/>
                <a:gd name="T47" fmla="*/ 83 w 83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44">
                  <a:moveTo>
                    <a:pt x="6" y="33"/>
                  </a:moveTo>
                  <a:lnTo>
                    <a:pt x="3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73" name="Freeform 8"/>
            <p:cNvSpPr>
              <a:spLocks/>
            </p:cNvSpPr>
            <p:nvPr/>
          </p:nvSpPr>
          <p:spPr bwMode="auto">
            <a:xfrm>
              <a:off x="1132" y="696"/>
              <a:ext cx="94" cy="55"/>
            </a:xfrm>
            <a:custGeom>
              <a:avLst/>
              <a:gdLst>
                <a:gd name="T0" fmla="*/ 11 w 94"/>
                <a:gd name="T1" fmla="*/ 3 h 55"/>
                <a:gd name="T2" fmla="*/ 9 w 94"/>
                <a:gd name="T3" fmla="*/ 0 h 55"/>
                <a:gd name="T4" fmla="*/ 6 w 94"/>
                <a:gd name="T5" fmla="*/ 0 h 55"/>
                <a:gd name="T6" fmla="*/ 3 w 94"/>
                <a:gd name="T7" fmla="*/ 3 h 55"/>
                <a:gd name="T8" fmla="*/ 0 w 94"/>
                <a:gd name="T9" fmla="*/ 6 h 55"/>
                <a:gd name="T10" fmla="*/ 0 w 94"/>
                <a:gd name="T11" fmla="*/ 8 h 55"/>
                <a:gd name="T12" fmla="*/ 3 w 94"/>
                <a:gd name="T13" fmla="*/ 11 h 55"/>
                <a:gd name="T14" fmla="*/ 86 w 94"/>
                <a:gd name="T15" fmla="*/ 55 h 55"/>
                <a:gd name="T16" fmla="*/ 88 w 94"/>
                <a:gd name="T17" fmla="*/ 55 h 55"/>
                <a:gd name="T18" fmla="*/ 91 w 94"/>
                <a:gd name="T19" fmla="*/ 55 h 55"/>
                <a:gd name="T20" fmla="*/ 94 w 94"/>
                <a:gd name="T21" fmla="*/ 55 h 55"/>
                <a:gd name="T22" fmla="*/ 94 w 94"/>
                <a:gd name="T23" fmla="*/ 52 h 55"/>
                <a:gd name="T24" fmla="*/ 94 w 94"/>
                <a:gd name="T25" fmla="*/ 50 h 55"/>
                <a:gd name="T26" fmla="*/ 94 w 94"/>
                <a:gd name="T27" fmla="*/ 47 h 55"/>
                <a:gd name="T28" fmla="*/ 11 w 94"/>
                <a:gd name="T29" fmla="*/ 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55"/>
                <a:gd name="T47" fmla="*/ 94 w 94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55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91" y="55"/>
                  </a:lnTo>
                  <a:lnTo>
                    <a:pt x="94" y="55"/>
                  </a:lnTo>
                  <a:lnTo>
                    <a:pt x="94" y="52"/>
                  </a:lnTo>
                  <a:lnTo>
                    <a:pt x="94" y="50"/>
                  </a:lnTo>
                  <a:lnTo>
                    <a:pt x="94" y="4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74" name="Freeform 9"/>
            <p:cNvSpPr>
              <a:spLocks/>
            </p:cNvSpPr>
            <p:nvPr/>
          </p:nvSpPr>
          <p:spPr bwMode="auto">
            <a:xfrm>
              <a:off x="1176" y="732"/>
              <a:ext cx="50" cy="36"/>
            </a:xfrm>
            <a:custGeom>
              <a:avLst/>
              <a:gdLst>
                <a:gd name="T0" fmla="*/ 3 w 50"/>
                <a:gd name="T1" fmla="*/ 27 h 36"/>
                <a:gd name="T2" fmla="*/ 0 w 50"/>
                <a:gd name="T3" fmla="*/ 30 h 36"/>
                <a:gd name="T4" fmla="*/ 0 w 50"/>
                <a:gd name="T5" fmla="*/ 33 h 36"/>
                <a:gd name="T6" fmla="*/ 3 w 50"/>
                <a:gd name="T7" fmla="*/ 36 h 36"/>
                <a:gd name="T8" fmla="*/ 6 w 50"/>
                <a:gd name="T9" fmla="*/ 36 h 36"/>
                <a:gd name="T10" fmla="*/ 9 w 50"/>
                <a:gd name="T11" fmla="*/ 36 h 36"/>
                <a:gd name="T12" fmla="*/ 11 w 50"/>
                <a:gd name="T13" fmla="*/ 36 h 36"/>
                <a:gd name="T14" fmla="*/ 50 w 50"/>
                <a:gd name="T15" fmla="*/ 11 h 36"/>
                <a:gd name="T16" fmla="*/ 50 w 50"/>
                <a:gd name="T17" fmla="*/ 8 h 36"/>
                <a:gd name="T18" fmla="*/ 50 w 50"/>
                <a:gd name="T19" fmla="*/ 5 h 36"/>
                <a:gd name="T20" fmla="*/ 50 w 50"/>
                <a:gd name="T21" fmla="*/ 3 h 36"/>
                <a:gd name="T22" fmla="*/ 47 w 50"/>
                <a:gd name="T23" fmla="*/ 0 h 36"/>
                <a:gd name="T24" fmla="*/ 44 w 50"/>
                <a:gd name="T25" fmla="*/ 0 h 36"/>
                <a:gd name="T26" fmla="*/ 42 w 50"/>
                <a:gd name="T27" fmla="*/ 3 h 36"/>
                <a:gd name="T28" fmla="*/ 3 w 50"/>
                <a:gd name="T29" fmla="*/ 2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50" y="11"/>
                  </a:lnTo>
                  <a:lnTo>
                    <a:pt x="50" y="8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3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75" name="Freeform 10"/>
            <p:cNvSpPr>
              <a:spLocks/>
            </p:cNvSpPr>
            <p:nvPr/>
          </p:nvSpPr>
          <p:spPr bwMode="auto">
            <a:xfrm>
              <a:off x="1143" y="586"/>
              <a:ext cx="83" cy="41"/>
            </a:xfrm>
            <a:custGeom>
              <a:avLst/>
              <a:gdLst>
                <a:gd name="T0" fmla="*/ 6 w 83"/>
                <a:gd name="T1" fmla="*/ 30 h 41"/>
                <a:gd name="T2" fmla="*/ 3 w 83"/>
                <a:gd name="T3" fmla="*/ 33 h 41"/>
                <a:gd name="T4" fmla="*/ 0 w 83"/>
                <a:gd name="T5" fmla="*/ 36 h 41"/>
                <a:gd name="T6" fmla="*/ 0 w 83"/>
                <a:gd name="T7" fmla="*/ 39 h 41"/>
                <a:gd name="T8" fmla="*/ 3 w 83"/>
                <a:gd name="T9" fmla="*/ 41 h 41"/>
                <a:gd name="T10" fmla="*/ 6 w 83"/>
                <a:gd name="T11" fmla="*/ 41 h 41"/>
                <a:gd name="T12" fmla="*/ 9 w 83"/>
                <a:gd name="T13" fmla="*/ 41 h 41"/>
                <a:gd name="T14" fmla="*/ 80 w 83"/>
                <a:gd name="T15" fmla="*/ 11 h 41"/>
                <a:gd name="T16" fmla="*/ 83 w 83"/>
                <a:gd name="T17" fmla="*/ 11 h 41"/>
                <a:gd name="T18" fmla="*/ 83 w 83"/>
                <a:gd name="T19" fmla="*/ 8 h 41"/>
                <a:gd name="T20" fmla="*/ 83 w 83"/>
                <a:gd name="T21" fmla="*/ 6 h 41"/>
                <a:gd name="T22" fmla="*/ 83 w 83"/>
                <a:gd name="T23" fmla="*/ 3 h 41"/>
                <a:gd name="T24" fmla="*/ 80 w 83"/>
                <a:gd name="T25" fmla="*/ 0 h 41"/>
                <a:gd name="T26" fmla="*/ 77 w 83"/>
                <a:gd name="T27" fmla="*/ 0 h 41"/>
                <a:gd name="T28" fmla="*/ 6 w 83"/>
                <a:gd name="T29" fmla="*/ 3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41"/>
                <a:gd name="T47" fmla="*/ 83 w 83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41">
                  <a:moveTo>
                    <a:pt x="6" y="30"/>
                  </a:moveTo>
                  <a:lnTo>
                    <a:pt x="3" y="33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76" name="Freeform 11"/>
            <p:cNvSpPr>
              <a:spLocks/>
            </p:cNvSpPr>
            <p:nvPr/>
          </p:nvSpPr>
          <p:spPr bwMode="auto">
            <a:xfrm>
              <a:off x="1132" y="616"/>
              <a:ext cx="94" cy="58"/>
            </a:xfrm>
            <a:custGeom>
              <a:avLst/>
              <a:gdLst>
                <a:gd name="T0" fmla="*/ 11 w 94"/>
                <a:gd name="T1" fmla="*/ 3 h 58"/>
                <a:gd name="T2" fmla="*/ 9 w 94"/>
                <a:gd name="T3" fmla="*/ 0 h 58"/>
                <a:gd name="T4" fmla="*/ 6 w 94"/>
                <a:gd name="T5" fmla="*/ 0 h 58"/>
                <a:gd name="T6" fmla="*/ 3 w 94"/>
                <a:gd name="T7" fmla="*/ 3 h 58"/>
                <a:gd name="T8" fmla="*/ 0 w 94"/>
                <a:gd name="T9" fmla="*/ 6 h 58"/>
                <a:gd name="T10" fmla="*/ 0 w 94"/>
                <a:gd name="T11" fmla="*/ 9 h 58"/>
                <a:gd name="T12" fmla="*/ 3 w 94"/>
                <a:gd name="T13" fmla="*/ 11 h 58"/>
                <a:gd name="T14" fmla="*/ 86 w 94"/>
                <a:gd name="T15" fmla="*/ 58 h 58"/>
                <a:gd name="T16" fmla="*/ 88 w 94"/>
                <a:gd name="T17" fmla="*/ 58 h 58"/>
                <a:gd name="T18" fmla="*/ 91 w 94"/>
                <a:gd name="T19" fmla="*/ 58 h 58"/>
                <a:gd name="T20" fmla="*/ 94 w 94"/>
                <a:gd name="T21" fmla="*/ 58 h 58"/>
                <a:gd name="T22" fmla="*/ 94 w 94"/>
                <a:gd name="T23" fmla="*/ 55 h 58"/>
                <a:gd name="T24" fmla="*/ 94 w 94"/>
                <a:gd name="T25" fmla="*/ 53 h 58"/>
                <a:gd name="T26" fmla="*/ 94 w 94"/>
                <a:gd name="T27" fmla="*/ 50 h 58"/>
                <a:gd name="T28" fmla="*/ 11 w 94"/>
                <a:gd name="T29" fmla="*/ 3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58"/>
                <a:gd name="T47" fmla="*/ 94 w 94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58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91" y="58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53"/>
                  </a:lnTo>
                  <a:lnTo>
                    <a:pt x="94" y="5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77" name="Freeform 12"/>
            <p:cNvSpPr>
              <a:spLocks/>
            </p:cNvSpPr>
            <p:nvPr/>
          </p:nvSpPr>
          <p:spPr bwMode="auto">
            <a:xfrm>
              <a:off x="1143" y="509"/>
              <a:ext cx="83" cy="44"/>
            </a:xfrm>
            <a:custGeom>
              <a:avLst/>
              <a:gdLst>
                <a:gd name="T0" fmla="*/ 6 w 83"/>
                <a:gd name="T1" fmla="*/ 33 h 44"/>
                <a:gd name="T2" fmla="*/ 3 w 83"/>
                <a:gd name="T3" fmla="*/ 36 h 44"/>
                <a:gd name="T4" fmla="*/ 0 w 83"/>
                <a:gd name="T5" fmla="*/ 39 h 44"/>
                <a:gd name="T6" fmla="*/ 0 w 83"/>
                <a:gd name="T7" fmla="*/ 41 h 44"/>
                <a:gd name="T8" fmla="*/ 3 w 83"/>
                <a:gd name="T9" fmla="*/ 44 h 44"/>
                <a:gd name="T10" fmla="*/ 6 w 83"/>
                <a:gd name="T11" fmla="*/ 44 h 44"/>
                <a:gd name="T12" fmla="*/ 9 w 83"/>
                <a:gd name="T13" fmla="*/ 44 h 44"/>
                <a:gd name="T14" fmla="*/ 80 w 83"/>
                <a:gd name="T15" fmla="*/ 11 h 44"/>
                <a:gd name="T16" fmla="*/ 83 w 83"/>
                <a:gd name="T17" fmla="*/ 11 h 44"/>
                <a:gd name="T18" fmla="*/ 83 w 83"/>
                <a:gd name="T19" fmla="*/ 8 h 44"/>
                <a:gd name="T20" fmla="*/ 83 w 83"/>
                <a:gd name="T21" fmla="*/ 6 h 44"/>
                <a:gd name="T22" fmla="*/ 83 w 83"/>
                <a:gd name="T23" fmla="*/ 3 h 44"/>
                <a:gd name="T24" fmla="*/ 80 w 83"/>
                <a:gd name="T25" fmla="*/ 0 h 44"/>
                <a:gd name="T26" fmla="*/ 77 w 83"/>
                <a:gd name="T27" fmla="*/ 0 h 44"/>
                <a:gd name="T28" fmla="*/ 6 w 83"/>
                <a:gd name="T29" fmla="*/ 3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44"/>
                <a:gd name="T47" fmla="*/ 83 w 83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44">
                  <a:moveTo>
                    <a:pt x="6" y="33"/>
                  </a:moveTo>
                  <a:lnTo>
                    <a:pt x="3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78" name="Freeform 13"/>
            <p:cNvSpPr>
              <a:spLocks/>
            </p:cNvSpPr>
            <p:nvPr/>
          </p:nvSpPr>
          <p:spPr bwMode="auto">
            <a:xfrm>
              <a:off x="1132" y="542"/>
              <a:ext cx="94" cy="55"/>
            </a:xfrm>
            <a:custGeom>
              <a:avLst/>
              <a:gdLst>
                <a:gd name="T0" fmla="*/ 11 w 94"/>
                <a:gd name="T1" fmla="*/ 3 h 55"/>
                <a:gd name="T2" fmla="*/ 9 w 94"/>
                <a:gd name="T3" fmla="*/ 0 h 55"/>
                <a:gd name="T4" fmla="*/ 6 w 94"/>
                <a:gd name="T5" fmla="*/ 0 h 55"/>
                <a:gd name="T6" fmla="*/ 3 w 94"/>
                <a:gd name="T7" fmla="*/ 3 h 55"/>
                <a:gd name="T8" fmla="*/ 0 w 94"/>
                <a:gd name="T9" fmla="*/ 6 h 55"/>
                <a:gd name="T10" fmla="*/ 0 w 94"/>
                <a:gd name="T11" fmla="*/ 8 h 55"/>
                <a:gd name="T12" fmla="*/ 3 w 94"/>
                <a:gd name="T13" fmla="*/ 11 h 55"/>
                <a:gd name="T14" fmla="*/ 86 w 94"/>
                <a:gd name="T15" fmla="*/ 55 h 55"/>
                <a:gd name="T16" fmla="*/ 88 w 94"/>
                <a:gd name="T17" fmla="*/ 55 h 55"/>
                <a:gd name="T18" fmla="*/ 91 w 94"/>
                <a:gd name="T19" fmla="*/ 55 h 55"/>
                <a:gd name="T20" fmla="*/ 94 w 94"/>
                <a:gd name="T21" fmla="*/ 55 h 55"/>
                <a:gd name="T22" fmla="*/ 94 w 94"/>
                <a:gd name="T23" fmla="*/ 52 h 55"/>
                <a:gd name="T24" fmla="*/ 94 w 94"/>
                <a:gd name="T25" fmla="*/ 50 h 55"/>
                <a:gd name="T26" fmla="*/ 94 w 94"/>
                <a:gd name="T27" fmla="*/ 47 h 55"/>
                <a:gd name="T28" fmla="*/ 11 w 94"/>
                <a:gd name="T29" fmla="*/ 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55"/>
                <a:gd name="T47" fmla="*/ 94 w 94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55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91" y="55"/>
                  </a:lnTo>
                  <a:lnTo>
                    <a:pt x="94" y="55"/>
                  </a:lnTo>
                  <a:lnTo>
                    <a:pt x="94" y="52"/>
                  </a:lnTo>
                  <a:lnTo>
                    <a:pt x="94" y="50"/>
                  </a:lnTo>
                  <a:lnTo>
                    <a:pt x="94" y="4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79" name="Freeform 14"/>
            <p:cNvSpPr>
              <a:spLocks/>
            </p:cNvSpPr>
            <p:nvPr/>
          </p:nvSpPr>
          <p:spPr bwMode="auto">
            <a:xfrm>
              <a:off x="1176" y="484"/>
              <a:ext cx="50" cy="36"/>
            </a:xfrm>
            <a:custGeom>
              <a:avLst/>
              <a:gdLst>
                <a:gd name="T0" fmla="*/ 11 w 50"/>
                <a:gd name="T1" fmla="*/ 3 h 36"/>
                <a:gd name="T2" fmla="*/ 9 w 50"/>
                <a:gd name="T3" fmla="*/ 0 h 36"/>
                <a:gd name="T4" fmla="*/ 6 w 50"/>
                <a:gd name="T5" fmla="*/ 0 h 36"/>
                <a:gd name="T6" fmla="*/ 3 w 50"/>
                <a:gd name="T7" fmla="*/ 3 h 36"/>
                <a:gd name="T8" fmla="*/ 0 w 50"/>
                <a:gd name="T9" fmla="*/ 6 h 36"/>
                <a:gd name="T10" fmla="*/ 0 w 50"/>
                <a:gd name="T11" fmla="*/ 9 h 36"/>
                <a:gd name="T12" fmla="*/ 3 w 50"/>
                <a:gd name="T13" fmla="*/ 11 h 36"/>
                <a:gd name="T14" fmla="*/ 42 w 50"/>
                <a:gd name="T15" fmla="*/ 36 h 36"/>
                <a:gd name="T16" fmla="*/ 44 w 50"/>
                <a:gd name="T17" fmla="*/ 36 h 36"/>
                <a:gd name="T18" fmla="*/ 47 w 50"/>
                <a:gd name="T19" fmla="*/ 36 h 36"/>
                <a:gd name="T20" fmla="*/ 50 w 50"/>
                <a:gd name="T21" fmla="*/ 36 h 36"/>
                <a:gd name="T22" fmla="*/ 50 w 50"/>
                <a:gd name="T23" fmla="*/ 33 h 36"/>
                <a:gd name="T24" fmla="*/ 50 w 50"/>
                <a:gd name="T25" fmla="*/ 31 h 36"/>
                <a:gd name="T26" fmla="*/ 50 w 50"/>
                <a:gd name="T27" fmla="*/ 28 h 36"/>
                <a:gd name="T28" fmla="*/ 11 w 5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7" y="36"/>
                  </a:lnTo>
                  <a:lnTo>
                    <a:pt x="50" y="36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5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80" name="Line 15"/>
            <p:cNvSpPr>
              <a:spLocks noChangeShapeType="1"/>
            </p:cNvSpPr>
            <p:nvPr/>
          </p:nvSpPr>
          <p:spPr bwMode="auto">
            <a:xfrm flipV="1">
              <a:off x="1182" y="762"/>
              <a:ext cx="3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81" name="Line 16"/>
            <p:cNvSpPr>
              <a:spLocks noChangeShapeType="1"/>
            </p:cNvSpPr>
            <p:nvPr/>
          </p:nvSpPr>
          <p:spPr bwMode="auto">
            <a:xfrm flipV="1">
              <a:off x="1182" y="410"/>
              <a:ext cx="3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82" name="Line 17"/>
            <p:cNvSpPr>
              <a:spLocks noChangeShapeType="1"/>
            </p:cNvSpPr>
            <p:nvPr/>
          </p:nvSpPr>
          <p:spPr bwMode="auto">
            <a:xfrm>
              <a:off x="775" y="1029"/>
              <a:ext cx="0" cy="4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83" name="Freeform 18"/>
            <p:cNvSpPr>
              <a:spLocks/>
            </p:cNvSpPr>
            <p:nvPr/>
          </p:nvSpPr>
          <p:spPr bwMode="auto">
            <a:xfrm>
              <a:off x="706" y="1215"/>
              <a:ext cx="129" cy="113"/>
            </a:xfrm>
            <a:custGeom>
              <a:avLst/>
              <a:gdLst>
                <a:gd name="T0" fmla="*/ 0 w 129"/>
                <a:gd name="T1" fmla="*/ 0 h 113"/>
                <a:gd name="T2" fmla="*/ 66 w 129"/>
                <a:gd name="T3" fmla="*/ 113 h 113"/>
                <a:gd name="T4" fmla="*/ 129 w 129"/>
                <a:gd name="T5" fmla="*/ 0 h 113"/>
                <a:gd name="T6" fmla="*/ 0 w 129"/>
                <a:gd name="T7" fmla="*/ 0 h 113"/>
                <a:gd name="T8" fmla="*/ 0 w 12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3"/>
                <a:gd name="T17" fmla="*/ 129 w 12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3">
                  <a:moveTo>
                    <a:pt x="0" y="0"/>
                  </a:moveTo>
                  <a:lnTo>
                    <a:pt x="66" y="113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84" name="Line 19"/>
            <p:cNvSpPr>
              <a:spLocks noChangeShapeType="1"/>
            </p:cNvSpPr>
            <p:nvPr/>
          </p:nvSpPr>
          <p:spPr bwMode="auto">
            <a:xfrm>
              <a:off x="709" y="1218"/>
              <a:ext cx="66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85" name="Line 20"/>
            <p:cNvSpPr>
              <a:spLocks noChangeShapeType="1"/>
            </p:cNvSpPr>
            <p:nvPr/>
          </p:nvSpPr>
          <p:spPr bwMode="auto">
            <a:xfrm flipV="1">
              <a:off x="775" y="1218"/>
              <a:ext cx="63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86" name="Line 21"/>
            <p:cNvSpPr>
              <a:spLocks noChangeShapeType="1"/>
            </p:cNvSpPr>
            <p:nvPr/>
          </p:nvSpPr>
          <p:spPr bwMode="auto">
            <a:xfrm flipH="1">
              <a:off x="709" y="1218"/>
              <a:ext cx="1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87" name="Line 22"/>
            <p:cNvSpPr>
              <a:spLocks noChangeShapeType="1"/>
            </p:cNvSpPr>
            <p:nvPr/>
          </p:nvSpPr>
          <p:spPr bwMode="auto">
            <a:xfrm>
              <a:off x="709" y="121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88" name="Line 23"/>
            <p:cNvSpPr>
              <a:spLocks noChangeShapeType="1"/>
            </p:cNvSpPr>
            <p:nvPr/>
          </p:nvSpPr>
          <p:spPr bwMode="auto">
            <a:xfrm>
              <a:off x="728" y="1323"/>
              <a:ext cx="10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89" name="Freeform 24"/>
            <p:cNvSpPr>
              <a:spLocks/>
            </p:cNvSpPr>
            <p:nvPr/>
          </p:nvSpPr>
          <p:spPr bwMode="auto">
            <a:xfrm>
              <a:off x="871" y="930"/>
              <a:ext cx="88" cy="55"/>
            </a:xfrm>
            <a:custGeom>
              <a:avLst/>
              <a:gdLst>
                <a:gd name="T0" fmla="*/ 11 w 88"/>
                <a:gd name="T1" fmla="*/ 2 h 55"/>
                <a:gd name="T2" fmla="*/ 8 w 88"/>
                <a:gd name="T3" fmla="*/ 0 h 55"/>
                <a:gd name="T4" fmla="*/ 5 w 88"/>
                <a:gd name="T5" fmla="*/ 0 h 55"/>
                <a:gd name="T6" fmla="*/ 3 w 88"/>
                <a:gd name="T7" fmla="*/ 2 h 55"/>
                <a:gd name="T8" fmla="*/ 0 w 88"/>
                <a:gd name="T9" fmla="*/ 5 h 55"/>
                <a:gd name="T10" fmla="*/ 0 w 88"/>
                <a:gd name="T11" fmla="*/ 8 h 55"/>
                <a:gd name="T12" fmla="*/ 3 w 88"/>
                <a:gd name="T13" fmla="*/ 11 h 55"/>
                <a:gd name="T14" fmla="*/ 80 w 88"/>
                <a:gd name="T15" fmla="*/ 55 h 55"/>
                <a:gd name="T16" fmla="*/ 82 w 88"/>
                <a:gd name="T17" fmla="*/ 55 h 55"/>
                <a:gd name="T18" fmla="*/ 85 w 88"/>
                <a:gd name="T19" fmla="*/ 55 h 55"/>
                <a:gd name="T20" fmla="*/ 88 w 88"/>
                <a:gd name="T21" fmla="*/ 55 h 55"/>
                <a:gd name="T22" fmla="*/ 88 w 88"/>
                <a:gd name="T23" fmla="*/ 52 h 55"/>
                <a:gd name="T24" fmla="*/ 88 w 88"/>
                <a:gd name="T25" fmla="*/ 49 h 55"/>
                <a:gd name="T26" fmla="*/ 88 w 88"/>
                <a:gd name="T27" fmla="*/ 46 h 55"/>
                <a:gd name="T28" fmla="*/ 11 w 88"/>
                <a:gd name="T29" fmla="*/ 2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55"/>
                <a:gd name="T47" fmla="*/ 88 w 8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55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0" y="55"/>
                  </a:lnTo>
                  <a:lnTo>
                    <a:pt x="82" y="55"/>
                  </a:lnTo>
                  <a:lnTo>
                    <a:pt x="85" y="55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88" y="4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90" name="Line 25"/>
            <p:cNvSpPr>
              <a:spLocks noChangeShapeType="1"/>
            </p:cNvSpPr>
            <p:nvPr/>
          </p:nvSpPr>
          <p:spPr bwMode="auto">
            <a:xfrm>
              <a:off x="876" y="924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91" name="Freeform 26"/>
            <p:cNvSpPr>
              <a:spLocks/>
            </p:cNvSpPr>
            <p:nvPr/>
          </p:nvSpPr>
          <p:spPr bwMode="auto">
            <a:xfrm>
              <a:off x="832" y="982"/>
              <a:ext cx="50" cy="36"/>
            </a:xfrm>
            <a:custGeom>
              <a:avLst/>
              <a:gdLst>
                <a:gd name="T0" fmla="*/ 11 w 50"/>
                <a:gd name="T1" fmla="*/ 3 h 36"/>
                <a:gd name="T2" fmla="*/ 9 w 50"/>
                <a:gd name="T3" fmla="*/ 0 h 36"/>
                <a:gd name="T4" fmla="*/ 6 w 50"/>
                <a:gd name="T5" fmla="*/ 0 h 36"/>
                <a:gd name="T6" fmla="*/ 3 w 50"/>
                <a:gd name="T7" fmla="*/ 3 h 36"/>
                <a:gd name="T8" fmla="*/ 0 w 50"/>
                <a:gd name="T9" fmla="*/ 5 h 36"/>
                <a:gd name="T10" fmla="*/ 0 w 50"/>
                <a:gd name="T11" fmla="*/ 8 h 36"/>
                <a:gd name="T12" fmla="*/ 3 w 50"/>
                <a:gd name="T13" fmla="*/ 11 h 36"/>
                <a:gd name="T14" fmla="*/ 42 w 50"/>
                <a:gd name="T15" fmla="*/ 36 h 36"/>
                <a:gd name="T16" fmla="*/ 44 w 50"/>
                <a:gd name="T17" fmla="*/ 36 h 36"/>
                <a:gd name="T18" fmla="*/ 47 w 50"/>
                <a:gd name="T19" fmla="*/ 36 h 36"/>
                <a:gd name="T20" fmla="*/ 50 w 50"/>
                <a:gd name="T21" fmla="*/ 36 h 36"/>
                <a:gd name="T22" fmla="*/ 50 w 50"/>
                <a:gd name="T23" fmla="*/ 33 h 36"/>
                <a:gd name="T24" fmla="*/ 50 w 50"/>
                <a:gd name="T25" fmla="*/ 30 h 36"/>
                <a:gd name="T26" fmla="*/ 50 w 50"/>
                <a:gd name="T27" fmla="*/ 27 h 36"/>
                <a:gd name="T28" fmla="*/ 11 w 5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7" y="36"/>
                  </a:lnTo>
                  <a:lnTo>
                    <a:pt x="50" y="36"/>
                  </a:lnTo>
                  <a:lnTo>
                    <a:pt x="50" y="33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92" name="Freeform 27"/>
            <p:cNvSpPr>
              <a:spLocks/>
            </p:cNvSpPr>
            <p:nvPr/>
          </p:nvSpPr>
          <p:spPr bwMode="auto">
            <a:xfrm>
              <a:off x="948" y="894"/>
              <a:ext cx="82" cy="55"/>
            </a:xfrm>
            <a:custGeom>
              <a:avLst/>
              <a:gdLst>
                <a:gd name="T0" fmla="*/ 11 w 82"/>
                <a:gd name="T1" fmla="*/ 3 h 55"/>
                <a:gd name="T2" fmla="*/ 8 w 82"/>
                <a:gd name="T3" fmla="*/ 0 h 55"/>
                <a:gd name="T4" fmla="*/ 5 w 82"/>
                <a:gd name="T5" fmla="*/ 0 h 55"/>
                <a:gd name="T6" fmla="*/ 3 w 82"/>
                <a:gd name="T7" fmla="*/ 3 h 55"/>
                <a:gd name="T8" fmla="*/ 0 w 82"/>
                <a:gd name="T9" fmla="*/ 5 h 55"/>
                <a:gd name="T10" fmla="*/ 0 w 82"/>
                <a:gd name="T11" fmla="*/ 8 h 55"/>
                <a:gd name="T12" fmla="*/ 3 w 82"/>
                <a:gd name="T13" fmla="*/ 11 h 55"/>
                <a:gd name="T14" fmla="*/ 74 w 82"/>
                <a:gd name="T15" fmla="*/ 55 h 55"/>
                <a:gd name="T16" fmla="*/ 77 w 82"/>
                <a:gd name="T17" fmla="*/ 55 h 55"/>
                <a:gd name="T18" fmla="*/ 80 w 82"/>
                <a:gd name="T19" fmla="*/ 55 h 55"/>
                <a:gd name="T20" fmla="*/ 82 w 82"/>
                <a:gd name="T21" fmla="*/ 55 h 55"/>
                <a:gd name="T22" fmla="*/ 82 w 82"/>
                <a:gd name="T23" fmla="*/ 52 h 55"/>
                <a:gd name="T24" fmla="*/ 82 w 82"/>
                <a:gd name="T25" fmla="*/ 49 h 55"/>
                <a:gd name="T26" fmla="*/ 82 w 82"/>
                <a:gd name="T27" fmla="*/ 47 h 55"/>
                <a:gd name="T28" fmla="*/ 11 w 82"/>
                <a:gd name="T29" fmla="*/ 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55"/>
                <a:gd name="T47" fmla="*/ 82 w 82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55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4" y="55"/>
                  </a:lnTo>
                  <a:lnTo>
                    <a:pt x="77" y="55"/>
                  </a:lnTo>
                  <a:lnTo>
                    <a:pt x="80" y="55"/>
                  </a:lnTo>
                  <a:lnTo>
                    <a:pt x="82" y="55"/>
                  </a:lnTo>
                  <a:lnTo>
                    <a:pt x="82" y="52"/>
                  </a:lnTo>
                  <a:lnTo>
                    <a:pt x="82" y="49"/>
                  </a:lnTo>
                  <a:lnTo>
                    <a:pt x="82" y="4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93" name="Line 28"/>
            <p:cNvSpPr>
              <a:spLocks noChangeShapeType="1"/>
            </p:cNvSpPr>
            <p:nvPr/>
          </p:nvSpPr>
          <p:spPr bwMode="auto">
            <a:xfrm>
              <a:off x="953" y="891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94" name="Freeform 29"/>
            <p:cNvSpPr>
              <a:spLocks/>
            </p:cNvSpPr>
            <p:nvPr/>
          </p:nvSpPr>
          <p:spPr bwMode="auto">
            <a:xfrm>
              <a:off x="1019" y="850"/>
              <a:ext cx="86" cy="63"/>
            </a:xfrm>
            <a:custGeom>
              <a:avLst/>
              <a:gdLst>
                <a:gd name="T0" fmla="*/ 11 w 86"/>
                <a:gd name="T1" fmla="*/ 3 h 63"/>
                <a:gd name="T2" fmla="*/ 9 w 86"/>
                <a:gd name="T3" fmla="*/ 0 h 63"/>
                <a:gd name="T4" fmla="*/ 6 w 86"/>
                <a:gd name="T5" fmla="*/ 0 h 63"/>
                <a:gd name="T6" fmla="*/ 3 w 86"/>
                <a:gd name="T7" fmla="*/ 3 h 63"/>
                <a:gd name="T8" fmla="*/ 0 w 86"/>
                <a:gd name="T9" fmla="*/ 5 h 63"/>
                <a:gd name="T10" fmla="*/ 0 w 86"/>
                <a:gd name="T11" fmla="*/ 8 h 63"/>
                <a:gd name="T12" fmla="*/ 3 w 86"/>
                <a:gd name="T13" fmla="*/ 11 h 63"/>
                <a:gd name="T14" fmla="*/ 77 w 86"/>
                <a:gd name="T15" fmla="*/ 63 h 63"/>
                <a:gd name="T16" fmla="*/ 80 w 86"/>
                <a:gd name="T17" fmla="*/ 63 h 63"/>
                <a:gd name="T18" fmla="*/ 83 w 86"/>
                <a:gd name="T19" fmla="*/ 63 h 63"/>
                <a:gd name="T20" fmla="*/ 86 w 86"/>
                <a:gd name="T21" fmla="*/ 63 h 63"/>
                <a:gd name="T22" fmla="*/ 86 w 86"/>
                <a:gd name="T23" fmla="*/ 60 h 63"/>
                <a:gd name="T24" fmla="*/ 86 w 86"/>
                <a:gd name="T25" fmla="*/ 58 h 63"/>
                <a:gd name="T26" fmla="*/ 86 w 86"/>
                <a:gd name="T27" fmla="*/ 55 h 63"/>
                <a:gd name="T28" fmla="*/ 11 w 86"/>
                <a:gd name="T29" fmla="*/ 3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63"/>
                <a:gd name="T47" fmla="*/ 86 w 86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63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7" y="63"/>
                  </a:lnTo>
                  <a:lnTo>
                    <a:pt x="80" y="63"/>
                  </a:lnTo>
                  <a:lnTo>
                    <a:pt x="83" y="63"/>
                  </a:lnTo>
                  <a:lnTo>
                    <a:pt x="86" y="63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6" y="5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95" name="Line 30"/>
            <p:cNvSpPr>
              <a:spLocks noChangeShapeType="1"/>
            </p:cNvSpPr>
            <p:nvPr/>
          </p:nvSpPr>
          <p:spPr bwMode="auto">
            <a:xfrm>
              <a:off x="1025" y="855"/>
              <a:ext cx="3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96" name="Line 31"/>
            <p:cNvSpPr>
              <a:spLocks noChangeShapeType="1"/>
            </p:cNvSpPr>
            <p:nvPr/>
          </p:nvSpPr>
          <p:spPr bwMode="auto">
            <a:xfrm>
              <a:off x="1110" y="864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97" name="Line 32"/>
            <p:cNvSpPr>
              <a:spLocks noChangeShapeType="1"/>
            </p:cNvSpPr>
            <p:nvPr/>
          </p:nvSpPr>
          <p:spPr bwMode="auto">
            <a:xfrm flipV="1">
              <a:off x="775" y="996"/>
              <a:ext cx="63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98" name="Freeform 33"/>
            <p:cNvSpPr>
              <a:spLocks/>
            </p:cNvSpPr>
            <p:nvPr/>
          </p:nvSpPr>
          <p:spPr bwMode="auto">
            <a:xfrm>
              <a:off x="1105" y="828"/>
              <a:ext cx="82" cy="41"/>
            </a:xfrm>
            <a:custGeom>
              <a:avLst/>
              <a:gdLst>
                <a:gd name="T0" fmla="*/ 5 w 82"/>
                <a:gd name="T1" fmla="*/ 30 h 41"/>
                <a:gd name="T2" fmla="*/ 2 w 82"/>
                <a:gd name="T3" fmla="*/ 33 h 41"/>
                <a:gd name="T4" fmla="*/ 0 w 82"/>
                <a:gd name="T5" fmla="*/ 36 h 41"/>
                <a:gd name="T6" fmla="*/ 0 w 82"/>
                <a:gd name="T7" fmla="*/ 38 h 41"/>
                <a:gd name="T8" fmla="*/ 2 w 82"/>
                <a:gd name="T9" fmla="*/ 41 h 41"/>
                <a:gd name="T10" fmla="*/ 5 w 82"/>
                <a:gd name="T11" fmla="*/ 41 h 41"/>
                <a:gd name="T12" fmla="*/ 8 w 82"/>
                <a:gd name="T13" fmla="*/ 41 h 41"/>
                <a:gd name="T14" fmla="*/ 80 w 82"/>
                <a:gd name="T15" fmla="*/ 8 h 41"/>
                <a:gd name="T16" fmla="*/ 82 w 82"/>
                <a:gd name="T17" fmla="*/ 8 h 41"/>
                <a:gd name="T18" fmla="*/ 82 w 82"/>
                <a:gd name="T19" fmla="*/ 5 h 41"/>
                <a:gd name="T20" fmla="*/ 82 w 82"/>
                <a:gd name="T21" fmla="*/ 5 h 41"/>
                <a:gd name="T22" fmla="*/ 82 w 82"/>
                <a:gd name="T23" fmla="*/ 3 h 41"/>
                <a:gd name="T24" fmla="*/ 80 w 82"/>
                <a:gd name="T25" fmla="*/ 0 h 41"/>
                <a:gd name="T26" fmla="*/ 77 w 82"/>
                <a:gd name="T27" fmla="*/ 0 h 41"/>
                <a:gd name="T28" fmla="*/ 5 w 82"/>
                <a:gd name="T29" fmla="*/ 3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41"/>
                <a:gd name="T47" fmla="*/ 82 w 82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41">
                  <a:moveTo>
                    <a:pt x="5" y="30"/>
                  </a:moveTo>
                  <a:lnTo>
                    <a:pt x="2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8" y="41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99" name="Freeform 34"/>
            <p:cNvSpPr>
              <a:spLocks/>
            </p:cNvSpPr>
            <p:nvPr/>
          </p:nvSpPr>
          <p:spPr bwMode="auto">
            <a:xfrm>
              <a:off x="1399" y="930"/>
              <a:ext cx="88" cy="55"/>
            </a:xfrm>
            <a:custGeom>
              <a:avLst/>
              <a:gdLst>
                <a:gd name="T0" fmla="*/ 88 w 88"/>
                <a:gd name="T1" fmla="*/ 11 h 55"/>
                <a:gd name="T2" fmla="*/ 88 w 88"/>
                <a:gd name="T3" fmla="*/ 8 h 55"/>
                <a:gd name="T4" fmla="*/ 88 w 88"/>
                <a:gd name="T5" fmla="*/ 5 h 55"/>
                <a:gd name="T6" fmla="*/ 88 w 88"/>
                <a:gd name="T7" fmla="*/ 2 h 55"/>
                <a:gd name="T8" fmla="*/ 85 w 88"/>
                <a:gd name="T9" fmla="*/ 0 h 55"/>
                <a:gd name="T10" fmla="*/ 83 w 88"/>
                <a:gd name="T11" fmla="*/ 0 h 55"/>
                <a:gd name="T12" fmla="*/ 80 w 88"/>
                <a:gd name="T13" fmla="*/ 2 h 55"/>
                <a:gd name="T14" fmla="*/ 3 w 88"/>
                <a:gd name="T15" fmla="*/ 46 h 55"/>
                <a:gd name="T16" fmla="*/ 0 w 88"/>
                <a:gd name="T17" fmla="*/ 49 h 55"/>
                <a:gd name="T18" fmla="*/ 0 w 88"/>
                <a:gd name="T19" fmla="*/ 52 h 55"/>
                <a:gd name="T20" fmla="*/ 3 w 88"/>
                <a:gd name="T21" fmla="*/ 55 h 55"/>
                <a:gd name="T22" fmla="*/ 6 w 88"/>
                <a:gd name="T23" fmla="*/ 55 h 55"/>
                <a:gd name="T24" fmla="*/ 8 w 88"/>
                <a:gd name="T25" fmla="*/ 55 h 55"/>
                <a:gd name="T26" fmla="*/ 11 w 88"/>
                <a:gd name="T27" fmla="*/ 55 h 55"/>
                <a:gd name="T28" fmla="*/ 88 w 88"/>
                <a:gd name="T29" fmla="*/ 1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55"/>
                <a:gd name="T47" fmla="*/ 88 w 8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55">
                  <a:moveTo>
                    <a:pt x="88" y="11"/>
                  </a:moveTo>
                  <a:lnTo>
                    <a:pt x="88" y="8"/>
                  </a:lnTo>
                  <a:lnTo>
                    <a:pt x="88" y="5"/>
                  </a:lnTo>
                  <a:lnTo>
                    <a:pt x="88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1" y="55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00" name="Line 35"/>
            <p:cNvSpPr>
              <a:spLocks noChangeShapeType="1"/>
            </p:cNvSpPr>
            <p:nvPr/>
          </p:nvSpPr>
          <p:spPr bwMode="auto">
            <a:xfrm>
              <a:off x="1482" y="924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01" name="Freeform 36"/>
            <p:cNvSpPr>
              <a:spLocks/>
            </p:cNvSpPr>
            <p:nvPr/>
          </p:nvSpPr>
          <p:spPr bwMode="auto">
            <a:xfrm>
              <a:off x="1476" y="982"/>
              <a:ext cx="50" cy="36"/>
            </a:xfrm>
            <a:custGeom>
              <a:avLst/>
              <a:gdLst>
                <a:gd name="T0" fmla="*/ 50 w 50"/>
                <a:gd name="T1" fmla="*/ 11 h 36"/>
                <a:gd name="T2" fmla="*/ 50 w 50"/>
                <a:gd name="T3" fmla="*/ 8 h 36"/>
                <a:gd name="T4" fmla="*/ 50 w 50"/>
                <a:gd name="T5" fmla="*/ 5 h 36"/>
                <a:gd name="T6" fmla="*/ 50 w 50"/>
                <a:gd name="T7" fmla="*/ 3 h 36"/>
                <a:gd name="T8" fmla="*/ 47 w 50"/>
                <a:gd name="T9" fmla="*/ 0 h 36"/>
                <a:gd name="T10" fmla="*/ 44 w 50"/>
                <a:gd name="T11" fmla="*/ 0 h 36"/>
                <a:gd name="T12" fmla="*/ 41 w 50"/>
                <a:gd name="T13" fmla="*/ 3 h 36"/>
                <a:gd name="T14" fmla="*/ 3 w 50"/>
                <a:gd name="T15" fmla="*/ 27 h 36"/>
                <a:gd name="T16" fmla="*/ 0 w 50"/>
                <a:gd name="T17" fmla="*/ 30 h 36"/>
                <a:gd name="T18" fmla="*/ 0 w 50"/>
                <a:gd name="T19" fmla="*/ 33 h 36"/>
                <a:gd name="T20" fmla="*/ 3 w 50"/>
                <a:gd name="T21" fmla="*/ 36 h 36"/>
                <a:gd name="T22" fmla="*/ 6 w 50"/>
                <a:gd name="T23" fmla="*/ 36 h 36"/>
                <a:gd name="T24" fmla="*/ 8 w 50"/>
                <a:gd name="T25" fmla="*/ 36 h 36"/>
                <a:gd name="T26" fmla="*/ 11 w 50"/>
                <a:gd name="T27" fmla="*/ 36 h 36"/>
                <a:gd name="T28" fmla="*/ 50 w 50"/>
                <a:gd name="T29" fmla="*/ 11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50" y="11"/>
                  </a:moveTo>
                  <a:lnTo>
                    <a:pt x="50" y="8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02" name="Freeform 37"/>
            <p:cNvSpPr>
              <a:spLocks/>
            </p:cNvSpPr>
            <p:nvPr/>
          </p:nvSpPr>
          <p:spPr bwMode="auto">
            <a:xfrm>
              <a:off x="1328" y="894"/>
              <a:ext cx="82" cy="55"/>
            </a:xfrm>
            <a:custGeom>
              <a:avLst/>
              <a:gdLst>
                <a:gd name="T0" fmla="*/ 82 w 82"/>
                <a:gd name="T1" fmla="*/ 11 h 55"/>
                <a:gd name="T2" fmla="*/ 82 w 82"/>
                <a:gd name="T3" fmla="*/ 8 h 55"/>
                <a:gd name="T4" fmla="*/ 82 w 82"/>
                <a:gd name="T5" fmla="*/ 5 h 55"/>
                <a:gd name="T6" fmla="*/ 82 w 82"/>
                <a:gd name="T7" fmla="*/ 3 h 55"/>
                <a:gd name="T8" fmla="*/ 79 w 82"/>
                <a:gd name="T9" fmla="*/ 0 h 55"/>
                <a:gd name="T10" fmla="*/ 77 w 82"/>
                <a:gd name="T11" fmla="*/ 0 h 55"/>
                <a:gd name="T12" fmla="*/ 74 w 82"/>
                <a:gd name="T13" fmla="*/ 3 h 55"/>
                <a:gd name="T14" fmla="*/ 2 w 82"/>
                <a:gd name="T15" fmla="*/ 47 h 55"/>
                <a:gd name="T16" fmla="*/ 0 w 82"/>
                <a:gd name="T17" fmla="*/ 49 h 55"/>
                <a:gd name="T18" fmla="*/ 0 w 82"/>
                <a:gd name="T19" fmla="*/ 52 h 55"/>
                <a:gd name="T20" fmla="*/ 2 w 82"/>
                <a:gd name="T21" fmla="*/ 55 h 55"/>
                <a:gd name="T22" fmla="*/ 5 w 82"/>
                <a:gd name="T23" fmla="*/ 55 h 55"/>
                <a:gd name="T24" fmla="*/ 8 w 82"/>
                <a:gd name="T25" fmla="*/ 55 h 55"/>
                <a:gd name="T26" fmla="*/ 11 w 82"/>
                <a:gd name="T27" fmla="*/ 55 h 55"/>
                <a:gd name="T28" fmla="*/ 82 w 82"/>
                <a:gd name="T29" fmla="*/ 1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55"/>
                <a:gd name="T47" fmla="*/ 82 w 82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55">
                  <a:moveTo>
                    <a:pt x="82" y="11"/>
                  </a:moveTo>
                  <a:lnTo>
                    <a:pt x="82" y="8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4" y="3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11" y="55"/>
                  </a:lnTo>
                  <a:lnTo>
                    <a:pt x="8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03" name="Line 38"/>
            <p:cNvSpPr>
              <a:spLocks noChangeShapeType="1"/>
            </p:cNvSpPr>
            <p:nvPr/>
          </p:nvSpPr>
          <p:spPr bwMode="auto">
            <a:xfrm>
              <a:off x="1405" y="891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04" name="Freeform 39"/>
            <p:cNvSpPr>
              <a:spLocks/>
            </p:cNvSpPr>
            <p:nvPr/>
          </p:nvSpPr>
          <p:spPr bwMode="auto">
            <a:xfrm>
              <a:off x="1253" y="850"/>
              <a:ext cx="86" cy="63"/>
            </a:xfrm>
            <a:custGeom>
              <a:avLst/>
              <a:gdLst>
                <a:gd name="T0" fmla="*/ 86 w 86"/>
                <a:gd name="T1" fmla="*/ 11 h 63"/>
                <a:gd name="T2" fmla="*/ 86 w 86"/>
                <a:gd name="T3" fmla="*/ 8 h 63"/>
                <a:gd name="T4" fmla="*/ 86 w 86"/>
                <a:gd name="T5" fmla="*/ 5 h 63"/>
                <a:gd name="T6" fmla="*/ 86 w 86"/>
                <a:gd name="T7" fmla="*/ 3 h 63"/>
                <a:gd name="T8" fmla="*/ 83 w 86"/>
                <a:gd name="T9" fmla="*/ 0 h 63"/>
                <a:gd name="T10" fmla="*/ 80 w 86"/>
                <a:gd name="T11" fmla="*/ 0 h 63"/>
                <a:gd name="T12" fmla="*/ 77 w 86"/>
                <a:gd name="T13" fmla="*/ 3 h 63"/>
                <a:gd name="T14" fmla="*/ 3 w 86"/>
                <a:gd name="T15" fmla="*/ 55 h 63"/>
                <a:gd name="T16" fmla="*/ 0 w 86"/>
                <a:gd name="T17" fmla="*/ 58 h 63"/>
                <a:gd name="T18" fmla="*/ 0 w 86"/>
                <a:gd name="T19" fmla="*/ 60 h 63"/>
                <a:gd name="T20" fmla="*/ 3 w 86"/>
                <a:gd name="T21" fmla="*/ 63 h 63"/>
                <a:gd name="T22" fmla="*/ 6 w 86"/>
                <a:gd name="T23" fmla="*/ 63 h 63"/>
                <a:gd name="T24" fmla="*/ 9 w 86"/>
                <a:gd name="T25" fmla="*/ 63 h 63"/>
                <a:gd name="T26" fmla="*/ 11 w 86"/>
                <a:gd name="T27" fmla="*/ 63 h 63"/>
                <a:gd name="T28" fmla="*/ 86 w 86"/>
                <a:gd name="T29" fmla="*/ 11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63"/>
                <a:gd name="T47" fmla="*/ 86 w 86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63">
                  <a:moveTo>
                    <a:pt x="86" y="11"/>
                  </a:moveTo>
                  <a:lnTo>
                    <a:pt x="86" y="8"/>
                  </a:lnTo>
                  <a:lnTo>
                    <a:pt x="86" y="5"/>
                  </a:lnTo>
                  <a:lnTo>
                    <a:pt x="86" y="3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7" y="3"/>
                  </a:lnTo>
                  <a:lnTo>
                    <a:pt x="3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3" y="63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05" name="Line 40"/>
            <p:cNvSpPr>
              <a:spLocks noChangeShapeType="1"/>
            </p:cNvSpPr>
            <p:nvPr/>
          </p:nvSpPr>
          <p:spPr bwMode="auto">
            <a:xfrm>
              <a:off x="1333" y="855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06" name="Line 41"/>
            <p:cNvSpPr>
              <a:spLocks noChangeShapeType="1"/>
            </p:cNvSpPr>
            <p:nvPr/>
          </p:nvSpPr>
          <p:spPr bwMode="auto">
            <a:xfrm>
              <a:off x="1259" y="864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07" name="Line 42"/>
            <p:cNvSpPr>
              <a:spLocks noChangeShapeType="1"/>
            </p:cNvSpPr>
            <p:nvPr/>
          </p:nvSpPr>
          <p:spPr bwMode="auto">
            <a:xfrm flipH="1" flipV="1">
              <a:off x="1520" y="996"/>
              <a:ext cx="64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08" name="Freeform 43"/>
            <p:cNvSpPr>
              <a:spLocks/>
            </p:cNvSpPr>
            <p:nvPr/>
          </p:nvSpPr>
          <p:spPr bwMode="auto">
            <a:xfrm>
              <a:off x="1176" y="828"/>
              <a:ext cx="77" cy="41"/>
            </a:xfrm>
            <a:custGeom>
              <a:avLst/>
              <a:gdLst>
                <a:gd name="T0" fmla="*/ 72 w 77"/>
                <a:gd name="T1" fmla="*/ 41 h 41"/>
                <a:gd name="T2" fmla="*/ 75 w 77"/>
                <a:gd name="T3" fmla="*/ 41 h 41"/>
                <a:gd name="T4" fmla="*/ 77 w 77"/>
                <a:gd name="T5" fmla="*/ 41 h 41"/>
                <a:gd name="T6" fmla="*/ 77 w 77"/>
                <a:gd name="T7" fmla="*/ 38 h 41"/>
                <a:gd name="T8" fmla="*/ 77 w 77"/>
                <a:gd name="T9" fmla="*/ 36 h 41"/>
                <a:gd name="T10" fmla="*/ 77 w 77"/>
                <a:gd name="T11" fmla="*/ 33 h 41"/>
                <a:gd name="T12" fmla="*/ 75 w 77"/>
                <a:gd name="T13" fmla="*/ 30 h 41"/>
                <a:gd name="T14" fmla="*/ 9 w 77"/>
                <a:gd name="T15" fmla="*/ 0 h 41"/>
                <a:gd name="T16" fmla="*/ 6 w 77"/>
                <a:gd name="T17" fmla="*/ 0 h 41"/>
                <a:gd name="T18" fmla="*/ 3 w 77"/>
                <a:gd name="T19" fmla="*/ 3 h 41"/>
                <a:gd name="T20" fmla="*/ 0 w 77"/>
                <a:gd name="T21" fmla="*/ 5 h 41"/>
                <a:gd name="T22" fmla="*/ 0 w 77"/>
                <a:gd name="T23" fmla="*/ 5 h 41"/>
                <a:gd name="T24" fmla="*/ 3 w 77"/>
                <a:gd name="T25" fmla="*/ 8 h 41"/>
                <a:gd name="T26" fmla="*/ 6 w 77"/>
                <a:gd name="T27" fmla="*/ 8 h 41"/>
                <a:gd name="T28" fmla="*/ 72 w 77"/>
                <a:gd name="T29" fmla="*/ 41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41"/>
                <a:gd name="T47" fmla="*/ 77 w 7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41">
                  <a:moveTo>
                    <a:pt x="72" y="41"/>
                  </a:moveTo>
                  <a:lnTo>
                    <a:pt x="75" y="41"/>
                  </a:lnTo>
                  <a:lnTo>
                    <a:pt x="77" y="41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7" y="33"/>
                  </a:lnTo>
                  <a:lnTo>
                    <a:pt x="75" y="3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72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09" name="Line 44"/>
            <p:cNvSpPr>
              <a:spLocks noChangeShapeType="1"/>
            </p:cNvSpPr>
            <p:nvPr/>
          </p:nvSpPr>
          <p:spPr bwMode="auto">
            <a:xfrm>
              <a:off x="1592" y="1029"/>
              <a:ext cx="0" cy="4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10" name="Freeform 45"/>
            <p:cNvSpPr>
              <a:spLocks/>
            </p:cNvSpPr>
            <p:nvPr/>
          </p:nvSpPr>
          <p:spPr bwMode="auto">
            <a:xfrm>
              <a:off x="1526" y="1215"/>
              <a:ext cx="129" cy="113"/>
            </a:xfrm>
            <a:custGeom>
              <a:avLst/>
              <a:gdLst>
                <a:gd name="T0" fmla="*/ 0 w 129"/>
                <a:gd name="T1" fmla="*/ 0 h 113"/>
                <a:gd name="T2" fmla="*/ 63 w 129"/>
                <a:gd name="T3" fmla="*/ 113 h 113"/>
                <a:gd name="T4" fmla="*/ 129 w 129"/>
                <a:gd name="T5" fmla="*/ 0 h 113"/>
                <a:gd name="T6" fmla="*/ 0 w 129"/>
                <a:gd name="T7" fmla="*/ 0 h 113"/>
                <a:gd name="T8" fmla="*/ 0 w 12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3"/>
                <a:gd name="T17" fmla="*/ 129 w 12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3">
                  <a:moveTo>
                    <a:pt x="0" y="0"/>
                  </a:moveTo>
                  <a:lnTo>
                    <a:pt x="63" y="113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11" name="Line 46"/>
            <p:cNvSpPr>
              <a:spLocks noChangeShapeType="1"/>
            </p:cNvSpPr>
            <p:nvPr/>
          </p:nvSpPr>
          <p:spPr bwMode="auto">
            <a:xfrm>
              <a:off x="1529" y="1218"/>
              <a:ext cx="63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12" name="Line 47"/>
            <p:cNvSpPr>
              <a:spLocks noChangeShapeType="1"/>
            </p:cNvSpPr>
            <p:nvPr/>
          </p:nvSpPr>
          <p:spPr bwMode="auto">
            <a:xfrm flipV="1">
              <a:off x="1592" y="1218"/>
              <a:ext cx="66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13" name="Line 48"/>
            <p:cNvSpPr>
              <a:spLocks noChangeShapeType="1"/>
            </p:cNvSpPr>
            <p:nvPr/>
          </p:nvSpPr>
          <p:spPr bwMode="auto">
            <a:xfrm flipH="1">
              <a:off x="1529" y="1218"/>
              <a:ext cx="1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14" name="Line 49"/>
            <p:cNvSpPr>
              <a:spLocks noChangeShapeType="1"/>
            </p:cNvSpPr>
            <p:nvPr/>
          </p:nvSpPr>
          <p:spPr bwMode="auto">
            <a:xfrm>
              <a:off x="1529" y="121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15" name="Line 50"/>
            <p:cNvSpPr>
              <a:spLocks noChangeShapeType="1"/>
            </p:cNvSpPr>
            <p:nvPr/>
          </p:nvSpPr>
          <p:spPr bwMode="auto">
            <a:xfrm>
              <a:off x="1537" y="1323"/>
              <a:ext cx="11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16" name="Line 51"/>
            <p:cNvSpPr>
              <a:spLocks noChangeShapeType="1"/>
            </p:cNvSpPr>
            <p:nvPr/>
          </p:nvSpPr>
          <p:spPr bwMode="auto">
            <a:xfrm>
              <a:off x="1870" y="410"/>
              <a:ext cx="2" cy="1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17" name="Freeform 52"/>
            <p:cNvSpPr>
              <a:spLocks/>
            </p:cNvSpPr>
            <p:nvPr/>
          </p:nvSpPr>
          <p:spPr bwMode="auto">
            <a:xfrm>
              <a:off x="1804" y="1215"/>
              <a:ext cx="118" cy="113"/>
            </a:xfrm>
            <a:custGeom>
              <a:avLst/>
              <a:gdLst>
                <a:gd name="T0" fmla="*/ 0 w 118"/>
                <a:gd name="T1" fmla="*/ 0 h 113"/>
                <a:gd name="T2" fmla="*/ 66 w 118"/>
                <a:gd name="T3" fmla="*/ 113 h 113"/>
                <a:gd name="T4" fmla="*/ 118 w 118"/>
                <a:gd name="T5" fmla="*/ 0 h 113"/>
                <a:gd name="T6" fmla="*/ 0 w 118"/>
                <a:gd name="T7" fmla="*/ 0 h 113"/>
                <a:gd name="T8" fmla="*/ 0 w 11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3"/>
                <a:gd name="T17" fmla="*/ 118 w 11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3">
                  <a:moveTo>
                    <a:pt x="0" y="0"/>
                  </a:moveTo>
                  <a:lnTo>
                    <a:pt x="66" y="113"/>
                  </a:lnTo>
                  <a:lnTo>
                    <a:pt x="1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18" name="Line 53"/>
            <p:cNvSpPr>
              <a:spLocks noChangeShapeType="1"/>
            </p:cNvSpPr>
            <p:nvPr/>
          </p:nvSpPr>
          <p:spPr bwMode="auto">
            <a:xfrm>
              <a:off x="1806" y="1218"/>
              <a:ext cx="66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19" name="Line 54"/>
            <p:cNvSpPr>
              <a:spLocks noChangeShapeType="1"/>
            </p:cNvSpPr>
            <p:nvPr/>
          </p:nvSpPr>
          <p:spPr bwMode="auto">
            <a:xfrm flipV="1">
              <a:off x="1872" y="1218"/>
              <a:ext cx="5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20" name="Line 55"/>
            <p:cNvSpPr>
              <a:spLocks noChangeShapeType="1"/>
            </p:cNvSpPr>
            <p:nvPr/>
          </p:nvSpPr>
          <p:spPr bwMode="auto">
            <a:xfrm flipH="1">
              <a:off x="1806" y="1218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21" name="Line 56"/>
            <p:cNvSpPr>
              <a:spLocks noChangeShapeType="1"/>
            </p:cNvSpPr>
            <p:nvPr/>
          </p:nvSpPr>
          <p:spPr bwMode="auto">
            <a:xfrm>
              <a:off x="1806" y="121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22" name="Line 57"/>
            <p:cNvSpPr>
              <a:spLocks noChangeShapeType="1"/>
            </p:cNvSpPr>
            <p:nvPr/>
          </p:nvSpPr>
          <p:spPr bwMode="auto">
            <a:xfrm>
              <a:off x="1815" y="1323"/>
              <a:ext cx="11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23" name="Line 58"/>
            <p:cNvSpPr>
              <a:spLocks noChangeShapeType="1"/>
            </p:cNvSpPr>
            <p:nvPr/>
          </p:nvSpPr>
          <p:spPr bwMode="auto">
            <a:xfrm>
              <a:off x="775" y="1510"/>
              <a:ext cx="109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24" name="Line 59"/>
            <p:cNvSpPr>
              <a:spLocks noChangeShapeType="1"/>
            </p:cNvSpPr>
            <p:nvPr/>
          </p:nvSpPr>
          <p:spPr bwMode="auto">
            <a:xfrm>
              <a:off x="1182" y="410"/>
              <a:ext cx="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25" name="Line 60"/>
            <p:cNvSpPr>
              <a:spLocks noChangeShapeType="1"/>
            </p:cNvSpPr>
            <p:nvPr/>
          </p:nvSpPr>
          <p:spPr bwMode="auto">
            <a:xfrm flipV="1">
              <a:off x="1182" y="1383"/>
              <a:ext cx="3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26" name="Oval 61"/>
            <p:cNvSpPr>
              <a:spLocks noChangeArrowheads="1"/>
            </p:cNvSpPr>
            <p:nvPr/>
          </p:nvSpPr>
          <p:spPr bwMode="auto">
            <a:xfrm>
              <a:off x="1154" y="1353"/>
              <a:ext cx="47" cy="4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827" name="Oval 62"/>
            <p:cNvSpPr>
              <a:spLocks noChangeArrowheads="1"/>
            </p:cNvSpPr>
            <p:nvPr/>
          </p:nvSpPr>
          <p:spPr bwMode="auto">
            <a:xfrm>
              <a:off x="1155" y="1356"/>
              <a:ext cx="48" cy="43"/>
            </a:xfrm>
            <a:prstGeom prst="ellips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828" name="Line 63"/>
            <p:cNvSpPr>
              <a:spLocks noChangeShapeType="1"/>
            </p:cNvSpPr>
            <p:nvPr/>
          </p:nvSpPr>
          <p:spPr bwMode="auto">
            <a:xfrm>
              <a:off x="1182" y="839"/>
              <a:ext cx="3" cy="2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29" name="Oval 64"/>
            <p:cNvSpPr>
              <a:spLocks noChangeArrowheads="1"/>
            </p:cNvSpPr>
            <p:nvPr/>
          </p:nvSpPr>
          <p:spPr bwMode="auto">
            <a:xfrm>
              <a:off x="1154" y="1081"/>
              <a:ext cx="47" cy="4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830" name="Oval 65"/>
            <p:cNvSpPr>
              <a:spLocks noChangeArrowheads="1"/>
            </p:cNvSpPr>
            <p:nvPr/>
          </p:nvSpPr>
          <p:spPr bwMode="auto">
            <a:xfrm>
              <a:off x="1155" y="1079"/>
              <a:ext cx="48" cy="42"/>
            </a:xfrm>
            <a:prstGeom prst="ellips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831" name="Freeform 66"/>
            <p:cNvSpPr>
              <a:spLocks/>
            </p:cNvSpPr>
            <p:nvPr/>
          </p:nvSpPr>
          <p:spPr bwMode="auto">
            <a:xfrm>
              <a:off x="1218" y="1114"/>
              <a:ext cx="66" cy="85"/>
            </a:xfrm>
            <a:custGeom>
              <a:avLst/>
              <a:gdLst>
                <a:gd name="T0" fmla="*/ 27 w 66"/>
                <a:gd name="T1" fmla="*/ 0 h 85"/>
                <a:gd name="T2" fmla="*/ 66 w 66"/>
                <a:gd name="T3" fmla="*/ 85 h 85"/>
                <a:gd name="T4" fmla="*/ 27 w 66"/>
                <a:gd name="T5" fmla="*/ 85 h 85"/>
                <a:gd name="T6" fmla="*/ 0 w 66"/>
                <a:gd name="T7" fmla="*/ 85 h 85"/>
                <a:gd name="T8" fmla="*/ 27 w 66"/>
                <a:gd name="T9" fmla="*/ 0 h 85"/>
                <a:gd name="T10" fmla="*/ 27 w 66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5"/>
                <a:gd name="T20" fmla="*/ 66 w 66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5">
                  <a:moveTo>
                    <a:pt x="27" y="0"/>
                  </a:moveTo>
                  <a:lnTo>
                    <a:pt x="66" y="85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32" name="Line 67"/>
            <p:cNvSpPr>
              <a:spLocks noChangeShapeType="1"/>
            </p:cNvSpPr>
            <p:nvPr/>
          </p:nvSpPr>
          <p:spPr bwMode="auto">
            <a:xfrm flipV="1">
              <a:off x="1248" y="1202"/>
              <a:ext cx="0" cy="1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33" name="Rectangle 68"/>
            <p:cNvSpPr>
              <a:spLocks noChangeArrowheads="1"/>
            </p:cNvSpPr>
            <p:nvPr/>
          </p:nvSpPr>
          <p:spPr bwMode="auto">
            <a:xfrm>
              <a:off x="967" y="592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4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 sz="1400"/>
            </a:p>
          </p:txBody>
        </p:sp>
        <p:sp>
          <p:nvSpPr>
            <p:cNvPr id="43834" name="Rectangle 69"/>
            <p:cNvSpPr>
              <a:spLocks noChangeArrowheads="1"/>
            </p:cNvSpPr>
            <p:nvPr/>
          </p:nvSpPr>
          <p:spPr bwMode="auto">
            <a:xfrm>
              <a:off x="1041" y="63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43835" name="Rectangle 70"/>
            <p:cNvSpPr>
              <a:spLocks noChangeArrowheads="1"/>
            </p:cNvSpPr>
            <p:nvPr/>
          </p:nvSpPr>
          <p:spPr bwMode="auto">
            <a:xfrm>
              <a:off x="1273" y="1210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3836" name="Rectangle 71"/>
            <p:cNvSpPr>
              <a:spLocks noChangeArrowheads="1"/>
            </p:cNvSpPr>
            <p:nvPr/>
          </p:nvSpPr>
          <p:spPr bwMode="auto">
            <a:xfrm>
              <a:off x="1347" y="1251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  <p:sp>
          <p:nvSpPr>
            <p:cNvPr id="43837" name="Rectangle 72"/>
            <p:cNvSpPr>
              <a:spLocks noChangeArrowheads="1"/>
            </p:cNvSpPr>
            <p:nvPr/>
          </p:nvSpPr>
          <p:spPr bwMode="auto">
            <a:xfrm>
              <a:off x="1061" y="1304"/>
              <a:ext cx="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fr-FR" altLang="fr-FR"/>
            </a:p>
          </p:txBody>
        </p:sp>
        <p:sp>
          <p:nvSpPr>
            <p:cNvPr id="43838" name="Rectangle 73"/>
            <p:cNvSpPr>
              <a:spLocks noChangeArrowheads="1"/>
            </p:cNvSpPr>
            <p:nvPr/>
          </p:nvSpPr>
          <p:spPr bwMode="auto">
            <a:xfrm>
              <a:off x="1072" y="1026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fr-FR" altLang="fr-FR"/>
            </a:p>
          </p:txBody>
        </p:sp>
        <p:sp>
          <p:nvSpPr>
            <p:cNvPr id="43839" name="Rectangle 74"/>
            <p:cNvSpPr>
              <a:spLocks noChangeArrowheads="1"/>
            </p:cNvSpPr>
            <p:nvPr/>
          </p:nvSpPr>
          <p:spPr bwMode="auto">
            <a:xfrm>
              <a:off x="1410" y="675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4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 sz="1400"/>
            </a:p>
          </p:txBody>
        </p:sp>
        <p:sp>
          <p:nvSpPr>
            <p:cNvPr id="43840" name="Rectangle 75"/>
            <p:cNvSpPr>
              <a:spLocks noChangeArrowheads="1"/>
            </p:cNvSpPr>
            <p:nvPr/>
          </p:nvSpPr>
          <p:spPr bwMode="auto">
            <a:xfrm>
              <a:off x="1484" y="716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43841" name="Rectangle 76"/>
            <p:cNvSpPr>
              <a:spLocks noChangeArrowheads="1"/>
            </p:cNvSpPr>
            <p:nvPr/>
          </p:nvSpPr>
          <p:spPr bwMode="auto">
            <a:xfrm>
              <a:off x="901" y="958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3842" name="Rectangle 77"/>
            <p:cNvSpPr>
              <a:spLocks noChangeArrowheads="1"/>
            </p:cNvSpPr>
            <p:nvPr/>
          </p:nvSpPr>
          <p:spPr bwMode="auto">
            <a:xfrm>
              <a:off x="975" y="999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  <p:sp>
          <p:nvSpPr>
            <p:cNvPr id="43843" name="Line 78"/>
            <p:cNvSpPr>
              <a:spLocks noChangeShapeType="1"/>
            </p:cNvSpPr>
            <p:nvPr/>
          </p:nvSpPr>
          <p:spPr bwMode="auto">
            <a:xfrm>
              <a:off x="1190" y="1512"/>
              <a:ext cx="4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44" name="Oval 79"/>
            <p:cNvSpPr>
              <a:spLocks noChangeArrowheads="1"/>
            </p:cNvSpPr>
            <p:nvPr/>
          </p:nvSpPr>
          <p:spPr bwMode="auto">
            <a:xfrm>
              <a:off x="1165" y="1488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845" name="Oval 80"/>
            <p:cNvSpPr>
              <a:spLocks noChangeArrowheads="1"/>
            </p:cNvSpPr>
            <p:nvPr/>
          </p:nvSpPr>
          <p:spPr bwMode="auto">
            <a:xfrm>
              <a:off x="1578" y="1488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846" name="Rectangle 81"/>
            <p:cNvSpPr>
              <a:spLocks noChangeArrowheads="1"/>
            </p:cNvSpPr>
            <p:nvPr/>
          </p:nvSpPr>
          <p:spPr bwMode="auto">
            <a:xfrm>
              <a:off x="2866" y="603"/>
              <a:ext cx="1117" cy="7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847" name="Line 82"/>
            <p:cNvSpPr>
              <a:spLocks noChangeShapeType="1"/>
            </p:cNvSpPr>
            <p:nvPr/>
          </p:nvSpPr>
          <p:spPr bwMode="auto">
            <a:xfrm flipH="1" flipV="1">
              <a:off x="2866" y="578"/>
              <a:ext cx="3" cy="7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48" name="Freeform 83"/>
            <p:cNvSpPr>
              <a:spLocks/>
            </p:cNvSpPr>
            <p:nvPr/>
          </p:nvSpPr>
          <p:spPr bwMode="auto">
            <a:xfrm>
              <a:off x="2822" y="493"/>
              <a:ext cx="91" cy="88"/>
            </a:xfrm>
            <a:custGeom>
              <a:avLst/>
              <a:gdLst>
                <a:gd name="T0" fmla="*/ 91 w 91"/>
                <a:gd name="T1" fmla="*/ 88 h 88"/>
                <a:gd name="T2" fmla="*/ 44 w 91"/>
                <a:gd name="T3" fmla="*/ 0 h 88"/>
                <a:gd name="T4" fmla="*/ 0 w 91"/>
                <a:gd name="T5" fmla="*/ 88 h 88"/>
                <a:gd name="T6" fmla="*/ 91 w 91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88"/>
                <a:gd name="T14" fmla="*/ 91 w 91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88">
                  <a:moveTo>
                    <a:pt x="91" y="88"/>
                  </a:moveTo>
                  <a:lnTo>
                    <a:pt x="44" y="0"/>
                  </a:lnTo>
                  <a:lnTo>
                    <a:pt x="0" y="88"/>
                  </a:lnTo>
                  <a:lnTo>
                    <a:pt x="9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49" name="Line 84"/>
            <p:cNvSpPr>
              <a:spLocks noChangeShapeType="1"/>
            </p:cNvSpPr>
            <p:nvPr/>
          </p:nvSpPr>
          <p:spPr bwMode="auto">
            <a:xfrm flipV="1">
              <a:off x="2869" y="932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50" name="Freeform 85"/>
            <p:cNvSpPr>
              <a:spLocks/>
            </p:cNvSpPr>
            <p:nvPr/>
          </p:nvSpPr>
          <p:spPr bwMode="auto">
            <a:xfrm>
              <a:off x="2874" y="894"/>
              <a:ext cx="28" cy="44"/>
            </a:xfrm>
            <a:custGeom>
              <a:avLst/>
              <a:gdLst>
                <a:gd name="T0" fmla="*/ 3 w 28"/>
                <a:gd name="T1" fmla="*/ 36 h 44"/>
                <a:gd name="T2" fmla="*/ 0 w 28"/>
                <a:gd name="T3" fmla="*/ 38 h 44"/>
                <a:gd name="T4" fmla="*/ 0 w 28"/>
                <a:gd name="T5" fmla="*/ 41 h 44"/>
                <a:gd name="T6" fmla="*/ 3 w 28"/>
                <a:gd name="T7" fmla="*/ 44 h 44"/>
                <a:gd name="T8" fmla="*/ 6 w 28"/>
                <a:gd name="T9" fmla="*/ 44 h 44"/>
                <a:gd name="T10" fmla="*/ 8 w 28"/>
                <a:gd name="T11" fmla="*/ 44 h 44"/>
                <a:gd name="T12" fmla="*/ 11 w 28"/>
                <a:gd name="T13" fmla="*/ 44 h 44"/>
                <a:gd name="T14" fmla="*/ 28 w 28"/>
                <a:gd name="T15" fmla="*/ 11 h 44"/>
                <a:gd name="T16" fmla="*/ 28 w 28"/>
                <a:gd name="T17" fmla="*/ 8 h 44"/>
                <a:gd name="T18" fmla="*/ 28 w 28"/>
                <a:gd name="T19" fmla="*/ 5 h 44"/>
                <a:gd name="T20" fmla="*/ 28 w 28"/>
                <a:gd name="T21" fmla="*/ 3 h 44"/>
                <a:gd name="T22" fmla="*/ 25 w 28"/>
                <a:gd name="T23" fmla="*/ 0 h 44"/>
                <a:gd name="T24" fmla="*/ 22 w 28"/>
                <a:gd name="T25" fmla="*/ 0 h 44"/>
                <a:gd name="T26" fmla="*/ 19 w 28"/>
                <a:gd name="T27" fmla="*/ 3 h 44"/>
                <a:gd name="T28" fmla="*/ 3 w 28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3" y="36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51" name="Line 86"/>
            <p:cNvSpPr>
              <a:spLocks noChangeShapeType="1"/>
            </p:cNvSpPr>
            <p:nvPr/>
          </p:nvSpPr>
          <p:spPr bwMode="auto">
            <a:xfrm flipV="1">
              <a:off x="2896" y="875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52" name="Freeform 87"/>
            <p:cNvSpPr>
              <a:spLocks/>
            </p:cNvSpPr>
            <p:nvPr/>
          </p:nvSpPr>
          <p:spPr bwMode="auto">
            <a:xfrm>
              <a:off x="2899" y="833"/>
              <a:ext cx="30" cy="47"/>
            </a:xfrm>
            <a:custGeom>
              <a:avLst/>
              <a:gdLst>
                <a:gd name="T0" fmla="*/ 3 w 30"/>
                <a:gd name="T1" fmla="*/ 39 h 47"/>
                <a:gd name="T2" fmla="*/ 0 w 30"/>
                <a:gd name="T3" fmla="*/ 42 h 47"/>
                <a:gd name="T4" fmla="*/ 0 w 30"/>
                <a:gd name="T5" fmla="*/ 44 h 47"/>
                <a:gd name="T6" fmla="*/ 3 w 30"/>
                <a:gd name="T7" fmla="*/ 47 h 47"/>
                <a:gd name="T8" fmla="*/ 5 w 30"/>
                <a:gd name="T9" fmla="*/ 47 h 47"/>
                <a:gd name="T10" fmla="*/ 8 w 30"/>
                <a:gd name="T11" fmla="*/ 47 h 47"/>
                <a:gd name="T12" fmla="*/ 11 w 30"/>
                <a:gd name="T13" fmla="*/ 47 h 47"/>
                <a:gd name="T14" fmla="*/ 30 w 30"/>
                <a:gd name="T15" fmla="*/ 11 h 47"/>
                <a:gd name="T16" fmla="*/ 30 w 30"/>
                <a:gd name="T17" fmla="*/ 9 h 47"/>
                <a:gd name="T18" fmla="*/ 30 w 30"/>
                <a:gd name="T19" fmla="*/ 6 h 47"/>
                <a:gd name="T20" fmla="*/ 30 w 30"/>
                <a:gd name="T21" fmla="*/ 3 h 47"/>
                <a:gd name="T22" fmla="*/ 27 w 30"/>
                <a:gd name="T23" fmla="*/ 0 h 47"/>
                <a:gd name="T24" fmla="*/ 25 w 30"/>
                <a:gd name="T25" fmla="*/ 0 h 47"/>
                <a:gd name="T26" fmla="*/ 22 w 30"/>
                <a:gd name="T27" fmla="*/ 3 h 47"/>
                <a:gd name="T28" fmla="*/ 3 w 30"/>
                <a:gd name="T29" fmla="*/ 39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3" y="39"/>
                  </a:moveTo>
                  <a:lnTo>
                    <a:pt x="0" y="42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1" y="47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53" name="Freeform 88"/>
            <p:cNvSpPr>
              <a:spLocks/>
            </p:cNvSpPr>
            <p:nvPr/>
          </p:nvSpPr>
          <p:spPr bwMode="auto">
            <a:xfrm>
              <a:off x="2918" y="811"/>
              <a:ext cx="30" cy="33"/>
            </a:xfrm>
            <a:custGeom>
              <a:avLst/>
              <a:gdLst>
                <a:gd name="T0" fmla="*/ 3 w 30"/>
                <a:gd name="T1" fmla="*/ 25 h 33"/>
                <a:gd name="T2" fmla="*/ 0 w 30"/>
                <a:gd name="T3" fmla="*/ 28 h 33"/>
                <a:gd name="T4" fmla="*/ 0 w 30"/>
                <a:gd name="T5" fmla="*/ 31 h 33"/>
                <a:gd name="T6" fmla="*/ 3 w 30"/>
                <a:gd name="T7" fmla="*/ 33 h 33"/>
                <a:gd name="T8" fmla="*/ 6 w 30"/>
                <a:gd name="T9" fmla="*/ 33 h 33"/>
                <a:gd name="T10" fmla="*/ 8 w 30"/>
                <a:gd name="T11" fmla="*/ 33 h 33"/>
                <a:gd name="T12" fmla="*/ 11 w 30"/>
                <a:gd name="T13" fmla="*/ 33 h 33"/>
                <a:gd name="T14" fmla="*/ 30 w 30"/>
                <a:gd name="T15" fmla="*/ 11 h 33"/>
                <a:gd name="T16" fmla="*/ 30 w 30"/>
                <a:gd name="T17" fmla="*/ 9 h 33"/>
                <a:gd name="T18" fmla="*/ 30 w 30"/>
                <a:gd name="T19" fmla="*/ 6 h 33"/>
                <a:gd name="T20" fmla="*/ 30 w 30"/>
                <a:gd name="T21" fmla="*/ 3 h 33"/>
                <a:gd name="T22" fmla="*/ 28 w 30"/>
                <a:gd name="T23" fmla="*/ 0 h 33"/>
                <a:gd name="T24" fmla="*/ 25 w 30"/>
                <a:gd name="T25" fmla="*/ 0 h 33"/>
                <a:gd name="T26" fmla="*/ 22 w 30"/>
                <a:gd name="T27" fmla="*/ 3 h 33"/>
                <a:gd name="T28" fmla="*/ 3 w 30"/>
                <a:gd name="T29" fmla="*/ 25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3"/>
                <a:gd name="T47" fmla="*/ 30 w 3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3">
                  <a:moveTo>
                    <a:pt x="3" y="25"/>
                  </a:move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54" name="Line 89"/>
            <p:cNvSpPr>
              <a:spLocks noChangeShapeType="1"/>
            </p:cNvSpPr>
            <p:nvPr/>
          </p:nvSpPr>
          <p:spPr bwMode="auto">
            <a:xfrm flipV="1">
              <a:off x="2943" y="787"/>
              <a:ext cx="8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55" name="Freeform 90"/>
            <p:cNvSpPr>
              <a:spLocks/>
            </p:cNvSpPr>
            <p:nvPr/>
          </p:nvSpPr>
          <p:spPr bwMode="auto">
            <a:xfrm>
              <a:off x="2946" y="757"/>
              <a:ext cx="30" cy="35"/>
            </a:xfrm>
            <a:custGeom>
              <a:avLst/>
              <a:gdLst>
                <a:gd name="T0" fmla="*/ 2 w 30"/>
                <a:gd name="T1" fmla="*/ 27 h 35"/>
                <a:gd name="T2" fmla="*/ 0 w 30"/>
                <a:gd name="T3" fmla="*/ 30 h 35"/>
                <a:gd name="T4" fmla="*/ 0 w 30"/>
                <a:gd name="T5" fmla="*/ 32 h 35"/>
                <a:gd name="T6" fmla="*/ 2 w 30"/>
                <a:gd name="T7" fmla="*/ 35 h 35"/>
                <a:gd name="T8" fmla="*/ 5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7 w 30"/>
                <a:gd name="T23" fmla="*/ 0 h 35"/>
                <a:gd name="T24" fmla="*/ 24 w 30"/>
                <a:gd name="T25" fmla="*/ 0 h 35"/>
                <a:gd name="T26" fmla="*/ 22 w 30"/>
                <a:gd name="T27" fmla="*/ 2 h 35"/>
                <a:gd name="T28" fmla="*/ 2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2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56" name="Line 91"/>
            <p:cNvSpPr>
              <a:spLocks noChangeShapeType="1"/>
            </p:cNvSpPr>
            <p:nvPr/>
          </p:nvSpPr>
          <p:spPr bwMode="auto">
            <a:xfrm flipV="1">
              <a:off x="2970" y="737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57" name="Freeform 92"/>
            <p:cNvSpPr>
              <a:spLocks/>
            </p:cNvSpPr>
            <p:nvPr/>
          </p:nvSpPr>
          <p:spPr bwMode="auto">
            <a:xfrm>
              <a:off x="2976" y="704"/>
              <a:ext cx="27" cy="39"/>
            </a:xfrm>
            <a:custGeom>
              <a:avLst/>
              <a:gdLst>
                <a:gd name="T0" fmla="*/ 3 w 27"/>
                <a:gd name="T1" fmla="*/ 31 h 39"/>
                <a:gd name="T2" fmla="*/ 0 w 27"/>
                <a:gd name="T3" fmla="*/ 33 h 39"/>
                <a:gd name="T4" fmla="*/ 0 w 27"/>
                <a:gd name="T5" fmla="*/ 36 h 39"/>
                <a:gd name="T6" fmla="*/ 3 w 27"/>
                <a:gd name="T7" fmla="*/ 39 h 39"/>
                <a:gd name="T8" fmla="*/ 5 w 27"/>
                <a:gd name="T9" fmla="*/ 39 h 39"/>
                <a:gd name="T10" fmla="*/ 8 w 27"/>
                <a:gd name="T11" fmla="*/ 39 h 39"/>
                <a:gd name="T12" fmla="*/ 11 w 27"/>
                <a:gd name="T13" fmla="*/ 39 h 39"/>
                <a:gd name="T14" fmla="*/ 27 w 27"/>
                <a:gd name="T15" fmla="*/ 11 h 39"/>
                <a:gd name="T16" fmla="*/ 27 w 27"/>
                <a:gd name="T17" fmla="*/ 9 h 39"/>
                <a:gd name="T18" fmla="*/ 27 w 27"/>
                <a:gd name="T19" fmla="*/ 6 h 39"/>
                <a:gd name="T20" fmla="*/ 27 w 27"/>
                <a:gd name="T21" fmla="*/ 3 h 39"/>
                <a:gd name="T22" fmla="*/ 25 w 27"/>
                <a:gd name="T23" fmla="*/ 0 h 39"/>
                <a:gd name="T24" fmla="*/ 22 w 27"/>
                <a:gd name="T25" fmla="*/ 0 h 39"/>
                <a:gd name="T26" fmla="*/ 19 w 27"/>
                <a:gd name="T27" fmla="*/ 3 h 39"/>
                <a:gd name="T28" fmla="*/ 3 w 27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9"/>
                <a:gd name="T47" fmla="*/ 27 w 27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9">
                  <a:moveTo>
                    <a:pt x="3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58" name="Freeform 93"/>
            <p:cNvSpPr>
              <a:spLocks/>
            </p:cNvSpPr>
            <p:nvPr/>
          </p:nvSpPr>
          <p:spPr bwMode="auto">
            <a:xfrm>
              <a:off x="2992" y="688"/>
              <a:ext cx="22" cy="27"/>
            </a:xfrm>
            <a:custGeom>
              <a:avLst/>
              <a:gdLst>
                <a:gd name="T0" fmla="*/ 3 w 22"/>
                <a:gd name="T1" fmla="*/ 19 h 27"/>
                <a:gd name="T2" fmla="*/ 0 w 22"/>
                <a:gd name="T3" fmla="*/ 22 h 27"/>
                <a:gd name="T4" fmla="*/ 0 w 22"/>
                <a:gd name="T5" fmla="*/ 25 h 27"/>
                <a:gd name="T6" fmla="*/ 3 w 22"/>
                <a:gd name="T7" fmla="*/ 27 h 27"/>
                <a:gd name="T8" fmla="*/ 6 w 22"/>
                <a:gd name="T9" fmla="*/ 27 h 27"/>
                <a:gd name="T10" fmla="*/ 9 w 22"/>
                <a:gd name="T11" fmla="*/ 27 h 27"/>
                <a:gd name="T12" fmla="*/ 11 w 22"/>
                <a:gd name="T13" fmla="*/ 27 h 27"/>
                <a:gd name="T14" fmla="*/ 22 w 22"/>
                <a:gd name="T15" fmla="*/ 11 h 27"/>
                <a:gd name="T16" fmla="*/ 22 w 22"/>
                <a:gd name="T17" fmla="*/ 8 h 27"/>
                <a:gd name="T18" fmla="*/ 22 w 22"/>
                <a:gd name="T19" fmla="*/ 5 h 27"/>
                <a:gd name="T20" fmla="*/ 22 w 22"/>
                <a:gd name="T21" fmla="*/ 3 h 27"/>
                <a:gd name="T22" fmla="*/ 20 w 22"/>
                <a:gd name="T23" fmla="*/ 0 h 27"/>
                <a:gd name="T24" fmla="*/ 17 w 22"/>
                <a:gd name="T25" fmla="*/ 0 h 27"/>
                <a:gd name="T26" fmla="*/ 14 w 22"/>
                <a:gd name="T27" fmla="*/ 3 h 27"/>
                <a:gd name="T28" fmla="*/ 3 w 22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7"/>
                <a:gd name="T47" fmla="*/ 22 w 22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7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59" name="Freeform 94"/>
            <p:cNvSpPr>
              <a:spLocks/>
            </p:cNvSpPr>
            <p:nvPr/>
          </p:nvSpPr>
          <p:spPr bwMode="auto">
            <a:xfrm>
              <a:off x="3003" y="660"/>
              <a:ext cx="31" cy="39"/>
            </a:xfrm>
            <a:custGeom>
              <a:avLst/>
              <a:gdLst>
                <a:gd name="T0" fmla="*/ 3 w 31"/>
                <a:gd name="T1" fmla="*/ 31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9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9 h 39"/>
                <a:gd name="T18" fmla="*/ 31 w 31"/>
                <a:gd name="T19" fmla="*/ 6 h 39"/>
                <a:gd name="T20" fmla="*/ 31 w 31"/>
                <a:gd name="T21" fmla="*/ 3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3 h 39"/>
                <a:gd name="T28" fmla="*/ 3 w 31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60" name="Freeform 95"/>
            <p:cNvSpPr>
              <a:spLocks/>
            </p:cNvSpPr>
            <p:nvPr/>
          </p:nvSpPr>
          <p:spPr bwMode="auto">
            <a:xfrm>
              <a:off x="3023" y="647"/>
              <a:ext cx="30" cy="24"/>
            </a:xfrm>
            <a:custGeom>
              <a:avLst/>
              <a:gdLst>
                <a:gd name="T0" fmla="*/ 2 w 30"/>
                <a:gd name="T1" fmla="*/ 16 h 24"/>
                <a:gd name="T2" fmla="*/ 0 w 30"/>
                <a:gd name="T3" fmla="*/ 19 h 24"/>
                <a:gd name="T4" fmla="*/ 0 w 30"/>
                <a:gd name="T5" fmla="*/ 22 h 24"/>
                <a:gd name="T6" fmla="*/ 2 w 30"/>
                <a:gd name="T7" fmla="*/ 24 h 24"/>
                <a:gd name="T8" fmla="*/ 5 w 30"/>
                <a:gd name="T9" fmla="*/ 24 h 24"/>
                <a:gd name="T10" fmla="*/ 8 w 30"/>
                <a:gd name="T11" fmla="*/ 24 h 24"/>
                <a:gd name="T12" fmla="*/ 11 w 30"/>
                <a:gd name="T13" fmla="*/ 24 h 24"/>
                <a:gd name="T14" fmla="*/ 30 w 30"/>
                <a:gd name="T15" fmla="*/ 11 h 24"/>
                <a:gd name="T16" fmla="*/ 30 w 30"/>
                <a:gd name="T17" fmla="*/ 8 h 24"/>
                <a:gd name="T18" fmla="*/ 30 w 30"/>
                <a:gd name="T19" fmla="*/ 5 h 24"/>
                <a:gd name="T20" fmla="*/ 30 w 30"/>
                <a:gd name="T21" fmla="*/ 2 h 24"/>
                <a:gd name="T22" fmla="*/ 27 w 30"/>
                <a:gd name="T23" fmla="*/ 0 h 24"/>
                <a:gd name="T24" fmla="*/ 24 w 30"/>
                <a:gd name="T25" fmla="*/ 0 h 24"/>
                <a:gd name="T26" fmla="*/ 22 w 30"/>
                <a:gd name="T27" fmla="*/ 2 h 24"/>
                <a:gd name="T28" fmla="*/ 2 w 30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4"/>
                <a:gd name="T47" fmla="*/ 30 w 30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4">
                  <a:moveTo>
                    <a:pt x="2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61" name="Freeform 96"/>
            <p:cNvSpPr>
              <a:spLocks/>
            </p:cNvSpPr>
            <p:nvPr/>
          </p:nvSpPr>
          <p:spPr bwMode="auto">
            <a:xfrm>
              <a:off x="3042" y="636"/>
              <a:ext cx="19" cy="22"/>
            </a:xfrm>
            <a:custGeom>
              <a:avLst/>
              <a:gdLst>
                <a:gd name="T0" fmla="*/ 3 w 19"/>
                <a:gd name="T1" fmla="*/ 13 h 22"/>
                <a:gd name="T2" fmla="*/ 0 w 19"/>
                <a:gd name="T3" fmla="*/ 16 h 22"/>
                <a:gd name="T4" fmla="*/ 0 w 19"/>
                <a:gd name="T5" fmla="*/ 19 h 22"/>
                <a:gd name="T6" fmla="*/ 3 w 19"/>
                <a:gd name="T7" fmla="*/ 22 h 22"/>
                <a:gd name="T8" fmla="*/ 5 w 19"/>
                <a:gd name="T9" fmla="*/ 22 h 22"/>
                <a:gd name="T10" fmla="*/ 8 w 19"/>
                <a:gd name="T11" fmla="*/ 22 h 22"/>
                <a:gd name="T12" fmla="*/ 11 w 19"/>
                <a:gd name="T13" fmla="*/ 22 h 22"/>
                <a:gd name="T14" fmla="*/ 19 w 19"/>
                <a:gd name="T15" fmla="*/ 11 h 22"/>
                <a:gd name="T16" fmla="*/ 19 w 19"/>
                <a:gd name="T17" fmla="*/ 8 h 22"/>
                <a:gd name="T18" fmla="*/ 19 w 19"/>
                <a:gd name="T19" fmla="*/ 5 h 22"/>
                <a:gd name="T20" fmla="*/ 19 w 19"/>
                <a:gd name="T21" fmla="*/ 2 h 22"/>
                <a:gd name="T22" fmla="*/ 16 w 19"/>
                <a:gd name="T23" fmla="*/ 0 h 22"/>
                <a:gd name="T24" fmla="*/ 14 w 19"/>
                <a:gd name="T25" fmla="*/ 0 h 22"/>
                <a:gd name="T26" fmla="*/ 11 w 19"/>
                <a:gd name="T27" fmla="*/ 2 h 22"/>
                <a:gd name="T28" fmla="*/ 3 w 19"/>
                <a:gd name="T29" fmla="*/ 1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3" y="13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62" name="Freeform 97"/>
            <p:cNvSpPr>
              <a:spLocks/>
            </p:cNvSpPr>
            <p:nvPr/>
          </p:nvSpPr>
          <p:spPr bwMode="auto">
            <a:xfrm>
              <a:off x="3050" y="616"/>
              <a:ext cx="28" cy="31"/>
            </a:xfrm>
            <a:custGeom>
              <a:avLst/>
              <a:gdLst>
                <a:gd name="T0" fmla="*/ 3 w 28"/>
                <a:gd name="T1" fmla="*/ 22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6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19 w 28"/>
                <a:gd name="T27" fmla="*/ 3 h 31"/>
                <a:gd name="T28" fmla="*/ 3 w 28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63" name="Freeform 98"/>
            <p:cNvSpPr>
              <a:spLocks/>
            </p:cNvSpPr>
            <p:nvPr/>
          </p:nvSpPr>
          <p:spPr bwMode="auto">
            <a:xfrm>
              <a:off x="3067" y="611"/>
              <a:ext cx="19" cy="16"/>
            </a:xfrm>
            <a:custGeom>
              <a:avLst/>
              <a:gdLst>
                <a:gd name="T0" fmla="*/ 2 w 19"/>
                <a:gd name="T1" fmla="*/ 8 h 16"/>
                <a:gd name="T2" fmla="*/ 0 w 19"/>
                <a:gd name="T3" fmla="*/ 11 h 16"/>
                <a:gd name="T4" fmla="*/ 0 w 19"/>
                <a:gd name="T5" fmla="*/ 14 h 16"/>
                <a:gd name="T6" fmla="*/ 2 w 19"/>
                <a:gd name="T7" fmla="*/ 16 h 16"/>
                <a:gd name="T8" fmla="*/ 5 w 19"/>
                <a:gd name="T9" fmla="*/ 16 h 16"/>
                <a:gd name="T10" fmla="*/ 8 w 19"/>
                <a:gd name="T11" fmla="*/ 16 h 16"/>
                <a:gd name="T12" fmla="*/ 11 w 19"/>
                <a:gd name="T13" fmla="*/ 16 h 16"/>
                <a:gd name="T14" fmla="*/ 19 w 19"/>
                <a:gd name="T15" fmla="*/ 11 h 16"/>
                <a:gd name="T16" fmla="*/ 19 w 19"/>
                <a:gd name="T17" fmla="*/ 8 h 16"/>
                <a:gd name="T18" fmla="*/ 19 w 19"/>
                <a:gd name="T19" fmla="*/ 5 h 16"/>
                <a:gd name="T20" fmla="*/ 19 w 19"/>
                <a:gd name="T21" fmla="*/ 3 h 16"/>
                <a:gd name="T22" fmla="*/ 16 w 19"/>
                <a:gd name="T23" fmla="*/ 0 h 16"/>
                <a:gd name="T24" fmla="*/ 13 w 19"/>
                <a:gd name="T25" fmla="*/ 0 h 16"/>
                <a:gd name="T26" fmla="*/ 11 w 19"/>
                <a:gd name="T27" fmla="*/ 3 h 16"/>
                <a:gd name="T28" fmla="*/ 2 w 19"/>
                <a:gd name="T29" fmla="*/ 8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6"/>
                <a:gd name="T47" fmla="*/ 19 w 1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6">
                  <a:moveTo>
                    <a:pt x="2" y="8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64" name="Line 99"/>
            <p:cNvSpPr>
              <a:spLocks noChangeShapeType="1"/>
            </p:cNvSpPr>
            <p:nvPr/>
          </p:nvSpPr>
          <p:spPr bwMode="auto">
            <a:xfrm>
              <a:off x="3080" y="6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65" name="Freeform 100"/>
            <p:cNvSpPr>
              <a:spLocks/>
            </p:cNvSpPr>
            <p:nvPr/>
          </p:nvSpPr>
          <p:spPr bwMode="auto">
            <a:xfrm>
              <a:off x="3094" y="600"/>
              <a:ext cx="30" cy="22"/>
            </a:xfrm>
            <a:custGeom>
              <a:avLst/>
              <a:gdLst>
                <a:gd name="T0" fmla="*/ 3 w 30"/>
                <a:gd name="T1" fmla="*/ 14 h 22"/>
                <a:gd name="T2" fmla="*/ 0 w 30"/>
                <a:gd name="T3" fmla="*/ 16 h 22"/>
                <a:gd name="T4" fmla="*/ 0 w 30"/>
                <a:gd name="T5" fmla="*/ 19 h 22"/>
                <a:gd name="T6" fmla="*/ 3 w 30"/>
                <a:gd name="T7" fmla="*/ 22 h 22"/>
                <a:gd name="T8" fmla="*/ 6 w 30"/>
                <a:gd name="T9" fmla="*/ 22 h 22"/>
                <a:gd name="T10" fmla="*/ 8 w 30"/>
                <a:gd name="T11" fmla="*/ 22 h 22"/>
                <a:gd name="T12" fmla="*/ 11 w 30"/>
                <a:gd name="T13" fmla="*/ 22 h 22"/>
                <a:gd name="T14" fmla="*/ 30 w 30"/>
                <a:gd name="T15" fmla="*/ 11 h 22"/>
                <a:gd name="T16" fmla="*/ 30 w 30"/>
                <a:gd name="T17" fmla="*/ 8 h 22"/>
                <a:gd name="T18" fmla="*/ 30 w 30"/>
                <a:gd name="T19" fmla="*/ 5 h 22"/>
                <a:gd name="T20" fmla="*/ 30 w 30"/>
                <a:gd name="T21" fmla="*/ 3 h 22"/>
                <a:gd name="T22" fmla="*/ 28 w 30"/>
                <a:gd name="T23" fmla="*/ 0 h 22"/>
                <a:gd name="T24" fmla="*/ 25 w 30"/>
                <a:gd name="T25" fmla="*/ 0 h 22"/>
                <a:gd name="T26" fmla="*/ 22 w 30"/>
                <a:gd name="T27" fmla="*/ 3 h 22"/>
                <a:gd name="T28" fmla="*/ 3 w 3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66" name="Line 101"/>
            <p:cNvSpPr>
              <a:spLocks noChangeShapeType="1"/>
            </p:cNvSpPr>
            <p:nvPr/>
          </p:nvSpPr>
          <p:spPr bwMode="auto">
            <a:xfrm>
              <a:off x="3119" y="60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67" name="Line 102"/>
            <p:cNvSpPr>
              <a:spLocks noChangeShapeType="1"/>
            </p:cNvSpPr>
            <p:nvPr/>
          </p:nvSpPr>
          <p:spPr bwMode="auto">
            <a:xfrm>
              <a:off x="3127" y="605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68" name="Freeform 103"/>
            <p:cNvSpPr>
              <a:spLocks/>
            </p:cNvSpPr>
            <p:nvPr/>
          </p:nvSpPr>
          <p:spPr bwMode="auto">
            <a:xfrm>
              <a:off x="3141" y="600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8 w 22"/>
                <a:gd name="T3" fmla="*/ 0 h 22"/>
                <a:gd name="T4" fmla="*/ 5 w 22"/>
                <a:gd name="T5" fmla="*/ 0 h 22"/>
                <a:gd name="T6" fmla="*/ 3 w 22"/>
                <a:gd name="T7" fmla="*/ 3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6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69" name="Line 104"/>
            <p:cNvSpPr>
              <a:spLocks noChangeShapeType="1"/>
            </p:cNvSpPr>
            <p:nvPr/>
          </p:nvSpPr>
          <p:spPr bwMode="auto">
            <a:xfrm>
              <a:off x="3157" y="6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70" name="Freeform 105"/>
            <p:cNvSpPr>
              <a:spLocks/>
            </p:cNvSpPr>
            <p:nvPr/>
          </p:nvSpPr>
          <p:spPr bwMode="auto">
            <a:xfrm>
              <a:off x="3171" y="611"/>
              <a:ext cx="28" cy="16"/>
            </a:xfrm>
            <a:custGeom>
              <a:avLst/>
              <a:gdLst>
                <a:gd name="T0" fmla="*/ 9 w 28"/>
                <a:gd name="T1" fmla="*/ 0 h 16"/>
                <a:gd name="T2" fmla="*/ 6 w 28"/>
                <a:gd name="T3" fmla="*/ 0 h 16"/>
                <a:gd name="T4" fmla="*/ 3 w 28"/>
                <a:gd name="T5" fmla="*/ 3 h 16"/>
                <a:gd name="T6" fmla="*/ 0 w 28"/>
                <a:gd name="T7" fmla="*/ 5 h 16"/>
                <a:gd name="T8" fmla="*/ 0 w 28"/>
                <a:gd name="T9" fmla="*/ 8 h 16"/>
                <a:gd name="T10" fmla="*/ 3 w 28"/>
                <a:gd name="T11" fmla="*/ 11 h 16"/>
                <a:gd name="T12" fmla="*/ 6 w 28"/>
                <a:gd name="T13" fmla="*/ 11 h 16"/>
                <a:gd name="T14" fmla="*/ 22 w 28"/>
                <a:gd name="T15" fmla="*/ 16 h 16"/>
                <a:gd name="T16" fmla="*/ 25 w 28"/>
                <a:gd name="T17" fmla="*/ 16 h 16"/>
                <a:gd name="T18" fmla="*/ 28 w 28"/>
                <a:gd name="T19" fmla="*/ 16 h 16"/>
                <a:gd name="T20" fmla="*/ 28 w 28"/>
                <a:gd name="T21" fmla="*/ 14 h 16"/>
                <a:gd name="T22" fmla="*/ 28 w 28"/>
                <a:gd name="T23" fmla="*/ 11 h 16"/>
                <a:gd name="T24" fmla="*/ 28 w 28"/>
                <a:gd name="T25" fmla="*/ 8 h 16"/>
                <a:gd name="T26" fmla="*/ 25 w 28"/>
                <a:gd name="T27" fmla="*/ 5 h 16"/>
                <a:gd name="T28" fmla="*/ 9 w 2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6"/>
                <a:gd name="T47" fmla="*/ 28 w 2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6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71" name="Freeform 106"/>
            <p:cNvSpPr>
              <a:spLocks/>
            </p:cNvSpPr>
            <p:nvPr/>
          </p:nvSpPr>
          <p:spPr bwMode="auto">
            <a:xfrm>
              <a:off x="3188" y="616"/>
              <a:ext cx="22" cy="31"/>
            </a:xfrm>
            <a:custGeom>
              <a:avLst/>
              <a:gdLst>
                <a:gd name="T0" fmla="*/ 11 w 22"/>
                <a:gd name="T1" fmla="*/ 3 h 31"/>
                <a:gd name="T2" fmla="*/ 8 w 22"/>
                <a:gd name="T3" fmla="*/ 0 h 31"/>
                <a:gd name="T4" fmla="*/ 5 w 22"/>
                <a:gd name="T5" fmla="*/ 0 h 31"/>
                <a:gd name="T6" fmla="*/ 3 w 22"/>
                <a:gd name="T7" fmla="*/ 3 h 31"/>
                <a:gd name="T8" fmla="*/ 0 w 22"/>
                <a:gd name="T9" fmla="*/ 6 h 31"/>
                <a:gd name="T10" fmla="*/ 0 w 22"/>
                <a:gd name="T11" fmla="*/ 9 h 31"/>
                <a:gd name="T12" fmla="*/ 3 w 22"/>
                <a:gd name="T13" fmla="*/ 11 h 31"/>
                <a:gd name="T14" fmla="*/ 14 w 22"/>
                <a:gd name="T15" fmla="*/ 31 h 31"/>
                <a:gd name="T16" fmla="*/ 16 w 22"/>
                <a:gd name="T17" fmla="*/ 31 h 31"/>
                <a:gd name="T18" fmla="*/ 19 w 22"/>
                <a:gd name="T19" fmla="*/ 31 h 31"/>
                <a:gd name="T20" fmla="*/ 22 w 22"/>
                <a:gd name="T21" fmla="*/ 31 h 31"/>
                <a:gd name="T22" fmla="*/ 22 w 22"/>
                <a:gd name="T23" fmla="*/ 28 h 31"/>
                <a:gd name="T24" fmla="*/ 22 w 22"/>
                <a:gd name="T25" fmla="*/ 25 h 31"/>
                <a:gd name="T26" fmla="*/ 22 w 22"/>
                <a:gd name="T27" fmla="*/ 22 h 31"/>
                <a:gd name="T28" fmla="*/ 11 w 22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1"/>
                <a:gd name="T47" fmla="*/ 22 w 22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72" name="Freeform 107"/>
            <p:cNvSpPr>
              <a:spLocks/>
            </p:cNvSpPr>
            <p:nvPr/>
          </p:nvSpPr>
          <p:spPr bwMode="auto">
            <a:xfrm>
              <a:off x="3199" y="636"/>
              <a:ext cx="27" cy="22"/>
            </a:xfrm>
            <a:custGeom>
              <a:avLst/>
              <a:gdLst>
                <a:gd name="T0" fmla="*/ 11 w 27"/>
                <a:gd name="T1" fmla="*/ 2 h 22"/>
                <a:gd name="T2" fmla="*/ 8 w 27"/>
                <a:gd name="T3" fmla="*/ 0 h 22"/>
                <a:gd name="T4" fmla="*/ 5 w 27"/>
                <a:gd name="T5" fmla="*/ 0 h 22"/>
                <a:gd name="T6" fmla="*/ 3 w 27"/>
                <a:gd name="T7" fmla="*/ 2 h 22"/>
                <a:gd name="T8" fmla="*/ 0 w 27"/>
                <a:gd name="T9" fmla="*/ 5 h 22"/>
                <a:gd name="T10" fmla="*/ 0 w 27"/>
                <a:gd name="T11" fmla="*/ 8 h 22"/>
                <a:gd name="T12" fmla="*/ 3 w 27"/>
                <a:gd name="T13" fmla="*/ 11 h 22"/>
                <a:gd name="T14" fmla="*/ 19 w 27"/>
                <a:gd name="T15" fmla="*/ 22 h 22"/>
                <a:gd name="T16" fmla="*/ 22 w 27"/>
                <a:gd name="T17" fmla="*/ 22 h 22"/>
                <a:gd name="T18" fmla="*/ 25 w 27"/>
                <a:gd name="T19" fmla="*/ 22 h 22"/>
                <a:gd name="T20" fmla="*/ 27 w 27"/>
                <a:gd name="T21" fmla="*/ 22 h 22"/>
                <a:gd name="T22" fmla="*/ 27 w 27"/>
                <a:gd name="T23" fmla="*/ 19 h 22"/>
                <a:gd name="T24" fmla="*/ 27 w 27"/>
                <a:gd name="T25" fmla="*/ 16 h 22"/>
                <a:gd name="T26" fmla="*/ 27 w 27"/>
                <a:gd name="T27" fmla="*/ 13 h 22"/>
                <a:gd name="T28" fmla="*/ 11 w 27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2"/>
                <a:gd name="T47" fmla="*/ 27 w 2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73" name="Freeform 108"/>
            <p:cNvSpPr>
              <a:spLocks/>
            </p:cNvSpPr>
            <p:nvPr/>
          </p:nvSpPr>
          <p:spPr bwMode="auto">
            <a:xfrm>
              <a:off x="3215" y="647"/>
              <a:ext cx="22" cy="24"/>
            </a:xfrm>
            <a:custGeom>
              <a:avLst/>
              <a:gdLst>
                <a:gd name="T0" fmla="*/ 11 w 22"/>
                <a:gd name="T1" fmla="*/ 2 h 24"/>
                <a:gd name="T2" fmla="*/ 9 w 22"/>
                <a:gd name="T3" fmla="*/ 0 h 24"/>
                <a:gd name="T4" fmla="*/ 6 w 22"/>
                <a:gd name="T5" fmla="*/ 0 h 24"/>
                <a:gd name="T6" fmla="*/ 3 w 22"/>
                <a:gd name="T7" fmla="*/ 2 h 24"/>
                <a:gd name="T8" fmla="*/ 0 w 22"/>
                <a:gd name="T9" fmla="*/ 5 h 24"/>
                <a:gd name="T10" fmla="*/ 0 w 22"/>
                <a:gd name="T11" fmla="*/ 8 h 24"/>
                <a:gd name="T12" fmla="*/ 3 w 22"/>
                <a:gd name="T13" fmla="*/ 11 h 24"/>
                <a:gd name="T14" fmla="*/ 14 w 22"/>
                <a:gd name="T15" fmla="*/ 24 h 24"/>
                <a:gd name="T16" fmla="*/ 17 w 22"/>
                <a:gd name="T17" fmla="*/ 24 h 24"/>
                <a:gd name="T18" fmla="*/ 20 w 22"/>
                <a:gd name="T19" fmla="*/ 24 h 24"/>
                <a:gd name="T20" fmla="*/ 22 w 22"/>
                <a:gd name="T21" fmla="*/ 24 h 24"/>
                <a:gd name="T22" fmla="*/ 22 w 22"/>
                <a:gd name="T23" fmla="*/ 22 h 24"/>
                <a:gd name="T24" fmla="*/ 22 w 22"/>
                <a:gd name="T25" fmla="*/ 19 h 24"/>
                <a:gd name="T26" fmla="*/ 22 w 22"/>
                <a:gd name="T27" fmla="*/ 16 h 24"/>
                <a:gd name="T28" fmla="*/ 11 w 22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4"/>
                <a:gd name="T47" fmla="*/ 22 w 2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4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74" name="Freeform 109"/>
            <p:cNvSpPr>
              <a:spLocks/>
            </p:cNvSpPr>
            <p:nvPr/>
          </p:nvSpPr>
          <p:spPr bwMode="auto">
            <a:xfrm>
              <a:off x="3226" y="660"/>
              <a:ext cx="28" cy="39"/>
            </a:xfrm>
            <a:custGeom>
              <a:avLst/>
              <a:gdLst>
                <a:gd name="T0" fmla="*/ 11 w 28"/>
                <a:gd name="T1" fmla="*/ 3 h 39"/>
                <a:gd name="T2" fmla="*/ 9 w 28"/>
                <a:gd name="T3" fmla="*/ 0 h 39"/>
                <a:gd name="T4" fmla="*/ 6 w 28"/>
                <a:gd name="T5" fmla="*/ 0 h 39"/>
                <a:gd name="T6" fmla="*/ 3 w 28"/>
                <a:gd name="T7" fmla="*/ 3 h 39"/>
                <a:gd name="T8" fmla="*/ 0 w 28"/>
                <a:gd name="T9" fmla="*/ 6 h 39"/>
                <a:gd name="T10" fmla="*/ 0 w 28"/>
                <a:gd name="T11" fmla="*/ 9 h 39"/>
                <a:gd name="T12" fmla="*/ 3 w 28"/>
                <a:gd name="T13" fmla="*/ 11 h 39"/>
                <a:gd name="T14" fmla="*/ 20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1 h 39"/>
                <a:gd name="T28" fmla="*/ 11 w 28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75" name="Freeform 110"/>
            <p:cNvSpPr>
              <a:spLocks/>
            </p:cNvSpPr>
            <p:nvPr/>
          </p:nvSpPr>
          <p:spPr bwMode="auto">
            <a:xfrm>
              <a:off x="3243" y="688"/>
              <a:ext cx="30" cy="27"/>
            </a:xfrm>
            <a:custGeom>
              <a:avLst/>
              <a:gdLst>
                <a:gd name="T0" fmla="*/ 11 w 30"/>
                <a:gd name="T1" fmla="*/ 3 h 27"/>
                <a:gd name="T2" fmla="*/ 8 w 30"/>
                <a:gd name="T3" fmla="*/ 0 h 27"/>
                <a:gd name="T4" fmla="*/ 5 w 30"/>
                <a:gd name="T5" fmla="*/ 0 h 27"/>
                <a:gd name="T6" fmla="*/ 3 w 30"/>
                <a:gd name="T7" fmla="*/ 3 h 27"/>
                <a:gd name="T8" fmla="*/ 0 w 30"/>
                <a:gd name="T9" fmla="*/ 5 h 27"/>
                <a:gd name="T10" fmla="*/ 0 w 30"/>
                <a:gd name="T11" fmla="*/ 8 h 27"/>
                <a:gd name="T12" fmla="*/ 3 w 30"/>
                <a:gd name="T13" fmla="*/ 11 h 27"/>
                <a:gd name="T14" fmla="*/ 22 w 30"/>
                <a:gd name="T15" fmla="*/ 27 h 27"/>
                <a:gd name="T16" fmla="*/ 25 w 30"/>
                <a:gd name="T17" fmla="*/ 27 h 27"/>
                <a:gd name="T18" fmla="*/ 27 w 30"/>
                <a:gd name="T19" fmla="*/ 27 h 27"/>
                <a:gd name="T20" fmla="*/ 30 w 30"/>
                <a:gd name="T21" fmla="*/ 27 h 27"/>
                <a:gd name="T22" fmla="*/ 30 w 30"/>
                <a:gd name="T23" fmla="*/ 25 h 27"/>
                <a:gd name="T24" fmla="*/ 30 w 30"/>
                <a:gd name="T25" fmla="*/ 22 h 27"/>
                <a:gd name="T26" fmla="*/ 30 w 30"/>
                <a:gd name="T27" fmla="*/ 19 h 27"/>
                <a:gd name="T28" fmla="*/ 11 w 30"/>
                <a:gd name="T29" fmla="*/ 3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7"/>
                <a:gd name="T47" fmla="*/ 30 w 30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7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76" name="Line 111"/>
            <p:cNvSpPr>
              <a:spLocks noChangeShapeType="1"/>
            </p:cNvSpPr>
            <p:nvPr/>
          </p:nvSpPr>
          <p:spPr bwMode="auto">
            <a:xfrm>
              <a:off x="3268" y="710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77" name="Freeform 112"/>
            <p:cNvSpPr>
              <a:spLocks/>
            </p:cNvSpPr>
            <p:nvPr/>
          </p:nvSpPr>
          <p:spPr bwMode="auto">
            <a:xfrm>
              <a:off x="3270" y="732"/>
              <a:ext cx="31" cy="36"/>
            </a:xfrm>
            <a:custGeom>
              <a:avLst/>
              <a:gdLst>
                <a:gd name="T0" fmla="*/ 11 w 31"/>
                <a:gd name="T1" fmla="*/ 3 h 36"/>
                <a:gd name="T2" fmla="*/ 9 w 31"/>
                <a:gd name="T3" fmla="*/ 0 h 36"/>
                <a:gd name="T4" fmla="*/ 6 w 31"/>
                <a:gd name="T5" fmla="*/ 0 h 36"/>
                <a:gd name="T6" fmla="*/ 3 w 31"/>
                <a:gd name="T7" fmla="*/ 3 h 36"/>
                <a:gd name="T8" fmla="*/ 0 w 31"/>
                <a:gd name="T9" fmla="*/ 5 h 36"/>
                <a:gd name="T10" fmla="*/ 0 w 31"/>
                <a:gd name="T11" fmla="*/ 8 h 36"/>
                <a:gd name="T12" fmla="*/ 3 w 31"/>
                <a:gd name="T13" fmla="*/ 11 h 36"/>
                <a:gd name="T14" fmla="*/ 22 w 31"/>
                <a:gd name="T15" fmla="*/ 36 h 36"/>
                <a:gd name="T16" fmla="*/ 25 w 31"/>
                <a:gd name="T17" fmla="*/ 36 h 36"/>
                <a:gd name="T18" fmla="*/ 28 w 31"/>
                <a:gd name="T19" fmla="*/ 36 h 36"/>
                <a:gd name="T20" fmla="*/ 31 w 31"/>
                <a:gd name="T21" fmla="*/ 36 h 36"/>
                <a:gd name="T22" fmla="*/ 31 w 31"/>
                <a:gd name="T23" fmla="*/ 33 h 36"/>
                <a:gd name="T24" fmla="*/ 31 w 31"/>
                <a:gd name="T25" fmla="*/ 30 h 36"/>
                <a:gd name="T26" fmla="*/ 31 w 31"/>
                <a:gd name="T27" fmla="*/ 27 h 36"/>
                <a:gd name="T28" fmla="*/ 11 w 31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78" name="Line 113"/>
            <p:cNvSpPr>
              <a:spLocks noChangeShapeType="1"/>
            </p:cNvSpPr>
            <p:nvPr/>
          </p:nvSpPr>
          <p:spPr bwMode="auto">
            <a:xfrm>
              <a:off x="3295" y="762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79" name="Freeform 114"/>
            <p:cNvSpPr>
              <a:spLocks/>
            </p:cNvSpPr>
            <p:nvPr/>
          </p:nvSpPr>
          <p:spPr bwMode="auto">
            <a:xfrm>
              <a:off x="3301" y="781"/>
              <a:ext cx="27" cy="41"/>
            </a:xfrm>
            <a:custGeom>
              <a:avLst/>
              <a:gdLst>
                <a:gd name="T0" fmla="*/ 11 w 27"/>
                <a:gd name="T1" fmla="*/ 3 h 41"/>
                <a:gd name="T2" fmla="*/ 8 w 27"/>
                <a:gd name="T3" fmla="*/ 0 h 41"/>
                <a:gd name="T4" fmla="*/ 5 w 27"/>
                <a:gd name="T5" fmla="*/ 0 h 41"/>
                <a:gd name="T6" fmla="*/ 2 w 27"/>
                <a:gd name="T7" fmla="*/ 3 h 41"/>
                <a:gd name="T8" fmla="*/ 0 w 27"/>
                <a:gd name="T9" fmla="*/ 6 h 41"/>
                <a:gd name="T10" fmla="*/ 0 w 27"/>
                <a:gd name="T11" fmla="*/ 8 h 41"/>
                <a:gd name="T12" fmla="*/ 2 w 27"/>
                <a:gd name="T13" fmla="*/ 11 h 41"/>
                <a:gd name="T14" fmla="*/ 19 w 27"/>
                <a:gd name="T15" fmla="*/ 41 h 41"/>
                <a:gd name="T16" fmla="*/ 22 w 27"/>
                <a:gd name="T17" fmla="*/ 41 h 41"/>
                <a:gd name="T18" fmla="*/ 24 w 27"/>
                <a:gd name="T19" fmla="*/ 41 h 41"/>
                <a:gd name="T20" fmla="*/ 27 w 27"/>
                <a:gd name="T21" fmla="*/ 41 h 41"/>
                <a:gd name="T22" fmla="*/ 27 w 27"/>
                <a:gd name="T23" fmla="*/ 39 h 41"/>
                <a:gd name="T24" fmla="*/ 27 w 27"/>
                <a:gd name="T25" fmla="*/ 36 h 41"/>
                <a:gd name="T26" fmla="*/ 27 w 27"/>
                <a:gd name="T27" fmla="*/ 33 h 41"/>
                <a:gd name="T28" fmla="*/ 11 w 27"/>
                <a:gd name="T29" fmla="*/ 3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41"/>
                <a:gd name="T47" fmla="*/ 27 w 2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4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80" name="Freeform 115"/>
            <p:cNvSpPr>
              <a:spLocks/>
            </p:cNvSpPr>
            <p:nvPr/>
          </p:nvSpPr>
          <p:spPr bwMode="auto">
            <a:xfrm>
              <a:off x="3317" y="811"/>
              <a:ext cx="30" cy="33"/>
            </a:xfrm>
            <a:custGeom>
              <a:avLst/>
              <a:gdLst>
                <a:gd name="T0" fmla="*/ 11 w 30"/>
                <a:gd name="T1" fmla="*/ 3 h 33"/>
                <a:gd name="T2" fmla="*/ 8 w 30"/>
                <a:gd name="T3" fmla="*/ 0 h 33"/>
                <a:gd name="T4" fmla="*/ 6 w 30"/>
                <a:gd name="T5" fmla="*/ 0 h 33"/>
                <a:gd name="T6" fmla="*/ 3 w 30"/>
                <a:gd name="T7" fmla="*/ 3 h 33"/>
                <a:gd name="T8" fmla="*/ 0 w 30"/>
                <a:gd name="T9" fmla="*/ 6 h 33"/>
                <a:gd name="T10" fmla="*/ 0 w 30"/>
                <a:gd name="T11" fmla="*/ 9 h 33"/>
                <a:gd name="T12" fmla="*/ 3 w 30"/>
                <a:gd name="T13" fmla="*/ 11 h 33"/>
                <a:gd name="T14" fmla="*/ 22 w 30"/>
                <a:gd name="T15" fmla="*/ 33 h 33"/>
                <a:gd name="T16" fmla="*/ 25 w 30"/>
                <a:gd name="T17" fmla="*/ 33 h 33"/>
                <a:gd name="T18" fmla="*/ 28 w 30"/>
                <a:gd name="T19" fmla="*/ 33 h 33"/>
                <a:gd name="T20" fmla="*/ 30 w 30"/>
                <a:gd name="T21" fmla="*/ 33 h 33"/>
                <a:gd name="T22" fmla="*/ 30 w 30"/>
                <a:gd name="T23" fmla="*/ 31 h 33"/>
                <a:gd name="T24" fmla="*/ 30 w 30"/>
                <a:gd name="T25" fmla="*/ 28 h 33"/>
                <a:gd name="T26" fmla="*/ 30 w 30"/>
                <a:gd name="T27" fmla="*/ 25 h 33"/>
                <a:gd name="T28" fmla="*/ 11 w 30"/>
                <a:gd name="T29" fmla="*/ 3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3"/>
                <a:gd name="T47" fmla="*/ 30 w 3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81" name="Line 116"/>
            <p:cNvSpPr>
              <a:spLocks noChangeShapeType="1"/>
            </p:cNvSpPr>
            <p:nvPr/>
          </p:nvSpPr>
          <p:spPr bwMode="auto">
            <a:xfrm>
              <a:off x="3342" y="839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82" name="Freeform 117"/>
            <p:cNvSpPr>
              <a:spLocks/>
            </p:cNvSpPr>
            <p:nvPr/>
          </p:nvSpPr>
          <p:spPr bwMode="auto">
            <a:xfrm>
              <a:off x="3347" y="869"/>
              <a:ext cx="28" cy="36"/>
            </a:xfrm>
            <a:custGeom>
              <a:avLst/>
              <a:gdLst>
                <a:gd name="T0" fmla="*/ 11 w 28"/>
                <a:gd name="T1" fmla="*/ 3 h 36"/>
                <a:gd name="T2" fmla="*/ 9 w 28"/>
                <a:gd name="T3" fmla="*/ 0 h 36"/>
                <a:gd name="T4" fmla="*/ 6 w 28"/>
                <a:gd name="T5" fmla="*/ 0 h 36"/>
                <a:gd name="T6" fmla="*/ 3 w 28"/>
                <a:gd name="T7" fmla="*/ 3 h 36"/>
                <a:gd name="T8" fmla="*/ 0 w 28"/>
                <a:gd name="T9" fmla="*/ 6 h 36"/>
                <a:gd name="T10" fmla="*/ 0 w 28"/>
                <a:gd name="T11" fmla="*/ 8 h 36"/>
                <a:gd name="T12" fmla="*/ 3 w 28"/>
                <a:gd name="T13" fmla="*/ 11 h 36"/>
                <a:gd name="T14" fmla="*/ 20 w 28"/>
                <a:gd name="T15" fmla="*/ 36 h 36"/>
                <a:gd name="T16" fmla="*/ 22 w 28"/>
                <a:gd name="T17" fmla="*/ 36 h 36"/>
                <a:gd name="T18" fmla="*/ 25 w 28"/>
                <a:gd name="T19" fmla="*/ 36 h 36"/>
                <a:gd name="T20" fmla="*/ 28 w 28"/>
                <a:gd name="T21" fmla="*/ 36 h 36"/>
                <a:gd name="T22" fmla="*/ 28 w 28"/>
                <a:gd name="T23" fmla="*/ 33 h 36"/>
                <a:gd name="T24" fmla="*/ 28 w 28"/>
                <a:gd name="T25" fmla="*/ 30 h 36"/>
                <a:gd name="T26" fmla="*/ 28 w 28"/>
                <a:gd name="T27" fmla="*/ 28 h 36"/>
                <a:gd name="T28" fmla="*/ 11 w 28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83" name="Line 118"/>
            <p:cNvSpPr>
              <a:spLocks noChangeShapeType="1"/>
            </p:cNvSpPr>
            <p:nvPr/>
          </p:nvSpPr>
          <p:spPr bwMode="auto">
            <a:xfrm>
              <a:off x="3369" y="899"/>
              <a:ext cx="1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84" name="Freeform 119"/>
            <p:cNvSpPr>
              <a:spLocks/>
            </p:cNvSpPr>
            <p:nvPr/>
          </p:nvSpPr>
          <p:spPr bwMode="auto">
            <a:xfrm>
              <a:off x="3375" y="927"/>
              <a:ext cx="27" cy="38"/>
            </a:xfrm>
            <a:custGeom>
              <a:avLst/>
              <a:gdLst>
                <a:gd name="T0" fmla="*/ 11 w 27"/>
                <a:gd name="T1" fmla="*/ 3 h 38"/>
                <a:gd name="T2" fmla="*/ 8 w 27"/>
                <a:gd name="T3" fmla="*/ 0 h 38"/>
                <a:gd name="T4" fmla="*/ 5 w 27"/>
                <a:gd name="T5" fmla="*/ 0 h 38"/>
                <a:gd name="T6" fmla="*/ 3 w 27"/>
                <a:gd name="T7" fmla="*/ 3 h 38"/>
                <a:gd name="T8" fmla="*/ 0 w 27"/>
                <a:gd name="T9" fmla="*/ 5 h 38"/>
                <a:gd name="T10" fmla="*/ 0 w 27"/>
                <a:gd name="T11" fmla="*/ 8 h 38"/>
                <a:gd name="T12" fmla="*/ 3 w 27"/>
                <a:gd name="T13" fmla="*/ 11 h 38"/>
                <a:gd name="T14" fmla="*/ 19 w 27"/>
                <a:gd name="T15" fmla="*/ 38 h 38"/>
                <a:gd name="T16" fmla="*/ 22 w 27"/>
                <a:gd name="T17" fmla="*/ 38 h 38"/>
                <a:gd name="T18" fmla="*/ 25 w 27"/>
                <a:gd name="T19" fmla="*/ 38 h 38"/>
                <a:gd name="T20" fmla="*/ 27 w 27"/>
                <a:gd name="T21" fmla="*/ 38 h 38"/>
                <a:gd name="T22" fmla="*/ 27 w 27"/>
                <a:gd name="T23" fmla="*/ 36 h 38"/>
                <a:gd name="T24" fmla="*/ 27 w 27"/>
                <a:gd name="T25" fmla="*/ 33 h 38"/>
                <a:gd name="T26" fmla="*/ 27 w 27"/>
                <a:gd name="T27" fmla="*/ 30 h 38"/>
                <a:gd name="T28" fmla="*/ 11 w 27"/>
                <a:gd name="T29" fmla="*/ 3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8"/>
                <a:gd name="T47" fmla="*/ 27 w 27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85" name="Line 120"/>
            <p:cNvSpPr>
              <a:spLocks noChangeShapeType="1"/>
            </p:cNvSpPr>
            <p:nvPr/>
          </p:nvSpPr>
          <p:spPr bwMode="auto">
            <a:xfrm>
              <a:off x="3397" y="960"/>
              <a:ext cx="1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86" name="Freeform 121"/>
            <p:cNvSpPr>
              <a:spLocks/>
            </p:cNvSpPr>
            <p:nvPr/>
          </p:nvSpPr>
          <p:spPr bwMode="auto">
            <a:xfrm>
              <a:off x="3402" y="987"/>
              <a:ext cx="28" cy="47"/>
            </a:xfrm>
            <a:custGeom>
              <a:avLst/>
              <a:gdLst>
                <a:gd name="T0" fmla="*/ 11 w 28"/>
                <a:gd name="T1" fmla="*/ 6 h 47"/>
                <a:gd name="T2" fmla="*/ 11 w 28"/>
                <a:gd name="T3" fmla="*/ 3 h 47"/>
                <a:gd name="T4" fmla="*/ 9 w 28"/>
                <a:gd name="T5" fmla="*/ 0 h 47"/>
                <a:gd name="T6" fmla="*/ 6 w 28"/>
                <a:gd name="T7" fmla="*/ 0 h 47"/>
                <a:gd name="T8" fmla="*/ 3 w 28"/>
                <a:gd name="T9" fmla="*/ 3 h 47"/>
                <a:gd name="T10" fmla="*/ 0 w 28"/>
                <a:gd name="T11" fmla="*/ 6 h 47"/>
                <a:gd name="T12" fmla="*/ 0 w 28"/>
                <a:gd name="T13" fmla="*/ 9 h 47"/>
                <a:gd name="T14" fmla="*/ 17 w 28"/>
                <a:gd name="T15" fmla="*/ 44 h 47"/>
                <a:gd name="T16" fmla="*/ 20 w 28"/>
                <a:gd name="T17" fmla="*/ 47 h 47"/>
                <a:gd name="T18" fmla="*/ 22 w 28"/>
                <a:gd name="T19" fmla="*/ 47 h 47"/>
                <a:gd name="T20" fmla="*/ 25 w 28"/>
                <a:gd name="T21" fmla="*/ 47 h 47"/>
                <a:gd name="T22" fmla="*/ 28 w 28"/>
                <a:gd name="T23" fmla="*/ 47 h 47"/>
                <a:gd name="T24" fmla="*/ 28 w 28"/>
                <a:gd name="T25" fmla="*/ 44 h 47"/>
                <a:gd name="T26" fmla="*/ 28 w 28"/>
                <a:gd name="T27" fmla="*/ 42 h 47"/>
                <a:gd name="T28" fmla="*/ 11 w 28"/>
                <a:gd name="T29" fmla="*/ 6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7"/>
                <a:gd name="T47" fmla="*/ 28 w 2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7">
                  <a:moveTo>
                    <a:pt x="11" y="6"/>
                  </a:moveTo>
                  <a:lnTo>
                    <a:pt x="11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7" y="44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8" y="47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87" name="Freeform 122"/>
            <p:cNvSpPr>
              <a:spLocks/>
            </p:cNvSpPr>
            <p:nvPr/>
          </p:nvSpPr>
          <p:spPr bwMode="auto">
            <a:xfrm>
              <a:off x="3419" y="1023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3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88" name="Line 123"/>
            <p:cNvSpPr>
              <a:spLocks noChangeShapeType="1"/>
            </p:cNvSpPr>
            <p:nvPr/>
          </p:nvSpPr>
          <p:spPr bwMode="auto">
            <a:xfrm>
              <a:off x="3444" y="1053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89" name="Freeform 124"/>
            <p:cNvSpPr>
              <a:spLocks/>
            </p:cNvSpPr>
            <p:nvPr/>
          </p:nvSpPr>
          <p:spPr bwMode="auto">
            <a:xfrm>
              <a:off x="3446" y="1084"/>
              <a:ext cx="31" cy="35"/>
            </a:xfrm>
            <a:custGeom>
              <a:avLst/>
              <a:gdLst>
                <a:gd name="T0" fmla="*/ 11 w 31"/>
                <a:gd name="T1" fmla="*/ 2 h 35"/>
                <a:gd name="T2" fmla="*/ 9 w 31"/>
                <a:gd name="T3" fmla="*/ 0 h 35"/>
                <a:gd name="T4" fmla="*/ 6 w 31"/>
                <a:gd name="T5" fmla="*/ 0 h 35"/>
                <a:gd name="T6" fmla="*/ 3 w 31"/>
                <a:gd name="T7" fmla="*/ 2 h 35"/>
                <a:gd name="T8" fmla="*/ 0 w 31"/>
                <a:gd name="T9" fmla="*/ 5 h 35"/>
                <a:gd name="T10" fmla="*/ 0 w 31"/>
                <a:gd name="T11" fmla="*/ 8 h 35"/>
                <a:gd name="T12" fmla="*/ 3 w 31"/>
                <a:gd name="T13" fmla="*/ 11 h 35"/>
                <a:gd name="T14" fmla="*/ 22 w 31"/>
                <a:gd name="T15" fmla="*/ 35 h 35"/>
                <a:gd name="T16" fmla="*/ 25 w 31"/>
                <a:gd name="T17" fmla="*/ 35 h 35"/>
                <a:gd name="T18" fmla="*/ 28 w 31"/>
                <a:gd name="T19" fmla="*/ 35 h 35"/>
                <a:gd name="T20" fmla="*/ 31 w 31"/>
                <a:gd name="T21" fmla="*/ 35 h 35"/>
                <a:gd name="T22" fmla="*/ 31 w 31"/>
                <a:gd name="T23" fmla="*/ 33 h 35"/>
                <a:gd name="T24" fmla="*/ 31 w 31"/>
                <a:gd name="T25" fmla="*/ 30 h 35"/>
                <a:gd name="T26" fmla="*/ 31 w 31"/>
                <a:gd name="T27" fmla="*/ 27 h 35"/>
                <a:gd name="T28" fmla="*/ 11 w 31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5"/>
                <a:gd name="T47" fmla="*/ 31 w 31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5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90" name="Line 125"/>
            <p:cNvSpPr>
              <a:spLocks noChangeShapeType="1"/>
            </p:cNvSpPr>
            <p:nvPr/>
          </p:nvSpPr>
          <p:spPr bwMode="auto">
            <a:xfrm>
              <a:off x="3471" y="1114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91" name="Freeform 126"/>
            <p:cNvSpPr>
              <a:spLocks/>
            </p:cNvSpPr>
            <p:nvPr/>
          </p:nvSpPr>
          <p:spPr bwMode="auto">
            <a:xfrm>
              <a:off x="3477" y="1136"/>
              <a:ext cx="27" cy="36"/>
            </a:xfrm>
            <a:custGeom>
              <a:avLst/>
              <a:gdLst>
                <a:gd name="T0" fmla="*/ 11 w 27"/>
                <a:gd name="T1" fmla="*/ 3 h 36"/>
                <a:gd name="T2" fmla="*/ 8 w 27"/>
                <a:gd name="T3" fmla="*/ 0 h 36"/>
                <a:gd name="T4" fmla="*/ 5 w 27"/>
                <a:gd name="T5" fmla="*/ 0 h 36"/>
                <a:gd name="T6" fmla="*/ 2 w 27"/>
                <a:gd name="T7" fmla="*/ 3 h 36"/>
                <a:gd name="T8" fmla="*/ 0 w 27"/>
                <a:gd name="T9" fmla="*/ 5 h 36"/>
                <a:gd name="T10" fmla="*/ 0 w 27"/>
                <a:gd name="T11" fmla="*/ 8 h 36"/>
                <a:gd name="T12" fmla="*/ 2 w 27"/>
                <a:gd name="T13" fmla="*/ 11 h 36"/>
                <a:gd name="T14" fmla="*/ 19 w 27"/>
                <a:gd name="T15" fmla="*/ 36 h 36"/>
                <a:gd name="T16" fmla="*/ 22 w 27"/>
                <a:gd name="T17" fmla="*/ 36 h 36"/>
                <a:gd name="T18" fmla="*/ 24 w 27"/>
                <a:gd name="T19" fmla="*/ 36 h 36"/>
                <a:gd name="T20" fmla="*/ 27 w 27"/>
                <a:gd name="T21" fmla="*/ 36 h 36"/>
                <a:gd name="T22" fmla="*/ 27 w 27"/>
                <a:gd name="T23" fmla="*/ 33 h 36"/>
                <a:gd name="T24" fmla="*/ 27 w 27"/>
                <a:gd name="T25" fmla="*/ 30 h 36"/>
                <a:gd name="T26" fmla="*/ 27 w 27"/>
                <a:gd name="T27" fmla="*/ 27 h 36"/>
                <a:gd name="T28" fmla="*/ 11 w 27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6"/>
                <a:gd name="T47" fmla="*/ 27 w 27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92" name="Freeform 127"/>
            <p:cNvSpPr>
              <a:spLocks/>
            </p:cNvSpPr>
            <p:nvPr/>
          </p:nvSpPr>
          <p:spPr bwMode="auto">
            <a:xfrm>
              <a:off x="3493" y="1161"/>
              <a:ext cx="30" cy="35"/>
            </a:xfrm>
            <a:custGeom>
              <a:avLst/>
              <a:gdLst>
                <a:gd name="T0" fmla="*/ 11 w 30"/>
                <a:gd name="T1" fmla="*/ 2 h 35"/>
                <a:gd name="T2" fmla="*/ 8 w 30"/>
                <a:gd name="T3" fmla="*/ 0 h 35"/>
                <a:gd name="T4" fmla="*/ 6 w 30"/>
                <a:gd name="T5" fmla="*/ 0 h 35"/>
                <a:gd name="T6" fmla="*/ 3 w 30"/>
                <a:gd name="T7" fmla="*/ 2 h 35"/>
                <a:gd name="T8" fmla="*/ 0 w 30"/>
                <a:gd name="T9" fmla="*/ 5 h 35"/>
                <a:gd name="T10" fmla="*/ 0 w 30"/>
                <a:gd name="T11" fmla="*/ 8 h 35"/>
                <a:gd name="T12" fmla="*/ 3 w 30"/>
                <a:gd name="T13" fmla="*/ 11 h 35"/>
                <a:gd name="T14" fmla="*/ 22 w 30"/>
                <a:gd name="T15" fmla="*/ 35 h 35"/>
                <a:gd name="T16" fmla="*/ 25 w 30"/>
                <a:gd name="T17" fmla="*/ 35 h 35"/>
                <a:gd name="T18" fmla="*/ 28 w 30"/>
                <a:gd name="T19" fmla="*/ 35 h 35"/>
                <a:gd name="T20" fmla="*/ 30 w 30"/>
                <a:gd name="T21" fmla="*/ 35 h 35"/>
                <a:gd name="T22" fmla="*/ 30 w 30"/>
                <a:gd name="T23" fmla="*/ 32 h 35"/>
                <a:gd name="T24" fmla="*/ 30 w 30"/>
                <a:gd name="T25" fmla="*/ 30 h 35"/>
                <a:gd name="T26" fmla="*/ 30 w 30"/>
                <a:gd name="T27" fmla="*/ 27 h 35"/>
                <a:gd name="T28" fmla="*/ 11 w 30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93" name="Line 128"/>
            <p:cNvSpPr>
              <a:spLocks noChangeShapeType="1"/>
            </p:cNvSpPr>
            <p:nvPr/>
          </p:nvSpPr>
          <p:spPr bwMode="auto">
            <a:xfrm>
              <a:off x="3518" y="1191"/>
              <a:ext cx="1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94" name="Freeform 129"/>
            <p:cNvSpPr>
              <a:spLocks/>
            </p:cNvSpPr>
            <p:nvPr/>
          </p:nvSpPr>
          <p:spPr bwMode="auto">
            <a:xfrm>
              <a:off x="3523" y="1210"/>
              <a:ext cx="31" cy="30"/>
            </a:xfrm>
            <a:custGeom>
              <a:avLst/>
              <a:gdLst>
                <a:gd name="T0" fmla="*/ 11 w 31"/>
                <a:gd name="T1" fmla="*/ 3 h 30"/>
                <a:gd name="T2" fmla="*/ 9 w 31"/>
                <a:gd name="T3" fmla="*/ 0 h 30"/>
                <a:gd name="T4" fmla="*/ 6 w 31"/>
                <a:gd name="T5" fmla="*/ 0 h 30"/>
                <a:gd name="T6" fmla="*/ 3 w 31"/>
                <a:gd name="T7" fmla="*/ 3 h 30"/>
                <a:gd name="T8" fmla="*/ 0 w 31"/>
                <a:gd name="T9" fmla="*/ 5 h 30"/>
                <a:gd name="T10" fmla="*/ 0 w 31"/>
                <a:gd name="T11" fmla="*/ 8 h 30"/>
                <a:gd name="T12" fmla="*/ 3 w 31"/>
                <a:gd name="T13" fmla="*/ 11 h 30"/>
                <a:gd name="T14" fmla="*/ 22 w 31"/>
                <a:gd name="T15" fmla="*/ 30 h 30"/>
                <a:gd name="T16" fmla="*/ 25 w 31"/>
                <a:gd name="T17" fmla="*/ 30 h 30"/>
                <a:gd name="T18" fmla="*/ 28 w 31"/>
                <a:gd name="T19" fmla="*/ 30 h 30"/>
                <a:gd name="T20" fmla="*/ 31 w 31"/>
                <a:gd name="T21" fmla="*/ 30 h 30"/>
                <a:gd name="T22" fmla="*/ 31 w 31"/>
                <a:gd name="T23" fmla="*/ 27 h 30"/>
                <a:gd name="T24" fmla="*/ 31 w 31"/>
                <a:gd name="T25" fmla="*/ 25 h 30"/>
                <a:gd name="T26" fmla="*/ 31 w 31"/>
                <a:gd name="T27" fmla="*/ 22 h 30"/>
                <a:gd name="T28" fmla="*/ 11 w 31"/>
                <a:gd name="T29" fmla="*/ 3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0"/>
                <a:gd name="T47" fmla="*/ 31 w 3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95" name="Line 130"/>
            <p:cNvSpPr>
              <a:spLocks noChangeShapeType="1"/>
            </p:cNvSpPr>
            <p:nvPr/>
          </p:nvSpPr>
          <p:spPr bwMode="auto">
            <a:xfrm>
              <a:off x="3548" y="1235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96" name="Freeform 131"/>
            <p:cNvSpPr>
              <a:spLocks/>
            </p:cNvSpPr>
            <p:nvPr/>
          </p:nvSpPr>
          <p:spPr bwMode="auto">
            <a:xfrm>
              <a:off x="3551" y="1257"/>
              <a:ext cx="27" cy="24"/>
            </a:xfrm>
            <a:custGeom>
              <a:avLst/>
              <a:gdLst>
                <a:gd name="T0" fmla="*/ 11 w 27"/>
                <a:gd name="T1" fmla="*/ 2 h 24"/>
                <a:gd name="T2" fmla="*/ 8 w 27"/>
                <a:gd name="T3" fmla="*/ 0 h 24"/>
                <a:gd name="T4" fmla="*/ 5 w 27"/>
                <a:gd name="T5" fmla="*/ 0 h 24"/>
                <a:gd name="T6" fmla="*/ 3 w 27"/>
                <a:gd name="T7" fmla="*/ 2 h 24"/>
                <a:gd name="T8" fmla="*/ 0 w 27"/>
                <a:gd name="T9" fmla="*/ 5 h 24"/>
                <a:gd name="T10" fmla="*/ 0 w 27"/>
                <a:gd name="T11" fmla="*/ 8 h 24"/>
                <a:gd name="T12" fmla="*/ 3 w 27"/>
                <a:gd name="T13" fmla="*/ 11 h 24"/>
                <a:gd name="T14" fmla="*/ 19 w 27"/>
                <a:gd name="T15" fmla="*/ 24 h 24"/>
                <a:gd name="T16" fmla="*/ 22 w 27"/>
                <a:gd name="T17" fmla="*/ 24 h 24"/>
                <a:gd name="T18" fmla="*/ 25 w 27"/>
                <a:gd name="T19" fmla="*/ 24 h 24"/>
                <a:gd name="T20" fmla="*/ 27 w 27"/>
                <a:gd name="T21" fmla="*/ 24 h 24"/>
                <a:gd name="T22" fmla="*/ 27 w 27"/>
                <a:gd name="T23" fmla="*/ 22 h 24"/>
                <a:gd name="T24" fmla="*/ 27 w 27"/>
                <a:gd name="T25" fmla="*/ 19 h 24"/>
                <a:gd name="T26" fmla="*/ 27 w 27"/>
                <a:gd name="T27" fmla="*/ 16 h 24"/>
                <a:gd name="T28" fmla="*/ 11 w 27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4"/>
                <a:gd name="T47" fmla="*/ 27 w 2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4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97" name="Freeform 132"/>
            <p:cNvSpPr>
              <a:spLocks/>
            </p:cNvSpPr>
            <p:nvPr/>
          </p:nvSpPr>
          <p:spPr bwMode="auto">
            <a:xfrm>
              <a:off x="3567" y="1270"/>
              <a:ext cx="23" cy="22"/>
            </a:xfrm>
            <a:custGeom>
              <a:avLst/>
              <a:gdLst>
                <a:gd name="T0" fmla="*/ 11 w 23"/>
                <a:gd name="T1" fmla="*/ 3 h 22"/>
                <a:gd name="T2" fmla="*/ 9 w 23"/>
                <a:gd name="T3" fmla="*/ 0 h 22"/>
                <a:gd name="T4" fmla="*/ 6 w 23"/>
                <a:gd name="T5" fmla="*/ 0 h 22"/>
                <a:gd name="T6" fmla="*/ 3 w 23"/>
                <a:gd name="T7" fmla="*/ 3 h 22"/>
                <a:gd name="T8" fmla="*/ 0 w 23"/>
                <a:gd name="T9" fmla="*/ 6 h 22"/>
                <a:gd name="T10" fmla="*/ 0 w 23"/>
                <a:gd name="T11" fmla="*/ 9 h 22"/>
                <a:gd name="T12" fmla="*/ 3 w 23"/>
                <a:gd name="T13" fmla="*/ 11 h 22"/>
                <a:gd name="T14" fmla="*/ 14 w 23"/>
                <a:gd name="T15" fmla="*/ 22 h 22"/>
                <a:gd name="T16" fmla="*/ 17 w 23"/>
                <a:gd name="T17" fmla="*/ 22 h 22"/>
                <a:gd name="T18" fmla="*/ 20 w 23"/>
                <a:gd name="T19" fmla="*/ 22 h 22"/>
                <a:gd name="T20" fmla="*/ 23 w 23"/>
                <a:gd name="T21" fmla="*/ 22 h 22"/>
                <a:gd name="T22" fmla="*/ 23 w 23"/>
                <a:gd name="T23" fmla="*/ 20 h 22"/>
                <a:gd name="T24" fmla="*/ 23 w 23"/>
                <a:gd name="T25" fmla="*/ 17 h 22"/>
                <a:gd name="T26" fmla="*/ 23 w 23"/>
                <a:gd name="T27" fmla="*/ 14 h 22"/>
                <a:gd name="T28" fmla="*/ 11 w 23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2"/>
                <a:gd name="T47" fmla="*/ 23 w 2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2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98" name="Freeform 133"/>
            <p:cNvSpPr>
              <a:spLocks/>
            </p:cNvSpPr>
            <p:nvPr/>
          </p:nvSpPr>
          <p:spPr bwMode="auto">
            <a:xfrm>
              <a:off x="3578" y="1281"/>
              <a:ext cx="28" cy="31"/>
            </a:xfrm>
            <a:custGeom>
              <a:avLst/>
              <a:gdLst>
                <a:gd name="T0" fmla="*/ 12 w 28"/>
                <a:gd name="T1" fmla="*/ 3 h 31"/>
                <a:gd name="T2" fmla="*/ 9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3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2 h 31"/>
                <a:gd name="T28" fmla="*/ 12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99" name="Line 134"/>
            <p:cNvSpPr>
              <a:spLocks noChangeShapeType="1"/>
            </p:cNvSpPr>
            <p:nvPr/>
          </p:nvSpPr>
          <p:spPr bwMode="auto">
            <a:xfrm>
              <a:off x="3601" y="130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00" name="Freeform 135"/>
            <p:cNvSpPr>
              <a:spLocks/>
            </p:cNvSpPr>
            <p:nvPr/>
          </p:nvSpPr>
          <p:spPr bwMode="auto">
            <a:xfrm>
              <a:off x="3614" y="1306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9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6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01" name="Line 136"/>
            <p:cNvSpPr>
              <a:spLocks noChangeShapeType="1"/>
            </p:cNvSpPr>
            <p:nvPr/>
          </p:nvSpPr>
          <p:spPr bwMode="auto">
            <a:xfrm>
              <a:off x="3628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02" name="Line 137"/>
            <p:cNvSpPr>
              <a:spLocks noChangeShapeType="1"/>
            </p:cNvSpPr>
            <p:nvPr/>
          </p:nvSpPr>
          <p:spPr bwMode="auto">
            <a:xfrm>
              <a:off x="3647" y="132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03" name="Line 138"/>
            <p:cNvSpPr>
              <a:spLocks noChangeShapeType="1"/>
            </p:cNvSpPr>
            <p:nvPr/>
          </p:nvSpPr>
          <p:spPr bwMode="auto">
            <a:xfrm>
              <a:off x="3658" y="1320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04" name="Line 139"/>
            <p:cNvSpPr>
              <a:spLocks noChangeShapeType="1"/>
            </p:cNvSpPr>
            <p:nvPr/>
          </p:nvSpPr>
          <p:spPr bwMode="auto">
            <a:xfrm>
              <a:off x="3678" y="1320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05" name="Freeform 140"/>
            <p:cNvSpPr>
              <a:spLocks/>
            </p:cNvSpPr>
            <p:nvPr/>
          </p:nvSpPr>
          <p:spPr bwMode="auto">
            <a:xfrm>
              <a:off x="3689" y="1306"/>
              <a:ext cx="22" cy="19"/>
            </a:xfrm>
            <a:custGeom>
              <a:avLst/>
              <a:gdLst>
                <a:gd name="T0" fmla="*/ 2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2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6 h 19"/>
                <a:gd name="T20" fmla="*/ 22 w 22"/>
                <a:gd name="T21" fmla="*/ 3 h 19"/>
                <a:gd name="T22" fmla="*/ 19 w 22"/>
                <a:gd name="T23" fmla="*/ 0 h 19"/>
                <a:gd name="T24" fmla="*/ 16 w 22"/>
                <a:gd name="T25" fmla="*/ 0 h 19"/>
                <a:gd name="T26" fmla="*/ 13 w 22"/>
                <a:gd name="T27" fmla="*/ 3 h 19"/>
                <a:gd name="T28" fmla="*/ 2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06" name="Line 141"/>
            <p:cNvSpPr>
              <a:spLocks noChangeShapeType="1"/>
            </p:cNvSpPr>
            <p:nvPr/>
          </p:nvSpPr>
          <p:spPr bwMode="auto">
            <a:xfrm flipV="1">
              <a:off x="3705" y="130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07" name="Line 142"/>
            <p:cNvSpPr>
              <a:spLocks noChangeShapeType="1"/>
            </p:cNvSpPr>
            <p:nvPr/>
          </p:nvSpPr>
          <p:spPr bwMode="auto">
            <a:xfrm flipV="1">
              <a:off x="3724" y="1287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08" name="Freeform 143"/>
            <p:cNvSpPr>
              <a:spLocks/>
            </p:cNvSpPr>
            <p:nvPr/>
          </p:nvSpPr>
          <p:spPr bwMode="auto">
            <a:xfrm>
              <a:off x="3727" y="1270"/>
              <a:ext cx="30" cy="22"/>
            </a:xfrm>
            <a:custGeom>
              <a:avLst/>
              <a:gdLst>
                <a:gd name="T0" fmla="*/ 3 w 30"/>
                <a:gd name="T1" fmla="*/ 14 h 22"/>
                <a:gd name="T2" fmla="*/ 0 w 30"/>
                <a:gd name="T3" fmla="*/ 17 h 22"/>
                <a:gd name="T4" fmla="*/ 0 w 30"/>
                <a:gd name="T5" fmla="*/ 20 h 22"/>
                <a:gd name="T6" fmla="*/ 3 w 30"/>
                <a:gd name="T7" fmla="*/ 22 h 22"/>
                <a:gd name="T8" fmla="*/ 6 w 30"/>
                <a:gd name="T9" fmla="*/ 22 h 22"/>
                <a:gd name="T10" fmla="*/ 8 w 30"/>
                <a:gd name="T11" fmla="*/ 22 h 22"/>
                <a:gd name="T12" fmla="*/ 11 w 30"/>
                <a:gd name="T13" fmla="*/ 22 h 22"/>
                <a:gd name="T14" fmla="*/ 30 w 30"/>
                <a:gd name="T15" fmla="*/ 11 h 22"/>
                <a:gd name="T16" fmla="*/ 30 w 30"/>
                <a:gd name="T17" fmla="*/ 9 h 22"/>
                <a:gd name="T18" fmla="*/ 30 w 30"/>
                <a:gd name="T19" fmla="*/ 6 h 22"/>
                <a:gd name="T20" fmla="*/ 30 w 30"/>
                <a:gd name="T21" fmla="*/ 3 h 22"/>
                <a:gd name="T22" fmla="*/ 28 w 30"/>
                <a:gd name="T23" fmla="*/ 0 h 22"/>
                <a:gd name="T24" fmla="*/ 25 w 30"/>
                <a:gd name="T25" fmla="*/ 0 h 22"/>
                <a:gd name="T26" fmla="*/ 22 w 30"/>
                <a:gd name="T27" fmla="*/ 3 h 22"/>
                <a:gd name="T28" fmla="*/ 3 w 3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09" name="Freeform 144"/>
            <p:cNvSpPr>
              <a:spLocks/>
            </p:cNvSpPr>
            <p:nvPr/>
          </p:nvSpPr>
          <p:spPr bwMode="auto">
            <a:xfrm>
              <a:off x="3746" y="1257"/>
              <a:ext cx="17" cy="24"/>
            </a:xfrm>
            <a:custGeom>
              <a:avLst/>
              <a:gdLst>
                <a:gd name="T0" fmla="*/ 0 w 17"/>
                <a:gd name="T1" fmla="*/ 19 h 24"/>
                <a:gd name="T2" fmla="*/ 0 w 17"/>
                <a:gd name="T3" fmla="*/ 22 h 24"/>
                <a:gd name="T4" fmla="*/ 3 w 17"/>
                <a:gd name="T5" fmla="*/ 24 h 24"/>
                <a:gd name="T6" fmla="*/ 6 w 17"/>
                <a:gd name="T7" fmla="*/ 24 h 24"/>
                <a:gd name="T8" fmla="*/ 9 w 17"/>
                <a:gd name="T9" fmla="*/ 24 h 24"/>
                <a:gd name="T10" fmla="*/ 11 w 17"/>
                <a:gd name="T11" fmla="*/ 24 h 24"/>
                <a:gd name="T12" fmla="*/ 11 w 17"/>
                <a:gd name="T13" fmla="*/ 22 h 24"/>
                <a:gd name="T14" fmla="*/ 17 w 17"/>
                <a:gd name="T15" fmla="*/ 8 h 24"/>
                <a:gd name="T16" fmla="*/ 17 w 17"/>
                <a:gd name="T17" fmla="*/ 5 h 24"/>
                <a:gd name="T18" fmla="*/ 17 w 17"/>
                <a:gd name="T19" fmla="*/ 2 h 24"/>
                <a:gd name="T20" fmla="*/ 14 w 17"/>
                <a:gd name="T21" fmla="*/ 0 h 24"/>
                <a:gd name="T22" fmla="*/ 11 w 17"/>
                <a:gd name="T23" fmla="*/ 0 h 24"/>
                <a:gd name="T24" fmla="*/ 9 w 17"/>
                <a:gd name="T25" fmla="*/ 2 h 24"/>
                <a:gd name="T26" fmla="*/ 6 w 17"/>
                <a:gd name="T27" fmla="*/ 5 h 24"/>
                <a:gd name="T28" fmla="*/ 0 w 17"/>
                <a:gd name="T29" fmla="*/ 19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4"/>
                <a:gd name="T47" fmla="*/ 17 w 1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4">
                  <a:moveTo>
                    <a:pt x="0" y="19"/>
                  </a:moveTo>
                  <a:lnTo>
                    <a:pt x="0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10" name="Freeform 145"/>
            <p:cNvSpPr>
              <a:spLocks/>
            </p:cNvSpPr>
            <p:nvPr/>
          </p:nvSpPr>
          <p:spPr bwMode="auto">
            <a:xfrm>
              <a:off x="3752" y="1229"/>
              <a:ext cx="30" cy="39"/>
            </a:xfrm>
            <a:custGeom>
              <a:avLst/>
              <a:gdLst>
                <a:gd name="T0" fmla="*/ 3 w 30"/>
                <a:gd name="T1" fmla="*/ 30 h 39"/>
                <a:gd name="T2" fmla="*/ 0 w 30"/>
                <a:gd name="T3" fmla="*/ 33 h 39"/>
                <a:gd name="T4" fmla="*/ 0 w 30"/>
                <a:gd name="T5" fmla="*/ 36 h 39"/>
                <a:gd name="T6" fmla="*/ 3 w 30"/>
                <a:gd name="T7" fmla="*/ 39 h 39"/>
                <a:gd name="T8" fmla="*/ 5 w 30"/>
                <a:gd name="T9" fmla="*/ 39 h 39"/>
                <a:gd name="T10" fmla="*/ 8 w 30"/>
                <a:gd name="T11" fmla="*/ 39 h 39"/>
                <a:gd name="T12" fmla="*/ 11 w 30"/>
                <a:gd name="T13" fmla="*/ 39 h 39"/>
                <a:gd name="T14" fmla="*/ 30 w 30"/>
                <a:gd name="T15" fmla="*/ 11 h 39"/>
                <a:gd name="T16" fmla="*/ 30 w 30"/>
                <a:gd name="T17" fmla="*/ 8 h 39"/>
                <a:gd name="T18" fmla="*/ 30 w 30"/>
                <a:gd name="T19" fmla="*/ 6 h 39"/>
                <a:gd name="T20" fmla="*/ 30 w 30"/>
                <a:gd name="T21" fmla="*/ 3 h 39"/>
                <a:gd name="T22" fmla="*/ 27 w 30"/>
                <a:gd name="T23" fmla="*/ 0 h 39"/>
                <a:gd name="T24" fmla="*/ 25 w 30"/>
                <a:gd name="T25" fmla="*/ 0 h 39"/>
                <a:gd name="T26" fmla="*/ 22 w 30"/>
                <a:gd name="T27" fmla="*/ 3 h 39"/>
                <a:gd name="T28" fmla="*/ 3 w 30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11" name="Freeform 146"/>
            <p:cNvSpPr>
              <a:spLocks/>
            </p:cNvSpPr>
            <p:nvPr/>
          </p:nvSpPr>
          <p:spPr bwMode="auto">
            <a:xfrm>
              <a:off x="3771" y="1210"/>
              <a:ext cx="30" cy="30"/>
            </a:xfrm>
            <a:custGeom>
              <a:avLst/>
              <a:gdLst>
                <a:gd name="T0" fmla="*/ 3 w 30"/>
                <a:gd name="T1" fmla="*/ 22 h 30"/>
                <a:gd name="T2" fmla="*/ 0 w 30"/>
                <a:gd name="T3" fmla="*/ 25 h 30"/>
                <a:gd name="T4" fmla="*/ 0 w 30"/>
                <a:gd name="T5" fmla="*/ 27 h 30"/>
                <a:gd name="T6" fmla="*/ 3 w 30"/>
                <a:gd name="T7" fmla="*/ 30 h 30"/>
                <a:gd name="T8" fmla="*/ 6 w 30"/>
                <a:gd name="T9" fmla="*/ 30 h 30"/>
                <a:gd name="T10" fmla="*/ 8 w 30"/>
                <a:gd name="T11" fmla="*/ 30 h 30"/>
                <a:gd name="T12" fmla="*/ 11 w 30"/>
                <a:gd name="T13" fmla="*/ 30 h 30"/>
                <a:gd name="T14" fmla="*/ 30 w 30"/>
                <a:gd name="T15" fmla="*/ 11 h 30"/>
                <a:gd name="T16" fmla="*/ 30 w 30"/>
                <a:gd name="T17" fmla="*/ 8 h 30"/>
                <a:gd name="T18" fmla="*/ 30 w 30"/>
                <a:gd name="T19" fmla="*/ 5 h 30"/>
                <a:gd name="T20" fmla="*/ 30 w 30"/>
                <a:gd name="T21" fmla="*/ 3 h 30"/>
                <a:gd name="T22" fmla="*/ 28 w 30"/>
                <a:gd name="T23" fmla="*/ 0 h 30"/>
                <a:gd name="T24" fmla="*/ 25 w 30"/>
                <a:gd name="T25" fmla="*/ 0 h 30"/>
                <a:gd name="T26" fmla="*/ 22 w 30"/>
                <a:gd name="T27" fmla="*/ 3 h 30"/>
                <a:gd name="T28" fmla="*/ 3 w 30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0"/>
                <a:gd name="T47" fmla="*/ 30 w 3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0">
                  <a:moveTo>
                    <a:pt x="3" y="22"/>
                  </a:moveTo>
                  <a:lnTo>
                    <a:pt x="0" y="25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12" name="Line 147"/>
            <p:cNvSpPr>
              <a:spLocks noChangeShapeType="1"/>
            </p:cNvSpPr>
            <p:nvPr/>
          </p:nvSpPr>
          <p:spPr bwMode="auto">
            <a:xfrm flipV="1">
              <a:off x="3796" y="1191"/>
              <a:ext cx="1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13" name="Freeform 148"/>
            <p:cNvSpPr>
              <a:spLocks/>
            </p:cNvSpPr>
            <p:nvPr/>
          </p:nvSpPr>
          <p:spPr bwMode="auto">
            <a:xfrm>
              <a:off x="3801" y="1161"/>
              <a:ext cx="28" cy="35"/>
            </a:xfrm>
            <a:custGeom>
              <a:avLst/>
              <a:gdLst>
                <a:gd name="T0" fmla="*/ 3 w 28"/>
                <a:gd name="T1" fmla="*/ 27 h 35"/>
                <a:gd name="T2" fmla="*/ 0 w 28"/>
                <a:gd name="T3" fmla="*/ 30 h 35"/>
                <a:gd name="T4" fmla="*/ 0 w 28"/>
                <a:gd name="T5" fmla="*/ 32 h 35"/>
                <a:gd name="T6" fmla="*/ 3 w 28"/>
                <a:gd name="T7" fmla="*/ 35 h 35"/>
                <a:gd name="T8" fmla="*/ 6 w 28"/>
                <a:gd name="T9" fmla="*/ 35 h 35"/>
                <a:gd name="T10" fmla="*/ 9 w 28"/>
                <a:gd name="T11" fmla="*/ 35 h 35"/>
                <a:gd name="T12" fmla="*/ 11 w 28"/>
                <a:gd name="T13" fmla="*/ 35 h 35"/>
                <a:gd name="T14" fmla="*/ 28 w 28"/>
                <a:gd name="T15" fmla="*/ 11 h 35"/>
                <a:gd name="T16" fmla="*/ 28 w 28"/>
                <a:gd name="T17" fmla="*/ 8 h 35"/>
                <a:gd name="T18" fmla="*/ 28 w 28"/>
                <a:gd name="T19" fmla="*/ 5 h 35"/>
                <a:gd name="T20" fmla="*/ 28 w 28"/>
                <a:gd name="T21" fmla="*/ 2 h 35"/>
                <a:gd name="T22" fmla="*/ 25 w 28"/>
                <a:gd name="T23" fmla="*/ 0 h 35"/>
                <a:gd name="T24" fmla="*/ 22 w 28"/>
                <a:gd name="T25" fmla="*/ 0 h 35"/>
                <a:gd name="T26" fmla="*/ 20 w 28"/>
                <a:gd name="T27" fmla="*/ 2 h 35"/>
                <a:gd name="T28" fmla="*/ 3 w 28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5"/>
                <a:gd name="T47" fmla="*/ 28 w 28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14" name="Line 149"/>
            <p:cNvSpPr>
              <a:spLocks noChangeShapeType="1"/>
            </p:cNvSpPr>
            <p:nvPr/>
          </p:nvSpPr>
          <p:spPr bwMode="auto">
            <a:xfrm flipV="1">
              <a:off x="3823" y="1141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15" name="Freeform 150"/>
            <p:cNvSpPr>
              <a:spLocks/>
            </p:cNvSpPr>
            <p:nvPr/>
          </p:nvSpPr>
          <p:spPr bwMode="auto">
            <a:xfrm>
              <a:off x="3829" y="1108"/>
              <a:ext cx="30" cy="39"/>
            </a:xfrm>
            <a:custGeom>
              <a:avLst/>
              <a:gdLst>
                <a:gd name="T0" fmla="*/ 3 w 30"/>
                <a:gd name="T1" fmla="*/ 31 h 39"/>
                <a:gd name="T2" fmla="*/ 0 w 30"/>
                <a:gd name="T3" fmla="*/ 33 h 39"/>
                <a:gd name="T4" fmla="*/ 0 w 30"/>
                <a:gd name="T5" fmla="*/ 36 h 39"/>
                <a:gd name="T6" fmla="*/ 3 w 30"/>
                <a:gd name="T7" fmla="*/ 39 h 39"/>
                <a:gd name="T8" fmla="*/ 5 w 30"/>
                <a:gd name="T9" fmla="*/ 39 h 39"/>
                <a:gd name="T10" fmla="*/ 8 w 30"/>
                <a:gd name="T11" fmla="*/ 39 h 39"/>
                <a:gd name="T12" fmla="*/ 11 w 30"/>
                <a:gd name="T13" fmla="*/ 39 h 39"/>
                <a:gd name="T14" fmla="*/ 30 w 30"/>
                <a:gd name="T15" fmla="*/ 11 h 39"/>
                <a:gd name="T16" fmla="*/ 30 w 30"/>
                <a:gd name="T17" fmla="*/ 9 h 39"/>
                <a:gd name="T18" fmla="*/ 30 w 30"/>
                <a:gd name="T19" fmla="*/ 6 h 39"/>
                <a:gd name="T20" fmla="*/ 30 w 30"/>
                <a:gd name="T21" fmla="*/ 3 h 39"/>
                <a:gd name="T22" fmla="*/ 27 w 30"/>
                <a:gd name="T23" fmla="*/ 0 h 39"/>
                <a:gd name="T24" fmla="*/ 25 w 30"/>
                <a:gd name="T25" fmla="*/ 0 h 39"/>
                <a:gd name="T26" fmla="*/ 22 w 30"/>
                <a:gd name="T27" fmla="*/ 3 h 39"/>
                <a:gd name="T28" fmla="*/ 3 w 30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3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16" name="Freeform 151"/>
            <p:cNvSpPr>
              <a:spLocks/>
            </p:cNvSpPr>
            <p:nvPr/>
          </p:nvSpPr>
          <p:spPr bwMode="auto">
            <a:xfrm>
              <a:off x="3848" y="1084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3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17" name="Line 152"/>
            <p:cNvSpPr>
              <a:spLocks noChangeShapeType="1"/>
            </p:cNvSpPr>
            <p:nvPr/>
          </p:nvSpPr>
          <p:spPr bwMode="auto">
            <a:xfrm flipV="1">
              <a:off x="3873" y="1053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18" name="Freeform 153"/>
            <p:cNvSpPr>
              <a:spLocks/>
            </p:cNvSpPr>
            <p:nvPr/>
          </p:nvSpPr>
          <p:spPr bwMode="auto">
            <a:xfrm>
              <a:off x="3876" y="1023"/>
              <a:ext cx="30" cy="36"/>
            </a:xfrm>
            <a:custGeom>
              <a:avLst/>
              <a:gdLst>
                <a:gd name="T0" fmla="*/ 2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2 w 30"/>
                <a:gd name="T7" fmla="*/ 36 h 36"/>
                <a:gd name="T8" fmla="*/ 5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7 w 30"/>
                <a:gd name="T23" fmla="*/ 0 h 36"/>
                <a:gd name="T24" fmla="*/ 24 w 30"/>
                <a:gd name="T25" fmla="*/ 0 h 36"/>
                <a:gd name="T26" fmla="*/ 22 w 30"/>
                <a:gd name="T27" fmla="*/ 3 h 36"/>
                <a:gd name="T28" fmla="*/ 2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2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19" name="Line 154"/>
            <p:cNvSpPr>
              <a:spLocks noChangeShapeType="1"/>
            </p:cNvSpPr>
            <p:nvPr/>
          </p:nvSpPr>
          <p:spPr bwMode="auto">
            <a:xfrm flipV="1">
              <a:off x="3900" y="993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20" name="Freeform 155"/>
            <p:cNvSpPr>
              <a:spLocks/>
            </p:cNvSpPr>
            <p:nvPr/>
          </p:nvSpPr>
          <p:spPr bwMode="auto">
            <a:xfrm>
              <a:off x="3903" y="963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3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21" name="Freeform 156"/>
            <p:cNvSpPr>
              <a:spLocks/>
            </p:cNvSpPr>
            <p:nvPr/>
          </p:nvSpPr>
          <p:spPr bwMode="auto">
            <a:xfrm>
              <a:off x="2863" y="647"/>
              <a:ext cx="22" cy="24"/>
            </a:xfrm>
            <a:custGeom>
              <a:avLst/>
              <a:gdLst>
                <a:gd name="T0" fmla="*/ 11 w 22"/>
                <a:gd name="T1" fmla="*/ 2 h 24"/>
                <a:gd name="T2" fmla="*/ 8 w 22"/>
                <a:gd name="T3" fmla="*/ 0 h 24"/>
                <a:gd name="T4" fmla="*/ 6 w 22"/>
                <a:gd name="T5" fmla="*/ 0 h 24"/>
                <a:gd name="T6" fmla="*/ 3 w 22"/>
                <a:gd name="T7" fmla="*/ 2 h 24"/>
                <a:gd name="T8" fmla="*/ 0 w 22"/>
                <a:gd name="T9" fmla="*/ 5 h 24"/>
                <a:gd name="T10" fmla="*/ 0 w 22"/>
                <a:gd name="T11" fmla="*/ 8 h 24"/>
                <a:gd name="T12" fmla="*/ 3 w 22"/>
                <a:gd name="T13" fmla="*/ 11 h 24"/>
                <a:gd name="T14" fmla="*/ 14 w 22"/>
                <a:gd name="T15" fmla="*/ 24 h 24"/>
                <a:gd name="T16" fmla="*/ 17 w 22"/>
                <a:gd name="T17" fmla="*/ 24 h 24"/>
                <a:gd name="T18" fmla="*/ 19 w 22"/>
                <a:gd name="T19" fmla="*/ 24 h 24"/>
                <a:gd name="T20" fmla="*/ 22 w 22"/>
                <a:gd name="T21" fmla="*/ 24 h 24"/>
                <a:gd name="T22" fmla="*/ 22 w 22"/>
                <a:gd name="T23" fmla="*/ 22 h 24"/>
                <a:gd name="T24" fmla="*/ 22 w 22"/>
                <a:gd name="T25" fmla="*/ 19 h 24"/>
                <a:gd name="T26" fmla="*/ 22 w 22"/>
                <a:gd name="T27" fmla="*/ 16 h 24"/>
                <a:gd name="T28" fmla="*/ 11 w 22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4"/>
                <a:gd name="T47" fmla="*/ 22 w 2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4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22" name="Freeform 157"/>
            <p:cNvSpPr>
              <a:spLocks/>
            </p:cNvSpPr>
            <p:nvPr/>
          </p:nvSpPr>
          <p:spPr bwMode="auto">
            <a:xfrm>
              <a:off x="2874" y="660"/>
              <a:ext cx="28" cy="39"/>
            </a:xfrm>
            <a:custGeom>
              <a:avLst/>
              <a:gdLst>
                <a:gd name="T0" fmla="*/ 11 w 28"/>
                <a:gd name="T1" fmla="*/ 3 h 39"/>
                <a:gd name="T2" fmla="*/ 8 w 28"/>
                <a:gd name="T3" fmla="*/ 0 h 39"/>
                <a:gd name="T4" fmla="*/ 6 w 28"/>
                <a:gd name="T5" fmla="*/ 0 h 39"/>
                <a:gd name="T6" fmla="*/ 3 w 28"/>
                <a:gd name="T7" fmla="*/ 3 h 39"/>
                <a:gd name="T8" fmla="*/ 0 w 28"/>
                <a:gd name="T9" fmla="*/ 6 h 39"/>
                <a:gd name="T10" fmla="*/ 0 w 28"/>
                <a:gd name="T11" fmla="*/ 9 h 39"/>
                <a:gd name="T12" fmla="*/ 3 w 28"/>
                <a:gd name="T13" fmla="*/ 11 h 39"/>
                <a:gd name="T14" fmla="*/ 19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1 h 39"/>
                <a:gd name="T28" fmla="*/ 11 w 28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23" name="Freeform 158"/>
            <p:cNvSpPr>
              <a:spLocks/>
            </p:cNvSpPr>
            <p:nvPr/>
          </p:nvSpPr>
          <p:spPr bwMode="auto">
            <a:xfrm>
              <a:off x="2891" y="688"/>
              <a:ext cx="19" cy="27"/>
            </a:xfrm>
            <a:custGeom>
              <a:avLst/>
              <a:gdLst>
                <a:gd name="T0" fmla="*/ 11 w 19"/>
                <a:gd name="T1" fmla="*/ 5 h 27"/>
                <a:gd name="T2" fmla="*/ 11 w 19"/>
                <a:gd name="T3" fmla="*/ 3 h 27"/>
                <a:gd name="T4" fmla="*/ 8 w 19"/>
                <a:gd name="T5" fmla="*/ 0 h 27"/>
                <a:gd name="T6" fmla="*/ 5 w 19"/>
                <a:gd name="T7" fmla="*/ 0 h 27"/>
                <a:gd name="T8" fmla="*/ 2 w 19"/>
                <a:gd name="T9" fmla="*/ 3 h 27"/>
                <a:gd name="T10" fmla="*/ 0 w 19"/>
                <a:gd name="T11" fmla="*/ 5 h 27"/>
                <a:gd name="T12" fmla="*/ 0 w 19"/>
                <a:gd name="T13" fmla="*/ 8 h 27"/>
                <a:gd name="T14" fmla="*/ 8 w 19"/>
                <a:gd name="T15" fmla="*/ 25 h 27"/>
                <a:gd name="T16" fmla="*/ 11 w 19"/>
                <a:gd name="T17" fmla="*/ 27 h 27"/>
                <a:gd name="T18" fmla="*/ 13 w 19"/>
                <a:gd name="T19" fmla="*/ 27 h 27"/>
                <a:gd name="T20" fmla="*/ 16 w 19"/>
                <a:gd name="T21" fmla="*/ 27 h 27"/>
                <a:gd name="T22" fmla="*/ 19 w 19"/>
                <a:gd name="T23" fmla="*/ 27 h 27"/>
                <a:gd name="T24" fmla="*/ 19 w 19"/>
                <a:gd name="T25" fmla="*/ 25 h 27"/>
                <a:gd name="T26" fmla="*/ 19 w 19"/>
                <a:gd name="T27" fmla="*/ 22 h 27"/>
                <a:gd name="T28" fmla="*/ 11 w 19"/>
                <a:gd name="T29" fmla="*/ 5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7"/>
                <a:gd name="T47" fmla="*/ 19 w 19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7">
                  <a:moveTo>
                    <a:pt x="11" y="5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25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24" name="Freeform 159"/>
            <p:cNvSpPr>
              <a:spLocks/>
            </p:cNvSpPr>
            <p:nvPr/>
          </p:nvSpPr>
          <p:spPr bwMode="auto">
            <a:xfrm>
              <a:off x="2899" y="704"/>
              <a:ext cx="30" cy="39"/>
            </a:xfrm>
            <a:custGeom>
              <a:avLst/>
              <a:gdLst>
                <a:gd name="T0" fmla="*/ 11 w 30"/>
                <a:gd name="T1" fmla="*/ 3 h 39"/>
                <a:gd name="T2" fmla="*/ 8 w 30"/>
                <a:gd name="T3" fmla="*/ 0 h 39"/>
                <a:gd name="T4" fmla="*/ 5 w 30"/>
                <a:gd name="T5" fmla="*/ 0 h 39"/>
                <a:gd name="T6" fmla="*/ 3 w 30"/>
                <a:gd name="T7" fmla="*/ 3 h 39"/>
                <a:gd name="T8" fmla="*/ 0 w 30"/>
                <a:gd name="T9" fmla="*/ 6 h 39"/>
                <a:gd name="T10" fmla="*/ 0 w 30"/>
                <a:gd name="T11" fmla="*/ 9 h 39"/>
                <a:gd name="T12" fmla="*/ 3 w 30"/>
                <a:gd name="T13" fmla="*/ 11 h 39"/>
                <a:gd name="T14" fmla="*/ 22 w 30"/>
                <a:gd name="T15" fmla="*/ 39 h 39"/>
                <a:gd name="T16" fmla="*/ 25 w 30"/>
                <a:gd name="T17" fmla="*/ 39 h 39"/>
                <a:gd name="T18" fmla="*/ 27 w 30"/>
                <a:gd name="T19" fmla="*/ 39 h 39"/>
                <a:gd name="T20" fmla="*/ 30 w 30"/>
                <a:gd name="T21" fmla="*/ 39 h 39"/>
                <a:gd name="T22" fmla="*/ 30 w 30"/>
                <a:gd name="T23" fmla="*/ 36 h 39"/>
                <a:gd name="T24" fmla="*/ 30 w 30"/>
                <a:gd name="T25" fmla="*/ 33 h 39"/>
                <a:gd name="T26" fmla="*/ 30 w 30"/>
                <a:gd name="T27" fmla="*/ 31 h 39"/>
                <a:gd name="T28" fmla="*/ 11 w 30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25" name="Freeform 160"/>
            <p:cNvSpPr>
              <a:spLocks/>
            </p:cNvSpPr>
            <p:nvPr/>
          </p:nvSpPr>
          <p:spPr bwMode="auto">
            <a:xfrm>
              <a:off x="2918" y="732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6 w 30"/>
                <a:gd name="T5" fmla="*/ 0 h 36"/>
                <a:gd name="T6" fmla="*/ 3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8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26" name="Line 161"/>
            <p:cNvSpPr>
              <a:spLocks noChangeShapeType="1"/>
            </p:cNvSpPr>
            <p:nvPr/>
          </p:nvSpPr>
          <p:spPr bwMode="auto">
            <a:xfrm>
              <a:off x="2943" y="762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27" name="Freeform 162"/>
            <p:cNvSpPr>
              <a:spLocks/>
            </p:cNvSpPr>
            <p:nvPr/>
          </p:nvSpPr>
          <p:spPr bwMode="auto">
            <a:xfrm>
              <a:off x="2946" y="781"/>
              <a:ext cx="30" cy="41"/>
            </a:xfrm>
            <a:custGeom>
              <a:avLst/>
              <a:gdLst>
                <a:gd name="T0" fmla="*/ 11 w 30"/>
                <a:gd name="T1" fmla="*/ 3 h 41"/>
                <a:gd name="T2" fmla="*/ 8 w 30"/>
                <a:gd name="T3" fmla="*/ 0 h 41"/>
                <a:gd name="T4" fmla="*/ 5 w 30"/>
                <a:gd name="T5" fmla="*/ 0 h 41"/>
                <a:gd name="T6" fmla="*/ 2 w 30"/>
                <a:gd name="T7" fmla="*/ 3 h 41"/>
                <a:gd name="T8" fmla="*/ 0 w 30"/>
                <a:gd name="T9" fmla="*/ 6 h 41"/>
                <a:gd name="T10" fmla="*/ 0 w 30"/>
                <a:gd name="T11" fmla="*/ 8 h 41"/>
                <a:gd name="T12" fmla="*/ 2 w 30"/>
                <a:gd name="T13" fmla="*/ 11 h 41"/>
                <a:gd name="T14" fmla="*/ 22 w 30"/>
                <a:gd name="T15" fmla="*/ 41 h 41"/>
                <a:gd name="T16" fmla="*/ 24 w 30"/>
                <a:gd name="T17" fmla="*/ 41 h 41"/>
                <a:gd name="T18" fmla="*/ 27 w 30"/>
                <a:gd name="T19" fmla="*/ 41 h 41"/>
                <a:gd name="T20" fmla="*/ 30 w 30"/>
                <a:gd name="T21" fmla="*/ 41 h 41"/>
                <a:gd name="T22" fmla="*/ 30 w 30"/>
                <a:gd name="T23" fmla="*/ 39 h 41"/>
                <a:gd name="T24" fmla="*/ 30 w 30"/>
                <a:gd name="T25" fmla="*/ 36 h 41"/>
                <a:gd name="T26" fmla="*/ 30 w 30"/>
                <a:gd name="T27" fmla="*/ 33 h 41"/>
                <a:gd name="T28" fmla="*/ 11 w 30"/>
                <a:gd name="T29" fmla="*/ 3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1"/>
                <a:gd name="T47" fmla="*/ 30 w 30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28" name="Line 163"/>
            <p:cNvSpPr>
              <a:spLocks noChangeShapeType="1"/>
            </p:cNvSpPr>
            <p:nvPr/>
          </p:nvSpPr>
          <p:spPr bwMode="auto">
            <a:xfrm>
              <a:off x="2970" y="817"/>
              <a:ext cx="1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29" name="Line 164"/>
            <p:cNvSpPr>
              <a:spLocks noChangeShapeType="1"/>
            </p:cNvSpPr>
            <p:nvPr/>
          </p:nvSpPr>
          <p:spPr bwMode="auto">
            <a:xfrm>
              <a:off x="2981" y="839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30" name="Line 165"/>
            <p:cNvSpPr>
              <a:spLocks noChangeShapeType="1"/>
            </p:cNvSpPr>
            <p:nvPr/>
          </p:nvSpPr>
          <p:spPr bwMode="auto">
            <a:xfrm>
              <a:off x="2998" y="875"/>
              <a:ext cx="1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31" name="Freeform 166"/>
            <p:cNvSpPr>
              <a:spLocks/>
            </p:cNvSpPr>
            <p:nvPr/>
          </p:nvSpPr>
          <p:spPr bwMode="auto">
            <a:xfrm>
              <a:off x="3003" y="894"/>
              <a:ext cx="31" cy="44"/>
            </a:xfrm>
            <a:custGeom>
              <a:avLst/>
              <a:gdLst>
                <a:gd name="T0" fmla="*/ 11 w 31"/>
                <a:gd name="T1" fmla="*/ 3 h 44"/>
                <a:gd name="T2" fmla="*/ 9 w 31"/>
                <a:gd name="T3" fmla="*/ 0 h 44"/>
                <a:gd name="T4" fmla="*/ 6 w 31"/>
                <a:gd name="T5" fmla="*/ 0 h 44"/>
                <a:gd name="T6" fmla="*/ 3 w 31"/>
                <a:gd name="T7" fmla="*/ 3 h 44"/>
                <a:gd name="T8" fmla="*/ 0 w 31"/>
                <a:gd name="T9" fmla="*/ 5 h 44"/>
                <a:gd name="T10" fmla="*/ 0 w 31"/>
                <a:gd name="T11" fmla="*/ 8 h 44"/>
                <a:gd name="T12" fmla="*/ 3 w 31"/>
                <a:gd name="T13" fmla="*/ 11 h 44"/>
                <a:gd name="T14" fmla="*/ 22 w 31"/>
                <a:gd name="T15" fmla="*/ 44 h 44"/>
                <a:gd name="T16" fmla="*/ 25 w 31"/>
                <a:gd name="T17" fmla="*/ 44 h 44"/>
                <a:gd name="T18" fmla="*/ 28 w 31"/>
                <a:gd name="T19" fmla="*/ 44 h 44"/>
                <a:gd name="T20" fmla="*/ 31 w 31"/>
                <a:gd name="T21" fmla="*/ 44 h 44"/>
                <a:gd name="T22" fmla="*/ 31 w 31"/>
                <a:gd name="T23" fmla="*/ 41 h 44"/>
                <a:gd name="T24" fmla="*/ 31 w 31"/>
                <a:gd name="T25" fmla="*/ 38 h 44"/>
                <a:gd name="T26" fmla="*/ 31 w 31"/>
                <a:gd name="T27" fmla="*/ 36 h 44"/>
                <a:gd name="T28" fmla="*/ 11 w 31"/>
                <a:gd name="T29" fmla="*/ 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32" name="Freeform 167"/>
            <p:cNvSpPr>
              <a:spLocks/>
            </p:cNvSpPr>
            <p:nvPr/>
          </p:nvSpPr>
          <p:spPr bwMode="auto">
            <a:xfrm>
              <a:off x="3023" y="927"/>
              <a:ext cx="30" cy="38"/>
            </a:xfrm>
            <a:custGeom>
              <a:avLst/>
              <a:gdLst>
                <a:gd name="T0" fmla="*/ 11 w 30"/>
                <a:gd name="T1" fmla="*/ 3 h 38"/>
                <a:gd name="T2" fmla="*/ 8 w 30"/>
                <a:gd name="T3" fmla="*/ 0 h 38"/>
                <a:gd name="T4" fmla="*/ 5 w 30"/>
                <a:gd name="T5" fmla="*/ 0 h 38"/>
                <a:gd name="T6" fmla="*/ 2 w 30"/>
                <a:gd name="T7" fmla="*/ 3 h 38"/>
                <a:gd name="T8" fmla="*/ 0 w 30"/>
                <a:gd name="T9" fmla="*/ 5 h 38"/>
                <a:gd name="T10" fmla="*/ 0 w 30"/>
                <a:gd name="T11" fmla="*/ 8 h 38"/>
                <a:gd name="T12" fmla="*/ 2 w 30"/>
                <a:gd name="T13" fmla="*/ 11 h 38"/>
                <a:gd name="T14" fmla="*/ 22 w 30"/>
                <a:gd name="T15" fmla="*/ 38 h 38"/>
                <a:gd name="T16" fmla="*/ 24 w 30"/>
                <a:gd name="T17" fmla="*/ 38 h 38"/>
                <a:gd name="T18" fmla="*/ 27 w 30"/>
                <a:gd name="T19" fmla="*/ 38 h 38"/>
                <a:gd name="T20" fmla="*/ 30 w 30"/>
                <a:gd name="T21" fmla="*/ 38 h 38"/>
                <a:gd name="T22" fmla="*/ 30 w 30"/>
                <a:gd name="T23" fmla="*/ 36 h 38"/>
                <a:gd name="T24" fmla="*/ 30 w 30"/>
                <a:gd name="T25" fmla="*/ 33 h 38"/>
                <a:gd name="T26" fmla="*/ 30 w 30"/>
                <a:gd name="T27" fmla="*/ 30 h 38"/>
                <a:gd name="T28" fmla="*/ 11 w 30"/>
                <a:gd name="T29" fmla="*/ 3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8"/>
                <a:gd name="T47" fmla="*/ 30 w 30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33" name="Line 168"/>
            <p:cNvSpPr>
              <a:spLocks noChangeShapeType="1"/>
            </p:cNvSpPr>
            <p:nvPr/>
          </p:nvSpPr>
          <p:spPr bwMode="auto">
            <a:xfrm>
              <a:off x="3047" y="960"/>
              <a:ext cx="9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34" name="Freeform 169"/>
            <p:cNvSpPr>
              <a:spLocks/>
            </p:cNvSpPr>
            <p:nvPr/>
          </p:nvSpPr>
          <p:spPr bwMode="auto">
            <a:xfrm>
              <a:off x="3050" y="987"/>
              <a:ext cx="28" cy="47"/>
            </a:xfrm>
            <a:custGeom>
              <a:avLst/>
              <a:gdLst>
                <a:gd name="T0" fmla="*/ 11 w 28"/>
                <a:gd name="T1" fmla="*/ 6 h 47"/>
                <a:gd name="T2" fmla="*/ 11 w 28"/>
                <a:gd name="T3" fmla="*/ 3 h 47"/>
                <a:gd name="T4" fmla="*/ 8 w 28"/>
                <a:gd name="T5" fmla="*/ 0 h 47"/>
                <a:gd name="T6" fmla="*/ 6 w 28"/>
                <a:gd name="T7" fmla="*/ 0 h 47"/>
                <a:gd name="T8" fmla="*/ 3 w 28"/>
                <a:gd name="T9" fmla="*/ 3 h 47"/>
                <a:gd name="T10" fmla="*/ 0 w 28"/>
                <a:gd name="T11" fmla="*/ 6 h 47"/>
                <a:gd name="T12" fmla="*/ 0 w 28"/>
                <a:gd name="T13" fmla="*/ 9 h 47"/>
                <a:gd name="T14" fmla="*/ 17 w 28"/>
                <a:gd name="T15" fmla="*/ 44 h 47"/>
                <a:gd name="T16" fmla="*/ 19 w 28"/>
                <a:gd name="T17" fmla="*/ 47 h 47"/>
                <a:gd name="T18" fmla="*/ 22 w 28"/>
                <a:gd name="T19" fmla="*/ 47 h 47"/>
                <a:gd name="T20" fmla="*/ 25 w 28"/>
                <a:gd name="T21" fmla="*/ 47 h 47"/>
                <a:gd name="T22" fmla="*/ 28 w 28"/>
                <a:gd name="T23" fmla="*/ 47 h 47"/>
                <a:gd name="T24" fmla="*/ 28 w 28"/>
                <a:gd name="T25" fmla="*/ 44 h 47"/>
                <a:gd name="T26" fmla="*/ 28 w 28"/>
                <a:gd name="T27" fmla="*/ 42 h 47"/>
                <a:gd name="T28" fmla="*/ 11 w 28"/>
                <a:gd name="T29" fmla="*/ 6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7"/>
                <a:gd name="T47" fmla="*/ 28 w 2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7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7" y="44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8" y="47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35" name="Line 170"/>
            <p:cNvSpPr>
              <a:spLocks noChangeShapeType="1"/>
            </p:cNvSpPr>
            <p:nvPr/>
          </p:nvSpPr>
          <p:spPr bwMode="auto">
            <a:xfrm>
              <a:off x="3072" y="1029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36" name="Freeform 171"/>
            <p:cNvSpPr>
              <a:spLocks/>
            </p:cNvSpPr>
            <p:nvPr/>
          </p:nvSpPr>
          <p:spPr bwMode="auto">
            <a:xfrm>
              <a:off x="3075" y="1048"/>
              <a:ext cx="30" cy="47"/>
            </a:xfrm>
            <a:custGeom>
              <a:avLst/>
              <a:gdLst>
                <a:gd name="T0" fmla="*/ 11 w 30"/>
                <a:gd name="T1" fmla="*/ 3 h 47"/>
                <a:gd name="T2" fmla="*/ 8 w 30"/>
                <a:gd name="T3" fmla="*/ 0 h 47"/>
                <a:gd name="T4" fmla="*/ 5 w 30"/>
                <a:gd name="T5" fmla="*/ 0 h 47"/>
                <a:gd name="T6" fmla="*/ 3 w 30"/>
                <a:gd name="T7" fmla="*/ 3 h 47"/>
                <a:gd name="T8" fmla="*/ 0 w 30"/>
                <a:gd name="T9" fmla="*/ 5 h 47"/>
                <a:gd name="T10" fmla="*/ 0 w 30"/>
                <a:gd name="T11" fmla="*/ 8 h 47"/>
                <a:gd name="T12" fmla="*/ 3 w 30"/>
                <a:gd name="T13" fmla="*/ 11 h 47"/>
                <a:gd name="T14" fmla="*/ 22 w 30"/>
                <a:gd name="T15" fmla="*/ 47 h 47"/>
                <a:gd name="T16" fmla="*/ 25 w 30"/>
                <a:gd name="T17" fmla="*/ 47 h 47"/>
                <a:gd name="T18" fmla="*/ 27 w 30"/>
                <a:gd name="T19" fmla="*/ 47 h 47"/>
                <a:gd name="T20" fmla="*/ 30 w 30"/>
                <a:gd name="T21" fmla="*/ 47 h 47"/>
                <a:gd name="T22" fmla="*/ 30 w 30"/>
                <a:gd name="T23" fmla="*/ 44 h 47"/>
                <a:gd name="T24" fmla="*/ 30 w 30"/>
                <a:gd name="T25" fmla="*/ 41 h 47"/>
                <a:gd name="T26" fmla="*/ 30 w 30"/>
                <a:gd name="T27" fmla="*/ 38 h 47"/>
                <a:gd name="T28" fmla="*/ 11 w 30"/>
                <a:gd name="T29" fmla="*/ 3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30" y="47"/>
                  </a:lnTo>
                  <a:lnTo>
                    <a:pt x="30" y="44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37" name="Freeform 172"/>
            <p:cNvSpPr>
              <a:spLocks/>
            </p:cNvSpPr>
            <p:nvPr/>
          </p:nvSpPr>
          <p:spPr bwMode="auto">
            <a:xfrm>
              <a:off x="3094" y="1084"/>
              <a:ext cx="30" cy="35"/>
            </a:xfrm>
            <a:custGeom>
              <a:avLst/>
              <a:gdLst>
                <a:gd name="T0" fmla="*/ 11 w 30"/>
                <a:gd name="T1" fmla="*/ 2 h 35"/>
                <a:gd name="T2" fmla="*/ 8 w 30"/>
                <a:gd name="T3" fmla="*/ 0 h 35"/>
                <a:gd name="T4" fmla="*/ 6 w 30"/>
                <a:gd name="T5" fmla="*/ 0 h 35"/>
                <a:gd name="T6" fmla="*/ 3 w 30"/>
                <a:gd name="T7" fmla="*/ 2 h 35"/>
                <a:gd name="T8" fmla="*/ 0 w 30"/>
                <a:gd name="T9" fmla="*/ 5 h 35"/>
                <a:gd name="T10" fmla="*/ 0 w 30"/>
                <a:gd name="T11" fmla="*/ 8 h 35"/>
                <a:gd name="T12" fmla="*/ 3 w 30"/>
                <a:gd name="T13" fmla="*/ 11 h 35"/>
                <a:gd name="T14" fmla="*/ 22 w 30"/>
                <a:gd name="T15" fmla="*/ 35 h 35"/>
                <a:gd name="T16" fmla="*/ 25 w 30"/>
                <a:gd name="T17" fmla="*/ 35 h 35"/>
                <a:gd name="T18" fmla="*/ 28 w 30"/>
                <a:gd name="T19" fmla="*/ 35 h 35"/>
                <a:gd name="T20" fmla="*/ 30 w 30"/>
                <a:gd name="T21" fmla="*/ 35 h 35"/>
                <a:gd name="T22" fmla="*/ 30 w 30"/>
                <a:gd name="T23" fmla="*/ 33 h 35"/>
                <a:gd name="T24" fmla="*/ 30 w 30"/>
                <a:gd name="T25" fmla="*/ 30 h 35"/>
                <a:gd name="T26" fmla="*/ 30 w 30"/>
                <a:gd name="T27" fmla="*/ 27 h 35"/>
                <a:gd name="T28" fmla="*/ 11 w 30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38" name="Line 173"/>
            <p:cNvSpPr>
              <a:spLocks noChangeShapeType="1"/>
            </p:cNvSpPr>
            <p:nvPr/>
          </p:nvSpPr>
          <p:spPr bwMode="auto">
            <a:xfrm>
              <a:off x="3119" y="1114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39" name="Freeform 174"/>
            <p:cNvSpPr>
              <a:spLocks/>
            </p:cNvSpPr>
            <p:nvPr/>
          </p:nvSpPr>
          <p:spPr bwMode="auto">
            <a:xfrm>
              <a:off x="3122" y="1136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2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2 w 30"/>
                <a:gd name="T13" fmla="*/ 11 h 36"/>
                <a:gd name="T14" fmla="*/ 22 w 30"/>
                <a:gd name="T15" fmla="*/ 36 h 36"/>
                <a:gd name="T16" fmla="*/ 24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40" name="Line 175"/>
            <p:cNvSpPr>
              <a:spLocks noChangeShapeType="1"/>
            </p:cNvSpPr>
            <p:nvPr/>
          </p:nvSpPr>
          <p:spPr bwMode="auto">
            <a:xfrm>
              <a:off x="3146" y="1166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41" name="Freeform 176"/>
            <p:cNvSpPr>
              <a:spLocks/>
            </p:cNvSpPr>
            <p:nvPr/>
          </p:nvSpPr>
          <p:spPr bwMode="auto">
            <a:xfrm>
              <a:off x="3152" y="1185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3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8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42" name="Freeform 177"/>
            <p:cNvSpPr>
              <a:spLocks/>
            </p:cNvSpPr>
            <p:nvPr/>
          </p:nvSpPr>
          <p:spPr bwMode="auto">
            <a:xfrm>
              <a:off x="3171" y="1210"/>
              <a:ext cx="28" cy="30"/>
            </a:xfrm>
            <a:custGeom>
              <a:avLst/>
              <a:gdLst>
                <a:gd name="T0" fmla="*/ 11 w 28"/>
                <a:gd name="T1" fmla="*/ 3 h 30"/>
                <a:gd name="T2" fmla="*/ 9 w 28"/>
                <a:gd name="T3" fmla="*/ 0 h 30"/>
                <a:gd name="T4" fmla="*/ 6 w 28"/>
                <a:gd name="T5" fmla="*/ 0 h 30"/>
                <a:gd name="T6" fmla="*/ 3 w 28"/>
                <a:gd name="T7" fmla="*/ 3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20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7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3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43" name="Line 178"/>
            <p:cNvSpPr>
              <a:spLocks noChangeShapeType="1"/>
            </p:cNvSpPr>
            <p:nvPr/>
          </p:nvSpPr>
          <p:spPr bwMode="auto">
            <a:xfrm>
              <a:off x="3193" y="1235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44" name="Freeform 179"/>
            <p:cNvSpPr>
              <a:spLocks/>
            </p:cNvSpPr>
            <p:nvPr/>
          </p:nvSpPr>
          <p:spPr bwMode="auto">
            <a:xfrm>
              <a:off x="3199" y="1257"/>
              <a:ext cx="27" cy="24"/>
            </a:xfrm>
            <a:custGeom>
              <a:avLst/>
              <a:gdLst>
                <a:gd name="T0" fmla="*/ 11 w 27"/>
                <a:gd name="T1" fmla="*/ 2 h 24"/>
                <a:gd name="T2" fmla="*/ 8 w 27"/>
                <a:gd name="T3" fmla="*/ 0 h 24"/>
                <a:gd name="T4" fmla="*/ 5 w 27"/>
                <a:gd name="T5" fmla="*/ 0 h 24"/>
                <a:gd name="T6" fmla="*/ 3 w 27"/>
                <a:gd name="T7" fmla="*/ 2 h 24"/>
                <a:gd name="T8" fmla="*/ 0 w 27"/>
                <a:gd name="T9" fmla="*/ 5 h 24"/>
                <a:gd name="T10" fmla="*/ 0 w 27"/>
                <a:gd name="T11" fmla="*/ 8 h 24"/>
                <a:gd name="T12" fmla="*/ 3 w 27"/>
                <a:gd name="T13" fmla="*/ 11 h 24"/>
                <a:gd name="T14" fmla="*/ 19 w 27"/>
                <a:gd name="T15" fmla="*/ 24 h 24"/>
                <a:gd name="T16" fmla="*/ 22 w 27"/>
                <a:gd name="T17" fmla="*/ 24 h 24"/>
                <a:gd name="T18" fmla="*/ 25 w 27"/>
                <a:gd name="T19" fmla="*/ 24 h 24"/>
                <a:gd name="T20" fmla="*/ 27 w 27"/>
                <a:gd name="T21" fmla="*/ 24 h 24"/>
                <a:gd name="T22" fmla="*/ 27 w 27"/>
                <a:gd name="T23" fmla="*/ 22 h 24"/>
                <a:gd name="T24" fmla="*/ 27 w 27"/>
                <a:gd name="T25" fmla="*/ 19 h 24"/>
                <a:gd name="T26" fmla="*/ 27 w 27"/>
                <a:gd name="T27" fmla="*/ 16 h 24"/>
                <a:gd name="T28" fmla="*/ 11 w 27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4"/>
                <a:gd name="T47" fmla="*/ 27 w 2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4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45" name="Freeform 180"/>
            <p:cNvSpPr>
              <a:spLocks/>
            </p:cNvSpPr>
            <p:nvPr/>
          </p:nvSpPr>
          <p:spPr bwMode="auto">
            <a:xfrm>
              <a:off x="3215" y="1270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9 w 22"/>
                <a:gd name="T3" fmla="*/ 0 h 22"/>
                <a:gd name="T4" fmla="*/ 6 w 22"/>
                <a:gd name="T5" fmla="*/ 0 h 22"/>
                <a:gd name="T6" fmla="*/ 3 w 22"/>
                <a:gd name="T7" fmla="*/ 3 h 22"/>
                <a:gd name="T8" fmla="*/ 0 w 22"/>
                <a:gd name="T9" fmla="*/ 6 h 22"/>
                <a:gd name="T10" fmla="*/ 0 w 22"/>
                <a:gd name="T11" fmla="*/ 9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20 w 22"/>
                <a:gd name="T19" fmla="*/ 22 h 22"/>
                <a:gd name="T20" fmla="*/ 22 w 22"/>
                <a:gd name="T21" fmla="*/ 22 h 22"/>
                <a:gd name="T22" fmla="*/ 22 w 22"/>
                <a:gd name="T23" fmla="*/ 20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46" name="Freeform 181"/>
            <p:cNvSpPr>
              <a:spLocks/>
            </p:cNvSpPr>
            <p:nvPr/>
          </p:nvSpPr>
          <p:spPr bwMode="auto">
            <a:xfrm>
              <a:off x="3226" y="1281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9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2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47" name="Line 182"/>
            <p:cNvSpPr>
              <a:spLocks noChangeShapeType="1"/>
            </p:cNvSpPr>
            <p:nvPr/>
          </p:nvSpPr>
          <p:spPr bwMode="auto">
            <a:xfrm>
              <a:off x="3248" y="1306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48" name="Freeform 183"/>
            <p:cNvSpPr>
              <a:spLocks/>
            </p:cNvSpPr>
            <p:nvPr/>
          </p:nvSpPr>
          <p:spPr bwMode="auto">
            <a:xfrm>
              <a:off x="3262" y="1306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6 w 19"/>
                <a:gd name="T5" fmla="*/ 0 h 19"/>
                <a:gd name="T6" fmla="*/ 3 w 19"/>
                <a:gd name="T7" fmla="*/ 3 h 19"/>
                <a:gd name="T8" fmla="*/ 0 w 19"/>
                <a:gd name="T9" fmla="*/ 6 h 19"/>
                <a:gd name="T10" fmla="*/ 0 w 19"/>
                <a:gd name="T11" fmla="*/ 8 h 19"/>
                <a:gd name="T12" fmla="*/ 3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7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49" name="Line 184"/>
            <p:cNvSpPr>
              <a:spLocks noChangeShapeType="1"/>
            </p:cNvSpPr>
            <p:nvPr/>
          </p:nvSpPr>
          <p:spPr bwMode="auto">
            <a:xfrm>
              <a:off x="3276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50" name="Line 185"/>
            <p:cNvSpPr>
              <a:spLocks noChangeShapeType="1"/>
            </p:cNvSpPr>
            <p:nvPr/>
          </p:nvSpPr>
          <p:spPr bwMode="auto">
            <a:xfrm>
              <a:off x="3295" y="132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51" name="Line 186"/>
            <p:cNvSpPr>
              <a:spLocks noChangeShapeType="1"/>
            </p:cNvSpPr>
            <p:nvPr/>
          </p:nvSpPr>
          <p:spPr bwMode="auto">
            <a:xfrm>
              <a:off x="3306" y="1320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52" name="Line 187"/>
            <p:cNvSpPr>
              <a:spLocks noChangeShapeType="1"/>
            </p:cNvSpPr>
            <p:nvPr/>
          </p:nvSpPr>
          <p:spPr bwMode="auto">
            <a:xfrm>
              <a:off x="3323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53" name="Freeform 188"/>
            <p:cNvSpPr>
              <a:spLocks/>
            </p:cNvSpPr>
            <p:nvPr/>
          </p:nvSpPr>
          <p:spPr bwMode="auto">
            <a:xfrm>
              <a:off x="3336" y="1306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6 w 22"/>
                <a:gd name="T9" fmla="*/ 19 h 19"/>
                <a:gd name="T10" fmla="*/ 9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6 h 19"/>
                <a:gd name="T20" fmla="*/ 22 w 22"/>
                <a:gd name="T21" fmla="*/ 3 h 19"/>
                <a:gd name="T22" fmla="*/ 20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54" name="Freeform 189"/>
            <p:cNvSpPr>
              <a:spLocks/>
            </p:cNvSpPr>
            <p:nvPr/>
          </p:nvSpPr>
          <p:spPr bwMode="auto">
            <a:xfrm>
              <a:off x="3347" y="1301"/>
              <a:ext cx="28" cy="16"/>
            </a:xfrm>
            <a:custGeom>
              <a:avLst/>
              <a:gdLst>
                <a:gd name="T0" fmla="*/ 6 w 28"/>
                <a:gd name="T1" fmla="*/ 5 h 16"/>
                <a:gd name="T2" fmla="*/ 3 w 28"/>
                <a:gd name="T3" fmla="*/ 8 h 16"/>
                <a:gd name="T4" fmla="*/ 0 w 28"/>
                <a:gd name="T5" fmla="*/ 11 h 16"/>
                <a:gd name="T6" fmla="*/ 0 w 28"/>
                <a:gd name="T7" fmla="*/ 13 h 16"/>
                <a:gd name="T8" fmla="*/ 3 w 28"/>
                <a:gd name="T9" fmla="*/ 16 h 16"/>
                <a:gd name="T10" fmla="*/ 6 w 28"/>
                <a:gd name="T11" fmla="*/ 16 h 16"/>
                <a:gd name="T12" fmla="*/ 9 w 28"/>
                <a:gd name="T13" fmla="*/ 16 h 16"/>
                <a:gd name="T14" fmla="*/ 25 w 28"/>
                <a:gd name="T15" fmla="*/ 11 h 16"/>
                <a:gd name="T16" fmla="*/ 28 w 28"/>
                <a:gd name="T17" fmla="*/ 11 h 16"/>
                <a:gd name="T18" fmla="*/ 28 w 28"/>
                <a:gd name="T19" fmla="*/ 8 h 16"/>
                <a:gd name="T20" fmla="*/ 28 w 28"/>
                <a:gd name="T21" fmla="*/ 5 h 16"/>
                <a:gd name="T22" fmla="*/ 28 w 28"/>
                <a:gd name="T23" fmla="*/ 2 h 16"/>
                <a:gd name="T24" fmla="*/ 25 w 28"/>
                <a:gd name="T25" fmla="*/ 0 h 16"/>
                <a:gd name="T26" fmla="*/ 22 w 28"/>
                <a:gd name="T27" fmla="*/ 0 h 16"/>
                <a:gd name="T28" fmla="*/ 6 w 28"/>
                <a:gd name="T29" fmla="*/ 5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6"/>
                <a:gd name="T47" fmla="*/ 28 w 2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6">
                  <a:moveTo>
                    <a:pt x="6" y="5"/>
                  </a:moveTo>
                  <a:lnTo>
                    <a:pt x="3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55" name="Freeform 190"/>
            <p:cNvSpPr>
              <a:spLocks/>
            </p:cNvSpPr>
            <p:nvPr/>
          </p:nvSpPr>
          <p:spPr bwMode="auto">
            <a:xfrm>
              <a:off x="3364" y="1281"/>
              <a:ext cx="22" cy="31"/>
            </a:xfrm>
            <a:custGeom>
              <a:avLst/>
              <a:gdLst>
                <a:gd name="T0" fmla="*/ 3 w 22"/>
                <a:gd name="T1" fmla="*/ 22 h 31"/>
                <a:gd name="T2" fmla="*/ 0 w 22"/>
                <a:gd name="T3" fmla="*/ 25 h 31"/>
                <a:gd name="T4" fmla="*/ 0 w 22"/>
                <a:gd name="T5" fmla="*/ 28 h 31"/>
                <a:gd name="T6" fmla="*/ 3 w 22"/>
                <a:gd name="T7" fmla="*/ 31 h 31"/>
                <a:gd name="T8" fmla="*/ 5 w 22"/>
                <a:gd name="T9" fmla="*/ 31 h 31"/>
                <a:gd name="T10" fmla="*/ 8 w 22"/>
                <a:gd name="T11" fmla="*/ 31 h 31"/>
                <a:gd name="T12" fmla="*/ 11 w 22"/>
                <a:gd name="T13" fmla="*/ 31 h 31"/>
                <a:gd name="T14" fmla="*/ 22 w 22"/>
                <a:gd name="T15" fmla="*/ 11 h 31"/>
                <a:gd name="T16" fmla="*/ 22 w 22"/>
                <a:gd name="T17" fmla="*/ 9 h 31"/>
                <a:gd name="T18" fmla="*/ 22 w 22"/>
                <a:gd name="T19" fmla="*/ 6 h 31"/>
                <a:gd name="T20" fmla="*/ 22 w 22"/>
                <a:gd name="T21" fmla="*/ 3 h 31"/>
                <a:gd name="T22" fmla="*/ 19 w 22"/>
                <a:gd name="T23" fmla="*/ 0 h 31"/>
                <a:gd name="T24" fmla="*/ 16 w 22"/>
                <a:gd name="T25" fmla="*/ 0 h 31"/>
                <a:gd name="T26" fmla="*/ 14 w 22"/>
                <a:gd name="T27" fmla="*/ 3 h 31"/>
                <a:gd name="T28" fmla="*/ 3 w 22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1"/>
                <a:gd name="T47" fmla="*/ 22 w 22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56" name="Freeform 191"/>
            <p:cNvSpPr>
              <a:spLocks/>
            </p:cNvSpPr>
            <p:nvPr/>
          </p:nvSpPr>
          <p:spPr bwMode="auto">
            <a:xfrm>
              <a:off x="3375" y="1270"/>
              <a:ext cx="27" cy="22"/>
            </a:xfrm>
            <a:custGeom>
              <a:avLst/>
              <a:gdLst>
                <a:gd name="T0" fmla="*/ 3 w 27"/>
                <a:gd name="T1" fmla="*/ 14 h 22"/>
                <a:gd name="T2" fmla="*/ 0 w 27"/>
                <a:gd name="T3" fmla="*/ 17 h 22"/>
                <a:gd name="T4" fmla="*/ 0 w 27"/>
                <a:gd name="T5" fmla="*/ 20 h 22"/>
                <a:gd name="T6" fmla="*/ 3 w 27"/>
                <a:gd name="T7" fmla="*/ 22 h 22"/>
                <a:gd name="T8" fmla="*/ 5 w 27"/>
                <a:gd name="T9" fmla="*/ 22 h 22"/>
                <a:gd name="T10" fmla="*/ 8 w 27"/>
                <a:gd name="T11" fmla="*/ 22 h 22"/>
                <a:gd name="T12" fmla="*/ 11 w 27"/>
                <a:gd name="T13" fmla="*/ 22 h 22"/>
                <a:gd name="T14" fmla="*/ 27 w 27"/>
                <a:gd name="T15" fmla="*/ 11 h 22"/>
                <a:gd name="T16" fmla="*/ 27 w 27"/>
                <a:gd name="T17" fmla="*/ 9 h 22"/>
                <a:gd name="T18" fmla="*/ 27 w 27"/>
                <a:gd name="T19" fmla="*/ 6 h 22"/>
                <a:gd name="T20" fmla="*/ 27 w 27"/>
                <a:gd name="T21" fmla="*/ 3 h 22"/>
                <a:gd name="T22" fmla="*/ 25 w 27"/>
                <a:gd name="T23" fmla="*/ 0 h 22"/>
                <a:gd name="T24" fmla="*/ 22 w 27"/>
                <a:gd name="T25" fmla="*/ 0 h 22"/>
                <a:gd name="T26" fmla="*/ 19 w 27"/>
                <a:gd name="T27" fmla="*/ 3 h 22"/>
                <a:gd name="T28" fmla="*/ 3 w 27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2"/>
                <a:gd name="T47" fmla="*/ 27 w 2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57" name="Freeform 192"/>
            <p:cNvSpPr>
              <a:spLocks/>
            </p:cNvSpPr>
            <p:nvPr/>
          </p:nvSpPr>
          <p:spPr bwMode="auto">
            <a:xfrm>
              <a:off x="3391" y="1257"/>
              <a:ext cx="22" cy="24"/>
            </a:xfrm>
            <a:custGeom>
              <a:avLst/>
              <a:gdLst>
                <a:gd name="T0" fmla="*/ 3 w 22"/>
                <a:gd name="T1" fmla="*/ 16 h 24"/>
                <a:gd name="T2" fmla="*/ 0 w 22"/>
                <a:gd name="T3" fmla="*/ 19 h 24"/>
                <a:gd name="T4" fmla="*/ 0 w 22"/>
                <a:gd name="T5" fmla="*/ 22 h 24"/>
                <a:gd name="T6" fmla="*/ 3 w 22"/>
                <a:gd name="T7" fmla="*/ 24 h 24"/>
                <a:gd name="T8" fmla="*/ 6 w 22"/>
                <a:gd name="T9" fmla="*/ 24 h 24"/>
                <a:gd name="T10" fmla="*/ 9 w 22"/>
                <a:gd name="T11" fmla="*/ 24 h 24"/>
                <a:gd name="T12" fmla="*/ 11 w 22"/>
                <a:gd name="T13" fmla="*/ 24 h 24"/>
                <a:gd name="T14" fmla="*/ 22 w 22"/>
                <a:gd name="T15" fmla="*/ 11 h 24"/>
                <a:gd name="T16" fmla="*/ 22 w 22"/>
                <a:gd name="T17" fmla="*/ 8 h 24"/>
                <a:gd name="T18" fmla="*/ 22 w 22"/>
                <a:gd name="T19" fmla="*/ 5 h 24"/>
                <a:gd name="T20" fmla="*/ 22 w 22"/>
                <a:gd name="T21" fmla="*/ 2 h 24"/>
                <a:gd name="T22" fmla="*/ 20 w 22"/>
                <a:gd name="T23" fmla="*/ 0 h 24"/>
                <a:gd name="T24" fmla="*/ 17 w 22"/>
                <a:gd name="T25" fmla="*/ 0 h 24"/>
                <a:gd name="T26" fmla="*/ 14 w 22"/>
                <a:gd name="T27" fmla="*/ 2 h 24"/>
                <a:gd name="T28" fmla="*/ 3 w 22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4"/>
                <a:gd name="T47" fmla="*/ 22 w 2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58" name="Freeform 193"/>
            <p:cNvSpPr>
              <a:spLocks/>
            </p:cNvSpPr>
            <p:nvPr/>
          </p:nvSpPr>
          <p:spPr bwMode="auto">
            <a:xfrm>
              <a:off x="3402" y="1229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9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6 h 39"/>
                <a:gd name="T20" fmla="*/ 28 w 28"/>
                <a:gd name="T21" fmla="*/ 3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3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59" name="Freeform 194"/>
            <p:cNvSpPr>
              <a:spLocks/>
            </p:cNvSpPr>
            <p:nvPr/>
          </p:nvSpPr>
          <p:spPr bwMode="auto">
            <a:xfrm>
              <a:off x="3419" y="1210"/>
              <a:ext cx="30" cy="30"/>
            </a:xfrm>
            <a:custGeom>
              <a:avLst/>
              <a:gdLst>
                <a:gd name="T0" fmla="*/ 3 w 30"/>
                <a:gd name="T1" fmla="*/ 22 h 30"/>
                <a:gd name="T2" fmla="*/ 0 w 30"/>
                <a:gd name="T3" fmla="*/ 25 h 30"/>
                <a:gd name="T4" fmla="*/ 0 w 30"/>
                <a:gd name="T5" fmla="*/ 27 h 30"/>
                <a:gd name="T6" fmla="*/ 3 w 30"/>
                <a:gd name="T7" fmla="*/ 30 h 30"/>
                <a:gd name="T8" fmla="*/ 5 w 30"/>
                <a:gd name="T9" fmla="*/ 30 h 30"/>
                <a:gd name="T10" fmla="*/ 8 w 30"/>
                <a:gd name="T11" fmla="*/ 30 h 30"/>
                <a:gd name="T12" fmla="*/ 11 w 30"/>
                <a:gd name="T13" fmla="*/ 30 h 30"/>
                <a:gd name="T14" fmla="*/ 30 w 30"/>
                <a:gd name="T15" fmla="*/ 11 h 30"/>
                <a:gd name="T16" fmla="*/ 30 w 30"/>
                <a:gd name="T17" fmla="*/ 8 h 30"/>
                <a:gd name="T18" fmla="*/ 30 w 30"/>
                <a:gd name="T19" fmla="*/ 5 h 30"/>
                <a:gd name="T20" fmla="*/ 30 w 30"/>
                <a:gd name="T21" fmla="*/ 3 h 30"/>
                <a:gd name="T22" fmla="*/ 27 w 30"/>
                <a:gd name="T23" fmla="*/ 0 h 30"/>
                <a:gd name="T24" fmla="*/ 25 w 30"/>
                <a:gd name="T25" fmla="*/ 0 h 30"/>
                <a:gd name="T26" fmla="*/ 22 w 30"/>
                <a:gd name="T27" fmla="*/ 3 h 30"/>
                <a:gd name="T28" fmla="*/ 3 w 30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0"/>
                <a:gd name="T47" fmla="*/ 30 w 3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0">
                  <a:moveTo>
                    <a:pt x="3" y="22"/>
                  </a:moveTo>
                  <a:lnTo>
                    <a:pt x="0" y="25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60" name="Line 195"/>
            <p:cNvSpPr>
              <a:spLocks noChangeShapeType="1"/>
            </p:cNvSpPr>
            <p:nvPr/>
          </p:nvSpPr>
          <p:spPr bwMode="auto">
            <a:xfrm flipV="1">
              <a:off x="3444" y="1191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61" name="Freeform 196"/>
            <p:cNvSpPr>
              <a:spLocks/>
            </p:cNvSpPr>
            <p:nvPr/>
          </p:nvSpPr>
          <p:spPr bwMode="auto">
            <a:xfrm>
              <a:off x="3446" y="1161"/>
              <a:ext cx="31" cy="35"/>
            </a:xfrm>
            <a:custGeom>
              <a:avLst/>
              <a:gdLst>
                <a:gd name="T0" fmla="*/ 3 w 31"/>
                <a:gd name="T1" fmla="*/ 27 h 35"/>
                <a:gd name="T2" fmla="*/ 0 w 31"/>
                <a:gd name="T3" fmla="*/ 30 h 35"/>
                <a:gd name="T4" fmla="*/ 0 w 31"/>
                <a:gd name="T5" fmla="*/ 32 h 35"/>
                <a:gd name="T6" fmla="*/ 3 w 31"/>
                <a:gd name="T7" fmla="*/ 35 h 35"/>
                <a:gd name="T8" fmla="*/ 6 w 31"/>
                <a:gd name="T9" fmla="*/ 35 h 35"/>
                <a:gd name="T10" fmla="*/ 9 w 31"/>
                <a:gd name="T11" fmla="*/ 35 h 35"/>
                <a:gd name="T12" fmla="*/ 11 w 31"/>
                <a:gd name="T13" fmla="*/ 35 h 35"/>
                <a:gd name="T14" fmla="*/ 31 w 31"/>
                <a:gd name="T15" fmla="*/ 11 h 35"/>
                <a:gd name="T16" fmla="*/ 31 w 31"/>
                <a:gd name="T17" fmla="*/ 8 h 35"/>
                <a:gd name="T18" fmla="*/ 31 w 31"/>
                <a:gd name="T19" fmla="*/ 5 h 35"/>
                <a:gd name="T20" fmla="*/ 31 w 31"/>
                <a:gd name="T21" fmla="*/ 2 h 35"/>
                <a:gd name="T22" fmla="*/ 28 w 31"/>
                <a:gd name="T23" fmla="*/ 0 h 35"/>
                <a:gd name="T24" fmla="*/ 25 w 31"/>
                <a:gd name="T25" fmla="*/ 0 h 35"/>
                <a:gd name="T26" fmla="*/ 22 w 31"/>
                <a:gd name="T27" fmla="*/ 2 h 35"/>
                <a:gd name="T28" fmla="*/ 3 w 31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5"/>
                <a:gd name="T47" fmla="*/ 31 w 31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62" name="Line 197"/>
            <p:cNvSpPr>
              <a:spLocks noChangeShapeType="1"/>
            </p:cNvSpPr>
            <p:nvPr/>
          </p:nvSpPr>
          <p:spPr bwMode="auto">
            <a:xfrm flipV="1">
              <a:off x="3471" y="1141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63" name="Freeform 198"/>
            <p:cNvSpPr>
              <a:spLocks/>
            </p:cNvSpPr>
            <p:nvPr/>
          </p:nvSpPr>
          <p:spPr bwMode="auto">
            <a:xfrm>
              <a:off x="3477" y="1108"/>
              <a:ext cx="27" cy="39"/>
            </a:xfrm>
            <a:custGeom>
              <a:avLst/>
              <a:gdLst>
                <a:gd name="T0" fmla="*/ 2 w 27"/>
                <a:gd name="T1" fmla="*/ 31 h 39"/>
                <a:gd name="T2" fmla="*/ 0 w 27"/>
                <a:gd name="T3" fmla="*/ 33 h 39"/>
                <a:gd name="T4" fmla="*/ 0 w 27"/>
                <a:gd name="T5" fmla="*/ 36 h 39"/>
                <a:gd name="T6" fmla="*/ 2 w 27"/>
                <a:gd name="T7" fmla="*/ 39 h 39"/>
                <a:gd name="T8" fmla="*/ 5 w 27"/>
                <a:gd name="T9" fmla="*/ 39 h 39"/>
                <a:gd name="T10" fmla="*/ 8 w 27"/>
                <a:gd name="T11" fmla="*/ 39 h 39"/>
                <a:gd name="T12" fmla="*/ 11 w 27"/>
                <a:gd name="T13" fmla="*/ 39 h 39"/>
                <a:gd name="T14" fmla="*/ 27 w 27"/>
                <a:gd name="T15" fmla="*/ 11 h 39"/>
                <a:gd name="T16" fmla="*/ 27 w 27"/>
                <a:gd name="T17" fmla="*/ 9 h 39"/>
                <a:gd name="T18" fmla="*/ 27 w 27"/>
                <a:gd name="T19" fmla="*/ 6 h 39"/>
                <a:gd name="T20" fmla="*/ 27 w 27"/>
                <a:gd name="T21" fmla="*/ 3 h 39"/>
                <a:gd name="T22" fmla="*/ 24 w 27"/>
                <a:gd name="T23" fmla="*/ 0 h 39"/>
                <a:gd name="T24" fmla="*/ 22 w 27"/>
                <a:gd name="T25" fmla="*/ 0 h 39"/>
                <a:gd name="T26" fmla="*/ 19 w 27"/>
                <a:gd name="T27" fmla="*/ 3 h 39"/>
                <a:gd name="T28" fmla="*/ 2 w 27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9"/>
                <a:gd name="T47" fmla="*/ 27 w 27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9">
                  <a:moveTo>
                    <a:pt x="2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64" name="Freeform 199"/>
            <p:cNvSpPr>
              <a:spLocks/>
            </p:cNvSpPr>
            <p:nvPr/>
          </p:nvSpPr>
          <p:spPr bwMode="auto">
            <a:xfrm>
              <a:off x="3493" y="1084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3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65" name="Line 200"/>
            <p:cNvSpPr>
              <a:spLocks noChangeShapeType="1"/>
            </p:cNvSpPr>
            <p:nvPr/>
          </p:nvSpPr>
          <p:spPr bwMode="auto">
            <a:xfrm flipV="1">
              <a:off x="3518" y="1053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66" name="Freeform 201"/>
            <p:cNvSpPr>
              <a:spLocks/>
            </p:cNvSpPr>
            <p:nvPr/>
          </p:nvSpPr>
          <p:spPr bwMode="auto">
            <a:xfrm>
              <a:off x="3523" y="1023"/>
              <a:ext cx="31" cy="36"/>
            </a:xfrm>
            <a:custGeom>
              <a:avLst/>
              <a:gdLst>
                <a:gd name="T0" fmla="*/ 3 w 31"/>
                <a:gd name="T1" fmla="*/ 28 h 36"/>
                <a:gd name="T2" fmla="*/ 0 w 31"/>
                <a:gd name="T3" fmla="*/ 30 h 36"/>
                <a:gd name="T4" fmla="*/ 0 w 31"/>
                <a:gd name="T5" fmla="*/ 33 h 36"/>
                <a:gd name="T6" fmla="*/ 3 w 31"/>
                <a:gd name="T7" fmla="*/ 36 h 36"/>
                <a:gd name="T8" fmla="*/ 6 w 31"/>
                <a:gd name="T9" fmla="*/ 36 h 36"/>
                <a:gd name="T10" fmla="*/ 9 w 31"/>
                <a:gd name="T11" fmla="*/ 36 h 36"/>
                <a:gd name="T12" fmla="*/ 11 w 31"/>
                <a:gd name="T13" fmla="*/ 36 h 36"/>
                <a:gd name="T14" fmla="*/ 31 w 31"/>
                <a:gd name="T15" fmla="*/ 11 h 36"/>
                <a:gd name="T16" fmla="*/ 31 w 31"/>
                <a:gd name="T17" fmla="*/ 8 h 36"/>
                <a:gd name="T18" fmla="*/ 31 w 31"/>
                <a:gd name="T19" fmla="*/ 6 h 36"/>
                <a:gd name="T20" fmla="*/ 31 w 31"/>
                <a:gd name="T21" fmla="*/ 3 h 36"/>
                <a:gd name="T22" fmla="*/ 28 w 31"/>
                <a:gd name="T23" fmla="*/ 0 h 36"/>
                <a:gd name="T24" fmla="*/ 25 w 31"/>
                <a:gd name="T25" fmla="*/ 0 h 36"/>
                <a:gd name="T26" fmla="*/ 22 w 31"/>
                <a:gd name="T27" fmla="*/ 3 h 36"/>
                <a:gd name="T28" fmla="*/ 3 w 31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67" name="Line 202"/>
            <p:cNvSpPr>
              <a:spLocks noChangeShapeType="1"/>
            </p:cNvSpPr>
            <p:nvPr/>
          </p:nvSpPr>
          <p:spPr bwMode="auto">
            <a:xfrm flipV="1">
              <a:off x="3548" y="993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68" name="Freeform 203"/>
            <p:cNvSpPr>
              <a:spLocks/>
            </p:cNvSpPr>
            <p:nvPr/>
          </p:nvSpPr>
          <p:spPr bwMode="auto">
            <a:xfrm>
              <a:off x="3551" y="963"/>
              <a:ext cx="27" cy="35"/>
            </a:xfrm>
            <a:custGeom>
              <a:avLst/>
              <a:gdLst>
                <a:gd name="T0" fmla="*/ 3 w 27"/>
                <a:gd name="T1" fmla="*/ 27 h 35"/>
                <a:gd name="T2" fmla="*/ 0 w 27"/>
                <a:gd name="T3" fmla="*/ 30 h 35"/>
                <a:gd name="T4" fmla="*/ 0 w 27"/>
                <a:gd name="T5" fmla="*/ 33 h 35"/>
                <a:gd name="T6" fmla="*/ 3 w 27"/>
                <a:gd name="T7" fmla="*/ 35 h 35"/>
                <a:gd name="T8" fmla="*/ 5 w 27"/>
                <a:gd name="T9" fmla="*/ 35 h 35"/>
                <a:gd name="T10" fmla="*/ 8 w 27"/>
                <a:gd name="T11" fmla="*/ 35 h 35"/>
                <a:gd name="T12" fmla="*/ 11 w 27"/>
                <a:gd name="T13" fmla="*/ 35 h 35"/>
                <a:gd name="T14" fmla="*/ 27 w 27"/>
                <a:gd name="T15" fmla="*/ 11 h 35"/>
                <a:gd name="T16" fmla="*/ 27 w 27"/>
                <a:gd name="T17" fmla="*/ 8 h 35"/>
                <a:gd name="T18" fmla="*/ 27 w 27"/>
                <a:gd name="T19" fmla="*/ 5 h 35"/>
                <a:gd name="T20" fmla="*/ 27 w 27"/>
                <a:gd name="T21" fmla="*/ 2 h 35"/>
                <a:gd name="T22" fmla="*/ 25 w 27"/>
                <a:gd name="T23" fmla="*/ 0 h 35"/>
                <a:gd name="T24" fmla="*/ 22 w 27"/>
                <a:gd name="T25" fmla="*/ 0 h 35"/>
                <a:gd name="T26" fmla="*/ 19 w 27"/>
                <a:gd name="T27" fmla="*/ 2 h 35"/>
                <a:gd name="T28" fmla="*/ 3 w 27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5"/>
                <a:gd name="T47" fmla="*/ 27 w 2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69" name="Line 204"/>
            <p:cNvSpPr>
              <a:spLocks noChangeShapeType="1"/>
            </p:cNvSpPr>
            <p:nvPr/>
          </p:nvSpPr>
          <p:spPr bwMode="auto">
            <a:xfrm flipV="1">
              <a:off x="3573" y="932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70" name="Freeform 205"/>
            <p:cNvSpPr>
              <a:spLocks/>
            </p:cNvSpPr>
            <p:nvPr/>
          </p:nvSpPr>
          <p:spPr bwMode="auto">
            <a:xfrm>
              <a:off x="3578" y="894"/>
              <a:ext cx="28" cy="44"/>
            </a:xfrm>
            <a:custGeom>
              <a:avLst/>
              <a:gdLst>
                <a:gd name="T0" fmla="*/ 3 w 28"/>
                <a:gd name="T1" fmla="*/ 36 h 44"/>
                <a:gd name="T2" fmla="*/ 0 w 28"/>
                <a:gd name="T3" fmla="*/ 38 h 44"/>
                <a:gd name="T4" fmla="*/ 0 w 28"/>
                <a:gd name="T5" fmla="*/ 41 h 44"/>
                <a:gd name="T6" fmla="*/ 3 w 28"/>
                <a:gd name="T7" fmla="*/ 44 h 44"/>
                <a:gd name="T8" fmla="*/ 6 w 28"/>
                <a:gd name="T9" fmla="*/ 44 h 44"/>
                <a:gd name="T10" fmla="*/ 9 w 28"/>
                <a:gd name="T11" fmla="*/ 44 h 44"/>
                <a:gd name="T12" fmla="*/ 12 w 28"/>
                <a:gd name="T13" fmla="*/ 44 h 44"/>
                <a:gd name="T14" fmla="*/ 28 w 28"/>
                <a:gd name="T15" fmla="*/ 11 h 44"/>
                <a:gd name="T16" fmla="*/ 28 w 28"/>
                <a:gd name="T17" fmla="*/ 8 h 44"/>
                <a:gd name="T18" fmla="*/ 28 w 28"/>
                <a:gd name="T19" fmla="*/ 5 h 44"/>
                <a:gd name="T20" fmla="*/ 28 w 28"/>
                <a:gd name="T21" fmla="*/ 3 h 44"/>
                <a:gd name="T22" fmla="*/ 25 w 28"/>
                <a:gd name="T23" fmla="*/ 0 h 44"/>
                <a:gd name="T24" fmla="*/ 23 w 28"/>
                <a:gd name="T25" fmla="*/ 0 h 44"/>
                <a:gd name="T26" fmla="*/ 20 w 28"/>
                <a:gd name="T27" fmla="*/ 3 h 44"/>
                <a:gd name="T28" fmla="*/ 3 w 28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3" y="36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71" name="Freeform 206"/>
            <p:cNvSpPr>
              <a:spLocks/>
            </p:cNvSpPr>
            <p:nvPr/>
          </p:nvSpPr>
          <p:spPr bwMode="auto">
            <a:xfrm>
              <a:off x="3595" y="869"/>
              <a:ext cx="30" cy="36"/>
            </a:xfrm>
            <a:custGeom>
              <a:avLst/>
              <a:gdLst>
                <a:gd name="T0" fmla="*/ 3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6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8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72" name="Line 207"/>
            <p:cNvSpPr>
              <a:spLocks noChangeShapeType="1"/>
            </p:cNvSpPr>
            <p:nvPr/>
          </p:nvSpPr>
          <p:spPr bwMode="auto">
            <a:xfrm flipV="1">
              <a:off x="3620" y="839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73" name="Freeform 208"/>
            <p:cNvSpPr>
              <a:spLocks/>
            </p:cNvSpPr>
            <p:nvPr/>
          </p:nvSpPr>
          <p:spPr bwMode="auto">
            <a:xfrm>
              <a:off x="3623" y="811"/>
              <a:ext cx="30" cy="33"/>
            </a:xfrm>
            <a:custGeom>
              <a:avLst/>
              <a:gdLst>
                <a:gd name="T0" fmla="*/ 2 w 30"/>
                <a:gd name="T1" fmla="*/ 25 h 33"/>
                <a:gd name="T2" fmla="*/ 0 w 30"/>
                <a:gd name="T3" fmla="*/ 28 h 33"/>
                <a:gd name="T4" fmla="*/ 0 w 30"/>
                <a:gd name="T5" fmla="*/ 31 h 33"/>
                <a:gd name="T6" fmla="*/ 2 w 30"/>
                <a:gd name="T7" fmla="*/ 33 h 33"/>
                <a:gd name="T8" fmla="*/ 5 w 30"/>
                <a:gd name="T9" fmla="*/ 33 h 33"/>
                <a:gd name="T10" fmla="*/ 8 w 30"/>
                <a:gd name="T11" fmla="*/ 33 h 33"/>
                <a:gd name="T12" fmla="*/ 11 w 30"/>
                <a:gd name="T13" fmla="*/ 33 h 33"/>
                <a:gd name="T14" fmla="*/ 30 w 30"/>
                <a:gd name="T15" fmla="*/ 11 h 33"/>
                <a:gd name="T16" fmla="*/ 30 w 30"/>
                <a:gd name="T17" fmla="*/ 9 h 33"/>
                <a:gd name="T18" fmla="*/ 30 w 30"/>
                <a:gd name="T19" fmla="*/ 6 h 33"/>
                <a:gd name="T20" fmla="*/ 30 w 30"/>
                <a:gd name="T21" fmla="*/ 3 h 33"/>
                <a:gd name="T22" fmla="*/ 27 w 30"/>
                <a:gd name="T23" fmla="*/ 0 h 33"/>
                <a:gd name="T24" fmla="*/ 24 w 30"/>
                <a:gd name="T25" fmla="*/ 0 h 33"/>
                <a:gd name="T26" fmla="*/ 22 w 30"/>
                <a:gd name="T27" fmla="*/ 3 h 33"/>
                <a:gd name="T28" fmla="*/ 2 w 30"/>
                <a:gd name="T29" fmla="*/ 25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3"/>
                <a:gd name="T47" fmla="*/ 30 w 3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3">
                  <a:moveTo>
                    <a:pt x="2" y="25"/>
                  </a:moveTo>
                  <a:lnTo>
                    <a:pt x="0" y="28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74" name="Line 209"/>
            <p:cNvSpPr>
              <a:spLocks noChangeShapeType="1"/>
            </p:cNvSpPr>
            <p:nvPr/>
          </p:nvSpPr>
          <p:spPr bwMode="auto">
            <a:xfrm flipV="1">
              <a:off x="3647" y="787"/>
              <a:ext cx="1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75" name="Freeform 210"/>
            <p:cNvSpPr>
              <a:spLocks/>
            </p:cNvSpPr>
            <p:nvPr/>
          </p:nvSpPr>
          <p:spPr bwMode="auto">
            <a:xfrm>
              <a:off x="3653" y="757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2 h 35"/>
                <a:gd name="T6" fmla="*/ 3 w 30"/>
                <a:gd name="T7" fmla="*/ 35 h 35"/>
                <a:gd name="T8" fmla="*/ 5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7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76" name="Freeform 211"/>
            <p:cNvSpPr>
              <a:spLocks/>
            </p:cNvSpPr>
            <p:nvPr/>
          </p:nvSpPr>
          <p:spPr bwMode="auto">
            <a:xfrm>
              <a:off x="3672" y="732"/>
              <a:ext cx="28" cy="36"/>
            </a:xfrm>
            <a:custGeom>
              <a:avLst/>
              <a:gdLst>
                <a:gd name="T0" fmla="*/ 3 w 28"/>
                <a:gd name="T1" fmla="*/ 27 h 36"/>
                <a:gd name="T2" fmla="*/ 0 w 28"/>
                <a:gd name="T3" fmla="*/ 30 h 36"/>
                <a:gd name="T4" fmla="*/ 0 w 28"/>
                <a:gd name="T5" fmla="*/ 33 h 36"/>
                <a:gd name="T6" fmla="*/ 3 w 28"/>
                <a:gd name="T7" fmla="*/ 36 h 36"/>
                <a:gd name="T8" fmla="*/ 6 w 28"/>
                <a:gd name="T9" fmla="*/ 36 h 36"/>
                <a:gd name="T10" fmla="*/ 8 w 28"/>
                <a:gd name="T11" fmla="*/ 36 h 36"/>
                <a:gd name="T12" fmla="*/ 11 w 28"/>
                <a:gd name="T13" fmla="*/ 36 h 36"/>
                <a:gd name="T14" fmla="*/ 28 w 28"/>
                <a:gd name="T15" fmla="*/ 11 h 36"/>
                <a:gd name="T16" fmla="*/ 28 w 28"/>
                <a:gd name="T17" fmla="*/ 8 h 36"/>
                <a:gd name="T18" fmla="*/ 28 w 28"/>
                <a:gd name="T19" fmla="*/ 5 h 36"/>
                <a:gd name="T20" fmla="*/ 28 w 28"/>
                <a:gd name="T21" fmla="*/ 3 h 36"/>
                <a:gd name="T22" fmla="*/ 25 w 28"/>
                <a:gd name="T23" fmla="*/ 0 h 36"/>
                <a:gd name="T24" fmla="*/ 22 w 28"/>
                <a:gd name="T25" fmla="*/ 0 h 36"/>
                <a:gd name="T26" fmla="*/ 19 w 28"/>
                <a:gd name="T27" fmla="*/ 3 h 36"/>
                <a:gd name="T28" fmla="*/ 3 w 28"/>
                <a:gd name="T29" fmla="*/ 2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77" name="Line 212"/>
            <p:cNvSpPr>
              <a:spLocks noChangeShapeType="1"/>
            </p:cNvSpPr>
            <p:nvPr/>
          </p:nvSpPr>
          <p:spPr bwMode="auto">
            <a:xfrm flipV="1">
              <a:off x="3694" y="710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78" name="Freeform 213"/>
            <p:cNvSpPr>
              <a:spLocks/>
            </p:cNvSpPr>
            <p:nvPr/>
          </p:nvSpPr>
          <p:spPr bwMode="auto">
            <a:xfrm>
              <a:off x="3700" y="688"/>
              <a:ext cx="30" cy="27"/>
            </a:xfrm>
            <a:custGeom>
              <a:avLst/>
              <a:gdLst>
                <a:gd name="T0" fmla="*/ 2 w 30"/>
                <a:gd name="T1" fmla="*/ 19 h 27"/>
                <a:gd name="T2" fmla="*/ 0 w 30"/>
                <a:gd name="T3" fmla="*/ 22 h 27"/>
                <a:gd name="T4" fmla="*/ 0 w 30"/>
                <a:gd name="T5" fmla="*/ 25 h 27"/>
                <a:gd name="T6" fmla="*/ 2 w 30"/>
                <a:gd name="T7" fmla="*/ 27 h 27"/>
                <a:gd name="T8" fmla="*/ 5 w 30"/>
                <a:gd name="T9" fmla="*/ 27 h 27"/>
                <a:gd name="T10" fmla="*/ 8 w 30"/>
                <a:gd name="T11" fmla="*/ 27 h 27"/>
                <a:gd name="T12" fmla="*/ 11 w 30"/>
                <a:gd name="T13" fmla="*/ 27 h 27"/>
                <a:gd name="T14" fmla="*/ 30 w 30"/>
                <a:gd name="T15" fmla="*/ 11 h 27"/>
                <a:gd name="T16" fmla="*/ 30 w 30"/>
                <a:gd name="T17" fmla="*/ 8 h 27"/>
                <a:gd name="T18" fmla="*/ 30 w 30"/>
                <a:gd name="T19" fmla="*/ 5 h 27"/>
                <a:gd name="T20" fmla="*/ 30 w 30"/>
                <a:gd name="T21" fmla="*/ 3 h 27"/>
                <a:gd name="T22" fmla="*/ 27 w 30"/>
                <a:gd name="T23" fmla="*/ 0 h 27"/>
                <a:gd name="T24" fmla="*/ 24 w 30"/>
                <a:gd name="T25" fmla="*/ 0 h 27"/>
                <a:gd name="T26" fmla="*/ 22 w 30"/>
                <a:gd name="T27" fmla="*/ 3 h 27"/>
                <a:gd name="T28" fmla="*/ 2 w 30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7"/>
                <a:gd name="T47" fmla="*/ 30 w 30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7">
                  <a:moveTo>
                    <a:pt x="2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79" name="Line 214"/>
            <p:cNvSpPr>
              <a:spLocks noChangeShapeType="1"/>
            </p:cNvSpPr>
            <p:nvPr/>
          </p:nvSpPr>
          <p:spPr bwMode="auto">
            <a:xfrm flipV="1">
              <a:off x="3724" y="666"/>
              <a:ext cx="9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80" name="Freeform 215"/>
            <p:cNvSpPr>
              <a:spLocks/>
            </p:cNvSpPr>
            <p:nvPr/>
          </p:nvSpPr>
          <p:spPr bwMode="auto">
            <a:xfrm>
              <a:off x="3727" y="647"/>
              <a:ext cx="30" cy="24"/>
            </a:xfrm>
            <a:custGeom>
              <a:avLst/>
              <a:gdLst>
                <a:gd name="T0" fmla="*/ 3 w 30"/>
                <a:gd name="T1" fmla="*/ 16 h 24"/>
                <a:gd name="T2" fmla="*/ 0 w 30"/>
                <a:gd name="T3" fmla="*/ 19 h 24"/>
                <a:gd name="T4" fmla="*/ 0 w 30"/>
                <a:gd name="T5" fmla="*/ 22 h 24"/>
                <a:gd name="T6" fmla="*/ 3 w 30"/>
                <a:gd name="T7" fmla="*/ 24 h 24"/>
                <a:gd name="T8" fmla="*/ 6 w 30"/>
                <a:gd name="T9" fmla="*/ 24 h 24"/>
                <a:gd name="T10" fmla="*/ 8 w 30"/>
                <a:gd name="T11" fmla="*/ 24 h 24"/>
                <a:gd name="T12" fmla="*/ 11 w 30"/>
                <a:gd name="T13" fmla="*/ 24 h 24"/>
                <a:gd name="T14" fmla="*/ 30 w 30"/>
                <a:gd name="T15" fmla="*/ 11 h 24"/>
                <a:gd name="T16" fmla="*/ 30 w 30"/>
                <a:gd name="T17" fmla="*/ 8 h 24"/>
                <a:gd name="T18" fmla="*/ 30 w 30"/>
                <a:gd name="T19" fmla="*/ 5 h 24"/>
                <a:gd name="T20" fmla="*/ 30 w 30"/>
                <a:gd name="T21" fmla="*/ 2 h 24"/>
                <a:gd name="T22" fmla="*/ 28 w 30"/>
                <a:gd name="T23" fmla="*/ 0 h 24"/>
                <a:gd name="T24" fmla="*/ 25 w 30"/>
                <a:gd name="T25" fmla="*/ 0 h 24"/>
                <a:gd name="T26" fmla="*/ 22 w 30"/>
                <a:gd name="T27" fmla="*/ 2 h 24"/>
                <a:gd name="T28" fmla="*/ 3 w 30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4"/>
                <a:gd name="T47" fmla="*/ 30 w 30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81" name="Freeform 216"/>
            <p:cNvSpPr>
              <a:spLocks/>
            </p:cNvSpPr>
            <p:nvPr/>
          </p:nvSpPr>
          <p:spPr bwMode="auto">
            <a:xfrm>
              <a:off x="3746" y="636"/>
              <a:ext cx="17" cy="22"/>
            </a:xfrm>
            <a:custGeom>
              <a:avLst/>
              <a:gdLst>
                <a:gd name="T0" fmla="*/ 3 w 17"/>
                <a:gd name="T1" fmla="*/ 13 h 22"/>
                <a:gd name="T2" fmla="*/ 0 w 17"/>
                <a:gd name="T3" fmla="*/ 16 h 22"/>
                <a:gd name="T4" fmla="*/ 0 w 17"/>
                <a:gd name="T5" fmla="*/ 19 h 22"/>
                <a:gd name="T6" fmla="*/ 3 w 17"/>
                <a:gd name="T7" fmla="*/ 22 h 22"/>
                <a:gd name="T8" fmla="*/ 6 w 17"/>
                <a:gd name="T9" fmla="*/ 22 h 22"/>
                <a:gd name="T10" fmla="*/ 9 w 17"/>
                <a:gd name="T11" fmla="*/ 22 h 22"/>
                <a:gd name="T12" fmla="*/ 11 w 17"/>
                <a:gd name="T13" fmla="*/ 22 h 22"/>
                <a:gd name="T14" fmla="*/ 17 w 17"/>
                <a:gd name="T15" fmla="*/ 11 h 22"/>
                <a:gd name="T16" fmla="*/ 17 w 17"/>
                <a:gd name="T17" fmla="*/ 8 h 22"/>
                <a:gd name="T18" fmla="*/ 17 w 17"/>
                <a:gd name="T19" fmla="*/ 5 h 22"/>
                <a:gd name="T20" fmla="*/ 17 w 17"/>
                <a:gd name="T21" fmla="*/ 2 h 22"/>
                <a:gd name="T22" fmla="*/ 14 w 17"/>
                <a:gd name="T23" fmla="*/ 0 h 22"/>
                <a:gd name="T24" fmla="*/ 11 w 17"/>
                <a:gd name="T25" fmla="*/ 0 h 22"/>
                <a:gd name="T26" fmla="*/ 9 w 17"/>
                <a:gd name="T27" fmla="*/ 2 h 22"/>
                <a:gd name="T28" fmla="*/ 3 w 17"/>
                <a:gd name="T29" fmla="*/ 1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3" y="13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82" name="Freeform 217"/>
            <p:cNvSpPr>
              <a:spLocks/>
            </p:cNvSpPr>
            <p:nvPr/>
          </p:nvSpPr>
          <p:spPr bwMode="auto">
            <a:xfrm>
              <a:off x="3752" y="616"/>
              <a:ext cx="30" cy="31"/>
            </a:xfrm>
            <a:custGeom>
              <a:avLst/>
              <a:gdLst>
                <a:gd name="T0" fmla="*/ 3 w 30"/>
                <a:gd name="T1" fmla="*/ 22 h 31"/>
                <a:gd name="T2" fmla="*/ 0 w 30"/>
                <a:gd name="T3" fmla="*/ 25 h 31"/>
                <a:gd name="T4" fmla="*/ 0 w 30"/>
                <a:gd name="T5" fmla="*/ 28 h 31"/>
                <a:gd name="T6" fmla="*/ 3 w 30"/>
                <a:gd name="T7" fmla="*/ 31 h 31"/>
                <a:gd name="T8" fmla="*/ 5 w 30"/>
                <a:gd name="T9" fmla="*/ 31 h 31"/>
                <a:gd name="T10" fmla="*/ 8 w 30"/>
                <a:gd name="T11" fmla="*/ 31 h 31"/>
                <a:gd name="T12" fmla="*/ 11 w 30"/>
                <a:gd name="T13" fmla="*/ 31 h 31"/>
                <a:gd name="T14" fmla="*/ 30 w 30"/>
                <a:gd name="T15" fmla="*/ 11 h 31"/>
                <a:gd name="T16" fmla="*/ 30 w 30"/>
                <a:gd name="T17" fmla="*/ 9 h 31"/>
                <a:gd name="T18" fmla="*/ 30 w 30"/>
                <a:gd name="T19" fmla="*/ 6 h 31"/>
                <a:gd name="T20" fmla="*/ 30 w 30"/>
                <a:gd name="T21" fmla="*/ 3 h 31"/>
                <a:gd name="T22" fmla="*/ 27 w 30"/>
                <a:gd name="T23" fmla="*/ 0 h 31"/>
                <a:gd name="T24" fmla="*/ 25 w 30"/>
                <a:gd name="T25" fmla="*/ 0 h 31"/>
                <a:gd name="T26" fmla="*/ 22 w 30"/>
                <a:gd name="T27" fmla="*/ 3 h 31"/>
                <a:gd name="T28" fmla="*/ 3 w 30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1"/>
                <a:gd name="T47" fmla="*/ 30 w 30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83" name="Line 218"/>
            <p:cNvSpPr>
              <a:spLocks noChangeShapeType="1"/>
            </p:cNvSpPr>
            <p:nvPr/>
          </p:nvSpPr>
          <p:spPr bwMode="auto">
            <a:xfrm flipV="1">
              <a:off x="3777" y="61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84" name="Line 219"/>
            <p:cNvSpPr>
              <a:spLocks noChangeShapeType="1"/>
            </p:cNvSpPr>
            <p:nvPr/>
          </p:nvSpPr>
          <p:spPr bwMode="auto">
            <a:xfrm>
              <a:off x="3796" y="616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85" name="Freeform 220"/>
            <p:cNvSpPr>
              <a:spLocks/>
            </p:cNvSpPr>
            <p:nvPr/>
          </p:nvSpPr>
          <p:spPr bwMode="auto">
            <a:xfrm>
              <a:off x="3801" y="600"/>
              <a:ext cx="28" cy="22"/>
            </a:xfrm>
            <a:custGeom>
              <a:avLst/>
              <a:gdLst>
                <a:gd name="T0" fmla="*/ 3 w 28"/>
                <a:gd name="T1" fmla="*/ 14 h 22"/>
                <a:gd name="T2" fmla="*/ 0 w 28"/>
                <a:gd name="T3" fmla="*/ 16 h 22"/>
                <a:gd name="T4" fmla="*/ 0 w 28"/>
                <a:gd name="T5" fmla="*/ 19 h 22"/>
                <a:gd name="T6" fmla="*/ 3 w 28"/>
                <a:gd name="T7" fmla="*/ 22 h 22"/>
                <a:gd name="T8" fmla="*/ 6 w 28"/>
                <a:gd name="T9" fmla="*/ 22 h 22"/>
                <a:gd name="T10" fmla="*/ 9 w 28"/>
                <a:gd name="T11" fmla="*/ 22 h 22"/>
                <a:gd name="T12" fmla="*/ 11 w 28"/>
                <a:gd name="T13" fmla="*/ 22 h 22"/>
                <a:gd name="T14" fmla="*/ 28 w 28"/>
                <a:gd name="T15" fmla="*/ 11 h 22"/>
                <a:gd name="T16" fmla="*/ 28 w 28"/>
                <a:gd name="T17" fmla="*/ 8 h 22"/>
                <a:gd name="T18" fmla="*/ 28 w 28"/>
                <a:gd name="T19" fmla="*/ 5 h 22"/>
                <a:gd name="T20" fmla="*/ 28 w 28"/>
                <a:gd name="T21" fmla="*/ 3 h 22"/>
                <a:gd name="T22" fmla="*/ 25 w 28"/>
                <a:gd name="T23" fmla="*/ 0 h 22"/>
                <a:gd name="T24" fmla="*/ 22 w 28"/>
                <a:gd name="T25" fmla="*/ 0 h 22"/>
                <a:gd name="T26" fmla="*/ 20 w 28"/>
                <a:gd name="T27" fmla="*/ 3 h 22"/>
                <a:gd name="T28" fmla="*/ 3 w 28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2"/>
                <a:gd name="T47" fmla="*/ 28 w 28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86" name="Line 221"/>
            <p:cNvSpPr>
              <a:spLocks noChangeShapeType="1"/>
            </p:cNvSpPr>
            <p:nvPr/>
          </p:nvSpPr>
          <p:spPr bwMode="auto">
            <a:xfrm>
              <a:off x="3823" y="605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87" name="Line 222"/>
            <p:cNvSpPr>
              <a:spLocks noChangeShapeType="1"/>
            </p:cNvSpPr>
            <p:nvPr/>
          </p:nvSpPr>
          <p:spPr bwMode="auto">
            <a:xfrm>
              <a:off x="3834" y="605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88" name="Freeform 223"/>
            <p:cNvSpPr>
              <a:spLocks/>
            </p:cNvSpPr>
            <p:nvPr/>
          </p:nvSpPr>
          <p:spPr bwMode="auto">
            <a:xfrm>
              <a:off x="3848" y="600"/>
              <a:ext cx="30" cy="22"/>
            </a:xfrm>
            <a:custGeom>
              <a:avLst/>
              <a:gdLst>
                <a:gd name="T0" fmla="*/ 11 w 30"/>
                <a:gd name="T1" fmla="*/ 3 h 22"/>
                <a:gd name="T2" fmla="*/ 8 w 30"/>
                <a:gd name="T3" fmla="*/ 0 h 22"/>
                <a:gd name="T4" fmla="*/ 6 w 30"/>
                <a:gd name="T5" fmla="*/ 0 h 22"/>
                <a:gd name="T6" fmla="*/ 3 w 30"/>
                <a:gd name="T7" fmla="*/ 3 h 22"/>
                <a:gd name="T8" fmla="*/ 0 w 30"/>
                <a:gd name="T9" fmla="*/ 5 h 22"/>
                <a:gd name="T10" fmla="*/ 0 w 30"/>
                <a:gd name="T11" fmla="*/ 8 h 22"/>
                <a:gd name="T12" fmla="*/ 3 w 30"/>
                <a:gd name="T13" fmla="*/ 11 h 22"/>
                <a:gd name="T14" fmla="*/ 22 w 30"/>
                <a:gd name="T15" fmla="*/ 22 h 22"/>
                <a:gd name="T16" fmla="*/ 25 w 30"/>
                <a:gd name="T17" fmla="*/ 22 h 22"/>
                <a:gd name="T18" fmla="*/ 28 w 30"/>
                <a:gd name="T19" fmla="*/ 22 h 22"/>
                <a:gd name="T20" fmla="*/ 30 w 30"/>
                <a:gd name="T21" fmla="*/ 22 h 22"/>
                <a:gd name="T22" fmla="*/ 30 w 30"/>
                <a:gd name="T23" fmla="*/ 19 h 22"/>
                <a:gd name="T24" fmla="*/ 30 w 30"/>
                <a:gd name="T25" fmla="*/ 16 h 22"/>
                <a:gd name="T26" fmla="*/ 30 w 30"/>
                <a:gd name="T27" fmla="*/ 14 h 22"/>
                <a:gd name="T28" fmla="*/ 11 w 30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89" name="Line 224"/>
            <p:cNvSpPr>
              <a:spLocks noChangeShapeType="1"/>
            </p:cNvSpPr>
            <p:nvPr/>
          </p:nvSpPr>
          <p:spPr bwMode="auto">
            <a:xfrm>
              <a:off x="3873" y="6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90" name="Line 225"/>
            <p:cNvSpPr>
              <a:spLocks noChangeShapeType="1"/>
            </p:cNvSpPr>
            <p:nvPr/>
          </p:nvSpPr>
          <p:spPr bwMode="auto">
            <a:xfrm>
              <a:off x="3881" y="61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91" name="Line 226"/>
            <p:cNvSpPr>
              <a:spLocks noChangeShapeType="1"/>
            </p:cNvSpPr>
            <p:nvPr/>
          </p:nvSpPr>
          <p:spPr bwMode="auto">
            <a:xfrm>
              <a:off x="3900" y="622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92" name="Freeform 227"/>
            <p:cNvSpPr>
              <a:spLocks/>
            </p:cNvSpPr>
            <p:nvPr/>
          </p:nvSpPr>
          <p:spPr bwMode="auto">
            <a:xfrm>
              <a:off x="3903" y="636"/>
              <a:ext cx="30" cy="22"/>
            </a:xfrm>
            <a:custGeom>
              <a:avLst/>
              <a:gdLst>
                <a:gd name="T0" fmla="*/ 11 w 30"/>
                <a:gd name="T1" fmla="*/ 2 h 22"/>
                <a:gd name="T2" fmla="*/ 8 w 30"/>
                <a:gd name="T3" fmla="*/ 0 h 22"/>
                <a:gd name="T4" fmla="*/ 6 w 30"/>
                <a:gd name="T5" fmla="*/ 0 h 22"/>
                <a:gd name="T6" fmla="*/ 3 w 30"/>
                <a:gd name="T7" fmla="*/ 2 h 22"/>
                <a:gd name="T8" fmla="*/ 0 w 30"/>
                <a:gd name="T9" fmla="*/ 5 h 22"/>
                <a:gd name="T10" fmla="*/ 0 w 30"/>
                <a:gd name="T11" fmla="*/ 8 h 22"/>
                <a:gd name="T12" fmla="*/ 3 w 30"/>
                <a:gd name="T13" fmla="*/ 11 h 22"/>
                <a:gd name="T14" fmla="*/ 22 w 30"/>
                <a:gd name="T15" fmla="*/ 22 h 22"/>
                <a:gd name="T16" fmla="*/ 25 w 30"/>
                <a:gd name="T17" fmla="*/ 22 h 22"/>
                <a:gd name="T18" fmla="*/ 28 w 30"/>
                <a:gd name="T19" fmla="*/ 22 h 22"/>
                <a:gd name="T20" fmla="*/ 30 w 30"/>
                <a:gd name="T21" fmla="*/ 22 h 22"/>
                <a:gd name="T22" fmla="*/ 30 w 30"/>
                <a:gd name="T23" fmla="*/ 19 h 22"/>
                <a:gd name="T24" fmla="*/ 30 w 30"/>
                <a:gd name="T25" fmla="*/ 16 h 22"/>
                <a:gd name="T26" fmla="*/ 30 w 30"/>
                <a:gd name="T27" fmla="*/ 13 h 22"/>
                <a:gd name="T28" fmla="*/ 11 w 3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93" name="Freeform 228"/>
            <p:cNvSpPr>
              <a:spLocks/>
            </p:cNvSpPr>
            <p:nvPr/>
          </p:nvSpPr>
          <p:spPr bwMode="auto">
            <a:xfrm>
              <a:off x="2863" y="1270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8 w 22"/>
                <a:gd name="T3" fmla="*/ 0 h 22"/>
                <a:gd name="T4" fmla="*/ 6 w 22"/>
                <a:gd name="T5" fmla="*/ 0 h 22"/>
                <a:gd name="T6" fmla="*/ 3 w 22"/>
                <a:gd name="T7" fmla="*/ 3 h 22"/>
                <a:gd name="T8" fmla="*/ 0 w 22"/>
                <a:gd name="T9" fmla="*/ 6 h 22"/>
                <a:gd name="T10" fmla="*/ 0 w 22"/>
                <a:gd name="T11" fmla="*/ 9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20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94" name="Freeform 229"/>
            <p:cNvSpPr>
              <a:spLocks/>
            </p:cNvSpPr>
            <p:nvPr/>
          </p:nvSpPr>
          <p:spPr bwMode="auto">
            <a:xfrm>
              <a:off x="2874" y="1281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8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19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2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95" name="Freeform 230"/>
            <p:cNvSpPr>
              <a:spLocks/>
            </p:cNvSpPr>
            <p:nvPr/>
          </p:nvSpPr>
          <p:spPr bwMode="auto">
            <a:xfrm>
              <a:off x="2891" y="1301"/>
              <a:ext cx="19" cy="16"/>
            </a:xfrm>
            <a:custGeom>
              <a:avLst/>
              <a:gdLst>
                <a:gd name="T0" fmla="*/ 11 w 19"/>
                <a:gd name="T1" fmla="*/ 2 h 16"/>
                <a:gd name="T2" fmla="*/ 8 w 19"/>
                <a:gd name="T3" fmla="*/ 0 h 16"/>
                <a:gd name="T4" fmla="*/ 5 w 19"/>
                <a:gd name="T5" fmla="*/ 0 h 16"/>
                <a:gd name="T6" fmla="*/ 2 w 19"/>
                <a:gd name="T7" fmla="*/ 2 h 16"/>
                <a:gd name="T8" fmla="*/ 0 w 19"/>
                <a:gd name="T9" fmla="*/ 5 h 16"/>
                <a:gd name="T10" fmla="*/ 0 w 19"/>
                <a:gd name="T11" fmla="*/ 8 h 16"/>
                <a:gd name="T12" fmla="*/ 2 w 19"/>
                <a:gd name="T13" fmla="*/ 11 h 16"/>
                <a:gd name="T14" fmla="*/ 11 w 19"/>
                <a:gd name="T15" fmla="*/ 16 h 16"/>
                <a:gd name="T16" fmla="*/ 13 w 19"/>
                <a:gd name="T17" fmla="*/ 16 h 16"/>
                <a:gd name="T18" fmla="*/ 16 w 19"/>
                <a:gd name="T19" fmla="*/ 16 h 16"/>
                <a:gd name="T20" fmla="*/ 19 w 19"/>
                <a:gd name="T21" fmla="*/ 16 h 16"/>
                <a:gd name="T22" fmla="*/ 19 w 19"/>
                <a:gd name="T23" fmla="*/ 13 h 16"/>
                <a:gd name="T24" fmla="*/ 19 w 19"/>
                <a:gd name="T25" fmla="*/ 11 h 16"/>
                <a:gd name="T26" fmla="*/ 19 w 19"/>
                <a:gd name="T27" fmla="*/ 8 h 16"/>
                <a:gd name="T28" fmla="*/ 11 w 19"/>
                <a:gd name="T29" fmla="*/ 2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6"/>
                <a:gd name="T47" fmla="*/ 19 w 1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6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96" name="Line 231"/>
            <p:cNvSpPr>
              <a:spLocks noChangeShapeType="1"/>
            </p:cNvSpPr>
            <p:nvPr/>
          </p:nvSpPr>
          <p:spPr bwMode="auto">
            <a:xfrm>
              <a:off x="2904" y="1312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97" name="Line 232"/>
            <p:cNvSpPr>
              <a:spLocks noChangeShapeType="1"/>
            </p:cNvSpPr>
            <p:nvPr/>
          </p:nvSpPr>
          <p:spPr bwMode="auto">
            <a:xfrm>
              <a:off x="2924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98" name="Line 233"/>
            <p:cNvSpPr>
              <a:spLocks noChangeShapeType="1"/>
            </p:cNvSpPr>
            <p:nvPr/>
          </p:nvSpPr>
          <p:spPr bwMode="auto">
            <a:xfrm>
              <a:off x="2943" y="1320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99" name="Line 234"/>
            <p:cNvSpPr>
              <a:spLocks noChangeShapeType="1"/>
            </p:cNvSpPr>
            <p:nvPr/>
          </p:nvSpPr>
          <p:spPr bwMode="auto">
            <a:xfrm>
              <a:off x="2951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00" name="Line 235"/>
            <p:cNvSpPr>
              <a:spLocks noChangeShapeType="1"/>
            </p:cNvSpPr>
            <p:nvPr/>
          </p:nvSpPr>
          <p:spPr bwMode="auto">
            <a:xfrm>
              <a:off x="2970" y="132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01" name="Freeform 236"/>
            <p:cNvSpPr>
              <a:spLocks/>
            </p:cNvSpPr>
            <p:nvPr/>
          </p:nvSpPr>
          <p:spPr bwMode="auto">
            <a:xfrm>
              <a:off x="2976" y="1306"/>
              <a:ext cx="27" cy="19"/>
            </a:xfrm>
            <a:custGeom>
              <a:avLst/>
              <a:gdLst>
                <a:gd name="T0" fmla="*/ 5 w 27"/>
                <a:gd name="T1" fmla="*/ 8 h 19"/>
                <a:gd name="T2" fmla="*/ 3 w 27"/>
                <a:gd name="T3" fmla="*/ 11 h 19"/>
                <a:gd name="T4" fmla="*/ 0 w 27"/>
                <a:gd name="T5" fmla="*/ 14 h 19"/>
                <a:gd name="T6" fmla="*/ 0 w 27"/>
                <a:gd name="T7" fmla="*/ 17 h 19"/>
                <a:gd name="T8" fmla="*/ 3 w 27"/>
                <a:gd name="T9" fmla="*/ 19 h 19"/>
                <a:gd name="T10" fmla="*/ 5 w 27"/>
                <a:gd name="T11" fmla="*/ 19 h 19"/>
                <a:gd name="T12" fmla="*/ 8 w 27"/>
                <a:gd name="T13" fmla="*/ 19 h 19"/>
                <a:gd name="T14" fmla="*/ 25 w 27"/>
                <a:gd name="T15" fmla="*/ 11 h 19"/>
                <a:gd name="T16" fmla="*/ 27 w 27"/>
                <a:gd name="T17" fmla="*/ 11 h 19"/>
                <a:gd name="T18" fmla="*/ 27 w 27"/>
                <a:gd name="T19" fmla="*/ 8 h 19"/>
                <a:gd name="T20" fmla="*/ 27 w 27"/>
                <a:gd name="T21" fmla="*/ 6 h 19"/>
                <a:gd name="T22" fmla="*/ 27 w 27"/>
                <a:gd name="T23" fmla="*/ 3 h 19"/>
                <a:gd name="T24" fmla="*/ 25 w 27"/>
                <a:gd name="T25" fmla="*/ 0 h 19"/>
                <a:gd name="T26" fmla="*/ 22 w 27"/>
                <a:gd name="T27" fmla="*/ 0 h 19"/>
                <a:gd name="T28" fmla="*/ 5 w 27"/>
                <a:gd name="T29" fmla="*/ 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19"/>
                <a:gd name="T47" fmla="*/ 27 w 2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19">
                  <a:moveTo>
                    <a:pt x="5" y="8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02" name="Freeform 237"/>
            <p:cNvSpPr>
              <a:spLocks/>
            </p:cNvSpPr>
            <p:nvPr/>
          </p:nvSpPr>
          <p:spPr bwMode="auto">
            <a:xfrm>
              <a:off x="2992" y="1301"/>
              <a:ext cx="22" cy="16"/>
            </a:xfrm>
            <a:custGeom>
              <a:avLst/>
              <a:gdLst>
                <a:gd name="T0" fmla="*/ 6 w 22"/>
                <a:gd name="T1" fmla="*/ 5 h 16"/>
                <a:gd name="T2" fmla="*/ 3 w 22"/>
                <a:gd name="T3" fmla="*/ 8 h 16"/>
                <a:gd name="T4" fmla="*/ 0 w 22"/>
                <a:gd name="T5" fmla="*/ 11 h 16"/>
                <a:gd name="T6" fmla="*/ 0 w 22"/>
                <a:gd name="T7" fmla="*/ 13 h 16"/>
                <a:gd name="T8" fmla="*/ 3 w 22"/>
                <a:gd name="T9" fmla="*/ 16 h 16"/>
                <a:gd name="T10" fmla="*/ 6 w 22"/>
                <a:gd name="T11" fmla="*/ 16 h 16"/>
                <a:gd name="T12" fmla="*/ 9 w 22"/>
                <a:gd name="T13" fmla="*/ 16 h 16"/>
                <a:gd name="T14" fmla="*/ 20 w 22"/>
                <a:gd name="T15" fmla="*/ 11 h 16"/>
                <a:gd name="T16" fmla="*/ 22 w 22"/>
                <a:gd name="T17" fmla="*/ 11 h 16"/>
                <a:gd name="T18" fmla="*/ 22 w 22"/>
                <a:gd name="T19" fmla="*/ 8 h 16"/>
                <a:gd name="T20" fmla="*/ 22 w 22"/>
                <a:gd name="T21" fmla="*/ 5 h 16"/>
                <a:gd name="T22" fmla="*/ 22 w 22"/>
                <a:gd name="T23" fmla="*/ 2 h 16"/>
                <a:gd name="T24" fmla="*/ 20 w 22"/>
                <a:gd name="T25" fmla="*/ 0 h 16"/>
                <a:gd name="T26" fmla="*/ 17 w 22"/>
                <a:gd name="T27" fmla="*/ 0 h 16"/>
                <a:gd name="T28" fmla="*/ 6 w 22"/>
                <a:gd name="T29" fmla="*/ 5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6"/>
                <a:gd name="T47" fmla="*/ 22 w 2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6">
                  <a:moveTo>
                    <a:pt x="6" y="5"/>
                  </a:moveTo>
                  <a:lnTo>
                    <a:pt x="3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03" name="Freeform 238"/>
            <p:cNvSpPr>
              <a:spLocks/>
            </p:cNvSpPr>
            <p:nvPr/>
          </p:nvSpPr>
          <p:spPr bwMode="auto">
            <a:xfrm>
              <a:off x="3003" y="1281"/>
              <a:ext cx="31" cy="31"/>
            </a:xfrm>
            <a:custGeom>
              <a:avLst/>
              <a:gdLst>
                <a:gd name="T0" fmla="*/ 3 w 31"/>
                <a:gd name="T1" fmla="*/ 22 h 31"/>
                <a:gd name="T2" fmla="*/ 0 w 31"/>
                <a:gd name="T3" fmla="*/ 25 h 31"/>
                <a:gd name="T4" fmla="*/ 0 w 31"/>
                <a:gd name="T5" fmla="*/ 28 h 31"/>
                <a:gd name="T6" fmla="*/ 3 w 31"/>
                <a:gd name="T7" fmla="*/ 31 h 31"/>
                <a:gd name="T8" fmla="*/ 6 w 31"/>
                <a:gd name="T9" fmla="*/ 31 h 31"/>
                <a:gd name="T10" fmla="*/ 9 w 31"/>
                <a:gd name="T11" fmla="*/ 31 h 31"/>
                <a:gd name="T12" fmla="*/ 11 w 31"/>
                <a:gd name="T13" fmla="*/ 31 h 31"/>
                <a:gd name="T14" fmla="*/ 31 w 31"/>
                <a:gd name="T15" fmla="*/ 11 h 31"/>
                <a:gd name="T16" fmla="*/ 31 w 31"/>
                <a:gd name="T17" fmla="*/ 9 h 31"/>
                <a:gd name="T18" fmla="*/ 31 w 31"/>
                <a:gd name="T19" fmla="*/ 6 h 31"/>
                <a:gd name="T20" fmla="*/ 31 w 31"/>
                <a:gd name="T21" fmla="*/ 3 h 31"/>
                <a:gd name="T22" fmla="*/ 28 w 31"/>
                <a:gd name="T23" fmla="*/ 0 h 31"/>
                <a:gd name="T24" fmla="*/ 25 w 31"/>
                <a:gd name="T25" fmla="*/ 0 h 31"/>
                <a:gd name="T26" fmla="*/ 22 w 31"/>
                <a:gd name="T27" fmla="*/ 3 h 31"/>
                <a:gd name="T28" fmla="*/ 3 w 31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1"/>
                <a:gd name="T47" fmla="*/ 31 w 31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04" name="Freeform 239"/>
            <p:cNvSpPr>
              <a:spLocks/>
            </p:cNvSpPr>
            <p:nvPr/>
          </p:nvSpPr>
          <p:spPr bwMode="auto">
            <a:xfrm>
              <a:off x="3023" y="1270"/>
              <a:ext cx="30" cy="22"/>
            </a:xfrm>
            <a:custGeom>
              <a:avLst/>
              <a:gdLst>
                <a:gd name="T0" fmla="*/ 2 w 30"/>
                <a:gd name="T1" fmla="*/ 14 h 22"/>
                <a:gd name="T2" fmla="*/ 0 w 30"/>
                <a:gd name="T3" fmla="*/ 17 h 22"/>
                <a:gd name="T4" fmla="*/ 0 w 30"/>
                <a:gd name="T5" fmla="*/ 20 h 22"/>
                <a:gd name="T6" fmla="*/ 2 w 30"/>
                <a:gd name="T7" fmla="*/ 22 h 22"/>
                <a:gd name="T8" fmla="*/ 5 w 30"/>
                <a:gd name="T9" fmla="*/ 22 h 22"/>
                <a:gd name="T10" fmla="*/ 8 w 30"/>
                <a:gd name="T11" fmla="*/ 22 h 22"/>
                <a:gd name="T12" fmla="*/ 11 w 30"/>
                <a:gd name="T13" fmla="*/ 22 h 22"/>
                <a:gd name="T14" fmla="*/ 30 w 30"/>
                <a:gd name="T15" fmla="*/ 11 h 22"/>
                <a:gd name="T16" fmla="*/ 30 w 30"/>
                <a:gd name="T17" fmla="*/ 9 h 22"/>
                <a:gd name="T18" fmla="*/ 30 w 30"/>
                <a:gd name="T19" fmla="*/ 6 h 22"/>
                <a:gd name="T20" fmla="*/ 30 w 30"/>
                <a:gd name="T21" fmla="*/ 3 h 22"/>
                <a:gd name="T22" fmla="*/ 27 w 30"/>
                <a:gd name="T23" fmla="*/ 0 h 22"/>
                <a:gd name="T24" fmla="*/ 24 w 30"/>
                <a:gd name="T25" fmla="*/ 0 h 22"/>
                <a:gd name="T26" fmla="*/ 22 w 30"/>
                <a:gd name="T27" fmla="*/ 3 h 22"/>
                <a:gd name="T28" fmla="*/ 2 w 3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05" name="Freeform 240"/>
            <p:cNvSpPr>
              <a:spLocks/>
            </p:cNvSpPr>
            <p:nvPr/>
          </p:nvSpPr>
          <p:spPr bwMode="auto">
            <a:xfrm>
              <a:off x="3042" y="1257"/>
              <a:ext cx="19" cy="24"/>
            </a:xfrm>
            <a:custGeom>
              <a:avLst/>
              <a:gdLst>
                <a:gd name="T0" fmla="*/ 3 w 19"/>
                <a:gd name="T1" fmla="*/ 16 h 24"/>
                <a:gd name="T2" fmla="*/ 0 w 19"/>
                <a:gd name="T3" fmla="*/ 19 h 24"/>
                <a:gd name="T4" fmla="*/ 0 w 19"/>
                <a:gd name="T5" fmla="*/ 22 h 24"/>
                <a:gd name="T6" fmla="*/ 3 w 19"/>
                <a:gd name="T7" fmla="*/ 24 h 24"/>
                <a:gd name="T8" fmla="*/ 5 w 19"/>
                <a:gd name="T9" fmla="*/ 24 h 24"/>
                <a:gd name="T10" fmla="*/ 8 w 19"/>
                <a:gd name="T11" fmla="*/ 24 h 24"/>
                <a:gd name="T12" fmla="*/ 11 w 19"/>
                <a:gd name="T13" fmla="*/ 24 h 24"/>
                <a:gd name="T14" fmla="*/ 19 w 19"/>
                <a:gd name="T15" fmla="*/ 11 h 24"/>
                <a:gd name="T16" fmla="*/ 19 w 19"/>
                <a:gd name="T17" fmla="*/ 8 h 24"/>
                <a:gd name="T18" fmla="*/ 19 w 19"/>
                <a:gd name="T19" fmla="*/ 5 h 24"/>
                <a:gd name="T20" fmla="*/ 19 w 19"/>
                <a:gd name="T21" fmla="*/ 2 h 24"/>
                <a:gd name="T22" fmla="*/ 16 w 19"/>
                <a:gd name="T23" fmla="*/ 0 h 24"/>
                <a:gd name="T24" fmla="*/ 14 w 19"/>
                <a:gd name="T25" fmla="*/ 0 h 24"/>
                <a:gd name="T26" fmla="*/ 11 w 19"/>
                <a:gd name="T27" fmla="*/ 2 h 24"/>
                <a:gd name="T28" fmla="*/ 3 w 19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4"/>
                <a:gd name="T47" fmla="*/ 19 w 19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06" name="Freeform 241"/>
            <p:cNvSpPr>
              <a:spLocks/>
            </p:cNvSpPr>
            <p:nvPr/>
          </p:nvSpPr>
          <p:spPr bwMode="auto">
            <a:xfrm>
              <a:off x="3050" y="1229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6 h 39"/>
                <a:gd name="T20" fmla="*/ 28 w 28"/>
                <a:gd name="T21" fmla="*/ 3 h 39"/>
                <a:gd name="T22" fmla="*/ 25 w 28"/>
                <a:gd name="T23" fmla="*/ 0 h 39"/>
                <a:gd name="T24" fmla="*/ 22 w 28"/>
                <a:gd name="T25" fmla="*/ 0 h 39"/>
                <a:gd name="T26" fmla="*/ 19 w 28"/>
                <a:gd name="T27" fmla="*/ 3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07" name="Line 242"/>
            <p:cNvSpPr>
              <a:spLocks noChangeShapeType="1"/>
            </p:cNvSpPr>
            <p:nvPr/>
          </p:nvSpPr>
          <p:spPr bwMode="auto">
            <a:xfrm flipV="1">
              <a:off x="3072" y="1215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08" name="Freeform 243"/>
            <p:cNvSpPr>
              <a:spLocks/>
            </p:cNvSpPr>
            <p:nvPr/>
          </p:nvSpPr>
          <p:spPr bwMode="auto">
            <a:xfrm>
              <a:off x="3075" y="1185"/>
              <a:ext cx="30" cy="36"/>
            </a:xfrm>
            <a:custGeom>
              <a:avLst/>
              <a:gdLst>
                <a:gd name="T0" fmla="*/ 3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5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7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09" name="Freeform 244"/>
            <p:cNvSpPr>
              <a:spLocks/>
            </p:cNvSpPr>
            <p:nvPr/>
          </p:nvSpPr>
          <p:spPr bwMode="auto">
            <a:xfrm>
              <a:off x="3094" y="1161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2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10" name="Line 245"/>
            <p:cNvSpPr>
              <a:spLocks noChangeShapeType="1"/>
            </p:cNvSpPr>
            <p:nvPr/>
          </p:nvSpPr>
          <p:spPr bwMode="auto">
            <a:xfrm flipV="1">
              <a:off x="3119" y="1141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11" name="Freeform 246"/>
            <p:cNvSpPr>
              <a:spLocks/>
            </p:cNvSpPr>
            <p:nvPr/>
          </p:nvSpPr>
          <p:spPr bwMode="auto">
            <a:xfrm>
              <a:off x="3122" y="1108"/>
              <a:ext cx="30" cy="39"/>
            </a:xfrm>
            <a:custGeom>
              <a:avLst/>
              <a:gdLst>
                <a:gd name="T0" fmla="*/ 2 w 30"/>
                <a:gd name="T1" fmla="*/ 31 h 39"/>
                <a:gd name="T2" fmla="*/ 0 w 30"/>
                <a:gd name="T3" fmla="*/ 33 h 39"/>
                <a:gd name="T4" fmla="*/ 0 w 30"/>
                <a:gd name="T5" fmla="*/ 36 h 39"/>
                <a:gd name="T6" fmla="*/ 2 w 30"/>
                <a:gd name="T7" fmla="*/ 39 h 39"/>
                <a:gd name="T8" fmla="*/ 5 w 30"/>
                <a:gd name="T9" fmla="*/ 39 h 39"/>
                <a:gd name="T10" fmla="*/ 8 w 30"/>
                <a:gd name="T11" fmla="*/ 39 h 39"/>
                <a:gd name="T12" fmla="*/ 11 w 30"/>
                <a:gd name="T13" fmla="*/ 39 h 39"/>
                <a:gd name="T14" fmla="*/ 30 w 30"/>
                <a:gd name="T15" fmla="*/ 11 h 39"/>
                <a:gd name="T16" fmla="*/ 30 w 30"/>
                <a:gd name="T17" fmla="*/ 9 h 39"/>
                <a:gd name="T18" fmla="*/ 30 w 30"/>
                <a:gd name="T19" fmla="*/ 6 h 39"/>
                <a:gd name="T20" fmla="*/ 30 w 30"/>
                <a:gd name="T21" fmla="*/ 3 h 39"/>
                <a:gd name="T22" fmla="*/ 27 w 30"/>
                <a:gd name="T23" fmla="*/ 0 h 39"/>
                <a:gd name="T24" fmla="*/ 24 w 30"/>
                <a:gd name="T25" fmla="*/ 0 h 39"/>
                <a:gd name="T26" fmla="*/ 22 w 30"/>
                <a:gd name="T27" fmla="*/ 3 h 39"/>
                <a:gd name="T28" fmla="*/ 2 w 30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2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12" name="Line 247"/>
            <p:cNvSpPr>
              <a:spLocks noChangeShapeType="1"/>
            </p:cNvSpPr>
            <p:nvPr/>
          </p:nvSpPr>
          <p:spPr bwMode="auto">
            <a:xfrm flipV="1">
              <a:off x="3146" y="1089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13" name="Freeform 248"/>
            <p:cNvSpPr>
              <a:spLocks/>
            </p:cNvSpPr>
            <p:nvPr/>
          </p:nvSpPr>
          <p:spPr bwMode="auto">
            <a:xfrm>
              <a:off x="3152" y="1048"/>
              <a:ext cx="30" cy="47"/>
            </a:xfrm>
            <a:custGeom>
              <a:avLst/>
              <a:gdLst>
                <a:gd name="T0" fmla="*/ 3 w 30"/>
                <a:gd name="T1" fmla="*/ 38 h 47"/>
                <a:gd name="T2" fmla="*/ 0 w 30"/>
                <a:gd name="T3" fmla="*/ 41 h 47"/>
                <a:gd name="T4" fmla="*/ 0 w 30"/>
                <a:gd name="T5" fmla="*/ 44 h 47"/>
                <a:gd name="T6" fmla="*/ 3 w 30"/>
                <a:gd name="T7" fmla="*/ 47 h 47"/>
                <a:gd name="T8" fmla="*/ 5 w 30"/>
                <a:gd name="T9" fmla="*/ 47 h 47"/>
                <a:gd name="T10" fmla="*/ 8 w 30"/>
                <a:gd name="T11" fmla="*/ 47 h 47"/>
                <a:gd name="T12" fmla="*/ 11 w 30"/>
                <a:gd name="T13" fmla="*/ 47 h 47"/>
                <a:gd name="T14" fmla="*/ 30 w 30"/>
                <a:gd name="T15" fmla="*/ 11 h 47"/>
                <a:gd name="T16" fmla="*/ 30 w 30"/>
                <a:gd name="T17" fmla="*/ 8 h 47"/>
                <a:gd name="T18" fmla="*/ 30 w 30"/>
                <a:gd name="T19" fmla="*/ 5 h 47"/>
                <a:gd name="T20" fmla="*/ 30 w 30"/>
                <a:gd name="T21" fmla="*/ 3 h 47"/>
                <a:gd name="T22" fmla="*/ 28 w 30"/>
                <a:gd name="T23" fmla="*/ 0 h 47"/>
                <a:gd name="T24" fmla="*/ 25 w 30"/>
                <a:gd name="T25" fmla="*/ 0 h 47"/>
                <a:gd name="T26" fmla="*/ 22 w 30"/>
                <a:gd name="T27" fmla="*/ 3 h 47"/>
                <a:gd name="T28" fmla="*/ 3 w 30"/>
                <a:gd name="T29" fmla="*/ 38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3" y="38"/>
                  </a:moveTo>
                  <a:lnTo>
                    <a:pt x="0" y="41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1" y="47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14" name="Freeform 249"/>
            <p:cNvSpPr>
              <a:spLocks/>
            </p:cNvSpPr>
            <p:nvPr/>
          </p:nvSpPr>
          <p:spPr bwMode="auto">
            <a:xfrm>
              <a:off x="3171" y="1023"/>
              <a:ext cx="28" cy="36"/>
            </a:xfrm>
            <a:custGeom>
              <a:avLst/>
              <a:gdLst>
                <a:gd name="T0" fmla="*/ 3 w 28"/>
                <a:gd name="T1" fmla="*/ 28 h 36"/>
                <a:gd name="T2" fmla="*/ 0 w 28"/>
                <a:gd name="T3" fmla="*/ 30 h 36"/>
                <a:gd name="T4" fmla="*/ 0 w 28"/>
                <a:gd name="T5" fmla="*/ 33 h 36"/>
                <a:gd name="T6" fmla="*/ 3 w 28"/>
                <a:gd name="T7" fmla="*/ 36 h 36"/>
                <a:gd name="T8" fmla="*/ 6 w 28"/>
                <a:gd name="T9" fmla="*/ 36 h 36"/>
                <a:gd name="T10" fmla="*/ 9 w 28"/>
                <a:gd name="T11" fmla="*/ 36 h 36"/>
                <a:gd name="T12" fmla="*/ 11 w 28"/>
                <a:gd name="T13" fmla="*/ 36 h 36"/>
                <a:gd name="T14" fmla="*/ 28 w 28"/>
                <a:gd name="T15" fmla="*/ 11 h 36"/>
                <a:gd name="T16" fmla="*/ 28 w 28"/>
                <a:gd name="T17" fmla="*/ 8 h 36"/>
                <a:gd name="T18" fmla="*/ 28 w 28"/>
                <a:gd name="T19" fmla="*/ 6 h 36"/>
                <a:gd name="T20" fmla="*/ 28 w 28"/>
                <a:gd name="T21" fmla="*/ 3 h 36"/>
                <a:gd name="T22" fmla="*/ 25 w 28"/>
                <a:gd name="T23" fmla="*/ 0 h 36"/>
                <a:gd name="T24" fmla="*/ 22 w 28"/>
                <a:gd name="T25" fmla="*/ 0 h 36"/>
                <a:gd name="T26" fmla="*/ 20 w 28"/>
                <a:gd name="T27" fmla="*/ 3 h 36"/>
                <a:gd name="T28" fmla="*/ 3 w 28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15" name="Line 250"/>
            <p:cNvSpPr>
              <a:spLocks noChangeShapeType="1"/>
            </p:cNvSpPr>
            <p:nvPr/>
          </p:nvSpPr>
          <p:spPr bwMode="auto">
            <a:xfrm flipV="1">
              <a:off x="3193" y="993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16" name="Freeform 251"/>
            <p:cNvSpPr>
              <a:spLocks/>
            </p:cNvSpPr>
            <p:nvPr/>
          </p:nvSpPr>
          <p:spPr bwMode="auto">
            <a:xfrm>
              <a:off x="3199" y="963"/>
              <a:ext cx="27" cy="35"/>
            </a:xfrm>
            <a:custGeom>
              <a:avLst/>
              <a:gdLst>
                <a:gd name="T0" fmla="*/ 3 w 27"/>
                <a:gd name="T1" fmla="*/ 27 h 35"/>
                <a:gd name="T2" fmla="*/ 0 w 27"/>
                <a:gd name="T3" fmla="*/ 30 h 35"/>
                <a:gd name="T4" fmla="*/ 0 w 27"/>
                <a:gd name="T5" fmla="*/ 33 h 35"/>
                <a:gd name="T6" fmla="*/ 3 w 27"/>
                <a:gd name="T7" fmla="*/ 35 h 35"/>
                <a:gd name="T8" fmla="*/ 5 w 27"/>
                <a:gd name="T9" fmla="*/ 35 h 35"/>
                <a:gd name="T10" fmla="*/ 8 w 27"/>
                <a:gd name="T11" fmla="*/ 35 h 35"/>
                <a:gd name="T12" fmla="*/ 11 w 27"/>
                <a:gd name="T13" fmla="*/ 35 h 35"/>
                <a:gd name="T14" fmla="*/ 27 w 27"/>
                <a:gd name="T15" fmla="*/ 11 h 35"/>
                <a:gd name="T16" fmla="*/ 27 w 27"/>
                <a:gd name="T17" fmla="*/ 8 h 35"/>
                <a:gd name="T18" fmla="*/ 27 w 27"/>
                <a:gd name="T19" fmla="*/ 5 h 35"/>
                <a:gd name="T20" fmla="*/ 27 w 27"/>
                <a:gd name="T21" fmla="*/ 2 h 35"/>
                <a:gd name="T22" fmla="*/ 25 w 27"/>
                <a:gd name="T23" fmla="*/ 0 h 35"/>
                <a:gd name="T24" fmla="*/ 22 w 27"/>
                <a:gd name="T25" fmla="*/ 0 h 35"/>
                <a:gd name="T26" fmla="*/ 19 w 27"/>
                <a:gd name="T27" fmla="*/ 2 h 35"/>
                <a:gd name="T28" fmla="*/ 3 w 27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5"/>
                <a:gd name="T47" fmla="*/ 27 w 2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17" name="Line 252"/>
            <p:cNvSpPr>
              <a:spLocks noChangeShapeType="1"/>
            </p:cNvSpPr>
            <p:nvPr/>
          </p:nvSpPr>
          <p:spPr bwMode="auto">
            <a:xfrm flipV="1">
              <a:off x="3221" y="932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18" name="Freeform 253"/>
            <p:cNvSpPr>
              <a:spLocks/>
            </p:cNvSpPr>
            <p:nvPr/>
          </p:nvSpPr>
          <p:spPr bwMode="auto">
            <a:xfrm>
              <a:off x="3226" y="894"/>
              <a:ext cx="28" cy="44"/>
            </a:xfrm>
            <a:custGeom>
              <a:avLst/>
              <a:gdLst>
                <a:gd name="T0" fmla="*/ 3 w 28"/>
                <a:gd name="T1" fmla="*/ 36 h 44"/>
                <a:gd name="T2" fmla="*/ 0 w 28"/>
                <a:gd name="T3" fmla="*/ 38 h 44"/>
                <a:gd name="T4" fmla="*/ 0 w 28"/>
                <a:gd name="T5" fmla="*/ 41 h 44"/>
                <a:gd name="T6" fmla="*/ 3 w 28"/>
                <a:gd name="T7" fmla="*/ 44 h 44"/>
                <a:gd name="T8" fmla="*/ 6 w 28"/>
                <a:gd name="T9" fmla="*/ 44 h 44"/>
                <a:gd name="T10" fmla="*/ 9 w 28"/>
                <a:gd name="T11" fmla="*/ 44 h 44"/>
                <a:gd name="T12" fmla="*/ 11 w 28"/>
                <a:gd name="T13" fmla="*/ 44 h 44"/>
                <a:gd name="T14" fmla="*/ 28 w 28"/>
                <a:gd name="T15" fmla="*/ 11 h 44"/>
                <a:gd name="T16" fmla="*/ 28 w 28"/>
                <a:gd name="T17" fmla="*/ 8 h 44"/>
                <a:gd name="T18" fmla="*/ 28 w 28"/>
                <a:gd name="T19" fmla="*/ 5 h 44"/>
                <a:gd name="T20" fmla="*/ 28 w 28"/>
                <a:gd name="T21" fmla="*/ 3 h 44"/>
                <a:gd name="T22" fmla="*/ 25 w 28"/>
                <a:gd name="T23" fmla="*/ 0 h 44"/>
                <a:gd name="T24" fmla="*/ 22 w 28"/>
                <a:gd name="T25" fmla="*/ 0 h 44"/>
                <a:gd name="T26" fmla="*/ 20 w 28"/>
                <a:gd name="T27" fmla="*/ 3 h 44"/>
                <a:gd name="T28" fmla="*/ 3 w 28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3" y="36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19" name="Freeform 254"/>
            <p:cNvSpPr>
              <a:spLocks/>
            </p:cNvSpPr>
            <p:nvPr/>
          </p:nvSpPr>
          <p:spPr bwMode="auto">
            <a:xfrm>
              <a:off x="3243" y="869"/>
              <a:ext cx="30" cy="36"/>
            </a:xfrm>
            <a:custGeom>
              <a:avLst/>
              <a:gdLst>
                <a:gd name="T0" fmla="*/ 3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5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7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20" name="Line 255"/>
            <p:cNvSpPr>
              <a:spLocks noChangeShapeType="1"/>
            </p:cNvSpPr>
            <p:nvPr/>
          </p:nvSpPr>
          <p:spPr bwMode="auto">
            <a:xfrm flipV="1">
              <a:off x="3268" y="839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21" name="Freeform 256"/>
            <p:cNvSpPr>
              <a:spLocks/>
            </p:cNvSpPr>
            <p:nvPr/>
          </p:nvSpPr>
          <p:spPr bwMode="auto">
            <a:xfrm>
              <a:off x="3270" y="811"/>
              <a:ext cx="31" cy="33"/>
            </a:xfrm>
            <a:custGeom>
              <a:avLst/>
              <a:gdLst>
                <a:gd name="T0" fmla="*/ 3 w 31"/>
                <a:gd name="T1" fmla="*/ 25 h 33"/>
                <a:gd name="T2" fmla="*/ 0 w 31"/>
                <a:gd name="T3" fmla="*/ 28 h 33"/>
                <a:gd name="T4" fmla="*/ 0 w 31"/>
                <a:gd name="T5" fmla="*/ 31 h 33"/>
                <a:gd name="T6" fmla="*/ 3 w 31"/>
                <a:gd name="T7" fmla="*/ 33 h 33"/>
                <a:gd name="T8" fmla="*/ 6 w 31"/>
                <a:gd name="T9" fmla="*/ 33 h 33"/>
                <a:gd name="T10" fmla="*/ 9 w 31"/>
                <a:gd name="T11" fmla="*/ 33 h 33"/>
                <a:gd name="T12" fmla="*/ 11 w 31"/>
                <a:gd name="T13" fmla="*/ 33 h 33"/>
                <a:gd name="T14" fmla="*/ 31 w 31"/>
                <a:gd name="T15" fmla="*/ 11 h 33"/>
                <a:gd name="T16" fmla="*/ 31 w 31"/>
                <a:gd name="T17" fmla="*/ 9 h 33"/>
                <a:gd name="T18" fmla="*/ 31 w 31"/>
                <a:gd name="T19" fmla="*/ 6 h 33"/>
                <a:gd name="T20" fmla="*/ 31 w 31"/>
                <a:gd name="T21" fmla="*/ 3 h 33"/>
                <a:gd name="T22" fmla="*/ 28 w 31"/>
                <a:gd name="T23" fmla="*/ 0 h 33"/>
                <a:gd name="T24" fmla="*/ 25 w 31"/>
                <a:gd name="T25" fmla="*/ 0 h 33"/>
                <a:gd name="T26" fmla="*/ 22 w 31"/>
                <a:gd name="T27" fmla="*/ 3 h 33"/>
                <a:gd name="T28" fmla="*/ 3 w 31"/>
                <a:gd name="T29" fmla="*/ 25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3"/>
                <a:gd name="T47" fmla="*/ 31 w 31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3">
                  <a:moveTo>
                    <a:pt x="3" y="25"/>
                  </a:move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22" name="Line 257"/>
            <p:cNvSpPr>
              <a:spLocks noChangeShapeType="1"/>
            </p:cNvSpPr>
            <p:nvPr/>
          </p:nvSpPr>
          <p:spPr bwMode="auto">
            <a:xfrm flipV="1">
              <a:off x="3295" y="787"/>
              <a:ext cx="1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23" name="Freeform 258"/>
            <p:cNvSpPr>
              <a:spLocks/>
            </p:cNvSpPr>
            <p:nvPr/>
          </p:nvSpPr>
          <p:spPr bwMode="auto">
            <a:xfrm>
              <a:off x="3301" y="757"/>
              <a:ext cx="27" cy="35"/>
            </a:xfrm>
            <a:custGeom>
              <a:avLst/>
              <a:gdLst>
                <a:gd name="T0" fmla="*/ 2 w 27"/>
                <a:gd name="T1" fmla="*/ 27 h 35"/>
                <a:gd name="T2" fmla="*/ 0 w 27"/>
                <a:gd name="T3" fmla="*/ 30 h 35"/>
                <a:gd name="T4" fmla="*/ 0 w 27"/>
                <a:gd name="T5" fmla="*/ 32 h 35"/>
                <a:gd name="T6" fmla="*/ 2 w 27"/>
                <a:gd name="T7" fmla="*/ 35 h 35"/>
                <a:gd name="T8" fmla="*/ 5 w 27"/>
                <a:gd name="T9" fmla="*/ 35 h 35"/>
                <a:gd name="T10" fmla="*/ 8 w 27"/>
                <a:gd name="T11" fmla="*/ 35 h 35"/>
                <a:gd name="T12" fmla="*/ 11 w 27"/>
                <a:gd name="T13" fmla="*/ 35 h 35"/>
                <a:gd name="T14" fmla="*/ 27 w 27"/>
                <a:gd name="T15" fmla="*/ 11 h 35"/>
                <a:gd name="T16" fmla="*/ 27 w 27"/>
                <a:gd name="T17" fmla="*/ 8 h 35"/>
                <a:gd name="T18" fmla="*/ 27 w 27"/>
                <a:gd name="T19" fmla="*/ 5 h 35"/>
                <a:gd name="T20" fmla="*/ 27 w 27"/>
                <a:gd name="T21" fmla="*/ 2 h 35"/>
                <a:gd name="T22" fmla="*/ 24 w 27"/>
                <a:gd name="T23" fmla="*/ 0 h 35"/>
                <a:gd name="T24" fmla="*/ 22 w 27"/>
                <a:gd name="T25" fmla="*/ 0 h 35"/>
                <a:gd name="T26" fmla="*/ 19 w 27"/>
                <a:gd name="T27" fmla="*/ 2 h 35"/>
                <a:gd name="T28" fmla="*/ 2 w 27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5"/>
                <a:gd name="T47" fmla="*/ 27 w 2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5">
                  <a:moveTo>
                    <a:pt x="2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24" name="Freeform 259"/>
            <p:cNvSpPr>
              <a:spLocks/>
            </p:cNvSpPr>
            <p:nvPr/>
          </p:nvSpPr>
          <p:spPr bwMode="auto">
            <a:xfrm>
              <a:off x="3317" y="732"/>
              <a:ext cx="30" cy="36"/>
            </a:xfrm>
            <a:custGeom>
              <a:avLst/>
              <a:gdLst>
                <a:gd name="T0" fmla="*/ 3 w 30"/>
                <a:gd name="T1" fmla="*/ 27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6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5 h 36"/>
                <a:gd name="T20" fmla="*/ 30 w 30"/>
                <a:gd name="T21" fmla="*/ 3 h 36"/>
                <a:gd name="T22" fmla="*/ 28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25" name="Line 260"/>
            <p:cNvSpPr>
              <a:spLocks noChangeShapeType="1"/>
            </p:cNvSpPr>
            <p:nvPr/>
          </p:nvSpPr>
          <p:spPr bwMode="auto">
            <a:xfrm flipV="1">
              <a:off x="3342" y="710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26" name="Freeform 261"/>
            <p:cNvSpPr>
              <a:spLocks/>
            </p:cNvSpPr>
            <p:nvPr/>
          </p:nvSpPr>
          <p:spPr bwMode="auto">
            <a:xfrm>
              <a:off x="3347" y="688"/>
              <a:ext cx="28" cy="27"/>
            </a:xfrm>
            <a:custGeom>
              <a:avLst/>
              <a:gdLst>
                <a:gd name="T0" fmla="*/ 3 w 28"/>
                <a:gd name="T1" fmla="*/ 19 h 27"/>
                <a:gd name="T2" fmla="*/ 0 w 28"/>
                <a:gd name="T3" fmla="*/ 22 h 27"/>
                <a:gd name="T4" fmla="*/ 0 w 28"/>
                <a:gd name="T5" fmla="*/ 25 h 27"/>
                <a:gd name="T6" fmla="*/ 3 w 28"/>
                <a:gd name="T7" fmla="*/ 27 h 27"/>
                <a:gd name="T8" fmla="*/ 6 w 28"/>
                <a:gd name="T9" fmla="*/ 27 h 27"/>
                <a:gd name="T10" fmla="*/ 9 w 28"/>
                <a:gd name="T11" fmla="*/ 27 h 27"/>
                <a:gd name="T12" fmla="*/ 11 w 28"/>
                <a:gd name="T13" fmla="*/ 27 h 27"/>
                <a:gd name="T14" fmla="*/ 28 w 28"/>
                <a:gd name="T15" fmla="*/ 11 h 27"/>
                <a:gd name="T16" fmla="*/ 28 w 28"/>
                <a:gd name="T17" fmla="*/ 8 h 27"/>
                <a:gd name="T18" fmla="*/ 28 w 28"/>
                <a:gd name="T19" fmla="*/ 5 h 27"/>
                <a:gd name="T20" fmla="*/ 28 w 28"/>
                <a:gd name="T21" fmla="*/ 3 h 27"/>
                <a:gd name="T22" fmla="*/ 25 w 28"/>
                <a:gd name="T23" fmla="*/ 0 h 27"/>
                <a:gd name="T24" fmla="*/ 22 w 28"/>
                <a:gd name="T25" fmla="*/ 0 h 27"/>
                <a:gd name="T26" fmla="*/ 20 w 28"/>
                <a:gd name="T27" fmla="*/ 3 h 27"/>
                <a:gd name="T28" fmla="*/ 3 w 28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7"/>
                <a:gd name="T47" fmla="*/ 28 w 28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7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27" name="Line 262"/>
            <p:cNvSpPr>
              <a:spLocks noChangeShapeType="1"/>
            </p:cNvSpPr>
            <p:nvPr/>
          </p:nvSpPr>
          <p:spPr bwMode="auto">
            <a:xfrm flipV="1">
              <a:off x="3369" y="666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28" name="Freeform 263"/>
            <p:cNvSpPr>
              <a:spLocks/>
            </p:cNvSpPr>
            <p:nvPr/>
          </p:nvSpPr>
          <p:spPr bwMode="auto">
            <a:xfrm>
              <a:off x="3375" y="647"/>
              <a:ext cx="27" cy="24"/>
            </a:xfrm>
            <a:custGeom>
              <a:avLst/>
              <a:gdLst>
                <a:gd name="T0" fmla="*/ 3 w 27"/>
                <a:gd name="T1" fmla="*/ 16 h 24"/>
                <a:gd name="T2" fmla="*/ 0 w 27"/>
                <a:gd name="T3" fmla="*/ 19 h 24"/>
                <a:gd name="T4" fmla="*/ 0 w 27"/>
                <a:gd name="T5" fmla="*/ 22 h 24"/>
                <a:gd name="T6" fmla="*/ 3 w 27"/>
                <a:gd name="T7" fmla="*/ 24 h 24"/>
                <a:gd name="T8" fmla="*/ 5 w 27"/>
                <a:gd name="T9" fmla="*/ 24 h 24"/>
                <a:gd name="T10" fmla="*/ 8 w 27"/>
                <a:gd name="T11" fmla="*/ 24 h 24"/>
                <a:gd name="T12" fmla="*/ 11 w 27"/>
                <a:gd name="T13" fmla="*/ 24 h 24"/>
                <a:gd name="T14" fmla="*/ 27 w 27"/>
                <a:gd name="T15" fmla="*/ 11 h 24"/>
                <a:gd name="T16" fmla="*/ 27 w 27"/>
                <a:gd name="T17" fmla="*/ 8 h 24"/>
                <a:gd name="T18" fmla="*/ 27 w 27"/>
                <a:gd name="T19" fmla="*/ 5 h 24"/>
                <a:gd name="T20" fmla="*/ 27 w 27"/>
                <a:gd name="T21" fmla="*/ 2 h 24"/>
                <a:gd name="T22" fmla="*/ 25 w 27"/>
                <a:gd name="T23" fmla="*/ 0 h 24"/>
                <a:gd name="T24" fmla="*/ 22 w 27"/>
                <a:gd name="T25" fmla="*/ 0 h 24"/>
                <a:gd name="T26" fmla="*/ 19 w 27"/>
                <a:gd name="T27" fmla="*/ 2 h 24"/>
                <a:gd name="T28" fmla="*/ 3 w 27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4"/>
                <a:gd name="T47" fmla="*/ 27 w 2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29" name="Freeform 264"/>
            <p:cNvSpPr>
              <a:spLocks/>
            </p:cNvSpPr>
            <p:nvPr/>
          </p:nvSpPr>
          <p:spPr bwMode="auto">
            <a:xfrm>
              <a:off x="3391" y="636"/>
              <a:ext cx="22" cy="22"/>
            </a:xfrm>
            <a:custGeom>
              <a:avLst/>
              <a:gdLst>
                <a:gd name="T0" fmla="*/ 3 w 22"/>
                <a:gd name="T1" fmla="*/ 13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6 w 22"/>
                <a:gd name="T9" fmla="*/ 22 h 22"/>
                <a:gd name="T10" fmla="*/ 9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20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3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30" name="Freeform 265"/>
            <p:cNvSpPr>
              <a:spLocks/>
            </p:cNvSpPr>
            <p:nvPr/>
          </p:nvSpPr>
          <p:spPr bwMode="auto">
            <a:xfrm>
              <a:off x="3402" y="616"/>
              <a:ext cx="28" cy="31"/>
            </a:xfrm>
            <a:custGeom>
              <a:avLst/>
              <a:gdLst>
                <a:gd name="T0" fmla="*/ 3 w 28"/>
                <a:gd name="T1" fmla="*/ 22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6 w 28"/>
                <a:gd name="T9" fmla="*/ 31 h 31"/>
                <a:gd name="T10" fmla="*/ 9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20 w 28"/>
                <a:gd name="T27" fmla="*/ 3 h 31"/>
                <a:gd name="T28" fmla="*/ 3 w 28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31" name="Line 266"/>
            <p:cNvSpPr>
              <a:spLocks noChangeShapeType="1"/>
            </p:cNvSpPr>
            <p:nvPr/>
          </p:nvSpPr>
          <p:spPr bwMode="auto">
            <a:xfrm flipV="1">
              <a:off x="3424" y="616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36" name="Line 267"/>
            <p:cNvSpPr>
              <a:spLocks noChangeShapeType="1"/>
            </p:cNvSpPr>
            <p:nvPr/>
          </p:nvSpPr>
          <p:spPr bwMode="auto">
            <a:xfrm>
              <a:off x="3444" y="6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37" name="Freeform 268"/>
            <p:cNvSpPr>
              <a:spLocks/>
            </p:cNvSpPr>
            <p:nvPr/>
          </p:nvSpPr>
          <p:spPr bwMode="auto">
            <a:xfrm>
              <a:off x="3446" y="600"/>
              <a:ext cx="31" cy="22"/>
            </a:xfrm>
            <a:custGeom>
              <a:avLst/>
              <a:gdLst>
                <a:gd name="T0" fmla="*/ 3 w 31"/>
                <a:gd name="T1" fmla="*/ 14 h 22"/>
                <a:gd name="T2" fmla="*/ 0 w 31"/>
                <a:gd name="T3" fmla="*/ 16 h 22"/>
                <a:gd name="T4" fmla="*/ 0 w 31"/>
                <a:gd name="T5" fmla="*/ 19 h 22"/>
                <a:gd name="T6" fmla="*/ 3 w 31"/>
                <a:gd name="T7" fmla="*/ 22 h 22"/>
                <a:gd name="T8" fmla="*/ 6 w 31"/>
                <a:gd name="T9" fmla="*/ 22 h 22"/>
                <a:gd name="T10" fmla="*/ 9 w 31"/>
                <a:gd name="T11" fmla="*/ 22 h 22"/>
                <a:gd name="T12" fmla="*/ 11 w 31"/>
                <a:gd name="T13" fmla="*/ 22 h 22"/>
                <a:gd name="T14" fmla="*/ 31 w 31"/>
                <a:gd name="T15" fmla="*/ 11 h 22"/>
                <a:gd name="T16" fmla="*/ 31 w 31"/>
                <a:gd name="T17" fmla="*/ 8 h 22"/>
                <a:gd name="T18" fmla="*/ 31 w 31"/>
                <a:gd name="T19" fmla="*/ 5 h 22"/>
                <a:gd name="T20" fmla="*/ 31 w 31"/>
                <a:gd name="T21" fmla="*/ 3 h 22"/>
                <a:gd name="T22" fmla="*/ 28 w 31"/>
                <a:gd name="T23" fmla="*/ 0 h 22"/>
                <a:gd name="T24" fmla="*/ 25 w 31"/>
                <a:gd name="T25" fmla="*/ 0 h 22"/>
                <a:gd name="T26" fmla="*/ 22 w 31"/>
                <a:gd name="T27" fmla="*/ 3 h 22"/>
                <a:gd name="T28" fmla="*/ 3 w 31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2"/>
                <a:gd name="T47" fmla="*/ 31 w 31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38" name="Line 269"/>
            <p:cNvSpPr>
              <a:spLocks noChangeShapeType="1"/>
            </p:cNvSpPr>
            <p:nvPr/>
          </p:nvSpPr>
          <p:spPr bwMode="auto">
            <a:xfrm>
              <a:off x="3471" y="605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39" name="Line 270"/>
            <p:cNvSpPr>
              <a:spLocks noChangeShapeType="1"/>
            </p:cNvSpPr>
            <p:nvPr/>
          </p:nvSpPr>
          <p:spPr bwMode="auto">
            <a:xfrm>
              <a:off x="3482" y="605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0" name="Freeform 271"/>
            <p:cNvSpPr>
              <a:spLocks/>
            </p:cNvSpPr>
            <p:nvPr/>
          </p:nvSpPr>
          <p:spPr bwMode="auto">
            <a:xfrm>
              <a:off x="3493" y="600"/>
              <a:ext cx="30" cy="22"/>
            </a:xfrm>
            <a:custGeom>
              <a:avLst/>
              <a:gdLst>
                <a:gd name="T0" fmla="*/ 11 w 30"/>
                <a:gd name="T1" fmla="*/ 3 h 22"/>
                <a:gd name="T2" fmla="*/ 8 w 30"/>
                <a:gd name="T3" fmla="*/ 0 h 22"/>
                <a:gd name="T4" fmla="*/ 6 w 30"/>
                <a:gd name="T5" fmla="*/ 0 h 22"/>
                <a:gd name="T6" fmla="*/ 3 w 30"/>
                <a:gd name="T7" fmla="*/ 3 h 22"/>
                <a:gd name="T8" fmla="*/ 0 w 30"/>
                <a:gd name="T9" fmla="*/ 5 h 22"/>
                <a:gd name="T10" fmla="*/ 0 w 30"/>
                <a:gd name="T11" fmla="*/ 8 h 22"/>
                <a:gd name="T12" fmla="*/ 3 w 30"/>
                <a:gd name="T13" fmla="*/ 11 h 22"/>
                <a:gd name="T14" fmla="*/ 22 w 30"/>
                <a:gd name="T15" fmla="*/ 22 h 22"/>
                <a:gd name="T16" fmla="*/ 25 w 30"/>
                <a:gd name="T17" fmla="*/ 22 h 22"/>
                <a:gd name="T18" fmla="*/ 28 w 30"/>
                <a:gd name="T19" fmla="*/ 22 h 22"/>
                <a:gd name="T20" fmla="*/ 30 w 30"/>
                <a:gd name="T21" fmla="*/ 22 h 22"/>
                <a:gd name="T22" fmla="*/ 30 w 30"/>
                <a:gd name="T23" fmla="*/ 19 h 22"/>
                <a:gd name="T24" fmla="*/ 30 w 30"/>
                <a:gd name="T25" fmla="*/ 16 h 22"/>
                <a:gd name="T26" fmla="*/ 30 w 30"/>
                <a:gd name="T27" fmla="*/ 14 h 22"/>
                <a:gd name="T28" fmla="*/ 11 w 30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1" name="Line 272"/>
            <p:cNvSpPr>
              <a:spLocks noChangeShapeType="1"/>
            </p:cNvSpPr>
            <p:nvPr/>
          </p:nvSpPr>
          <p:spPr bwMode="auto">
            <a:xfrm>
              <a:off x="3518" y="616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2" name="Line 273"/>
            <p:cNvSpPr>
              <a:spLocks noChangeShapeType="1"/>
            </p:cNvSpPr>
            <p:nvPr/>
          </p:nvSpPr>
          <p:spPr bwMode="auto">
            <a:xfrm>
              <a:off x="3529" y="61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3" name="Line 274"/>
            <p:cNvSpPr>
              <a:spLocks noChangeShapeType="1"/>
            </p:cNvSpPr>
            <p:nvPr/>
          </p:nvSpPr>
          <p:spPr bwMode="auto">
            <a:xfrm>
              <a:off x="3548" y="622"/>
              <a:ext cx="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4" name="Freeform 275"/>
            <p:cNvSpPr>
              <a:spLocks/>
            </p:cNvSpPr>
            <p:nvPr/>
          </p:nvSpPr>
          <p:spPr bwMode="auto">
            <a:xfrm>
              <a:off x="3551" y="636"/>
              <a:ext cx="27" cy="22"/>
            </a:xfrm>
            <a:custGeom>
              <a:avLst/>
              <a:gdLst>
                <a:gd name="T0" fmla="*/ 11 w 27"/>
                <a:gd name="T1" fmla="*/ 2 h 22"/>
                <a:gd name="T2" fmla="*/ 8 w 27"/>
                <a:gd name="T3" fmla="*/ 0 h 22"/>
                <a:gd name="T4" fmla="*/ 5 w 27"/>
                <a:gd name="T5" fmla="*/ 0 h 22"/>
                <a:gd name="T6" fmla="*/ 3 w 27"/>
                <a:gd name="T7" fmla="*/ 2 h 22"/>
                <a:gd name="T8" fmla="*/ 0 w 27"/>
                <a:gd name="T9" fmla="*/ 5 h 22"/>
                <a:gd name="T10" fmla="*/ 0 w 27"/>
                <a:gd name="T11" fmla="*/ 8 h 22"/>
                <a:gd name="T12" fmla="*/ 3 w 27"/>
                <a:gd name="T13" fmla="*/ 11 h 22"/>
                <a:gd name="T14" fmla="*/ 19 w 27"/>
                <a:gd name="T15" fmla="*/ 22 h 22"/>
                <a:gd name="T16" fmla="*/ 22 w 27"/>
                <a:gd name="T17" fmla="*/ 22 h 22"/>
                <a:gd name="T18" fmla="*/ 25 w 27"/>
                <a:gd name="T19" fmla="*/ 22 h 22"/>
                <a:gd name="T20" fmla="*/ 27 w 27"/>
                <a:gd name="T21" fmla="*/ 22 h 22"/>
                <a:gd name="T22" fmla="*/ 27 w 27"/>
                <a:gd name="T23" fmla="*/ 19 h 22"/>
                <a:gd name="T24" fmla="*/ 27 w 27"/>
                <a:gd name="T25" fmla="*/ 16 h 22"/>
                <a:gd name="T26" fmla="*/ 27 w 27"/>
                <a:gd name="T27" fmla="*/ 13 h 22"/>
                <a:gd name="T28" fmla="*/ 11 w 27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2"/>
                <a:gd name="T47" fmla="*/ 27 w 2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5" name="Freeform 276"/>
            <p:cNvSpPr>
              <a:spLocks/>
            </p:cNvSpPr>
            <p:nvPr/>
          </p:nvSpPr>
          <p:spPr bwMode="auto">
            <a:xfrm>
              <a:off x="3567" y="647"/>
              <a:ext cx="23" cy="24"/>
            </a:xfrm>
            <a:custGeom>
              <a:avLst/>
              <a:gdLst>
                <a:gd name="T0" fmla="*/ 11 w 23"/>
                <a:gd name="T1" fmla="*/ 2 h 24"/>
                <a:gd name="T2" fmla="*/ 9 w 23"/>
                <a:gd name="T3" fmla="*/ 0 h 24"/>
                <a:gd name="T4" fmla="*/ 6 w 23"/>
                <a:gd name="T5" fmla="*/ 0 h 24"/>
                <a:gd name="T6" fmla="*/ 3 w 23"/>
                <a:gd name="T7" fmla="*/ 2 h 24"/>
                <a:gd name="T8" fmla="*/ 0 w 23"/>
                <a:gd name="T9" fmla="*/ 5 h 24"/>
                <a:gd name="T10" fmla="*/ 0 w 23"/>
                <a:gd name="T11" fmla="*/ 8 h 24"/>
                <a:gd name="T12" fmla="*/ 3 w 23"/>
                <a:gd name="T13" fmla="*/ 11 h 24"/>
                <a:gd name="T14" fmla="*/ 14 w 23"/>
                <a:gd name="T15" fmla="*/ 24 h 24"/>
                <a:gd name="T16" fmla="*/ 17 w 23"/>
                <a:gd name="T17" fmla="*/ 24 h 24"/>
                <a:gd name="T18" fmla="*/ 20 w 23"/>
                <a:gd name="T19" fmla="*/ 24 h 24"/>
                <a:gd name="T20" fmla="*/ 23 w 23"/>
                <a:gd name="T21" fmla="*/ 24 h 24"/>
                <a:gd name="T22" fmla="*/ 23 w 23"/>
                <a:gd name="T23" fmla="*/ 22 h 24"/>
                <a:gd name="T24" fmla="*/ 23 w 23"/>
                <a:gd name="T25" fmla="*/ 19 h 24"/>
                <a:gd name="T26" fmla="*/ 23 w 23"/>
                <a:gd name="T27" fmla="*/ 16 h 24"/>
                <a:gd name="T28" fmla="*/ 11 w 23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4"/>
                <a:gd name="T47" fmla="*/ 23 w 23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4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6" name="Freeform 277"/>
            <p:cNvSpPr>
              <a:spLocks/>
            </p:cNvSpPr>
            <p:nvPr/>
          </p:nvSpPr>
          <p:spPr bwMode="auto">
            <a:xfrm>
              <a:off x="3578" y="660"/>
              <a:ext cx="28" cy="39"/>
            </a:xfrm>
            <a:custGeom>
              <a:avLst/>
              <a:gdLst>
                <a:gd name="T0" fmla="*/ 12 w 28"/>
                <a:gd name="T1" fmla="*/ 3 h 39"/>
                <a:gd name="T2" fmla="*/ 9 w 28"/>
                <a:gd name="T3" fmla="*/ 0 h 39"/>
                <a:gd name="T4" fmla="*/ 6 w 28"/>
                <a:gd name="T5" fmla="*/ 0 h 39"/>
                <a:gd name="T6" fmla="*/ 3 w 28"/>
                <a:gd name="T7" fmla="*/ 3 h 39"/>
                <a:gd name="T8" fmla="*/ 0 w 28"/>
                <a:gd name="T9" fmla="*/ 6 h 39"/>
                <a:gd name="T10" fmla="*/ 0 w 28"/>
                <a:gd name="T11" fmla="*/ 9 h 39"/>
                <a:gd name="T12" fmla="*/ 3 w 28"/>
                <a:gd name="T13" fmla="*/ 11 h 39"/>
                <a:gd name="T14" fmla="*/ 20 w 28"/>
                <a:gd name="T15" fmla="*/ 39 h 39"/>
                <a:gd name="T16" fmla="*/ 23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1 h 39"/>
                <a:gd name="T28" fmla="*/ 12 w 28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7" name="Freeform 278"/>
            <p:cNvSpPr>
              <a:spLocks/>
            </p:cNvSpPr>
            <p:nvPr/>
          </p:nvSpPr>
          <p:spPr bwMode="auto">
            <a:xfrm>
              <a:off x="3595" y="688"/>
              <a:ext cx="30" cy="27"/>
            </a:xfrm>
            <a:custGeom>
              <a:avLst/>
              <a:gdLst>
                <a:gd name="T0" fmla="*/ 11 w 30"/>
                <a:gd name="T1" fmla="*/ 3 h 27"/>
                <a:gd name="T2" fmla="*/ 8 w 30"/>
                <a:gd name="T3" fmla="*/ 0 h 27"/>
                <a:gd name="T4" fmla="*/ 6 w 30"/>
                <a:gd name="T5" fmla="*/ 0 h 27"/>
                <a:gd name="T6" fmla="*/ 3 w 30"/>
                <a:gd name="T7" fmla="*/ 3 h 27"/>
                <a:gd name="T8" fmla="*/ 0 w 30"/>
                <a:gd name="T9" fmla="*/ 5 h 27"/>
                <a:gd name="T10" fmla="*/ 0 w 30"/>
                <a:gd name="T11" fmla="*/ 8 h 27"/>
                <a:gd name="T12" fmla="*/ 3 w 30"/>
                <a:gd name="T13" fmla="*/ 11 h 27"/>
                <a:gd name="T14" fmla="*/ 22 w 30"/>
                <a:gd name="T15" fmla="*/ 27 h 27"/>
                <a:gd name="T16" fmla="*/ 25 w 30"/>
                <a:gd name="T17" fmla="*/ 27 h 27"/>
                <a:gd name="T18" fmla="*/ 28 w 30"/>
                <a:gd name="T19" fmla="*/ 27 h 27"/>
                <a:gd name="T20" fmla="*/ 30 w 30"/>
                <a:gd name="T21" fmla="*/ 27 h 27"/>
                <a:gd name="T22" fmla="*/ 30 w 30"/>
                <a:gd name="T23" fmla="*/ 25 h 27"/>
                <a:gd name="T24" fmla="*/ 30 w 30"/>
                <a:gd name="T25" fmla="*/ 22 h 27"/>
                <a:gd name="T26" fmla="*/ 30 w 30"/>
                <a:gd name="T27" fmla="*/ 19 h 27"/>
                <a:gd name="T28" fmla="*/ 11 w 30"/>
                <a:gd name="T29" fmla="*/ 3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7"/>
                <a:gd name="T47" fmla="*/ 30 w 30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7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8" name="Line 279"/>
            <p:cNvSpPr>
              <a:spLocks noChangeShapeType="1"/>
            </p:cNvSpPr>
            <p:nvPr/>
          </p:nvSpPr>
          <p:spPr bwMode="auto">
            <a:xfrm>
              <a:off x="3620" y="710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9" name="Freeform 280"/>
            <p:cNvSpPr>
              <a:spLocks/>
            </p:cNvSpPr>
            <p:nvPr/>
          </p:nvSpPr>
          <p:spPr bwMode="auto">
            <a:xfrm>
              <a:off x="3623" y="732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2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2 w 30"/>
                <a:gd name="T13" fmla="*/ 11 h 36"/>
                <a:gd name="T14" fmla="*/ 22 w 30"/>
                <a:gd name="T15" fmla="*/ 36 h 36"/>
                <a:gd name="T16" fmla="*/ 24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0" name="Line 281"/>
            <p:cNvSpPr>
              <a:spLocks noChangeShapeType="1"/>
            </p:cNvSpPr>
            <p:nvPr/>
          </p:nvSpPr>
          <p:spPr bwMode="auto">
            <a:xfrm>
              <a:off x="3647" y="762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1" name="Freeform 282"/>
            <p:cNvSpPr>
              <a:spLocks/>
            </p:cNvSpPr>
            <p:nvPr/>
          </p:nvSpPr>
          <p:spPr bwMode="auto">
            <a:xfrm>
              <a:off x="3653" y="781"/>
              <a:ext cx="30" cy="41"/>
            </a:xfrm>
            <a:custGeom>
              <a:avLst/>
              <a:gdLst>
                <a:gd name="T0" fmla="*/ 11 w 30"/>
                <a:gd name="T1" fmla="*/ 3 h 41"/>
                <a:gd name="T2" fmla="*/ 8 w 30"/>
                <a:gd name="T3" fmla="*/ 0 h 41"/>
                <a:gd name="T4" fmla="*/ 5 w 30"/>
                <a:gd name="T5" fmla="*/ 0 h 41"/>
                <a:gd name="T6" fmla="*/ 3 w 30"/>
                <a:gd name="T7" fmla="*/ 3 h 41"/>
                <a:gd name="T8" fmla="*/ 0 w 30"/>
                <a:gd name="T9" fmla="*/ 6 h 41"/>
                <a:gd name="T10" fmla="*/ 0 w 30"/>
                <a:gd name="T11" fmla="*/ 8 h 41"/>
                <a:gd name="T12" fmla="*/ 3 w 30"/>
                <a:gd name="T13" fmla="*/ 11 h 41"/>
                <a:gd name="T14" fmla="*/ 22 w 30"/>
                <a:gd name="T15" fmla="*/ 41 h 41"/>
                <a:gd name="T16" fmla="*/ 25 w 30"/>
                <a:gd name="T17" fmla="*/ 41 h 41"/>
                <a:gd name="T18" fmla="*/ 27 w 30"/>
                <a:gd name="T19" fmla="*/ 41 h 41"/>
                <a:gd name="T20" fmla="*/ 30 w 30"/>
                <a:gd name="T21" fmla="*/ 41 h 41"/>
                <a:gd name="T22" fmla="*/ 30 w 30"/>
                <a:gd name="T23" fmla="*/ 39 h 41"/>
                <a:gd name="T24" fmla="*/ 30 w 30"/>
                <a:gd name="T25" fmla="*/ 36 h 41"/>
                <a:gd name="T26" fmla="*/ 30 w 30"/>
                <a:gd name="T27" fmla="*/ 33 h 41"/>
                <a:gd name="T28" fmla="*/ 11 w 30"/>
                <a:gd name="T29" fmla="*/ 3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1"/>
                <a:gd name="T47" fmla="*/ 30 w 30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2" name="Freeform 283"/>
            <p:cNvSpPr>
              <a:spLocks/>
            </p:cNvSpPr>
            <p:nvPr/>
          </p:nvSpPr>
          <p:spPr bwMode="auto">
            <a:xfrm>
              <a:off x="3672" y="811"/>
              <a:ext cx="28" cy="33"/>
            </a:xfrm>
            <a:custGeom>
              <a:avLst/>
              <a:gdLst>
                <a:gd name="T0" fmla="*/ 11 w 28"/>
                <a:gd name="T1" fmla="*/ 3 h 33"/>
                <a:gd name="T2" fmla="*/ 8 w 28"/>
                <a:gd name="T3" fmla="*/ 0 h 33"/>
                <a:gd name="T4" fmla="*/ 6 w 28"/>
                <a:gd name="T5" fmla="*/ 0 h 33"/>
                <a:gd name="T6" fmla="*/ 3 w 28"/>
                <a:gd name="T7" fmla="*/ 3 h 33"/>
                <a:gd name="T8" fmla="*/ 0 w 28"/>
                <a:gd name="T9" fmla="*/ 6 h 33"/>
                <a:gd name="T10" fmla="*/ 0 w 28"/>
                <a:gd name="T11" fmla="*/ 9 h 33"/>
                <a:gd name="T12" fmla="*/ 3 w 28"/>
                <a:gd name="T13" fmla="*/ 11 h 33"/>
                <a:gd name="T14" fmla="*/ 19 w 28"/>
                <a:gd name="T15" fmla="*/ 33 h 33"/>
                <a:gd name="T16" fmla="*/ 22 w 28"/>
                <a:gd name="T17" fmla="*/ 33 h 33"/>
                <a:gd name="T18" fmla="*/ 25 w 28"/>
                <a:gd name="T19" fmla="*/ 33 h 33"/>
                <a:gd name="T20" fmla="*/ 28 w 28"/>
                <a:gd name="T21" fmla="*/ 33 h 33"/>
                <a:gd name="T22" fmla="*/ 28 w 28"/>
                <a:gd name="T23" fmla="*/ 31 h 33"/>
                <a:gd name="T24" fmla="*/ 28 w 28"/>
                <a:gd name="T25" fmla="*/ 28 h 33"/>
                <a:gd name="T26" fmla="*/ 28 w 28"/>
                <a:gd name="T27" fmla="*/ 25 h 33"/>
                <a:gd name="T28" fmla="*/ 11 w 28"/>
                <a:gd name="T29" fmla="*/ 3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3"/>
                <a:gd name="T47" fmla="*/ 28 w 28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3" name="Line 284"/>
            <p:cNvSpPr>
              <a:spLocks noChangeShapeType="1"/>
            </p:cNvSpPr>
            <p:nvPr/>
          </p:nvSpPr>
          <p:spPr bwMode="auto">
            <a:xfrm>
              <a:off x="3694" y="839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4" name="Freeform 285"/>
            <p:cNvSpPr>
              <a:spLocks/>
            </p:cNvSpPr>
            <p:nvPr/>
          </p:nvSpPr>
          <p:spPr bwMode="auto">
            <a:xfrm>
              <a:off x="3700" y="869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2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2 w 30"/>
                <a:gd name="T13" fmla="*/ 11 h 36"/>
                <a:gd name="T14" fmla="*/ 22 w 30"/>
                <a:gd name="T15" fmla="*/ 36 h 36"/>
                <a:gd name="T16" fmla="*/ 24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5" name="Line 286"/>
            <p:cNvSpPr>
              <a:spLocks noChangeShapeType="1"/>
            </p:cNvSpPr>
            <p:nvPr/>
          </p:nvSpPr>
          <p:spPr bwMode="auto">
            <a:xfrm>
              <a:off x="3724" y="899"/>
              <a:ext cx="9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6" name="Freeform 287"/>
            <p:cNvSpPr>
              <a:spLocks/>
            </p:cNvSpPr>
            <p:nvPr/>
          </p:nvSpPr>
          <p:spPr bwMode="auto">
            <a:xfrm>
              <a:off x="3727" y="927"/>
              <a:ext cx="30" cy="38"/>
            </a:xfrm>
            <a:custGeom>
              <a:avLst/>
              <a:gdLst>
                <a:gd name="T0" fmla="*/ 11 w 30"/>
                <a:gd name="T1" fmla="*/ 3 h 38"/>
                <a:gd name="T2" fmla="*/ 8 w 30"/>
                <a:gd name="T3" fmla="*/ 0 h 38"/>
                <a:gd name="T4" fmla="*/ 6 w 30"/>
                <a:gd name="T5" fmla="*/ 0 h 38"/>
                <a:gd name="T6" fmla="*/ 3 w 30"/>
                <a:gd name="T7" fmla="*/ 3 h 38"/>
                <a:gd name="T8" fmla="*/ 0 w 30"/>
                <a:gd name="T9" fmla="*/ 5 h 38"/>
                <a:gd name="T10" fmla="*/ 0 w 30"/>
                <a:gd name="T11" fmla="*/ 8 h 38"/>
                <a:gd name="T12" fmla="*/ 3 w 30"/>
                <a:gd name="T13" fmla="*/ 11 h 38"/>
                <a:gd name="T14" fmla="*/ 22 w 30"/>
                <a:gd name="T15" fmla="*/ 38 h 38"/>
                <a:gd name="T16" fmla="*/ 25 w 30"/>
                <a:gd name="T17" fmla="*/ 38 h 38"/>
                <a:gd name="T18" fmla="*/ 28 w 30"/>
                <a:gd name="T19" fmla="*/ 38 h 38"/>
                <a:gd name="T20" fmla="*/ 30 w 30"/>
                <a:gd name="T21" fmla="*/ 38 h 38"/>
                <a:gd name="T22" fmla="*/ 30 w 30"/>
                <a:gd name="T23" fmla="*/ 36 h 38"/>
                <a:gd name="T24" fmla="*/ 30 w 30"/>
                <a:gd name="T25" fmla="*/ 33 h 38"/>
                <a:gd name="T26" fmla="*/ 30 w 30"/>
                <a:gd name="T27" fmla="*/ 30 h 38"/>
                <a:gd name="T28" fmla="*/ 11 w 30"/>
                <a:gd name="T29" fmla="*/ 3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8"/>
                <a:gd name="T47" fmla="*/ 30 w 30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8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7" name="Line 288"/>
            <p:cNvSpPr>
              <a:spLocks noChangeShapeType="1"/>
            </p:cNvSpPr>
            <p:nvPr/>
          </p:nvSpPr>
          <p:spPr bwMode="auto">
            <a:xfrm>
              <a:off x="3752" y="960"/>
              <a:ext cx="5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8" name="Freeform 289"/>
            <p:cNvSpPr>
              <a:spLocks/>
            </p:cNvSpPr>
            <p:nvPr/>
          </p:nvSpPr>
          <p:spPr bwMode="auto">
            <a:xfrm>
              <a:off x="3752" y="987"/>
              <a:ext cx="30" cy="47"/>
            </a:xfrm>
            <a:custGeom>
              <a:avLst/>
              <a:gdLst>
                <a:gd name="T0" fmla="*/ 11 w 30"/>
                <a:gd name="T1" fmla="*/ 3 h 47"/>
                <a:gd name="T2" fmla="*/ 8 w 30"/>
                <a:gd name="T3" fmla="*/ 0 h 47"/>
                <a:gd name="T4" fmla="*/ 5 w 30"/>
                <a:gd name="T5" fmla="*/ 0 h 47"/>
                <a:gd name="T6" fmla="*/ 3 w 30"/>
                <a:gd name="T7" fmla="*/ 3 h 47"/>
                <a:gd name="T8" fmla="*/ 0 w 30"/>
                <a:gd name="T9" fmla="*/ 6 h 47"/>
                <a:gd name="T10" fmla="*/ 0 w 30"/>
                <a:gd name="T11" fmla="*/ 9 h 47"/>
                <a:gd name="T12" fmla="*/ 3 w 30"/>
                <a:gd name="T13" fmla="*/ 11 h 47"/>
                <a:gd name="T14" fmla="*/ 22 w 30"/>
                <a:gd name="T15" fmla="*/ 47 h 47"/>
                <a:gd name="T16" fmla="*/ 25 w 30"/>
                <a:gd name="T17" fmla="*/ 47 h 47"/>
                <a:gd name="T18" fmla="*/ 27 w 30"/>
                <a:gd name="T19" fmla="*/ 47 h 47"/>
                <a:gd name="T20" fmla="*/ 30 w 30"/>
                <a:gd name="T21" fmla="*/ 47 h 47"/>
                <a:gd name="T22" fmla="*/ 30 w 30"/>
                <a:gd name="T23" fmla="*/ 44 h 47"/>
                <a:gd name="T24" fmla="*/ 30 w 30"/>
                <a:gd name="T25" fmla="*/ 42 h 47"/>
                <a:gd name="T26" fmla="*/ 30 w 30"/>
                <a:gd name="T27" fmla="*/ 39 h 47"/>
                <a:gd name="T28" fmla="*/ 11 w 30"/>
                <a:gd name="T29" fmla="*/ 3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30" y="47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3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9" name="Freeform 290"/>
            <p:cNvSpPr>
              <a:spLocks/>
            </p:cNvSpPr>
            <p:nvPr/>
          </p:nvSpPr>
          <p:spPr bwMode="auto">
            <a:xfrm>
              <a:off x="3771" y="1023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6 w 30"/>
                <a:gd name="T5" fmla="*/ 0 h 36"/>
                <a:gd name="T6" fmla="*/ 3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8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0" name="Line 291"/>
            <p:cNvSpPr>
              <a:spLocks noChangeShapeType="1"/>
            </p:cNvSpPr>
            <p:nvPr/>
          </p:nvSpPr>
          <p:spPr bwMode="auto">
            <a:xfrm>
              <a:off x="3796" y="1053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1" name="Freeform 292"/>
            <p:cNvSpPr>
              <a:spLocks/>
            </p:cNvSpPr>
            <p:nvPr/>
          </p:nvSpPr>
          <p:spPr bwMode="auto">
            <a:xfrm>
              <a:off x="3801" y="1084"/>
              <a:ext cx="28" cy="35"/>
            </a:xfrm>
            <a:custGeom>
              <a:avLst/>
              <a:gdLst>
                <a:gd name="T0" fmla="*/ 11 w 28"/>
                <a:gd name="T1" fmla="*/ 2 h 35"/>
                <a:gd name="T2" fmla="*/ 9 w 28"/>
                <a:gd name="T3" fmla="*/ 0 h 35"/>
                <a:gd name="T4" fmla="*/ 6 w 28"/>
                <a:gd name="T5" fmla="*/ 0 h 35"/>
                <a:gd name="T6" fmla="*/ 3 w 28"/>
                <a:gd name="T7" fmla="*/ 2 h 35"/>
                <a:gd name="T8" fmla="*/ 0 w 28"/>
                <a:gd name="T9" fmla="*/ 5 h 35"/>
                <a:gd name="T10" fmla="*/ 0 w 28"/>
                <a:gd name="T11" fmla="*/ 8 h 35"/>
                <a:gd name="T12" fmla="*/ 3 w 28"/>
                <a:gd name="T13" fmla="*/ 11 h 35"/>
                <a:gd name="T14" fmla="*/ 20 w 28"/>
                <a:gd name="T15" fmla="*/ 35 h 35"/>
                <a:gd name="T16" fmla="*/ 22 w 28"/>
                <a:gd name="T17" fmla="*/ 35 h 35"/>
                <a:gd name="T18" fmla="*/ 25 w 28"/>
                <a:gd name="T19" fmla="*/ 35 h 35"/>
                <a:gd name="T20" fmla="*/ 28 w 28"/>
                <a:gd name="T21" fmla="*/ 35 h 35"/>
                <a:gd name="T22" fmla="*/ 28 w 28"/>
                <a:gd name="T23" fmla="*/ 33 h 35"/>
                <a:gd name="T24" fmla="*/ 28 w 28"/>
                <a:gd name="T25" fmla="*/ 30 h 35"/>
                <a:gd name="T26" fmla="*/ 28 w 28"/>
                <a:gd name="T27" fmla="*/ 27 h 35"/>
                <a:gd name="T28" fmla="*/ 11 w 28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5"/>
                <a:gd name="T47" fmla="*/ 28 w 28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5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2" name="Line 293"/>
            <p:cNvSpPr>
              <a:spLocks noChangeShapeType="1"/>
            </p:cNvSpPr>
            <p:nvPr/>
          </p:nvSpPr>
          <p:spPr bwMode="auto">
            <a:xfrm>
              <a:off x="3823" y="1114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3" name="Freeform 294"/>
            <p:cNvSpPr>
              <a:spLocks/>
            </p:cNvSpPr>
            <p:nvPr/>
          </p:nvSpPr>
          <p:spPr bwMode="auto">
            <a:xfrm>
              <a:off x="3829" y="1136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3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4" name="Freeform 295"/>
            <p:cNvSpPr>
              <a:spLocks/>
            </p:cNvSpPr>
            <p:nvPr/>
          </p:nvSpPr>
          <p:spPr bwMode="auto">
            <a:xfrm>
              <a:off x="3848" y="1161"/>
              <a:ext cx="30" cy="35"/>
            </a:xfrm>
            <a:custGeom>
              <a:avLst/>
              <a:gdLst>
                <a:gd name="T0" fmla="*/ 11 w 30"/>
                <a:gd name="T1" fmla="*/ 2 h 35"/>
                <a:gd name="T2" fmla="*/ 8 w 30"/>
                <a:gd name="T3" fmla="*/ 0 h 35"/>
                <a:gd name="T4" fmla="*/ 6 w 30"/>
                <a:gd name="T5" fmla="*/ 0 h 35"/>
                <a:gd name="T6" fmla="*/ 3 w 30"/>
                <a:gd name="T7" fmla="*/ 2 h 35"/>
                <a:gd name="T8" fmla="*/ 0 w 30"/>
                <a:gd name="T9" fmla="*/ 5 h 35"/>
                <a:gd name="T10" fmla="*/ 0 w 30"/>
                <a:gd name="T11" fmla="*/ 8 h 35"/>
                <a:gd name="T12" fmla="*/ 3 w 30"/>
                <a:gd name="T13" fmla="*/ 11 h 35"/>
                <a:gd name="T14" fmla="*/ 22 w 30"/>
                <a:gd name="T15" fmla="*/ 35 h 35"/>
                <a:gd name="T16" fmla="*/ 25 w 30"/>
                <a:gd name="T17" fmla="*/ 35 h 35"/>
                <a:gd name="T18" fmla="*/ 28 w 30"/>
                <a:gd name="T19" fmla="*/ 35 h 35"/>
                <a:gd name="T20" fmla="*/ 30 w 30"/>
                <a:gd name="T21" fmla="*/ 35 h 35"/>
                <a:gd name="T22" fmla="*/ 30 w 30"/>
                <a:gd name="T23" fmla="*/ 32 h 35"/>
                <a:gd name="T24" fmla="*/ 30 w 30"/>
                <a:gd name="T25" fmla="*/ 30 h 35"/>
                <a:gd name="T26" fmla="*/ 30 w 30"/>
                <a:gd name="T27" fmla="*/ 27 h 35"/>
                <a:gd name="T28" fmla="*/ 11 w 30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5" name="Line 296"/>
            <p:cNvSpPr>
              <a:spLocks noChangeShapeType="1"/>
            </p:cNvSpPr>
            <p:nvPr/>
          </p:nvSpPr>
          <p:spPr bwMode="auto">
            <a:xfrm>
              <a:off x="3873" y="1191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6" name="Freeform 297"/>
            <p:cNvSpPr>
              <a:spLocks/>
            </p:cNvSpPr>
            <p:nvPr/>
          </p:nvSpPr>
          <p:spPr bwMode="auto">
            <a:xfrm>
              <a:off x="3876" y="1210"/>
              <a:ext cx="30" cy="30"/>
            </a:xfrm>
            <a:custGeom>
              <a:avLst/>
              <a:gdLst>
                <a:gd name="T0" fmla="*/ 11 w 30"/>
                <a:gd name="T1" fmla="*/ 3 h 30"/>
                <a:gd name="T2" fmla="*/ 8 w 30"/>
                <a:gd name="T3" fmla="*/ 0 h 30"/>
                <a:gd name="T4" fmla="*/ 5 w 30"/>
                <a:gd name="T5" fmla="*/ 0 h 30"/>
                <a:gd name="T6" fmla="*/ 2 w 30"/>
                <a:gd name="T7" fmla="*/ 3 h 30"/>
                <a:gd name="T8" fmla="*/ 0 w 30"/>
                <a:gd name="T9" fmla="*/ 5 h 30"/>
                <a:gd name="T10" fmla="*/ 0 w 30"/>
                <a:gd name="T11" fmla="*/ 8 h 30"/>
                <a:gd name="T12" fmla="*/ 2 w 30"/>
                <a:gd name="T13" fmla="*/ 11 h 30"/>
                <a:gd name="T14" fmla="*/ 22 w 30"/>
                <a:gd name="T15" fmla="*/ 30 h 30"/>
                <a:gd name="T16" fmla="*/ 24 w 30"/>
                <a:gd name="T17" fmla="*/ 30 h 30"/>
                <a:gd name="T18" fmla="*/ 27 w 30"/>
                <a:gd name="T19" fmla="*/ 30 h 30"/>
                <a:gd name="T20" fmla="*/ 30 w 30"/>
                <a:gd name="T21" fmla="*/ 30 h 30"/>
                <a:gd name="T22" fmla="*/ 30 w 30"/>
                <a:gd name="T23" fmla="*/ 27 h 30"/>
                <a:gd name="T24" fmla="*/ 30 w 30"/>
                <a:gd name="T25" fmla="*/ 25 h 30"/>
                <a:gd name="T26" fmla="*/ 30 w 30"/>
                <a:gd name="T27" fmla="*/ 22 h 30"/>
                <a:gd name="T28" fmla="*/ 11 w 30"/>
                <a:gd name="T29" fmla="*/ 3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0"/>
                <a:gd name="T47" fmla="*/ 30 w 3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7" name="Line 298"/>
            <p:cNvSpPr>
              <a:spLocks noChangeShapeType="1"/>
            </p:cNvSpPr>
            <p:nvPr/>
          </p:nvSpPr>
          <p:spPr bwMode="auto">
            <a:xfrm>
              <a:off x="3900" y="1235"/>
              <a:ext cx="9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8" name="Freeform 299"/>
            <p:cNvSpPr>
              <a:spLocks/>
            </p:cNvSpPr>
            <p:nvPr/>
          </p:nvSpPr>
          <p:spPr bwMode="auto">
            <a:xfrm>
              <a:off x="3903" y="1257"/>
              <a:ext cx="30" cy="24"/>
            </a:xfrm>
            <a:custGeom>
              <a:avLst/>
              <a:gdLst>
                <a:gd name="T0" fmla="*/ 11 w 30"/>
                <a:gd name="T1" fmla="*/ 2 h 24"/>
                <a:gd name="T2" fmla="*/ 8 w 30"/>
                <a:gd name="T3" fmla="*/ 0 h 24"/>
                <a:gd name="T4" fmla="*/ 6 w 30"/>
                <a:gd name="T5" fmla="*/ 0 h 24"/>
                <a:gd name="T6" fmla="*/ 3 w 30"/>
                <a:gd name="T7" fmla="*/ 2 h 24"/>
                <a:gd name="T8" fmla="*/ 0 w 30"/>
                <a:gd name="T9" fmla="*/ 5 h 24"/>
                <a:gd name="T10" fmla="*/ 0 w 30"/>
                <a:gd name="T11" fmla="*/ 8 h 24"/>
                <a:gd name="T12" fmla="*/ 3 w 30"/>
                <a:gd name="T13" fmla="*/ 11 h 24"/>
                <a:gd name="T14" fmla="*/ 22 w 30"/>
                <a:gd name="T15" fmla="*/ 24 h 24"/>
                <a:gd name="T16" fmla="*/ 25 w 30"/>
                <a:gd name="T17" fmla="*/ 24 h 24"/>
                <a:gd name="T18" fmla="*/ 28 w 30"/>
                <a:gd name="T19" fmla="*/ 24 h 24"/>
                <a:gd name="T20" fmla="*/ 30 w 30"/>
                <a:gd name="T21" fmla="*/ 24 h 24"/>
                <a:gd name="T22" fmla="*/ 30 w 30"/>
                <a:gd name="T23" fmla="*/ 22 h 24"/>
                <a:gd name="T24" fmla="*/ 30 w 30"/>
                <a:gd name="T25" fmla="*/ 19 h 24"/>
                <a:gd name="T26" fmla="*/ 30 w 30"/>
                <a:gd name="T27" fmla="*/ 16 h 24"/>
                <a:gd name="T28" fmla="*/ 11 w 30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4"/>
                <a:gd name="T47" fmla="*/ 30 w 30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4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69" name="Freeform 300"/>
            <p:cNvSpPr>
              <a:spLocks/>
            </p:cNvSpPr>
            <p:nvPr/>
          </p:nvSpPr>
          <p:spPr bwMode="auto">
            <a:xfrm>
              <a:off x="2855" y="641"/>
              <a:ext cx="30" cy="28"/>
            </a:xfrm>
            <a:custGeom>
              <a:avLst/>
              <a:gdLst>
                <a:gd name="T0" fmla="*/ 22 w 30"/>
                <a:gd name="T1" fmla="*/ 0 h 28"/>
                <a:gd name="T2" fmla="*/ 0 w 30"/>
                <a:gd name="T3" fmla="*/ 11 h 28"/>
                <a:gd name="T4" fmla="*/ 8 w 30"/>
                <a:gd name="T5" fmla="*/ 28 h 28"/>
                <a:gd name="T6" fmla="*/ 30 w 30"/>
                <a:gd name="T7" fmla="*/ 17 h 28"/>
                <a:gd name="T8" fmla="*/ 22 w 3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22" y="0"/>
                  </a:moveTo>
                  <a:lnTo>
                    <a:pt x="0" y="11"/>
                  </a:lnTo>
                  <a:lnTo>
                    <a:pt x="8" y="28"/>
                  </a:lnTo>
                  <a:lnTo>
                    <a:pt x="30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0" name="Freeform 301"/>
            <p:cNvSpPr>
              <a:spLocks/>
            </p:cNvSpPr>
            <p:nvPr/>
          </p:nvSpPr>
          <p:spPr bwMode="auto">
            <a:xfrm>
              <a:off x="2866" y="658"/>
              <a:ext cx="36" cy="38"/>
            </a:xfrm>
            <a:custGeom>
              <a:avLst/>
              <a:gdLst>
                <a:gd name="T0" fmla="*/ 19 w 36"/>
                <a:gd name="T1" fmla="*/ 0 h 38"/>
                <a:gd name="T2" fmla="*/ 0 w 36"/>
                <a:gd name="T3" fmla="*/ 13 h 38"/>
                <a:gd name="T4" fmla="*/ 16 w 36"/>
                <a:gd name="T5" fmla="*/ 38 h 38"/>
                <a:gd name="T6" fmla="*/ 36 w 36"/>
                <a:gd name="T7" fmla="*/ 24 h 38"/>
                <a:gd name="T8" fmla="*/ 19 w 3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8"/>
                <a:gd name="T17" fmla="*/ 36 w 3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8">
                  <a:moveTo>
                    <a:pt x="19" y="0"/>
                  </a:moveTo>
                  <a:lnTo>
                    <a:pt x="0" y="13"/>
                  </a:lnTo>
                  <a:lnTo>
                    <a:pt x="16" y="38"/>
                  </a:lnTo>
                  <a:lnTo>
                    <a:pt x="36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1" name="Freeform 302"/>
            <p:cNvSpPr>
              <a:spLocks/>
            </p:cNvSpPr>
            <p:nvPr/>
          </p:nvSpPr>
          <p:spPr bwMode="auto">
            <a:xfrm>
              <a:off x="2882" y="682"/>
              <a:ext cx="31" cy="31"/>
            </a:xfrm>
            <a:custGeom>
              <a:avLst/>
              <a:gdLst>
                <a:gd name="T0" fmla="*/ 20 w 31"/>
                <a:gd name="T1" fmla="*/ 0 h 31"/>
                <a:gd name="T2" fmla="*/ 0 w 31"/>
                <a:gd name="T3" fmla="*/ 11 h 31"/>
                <a:gd name="T4" fmla="*/ 11 w 31"/>
                <a:gd name="T5" fmla="*/ 31 h 31"/>
                <a:gd name="T6" fmla="*/ 31 w 31"/>
                <a:gd name="T7" fmla="*/ 20 h 31"/>
                <a:gd name="T8" fmla="*/ 20 w 3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1"/>
                <a:gd name="T17" fmla="*/ 31 w 3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1">
                  <a:moveTo>
                    <a:pt x="20" y="0"/>
                  </a:moveTo>
                  <a:lnTo>
                    <a:pt x="0" y="11"/>
                  </a:lnTo>
                  <a:lnTo>
                    <a:pt x="11" y="31"/>
                  </a:lnTo>
                  <a:lnTo>
                    <a:pt x="31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2" name="Freeform 303"/>
            <p:cNvSpPr>
              <a:spLocks/>
            </p:cNvSpPr>
            <p:nvPr/>
          </p:nvSpPr>
          <p:spPr bwMode="auto">
            <a:xfrm>
              <a:off x="2893" y="702"/>
              <a:ext cx="39" cy="38"/>
            </a:xfrm>
            <a:custGeom>
              <a:avLst/>
              <a:gdLst>
                <a:gd name="T0" fmla="*/ 20 w 39"/>
                <a:gd name="T1" fmla="*/ 0 h 38"/>
                <a:gd name="T2" fmla="*/ 0 w 39"/>
                <a:gd name="T3" fmla="*/ 13 h 38"/>
                <a:gd name="T4" fmla="*/ 20 w 39"/>
                <a:gd name="T5" fmla="*/ 38 h 38"/>
                <a:gd name="T6" fmla="*/ 39 w 39"/>
                <a:gd name="T7" fmla="*/ 24 h 38"/>
                <a:gd name="T8" fmla="*/ 20 w 3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20" y="0"/>
                  </a:moveTo>
                  <a:lnTo>
                    <a:pt x="0" y="13"/>
                  </a:lnTo>
                  <a:lnTo>
                    <a:pt x="20" y="38"/>
                  </a:lnTo>
                  <a:lnTo>
                    <a:pt x="39" y="2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3" name="Freeform 304"/>
            <p:cNvSpPr>
              <a:spLocks/>
            </p:cNvSpPr>
            <p:nvPr/>
          </p:nvSpPr>
          <p:spPr bwMode="auto">
            <a:xfrm>
              <a:off x="2913" y="726"/>
              <a:ext cx="35" cy="39"/>
            </a:xfrm>
            <a:custGeom>
              <a:avLst/>
              <a:gdLst>
                <a:gd name="T0" fmla="*/ 19 w 35"/>
                <a:gd name="T1" fmla="*/ 0 h 39"/>
                <a:gd name="T2" fmla="*/ 0 w 35"/>
                <a:gd name="T3" fmla="*/ 11 h 39"/>
                <a:gd name="T4" fmla="*/ 16 w 35"/>
                <a:gd name="T5" fmla="*/ 39 h 39"/>
                <a:gd name="T6" fmla="*/ 35 w 35"/>
                <a:gd name="T7" fmla="*/ 28 h 39"/>
                <a:gd name="T8" fmla="*/ 19 w 3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9"/>
                <a:gd name="T17" fmla="*/ 35 w 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9">
                  <a:moveTo>
                    <a:pt x="19" y="0"/>
                  </a:moveTo>
                  <a:lnTo>
                    <a:pt x="0" y="11"/>
                  </a:lnTo>
                  <a:lnTo>
                    <a:pt x="16" y="39"/>
                  </a:lnTo>
                  <a:lnTo>
                    <a:pt x="35" y="2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4" name="Freeform 305"/>
            <p:cNvSpPr>
              <a:spLocks/>
            </p:cNvSpPr>
            <p:nvPr/>
          </p:nvSpPr>
          <p:spPr bwMode="auto">
            <a:xfrm>
              <a:off x="2926" y="757"/>
              <a:ext cx="33" cy="32"/>
            </a:xfrm>
            <a:custGeom>
              <a:avLst/>
              <a:gdLst>
                <a:gd name="T0" fmla="*/ 22 w 33"/>
                <a:gd name="T1" fmla="*/ 0 h 32"/>
                <a:gd name="T2" fmla="*/ 0 w 33"/>
                <a:gd name="T3" fmla="*/ 8 h 32"/>
                <a:gd name="T4" fmla="*/ 11 w 33"/>
                <a:gd name="T5" fmla="*/ 32 h 32"/>
                <a:gd name="T6" fmla="*/ 33 w 33"/>
                <a:gd name="T7" fmla="*/ 24 h 32"/>
                <a:gd name="T8" fmla="*/ 2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22" y="0"/>
                  </a:moveTo>
                  <a:lnTo>
                    <a:pt x="0" y="8"/>
                  </a:lnTo>
                  <a:lnTo>
                    <a:pt x="11" y="32"/>
                  </a:lnTo>
                  <a:lnTo>
                    <a:pt x="33" y="2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5" name="Freeform 306"/>
            <p:cNvSpPr>
              <a:spLocks/>
            </p:cNvSpPr>
            <p:nvPr/>
          </p:nvSpPr>
          <p:spPr bwMode="auto">
            <a:xfrm>
              <a:off x="2940" y="754"/>
              <a:ext cx="39" cy="38"/>
            </a:xfrm>
            <a:custGeom>
              <a:avLst/>
              <a:gdLst>
                <a:gd name="T0" fmla="*/ 0 w 39"/>
                <a:gd name="T1" fmla="*/ 25 h 38"/>
                <a:gd name="T2" fmla="*/ 19 w 39"/>
                <a:gd name="T3" fmla="*/ 38 h 38"/>
                <a:gd name="T4" fmla="*/ 39 w 39"/>
                <a:gd name="T5" fmla="*/ 14 h 38"/>
                <a:gd name="T6" fmla="*/ 19 w 39"/>
                <a:gd name="T7" fmla="*/ 0 h 38"/>
                <a:gd name="T8" fmla="*/ 0 w 39"/>
                <a:gd name="T9" fmla="*/ 2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25"/>
                  </a:moveTo>
                  <a:lnTo>
                    <a:pt x="19" y="38"/>
                  </a:lnTo>
                  <a:lnTo>
                    <a:pt x="39" y="14"/>
                  </a:lnTo>
                  <a:lnTo>
                    <a:pt x="1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6" name="Freeform 307"/>
            <p:cNvSpPr>
              <a:spLocks/>
            </p:cNvSpPr>
            <p:nvPr/>
          </p:nvSpPr>
          <p:spPr bwMode="auto">
            <a:xfrm>
              <a:off x="2959" y="729"/>
              <a:ext cx="28" cy="33"/>
            </a:xfrm>
            <a:custGeom>
              <a:avLst/>
              <a:gdLst>
                <a:gd name="T0" fmla="*/ 0 w 28"/>
                <a:gd name="T1" fmla="*/ 28 h 33"/>
                <a:gd name="T2" fmla="*/ 20 w 28"/>
                <a:gd name="T3" fmla="*/ 33 h 33"/>
                <a:gd name="T4" fmla="*/ 28 w 28"/>
                <a:gd name="T5" fmla="*/ 6 h 33"/>
                <a:gd name="T6" fmla="*/ 9 w 28"/>
                <a:gd name="T7" fmla="*/ 0 h 33"/>
                <a:gd name="T8" fmla="*/ 0 w 28"/>
                <a:gd name="T9" fmla="*/ 2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3"/>
                <a:gd name="T17" fmla="*/ 28 w 2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3">
                  <a:moveTo>
                    <a:pt x="0" y="28"/>
                  </a:moveTo>
                  <a:lnTo>
                    <a:pt x="20" y="33"/>
                  </a:lnTo>
                  <a:lnTo>
                    <a:pt x="28" y="6"/>
                  </a:lnTo>
                  <a:lnTo>
                    <a:pt x="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7" name="Freeform 308"/>
            <p:cNvSpPr>
              <a:spLocks/>
            </p:cNvSpPr>
            <p:nvPr/>
          </p:nvSpPr>
          <p:spPr bwMode="auto">
            <a:xfrm>
              <a:off x="2968" y="702"/>
              <a:ext cx="38" cy="38"/>
            </a:xfrm>
            <a:custGeom>
              <a:avLst/>
              <a:gdLst>
                <a:gd name="T0" fmla="*/ 0 w 38"/>
                <a:gd name="T1" fmla="*/ 24 h 38"/>
                <a:gd name="T2" fmla="*/ 19 w 38"/>
                <a:gd name="T3" fmla="*/ 38 h 38"/>
                <a:gd name="T4" fmla="*/ 38 w 38"/>
                <a:gd name="T5" fmla="*/ 13 h 38"/>
                <a:gd name="T6" fmla="*/ 19 w 38"/>
                <a:gd name="T7" fmla="*/ 0 h 38"/>
                <a:gd name="T8" fmla="*/ 0 w 38"/>
                <a:gd name="T9" fmla="*/ 2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24"/>
                  </a:moveTo>
                  <a:lnTo>
                    <a:pt x="19" y="38"/>
                  </a:lnTo>
                  <a:lnTo>
                    <a:pt x="38" y="13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8" name="Freeform 309"/>
            <p:cNvSpPr>
              <a:spLocks/>
            </p:cNvSpPr>
            <p:nvPr/>
          </p:nvSpPr>
          <p:spPr bwMode="auto">
            <a:xfrm>
              <a:off x="2984" y="685"/>
              <a:ext cx="30" cy="28"/>
            </a:xfrm>
            <a:custGeom>
              <a:avLst/>
              <a:gdLst>
                <a:gd name="T0" fmla="*/ 0 w 30"/>
                <a:gd name="T1" fmla="*/ 19 h 28"/>
                <a:gd name="T2" fmla="*/ 22 w 30"/>
                <a:gd name="T3" fmla="*/ 28 h 28"/>
                <a:gd name="T4" fmla="*/ 30 w 30"/>
                <a:gd name="T5" fmla="*/ 8 h 28"/>
                <a:gd name="T6" fmla="*/ 8 w 30"/>
                <a:gd name="T7" fmla="*/ 0 h 28"/>
                <a:gd name="T8" fmla="*/ 0 w 30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19"/>
                  </a:moveTo>
                  <a:lnTo>
                    <a:pt x="22" y="28"/>
                  </a:lnTo>
                  <a:lnTo>
                    <a:pt x="30" y="8"/>
                  </a:lnTo>
                  <a:lnTo>
                    <a:pt x="8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9" name="Freeform 310"/>
            <p:cNvSpPr>
              <a:spLocks/>
            </p:cNvSpPr>
            <p:nvPr/>
          </p:nvSpPr>
          <p:spPr bwMode="auto">
            <a:xfrm>
              <a:off x="2995" y="658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19 w 39"/>
                <a:gd name="T3" fmla="*/ 38 h 38"/>
                <a:gd name="T4" fmla="*/ 39 w 39"/>
                <a:gd name="T5" fmla="*/ 13 h 38"/>
                <a:gd name="T6" fmla="*/ 19 w 39"/>
                <a:gd name="T7" fmla="*/ 0 h 38"/>
                <a:gd name="T8" fmla="*/ 0 w 39"/>
                <a:gd name="T9" fmla="*/ 2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24"/>
                  </a:moveTo>
                  <a:lnTo>
                    <a:pt x="19" y="38"/>
                  </a:lnTo>
                  <a:lnTo>
                    <a:pt x="39" y="13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80" name="Freeform 311"/>
            <p:cNvSpPr>
              <a:spLocks/>
            </p:cNvSpPr>
            <p:nvPr/>
          </p:nvSpPr>
          <p:spPr bwMode="auto">
            <a:xfrm>
              <a:off x="3014" y="638"/>
              <a:ext cx="36" cy="36"/>
            </a:xfrm>
            <a:custGeom>
              <a:avLst/>
              <a:gdLst>
                <a:gd name="T0" fmla="*/ 0 w 36"/>
                <a:gd name="T1" fmla="*/ 17 h 36"/>
                <a:gd name="T2" fmla="*/ 17 w 36"/>
                <a:gd name="T3" fmla="*/ 36 h 36"/>
                <a:gd name="T4" fmla="*/ 36 w 36"/>
                <a:gd name="T5" fmla="*/ 20 h 36"/>
                <a:gd name="T6" fmla="*/ 20 w 36"/>
                <a:gd name="T7" fmla="*/ 0 h 36"/>
                <a:gd name="T8" fmla="*/ 0 w 36"/>
                <a:gd name="T9" fmla="*/ 1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17"/>
                  </a:moveTo>
                  <a:lnTo>
                    <a:pt x="17" y="36"/>
                  </a:lnTo>
                  <a:lnTo>
                    <a:pt x="36" y="20"/>
                  </a:lnTo>
                  <a:lnTo>
                    <a:pt x="2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81" name="Freeform 312"/>
            <p:cNvSpPr>
              <a:spLocks/>
            </p:cNvSpPr>
            <p:nvPr/>
          </p:nvSpPr>
          <p:spPr bwMode="auto">
            <a:xfrm>
              <a:off x="3036" y="630"/>
              <a:ext cx="25" cy="28"/>
            </a:xfrm>
            <a:custGeom>
              <a:avLst/>
              <a:gdLst>
                <a:gd name="T0" fmla="*/ 0 w 25"/>
                <a:gd name="T1" fmla="*/ 8 h 28"/>
                <a:gd name="T2" fmla="*/ 14 w 25"/>
                <a:gd name="T3" fmla="*/ 28 h 28"/>
                <a:gd name="T4" fmla="*/ 25 w 25"/>
                <a:gd name="T5" fmla="*/ 19 h 28"/>
                <a:gd name="T6" fmla="*/ 11 w 25"/>
                <a:gd name="T7" fmla="*/ 0 h 28"/>
                <a:gd name="T8" fmla="*/ 0 w 25"/>
                <a:gd name="T9" fmla="*/ 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0" y="8"/>
                  </a:moveTo>
                  <a:lnTo>
                    <a:pt x="14" y="28"/>
                  </a:lnTo>
                  <a:lnTo>
                    <a:pt x="25" y="1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82" name="Freeform 313"/>
            <p:cNvSpPr>
              <a:spLocks/>
            </p:cNvSpPr>
            <p:nvPr/>
          </p:nvSpPr>
          <p:spPr bwMode="auto">
            <a:xfrm>
              <a:off x="3045" y="614"/>
              <a:ext cx="33" cy="33"/>
            </a:xfrm>
            <a:custGeom>
              <a:avLst/>
              <a:gdLst>
                <a:gd name="T0" fmla="*/ 0 w 33"/>
                <a:gd name="T1" fmla="*/ 19 h 33"/>
                <a:gd name="T2" fmla="*/ 19 w 33"/>
                <a:gd name="T3" fmla="*/ 33 h 33"/>
                <a:gd name="T4" fmla="*/ 33 w 33"/>
                <a:gd name="T5" fmla="*/ 13 h 33"/>
                <a:gd name="T6" fmla="*/ 13 w 33"/>
                <a:gd name="T7" fmla="*/ 0 h 33"/>
                <a:gd name="T8" fmla="*/ 0 w 33"/>
                <a:gd name="T9" fmla="*/ 1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9"/>
                  </a:moveTo>
                  <a:lnTo>
                    <a:pt x="19" y="33"/>
                  </a:lnTo>
                  <a:lnTo>
                    <a:pt x="33" y="13"/>
                  </a:lnTo>
                  <a:lnTo>
                    <a:pt x="1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83" name="Freeform 314"/>
            <p:cNvSpPr>
              <a:spLocks/>
            </p:cNvSpPr>
            <p:nvPr/>
          </p:nvSpPr>
          <p:spPr bwMode="auto">
            <a:xfrm>
              <a:off x="3061" y="603"/>
              <a:ext cx="25" cy="27"/>
            </a:xfrm>
            <a:custGeom>
              <a:avLst/>
              <a:gdLst>
                <a:gd name="T0" fmla="*/ 0 w 25"/>
                <a:gd name="T1" fmla="*/ 8 h 27"/>
                <a:gd name="T2" fmla="*/ 14 w 25"/>
                <a:gd name="T3" fmla="*/ 27 h 27"/>
                <a:gd name="T4" fmla="*/ 25 w 25"/>
                <a:gd name="T5" fmla="*/ 19 h 27"/>
                <a:gd name="T6" fmla="*/ 11 w 25"/>
                <a:gd name="T7" fmla="*/ 0 h 27"/>
                <a:gd name="T8" fmla="*/ 0 w 25"/>
                <a:gd name="T9" fmla="*/ 8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8"/>
                  </a:moveTo>
                  <a:lnTo>
                    <a:pt x="14" y="27"/>
                  </a:lnTo>
                  <a:lnTo>
                    <a:pt x="25" y="1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84" name="Rectangle 315"/>
            <p:cNvSpPr>
              <a:spLocks noChangeArrowheads="1"/>
            </p:cNvSpPr>
            <p:nvPr/>
          </p:nvSpPr>
          <p:spPr bwMode="auto">
            <a:xfrm>
              <a:off x="3078" y="603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585" name="Freeform 316"/>
            <p:cNvSpPr>
              <a:spLocks/>
            </p:cNvSpPr>
            <p:nvPr/>
          </p:nvSpPr>
          <p:spPr bwMode="auto">
            <a:xfrm>
              <a:off x="3094" y="592"/>
              <a:ext cx="28" cy="30"/>
            </a:xfrm>
            <a:custGeom>
              <a:avLst/>
              <a:gdLst>
                <a:gd name="T0" fmla="*/ 0 w 28"/>
                <a:gd name="T1" fmla="*/ 8 h 30"/>
                <a:gd name="T2" fmla="*/ 8 w 28"/>
                <a:gd name="T3" fmla="*/ 30 h 30"/>
                <a:gd name="T4" fmla="*/ 28 w 28"/>
                <a:gd name="T5" fmla="*/ 22 h 30"/>
                <a:gd name="T6" fmla="*/ 19 w 28"/>
                <a:gd name="T7" fmla="*/ 0 h 30"/>
                <a:gd name="T8" fmla="*/ 0 w 28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8"/>
                  </a:moveTo>
                  <a:lnTo>
                    <a:pt x="8" y="30"/>
                  </a:lnTo>
                  <a:lnTo>
                    <a:pt x="28" y="22"/>
                  </a:lnTo>
                  <a:lnTo>
                    <a:pt x="1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86" name="Rectangle 317"/>
            <p:cNvSpPr>
              <a:spLocks noChangeArrowheads="1"/>
            </p:cNvSpPr>
            <p:nvPr/>
          </p:nvSpPr>
          <p:spPr bwMode="auto">
            <a:xfrm>
              <a:off x="3116" y="594"/>
              <a:ext cx="8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587" name="Rectangle 318"/>
            <p:cNvSpPr>
              <a:spLocks noChangeArrowheads="1"/>
            </p:cNvSpPr>
            <p:nvPr/>
          </p:nvSpPr>
          <p:spPr bwMode="auto">
            <a:xfrm>
              <a:off x="3124" y="594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588" name="Freeform 319"/>
            <p:cNvSpPr>
              <a:spLocks/>
            </p:cNvSpPr>
            <p:nvPr/>
          </p:nvSpPr>
          <p:spPr bwMode="auto">
            <a:xfrm>
              <a:off x="3135" y="594"/>
              <a:ext cx="25" cy="25"/>
            </a:xfrm>
            <a:custGeom>
              <a:avLst/>
              <a:gdLst>
                <a:gd name="T0" fmla="*/ 17 w 25"/>
                <a:gd name="T1" fmla="*/ 0 h 25"/>
                <a:gd name="T2" fmla="*/ 0 w 25"/>
                <a:gd name="T3" fmla="*/ 17 h 25"/>
                <a:gd name="T4" fmla="*/ 9 w 25"/>
                <a:gd name="T5" fmla="*/ 25 h 25"/>
                <a:gd name="T6" fmla="*/ 25 w 25"/>
                <a:gd name="T7" fmla="*/ 9 h 25"/>
                <a:gd name="T8" fmla="*/ 17 w 2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17" y="0"/>
                  </a:moveTo>
                  <a:lnTo>
                    <a:pt x="0" y="17"/>
                  </a:lnTo>
                  <a:lnTo>
                    <a:pt x="9" y="25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89" name="Rectangle 320"/>
            <p:cNvSpPr>
              <a:spLocks noChangeArrowheads="1"/>
            </p:cNvSpPr>
            <p:nvPr/>
          </p:nvSpPr>
          <p:spPr bwMode="auto">
            <a:xfrm>
              <a:off x="3152" y="603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590" name="Freeform 321"/>
            <p:cNvSpPr>
              <a:spLocks/>
            </p:cNvSpPr>
            <p:nvPr/>
          </p:nvSpPr>
          <p:spPr bwMode="auto">
            <a:xfrm>
              <a:off x="3168" y="600"/>
              <a:ext cx="28" cy="30"/>
            </a:xfrm>
            <a:custGeom>
              <a:avLst/>
              <a:gdLst>
                <a:gd name="T0" fmla="*/ 9 w 28"/>
                <a:gd name="T1" fmla="*/ 0 h 30"/>
                <a:gd name="T2" fmla="*/ 0 w 28"/>
                <a:gd name="T3" fmla="*/ 22 h 30"/>
                <a:gd name="T4" fmla="*/ 20 w 28"/>
                <a:gd name="T5" fmla="*/ 30 h 30"/>
                <a:gd name="T6" fmla="*/ 28 w 28"/>
                <a:gd name="T7" fmla="*/ 8 h 30"/>
                <a:gd name="T8" fmla="*/ 9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9" y="0"/>
                  </a:moveTo>
                  <a:lnTo>
                    <a:pt x="0" y="22"/>
                  </a:lnTo>
                  <a:lnTo>
                    <a:pt x="20" y="30"/>
                  </a:lnTo>
                  <a:lnTo>
                    <a:pt x="28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1" name="Freeform 322"/>
            <p:cNvSpPr>
              <a:spLocks/>
            </p:cNvSpPr>
            <p:nvPr/>
          </p:nvSpPr>
          <p:spPr bwMode="auto">
            <a:xfrm>
              <a:off x="3180" y="616"/>
              <a:ext cx="30" cy="28"/>
            </a:xfrm>
            <a:custGeom>
              <a:avLst/>
              <a:gdLst>
                <a:gd name="T0" fmla="*/ 22 w 30"/>
                <a:gd name="T1" fmla="*/ 0 h 28"/>
                <a:gd name="T2" fmla="*/ 0 w 30"/>
                <a:gd name="T3" fmla="*/ 9 h 28"/>
                <a:gd name="T4" fmla="*/ 8 w 30"/>
                <a:gd name="T5" fmla="*/ 28 h 28"/>
                <a:gd name="T6" fmla="*/ 30 w 30"/>
                <a:gd name="T7" fmla="*/ 20 h 28"/>
                <a:gd name="T8" fmla="*/ 22 w 3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22" y="0"/>
                  </a:moveTo>
                  <a:lnTo>
                    <a:pt x="0" y="9"/>
                  </a:lnTo>
                  <a:lnTo>
                    <a:pt x="8" y="28"/>
                  </a:lnTo>
                  <a:lnTo>
                    <a:pt x="30" y="2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2" name="Freeform 323"/>
            <p:cNvSpPr>
              <a:spLocks/>
            </p:cNvSpPr>
            <p:nvPr/>
          </p:nvSpPr>
          <p:spPr bwMode="auto">
            <a:xfrm>
              <a:off x="3196" y="627"/>
              <a:ext cx="28" cy="31"/>
            </a:xfrm>
            <a:custGeom>
              <a:avLst/>
              <a:gdLst>
                <a:gd name="T0" fmla="*/ 8 w 28"/>
                <a:gd name="T1" fmla="*/ 0 h 31"/>
                <a:gd name="T2" fmla="*/ 0 w 28"/>
                <a:gd name="T3" fmla="*/ 22 h 31"/>
                <a:gd name="T4" fmla="*/ 19 w 28"/>
                <a:gd name="T5" fmla="*/ 31 h 31"/>
                <a:gd name="T6" fmla="*/ 28 w 28"/>
                <a:gd name="T7" fmla="*/ 9 h 31"/>
                <a:gd name="T8" fmla="*/ 8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8" y="0"/>
                  </a:moveTo>
                  <a:lnTo>
                    <a:pt x="0" y="22"/>
                  </a:lnTo>
                  <a:lnTo>
                    <a:pt x="19" y="31"/>
                  </a:lnTo>
                  <a:lnTo>
                    <a:pt x="28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3" name="Freeform 324"/>
            <p:cNvSpPr>
              <a:spLocks/>
            </p:cNvSpPr>
            <p:nvPr/>
          </p:nvSpPr>
          <p:spPr bwMode="auto">
            <a:xfrm>
              <a:off x="3210" y="641"/>
              <a:ext cx="30" cy="30"/>
            </a:xfrm>
            <a:custGeom>
              <a:avLst/>
              <a:gdLst>
                <a:gd name="T0" fmla="*/ 19 w 30"/>
                <a:gd name="T1" fmla="*/ 0 h 30"/>
                <a:gd name="T2" fmla="*/ 0 w 30"/>
                <a:gd name="T3" fmla="*/ 14 h 30"/>
                <a:gd name="T4" fmla="*/ 11 w 30"/>
                <a:gd name="T5" fmla="*/ 30 h 30"/>
                <a:gd name="T6" fmla="*/ 30 w 30"/>
                <a:gd name="T7" fmla="*/ 17 h 30"/>
                <a:gd name="T8" fmla="*/ 19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19" y="0"/>
                  </a:moveTo>
                  <a:lnTo>
                    <a:pt x="0" y="14"/>
                  </a:lnTo>
                  <a:lnTo>
                    <a:pt x="11" y="30"/>
                  </a:lnTo>
                  <a:lnTo>
                    <a:pt x="30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4" name="Freeform 325"/>
            <p:cNvSpPr>
              <a:spLocks/>
            </p:cNvSpPr>
            <p:nvPr/>
          </p:nvSpPr>
          <p:spPr bwMode="auto">
            <a:xfrm>
              <a:off x="3221" y="658"/>
              <a:ext cx="36" cy="38"/>
            </a:xfrm>
            <a:custGeom>
              <a:avLst/>
              <a:gdLst>
                <a:gd name="T0" fmla="*/ 19 w 36"/>
                <a:gd name="T1" fmla="*/ 0 h 38"/>
                <a:gd name="T2" fmla="*/ 0 w 36"/>
                <a:gd name="T3" fmla="*/ 13 h 38"/>
                <a:gd name="T4" fmla="*/ 16 w 36"/>
                <a:gd name="T5" fmla="*/ 38 h 38"/>
                <a:gd name="T6" fmla="*/ 36 w 36"/>
                <a:gd name="T7" fmla="*/ 24 h 38"/>
                <a:gd name="T8" fmla="*/ 19 w 3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8"/>
                <a:gd name="T17" fmla="*/ 36 w 3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8">
                  <a:moveTo>
                    <a:pt x="19" y="0"/>
                  </a:moveTo>
                  <a:lnTo>
                    <a:pt x="0" y="13"/>
                  </a:lnTo>
                  <a:lnTo>
                    <a:pt x="16" y="38"/>
                  </a:lnTo>
                  <a:lnTo>
                    <a:pt x="36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5" name="Freeform 326"/>
            <p:cNvSpPr>
              <a:spLocks/>
            </p:cNvSpPr>
            <p:nvPr/>
          </p:nvSpPr>
          <p:spPr bwMode="auto">
            <a:xfrm>
              <a:off x="3237" y="680"/>
              <a:ext cx="36" cy="35"/>
            </a:xfrm>
            <a:custGeom>
              <a:avLst/>
              <a:gdLst>
                <a:gd name="T0" fmla="*/ 20 w 36"/>
                <a:gd name="T1" fmla="*/ 0 h 35"/>
                <a:gd name="T2" fmla="*/ 0 w 36"/>
                <a:gd name="T3" fmla="*/ 16 h 35"/>
                <a:gd name="T4" fmla="*/ 17 w 36"/>
                <a:gd name="T5" fmla="*/ 35 h 35"/>
                <a:gd name="T6" fmla="*/ 36 w 36"/>
                <a:gd name="T7" fmla="*/ 19 h 35"/>
                <a:gd name="T8" fmla="*/ 20 w 3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20" y="0"/>
                  </a:moveTo>
                  <a:lnTo>
                    <a:pt x="0" y="16"/>
                  </a:lnTo>
                  <a:lnTo>
                    <a:pt x="17" y="35"/>
                  </a:lnTo>
                  <a:lnTo>
                    <a:pt x="36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6" name="Freeform 327"/>
            <p:cNvSpPr>
              <a:spLocks/>
            </p:cNvSpPr>
            <p:nvPr/>
          </p:nvSpPr>
          <p:spPr bwMode="auto">
            <a:xfrm>
              <a:off x="3251" y="704"/>
              <a:ext cx="33" cy="33"/>
            </a:xfrm>
            <a:custGeom>
              <a:avLst/>
              <a:gdLst>
                <a:gd name="T0" fmla="*/ 22 w 33"/>
                <a:gd name="T1" fmla="*/ 0 h 33"/>
                <a:gd name="T2" fmla="*/ 0 w 33"/>
                <a:gd name="T3" fmla="*/ 9 h 33"/>
                <a:gd name="T4" fmla="*/ 11 w 33"/>
                <a:gd name="T5" fmla="*/ 33 h 33"/>
                <a:gd name="T6" fmla="*/ 33 w 33"/>
                <a:gd name="T7" fmla="*/ 25 h 33"/>
                <a:gd name="T8" fmla="*/ 22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22" y="0"/>
                  </a:moveTo>
                  <a:lnTo>
                    <a:pt x="0" y="9"/>
                  </a:lnTo>
                  <a:lnTo>
                    <a:pt x="11" y="33"/>
                  </a:lnTo>
                  <a:lnTo>
                    <a:pt x="33" y="2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7" name="Freeform 328"/>
            <p:cNvSpPr>
              <a:spLocks/>
            </p:cNvSpPr>
            <p:nvPr/>
          </p:nvSpPr>
          <p:spPr bwMode="auto">
            <a:xfrm>
              <a:off x="3265" y="726"/>
              <a:ext cx="38" cy="42"/>
            </a:xfrm>
            <a:custGeom>
              <a:avLst/>
              <a:gdLst>
                <a:gd name="T0" fmla="*/ 19 w 38"/>
                <a:gd name="T1" fmla="*/ 0 h 42"/>
                <a:gd name="T2" fmla="*/ 0 w 38"/>
                <a:gd name="T3" fmla="*/ 14 h 42"/>
                <a:gd name="T4" fmla="*/ 19 w 38"/>
                <a:gd name="T5" fmla="*/ 42 h 42"/>
                <a:gd name="T6" fmla="*/ 38 w 38"/>
                <a:gd name="T7" fmla="*/ 28 h 42"/>
                <a:gd name="T8" fmla="*/ 19 w 38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19" y="0"/>
                  </a:moveTo>
                  <a:lnTo>
                    <a:pt x="0" y="14"/>
                  </a:lnTo>
                  <a:lnTo>
                    <a:pt x="19" y="42"/>
                  </a:lnTo>
                  <a:lnTo>
                    <a:pt x="38" y="2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8" name="Freeform 329"/>
            <p:cNvSpPr>
              <a:spLocks/>
            </p:cNvSpPr>
            <p:nvPr/>
          </p:nvSpPr>
          <p:spPr bwMode="auto">
            <a:xfrm>
              <a:off x="3284" y="757"/>
              <a:ext cx="28" cy="30"/>
            </a:xfrm>
            <a:custGeom>
              <a:avLst/>
              <a:gdLst>
                <a:gd name="T0" fmla="*/ 19 w 28"/>
                <a:gd name="T1" fmla="*/ 0 h 30"/>
                <a:gd name="T2" fmla="*/ 0 w 28"/>
                <a:gd name="T3" fmla="*/ 5 h 30"/>
                <a:gd name="T4" fmla="*/ 8 w 28"/>
                <a:gd name="T5" fmla="*/ 30 h 30"/>
                <a:gd name="T6" fmla="*/ 28 w 28"/>
                <a:gd name="T7" fmla="*/ 24 h 30"/>
                <a:gd name="T8" fmla="*/ 19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19" y="0"/>
                  </a:moveTo>
                  <a:lnTo>
                    <a:pt x="0" y="5"/>
                  </a:lnTo>
                  <a:lnTo>
                    <a:pt x="8" y="30"/>
                  </a:lnTo>
                  <a:lnTo>
                    <a:pt x="28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9" name="Freeform 330"/>
            <p:cNvSpPr>
              <a:spLocks/>
            </p:cNvSpPr>
            <p:nvPr/>
          </p:nvSpPr>
          <p:spPr bwMode="auto">
            <a:xfrm>
              <a:off x="3292" y="754"/>
              <a:ext cx="39" cy="38"/>
            </a:xfrm>
            <a:custGeom>
              <a:avLst/>
              <a:gdLst>
                <a:gd name="T0" fmla="*/ 0 w 39"/>
                <a:gd name="T1" fmla="*/ 25 h 38"/>
                <a:gd name="T2" fmla="*/ 20 w 39"/>
                <a:gd name="T3" fmla="*/ 38 h 38"/>
                <a:gd name="T4" fmla="*/ 39 w 39"/>
                <a:gd name="T5" fmla="*/ 14 h 38"/>
                <a:gd name="T6" fmla="*/ 20 w 39"/>
                <a:gd name="T7" fmla="*/ 0 h 38"/>
                <a:gd name="T8" fmla="*/ 0 w 39"/>
                <a:gd name="T9" fmla="*/ 2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25"/>
                  </a:moveTo>
                  <a:lnTo>
                    <a:pt x="20" y="38"/>
                  </a:lnTo>
                  <a:lnTo>
                    <a:pt x="39" y="14"/>
                  </a:lnTo>
                  <a:lnTo>
                    <a:pt x="2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00" name="Freeform 331"/>
            <p:cNvSpPr>
              <a:spLocks/>
            </p:cNvSpPr>
            <p:nvPr/>
          </p:nvSpPr>
          <p:spPr bwMode="auto">
            <a:xfrm>
              <a:off x="3312" y="726"/>
              <a:ext cx="38" cy="42"/>
            </a:xfrm>
            <a:custGeom>
              <a:avLst/>
              <a:gdLst>
                <a:gd name="T0" fmla="*/ 0 w 38"/>
                <a:gd name="T1" fmla="*/ 28 h 42"/>
                <a:gd name="T2" fmla="*/ 19 w 38"/>
                <a:gd name="T3" fmla="*/ 42 h 42"/>
                <a:gd name="T4" fmla="*/ 38 w 38"/>
                <a:gd name="T5" fmla="*/ 14 h 42"/>
                <a:gd name="T6" fmla="*/ 19 w 38"/>
                <a:gd name="T7" fmla="*/ 0 h 42"/>
                <a:gd name="T8" fmla="*/ 0 w 38"/>
                <a:gd name="T9" fmla="*/ 2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0" y="28"/>
                  </a:moveTo>
                  <a:lnTo>
                    <a:pt x="19" y="42"/>
                  </a:lnTo>
                  <a:lnTo>
                    <a:pt x="38" y="14"/>
                  </a:lnTo>
                  <a:lnTo>
                    <a:pt x="1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01" name="Freeform 332"/>
            <p:cNvSpPr>
              <a:spLocks/>
            </p:cNvSpPr>
            <p:nvPr/>
          </p:nvSpPr>
          <p:spPr bwMode="auto">
            <a:xfrm>
              <a:off x="3331" y="704"/>
              <a:ext cx="27" cy="31"/>
            </a:xfrm>
            <a:custGeom>
              <a:avLst/>
              <a:gdLst>
                <a:gd name="T0" fmla="*/ 0 w 27"/>
                <a:gd name="T1" fmla="*/ 25 h 31"/>
                <a:gd name="T2" fmla="*/ 19 w 27"/>
                <a:gd name="T3" fmla="*/ 31 h 31"/>
                <a:gd name="T4" fmla="*/ 27 w 27"/>
                <a:gd name="T5" fmla="*/ 6 h 31"/>
                <a:gd name="T6" fmla="*/ 8 w 27"/>
                <a:gd name="T7" fmla="*/ 0 h 31"/>
                <a:gd name="T8" fmla="*/ 0 w 27"/>
                <a:gd name="T9" fmla="*/ 2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5"/>
                  </a:moveTo>
                  <a:lnTo>
                    <a:pt x="19" y="31"/>
                  </a:lnTo>
                  <a:lnTo>
                    <a:pt x="27" y="6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02" name="Freeform 333"/>
            <p:cNvSpPr>
              <a:spLocks/>
            </p:cNvSpPr>
            <p:nvPr/>
          </p:nvSpPr>
          <p:spPr bwMode="auto">
            <a:xfrm>
              <a:off x="3339" y="680"/>
              <a:ext cx="36" cy="35"/>
            </a:xfrm>
            <a:custGeom>
              <a:avLst/>
              <a:gdLst>
                <a:gd name="T0" fmla="*/ 0 w 36"/>
                <a:gd name="T1" fmla="*/ 19 h 35"/>
                <a:gd name="T2" fmla="*/ 17 w 36"/>
                <a:gd name="T3" fmla="*/ 35 h 35"/>
                <a:gd name="T4" fmla="*/ 36 w 36"/>
                <a:gd name="T5" fmla="*/ 16 h 35"/>
                <a:gd name="T6" fmla="*/ 19 w 36"/>
                <a:gd name="T7" fmla="*/ 0 h 35"/>
                <a:gd name="T8" fmla="*/ 0 w 36"/>
                <a:gd name="T9" fmla="*/ 1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0" y="19"/>
                  </a:moveTo>
                  <a:lnTo>
                    <a:pt x="17" y="35"/>
                  </a:lnTo>
                  <a:lnTo>
                    <a:pt x="36" y="16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03" name="Freeform 334"/>
            <p:cNvSpPr>
              <a:spLocks/>
            </p:cNvSpPr>
            <p:nvPr/>
          </p:nvSpPr>
          <p:spPr bwMode="auto">
            <a:xfrm>
              <a:off x="3358" y="660"/>
              <a:ext cx="28" cy="31"/>
            </a:xfrm>
            <a:custGeom>
              <a:avLst/>
              <a:gdLst>
                <a:gd name="T0" fmla="*/ 0 w 28"/>
                <a:gd name="T1" fmla="*/ 25 h 31"/>
                <a:gd name="T2" fmla="*/ 20 w 28"/>
                <a:gd name="T3" fmla="*/ 31 h 31"/>
                <a:gd name="T4" fmla="*/ 28 w 28"/>
                <a:gd name="T5" fmla="*/ 6 h 31"/>
                <a:gd name="T6" fmla="*/ 9 w 28"/>
                <a:gd name="T7" fmla="*/ 0 h 31"/>
                <a:gd name="T8" fmla="*/ 0 w 28"/>
                <a:gd name="T9" fmla="*/ 2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25"/>
                  </a:moveTo>
                  <a:lnTo>
                    <a:pt x="20" y="31"/>
                  </a:lnTo>
                  <a:lnTo>
                    <a:pt x="28" y="6"/>
                  </a:lnTo>
                  <a:lnTo>
                    <a:pt x="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04" name="Freeform 335"/>
            <p:cNvSpPr>
              <a:spLocks/>
            </p:cNvSpPr>
            <p:nvPr/>
          </p:nvSpPr>
          <p:spPr bwMode="auto">
            <a:xfrm>
              <a:off x="3367" y="638"/>
              <a:ext cx="35" cy="36"/>
            </a:xfrm>
            <a:custGeom>
              <a:avLst/>
              <a:gdLst>
                <a:gd name="T0" fmla="*/ 0 w 35"/>
                <a:gd name="T1" fmla="*/ 17 h 36"/>
                <a:gd name="T2" fmla="*/ 16 w 35"/>
                <a:gd name="T3" fmla="*/ 36 h 36"/>
                <a:gd name="T4" fmla="*/ 35 w 35"/>
                <a:gd name="T5" fmla="*/ 20 h 36"/>
                <a:gd name="T6" fmla="*/ 19 w 35"/>
                <a:gd name="T7" fmla="*/ 0 h 36"/>
                <a:gd name="T8" fmla="*/ 0 w 35"/>
                <a:gd name="T9" fmla="*/ 1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17"/>
                  </a:moveTo>
                  <a:lnTo>
                    <a:pt x="16" y="36"/>
                  </a:lnTo>
                  <a:lnTo>
                    <a:pt x="35" y="20"/>
                  </a:lnTo>
                  <a:lnTo>
                    <a:pt x="1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05" name="Freeform 336"/>
            <p:cNvSpPr>
              <a:spLocks/>
            </p:cNvSpPr>
            <p:nvPr/>
          </p:nvSpPr>
          <p:spPr bwMode="auto">
            <a:xfrm>
              <a:off x="3389" y="630"/>
              <a:ext cx="24" cy="28"/>
            </a:xfrm>
            <a:custGeom>
              <a:avLst/>
              <a:gdLst>
                <a:gd name="T0" fmla="*/ 0 w 24"/>
                <a:gd name="T1" fmla="*/ 8 h 28"/>
                <a:gd name="T2" fmla="*/ 13 w 24"/>
                <a:gd name="T3" fmla="*/ 28 h 28"/>
                <a:gd name="T4" fmla="*/ 24 w 24"/>
                <a:gd name="T5" fmla="*/ 19 h 28"/>
                <a:gd name="T6" fmla="*/ 11 w 24"/>
                <a:gd name="T7" fmla="*/ 0 h 28"/>
                <a:gd name="T8" fmla="*/ 0 w 24"/>
                <a:gd name="T9" fmla="*/ 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8"/>
                  </a:moveTo>
                  <a:lnTo>
                    <a:pt x="13" y="28"/>
                  </a:lnTo>
                  <a:lnTo>
                    <a:pt x="24" y="1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06" name="Freeform 337"/>
            <p:cNvSpPr>
              <a:spLocks/>
            </p:cNvSpPr>
            <p:nvPr/>
          </p:nvSpPr>
          <p:spPr bwMode="auto">
            <a:xfrm>
              <a:off x="3397" y="611"/>
              <a:ext cx="36" cy="36"/>
            </a:xfrm>
            <a:custGeom>
              <a:avLst/>
              <a:gdLst>
                <a:gd name="T0" fmla="*/ 0 w 36"/>
                <a:gd name="T1" fmla="*/ 19 h 36"/>
                <a:gd name="T2" fmla="*/ 16 w 36"/>
                <a:gd name="T3" fmla="*/ 36 h 36"/>
                <a:gd name="T4" fmla="*/ 36 w 36"/>
                <a:gd name="T5" fmla="*/ 16 h 36"/>
                <a:gd name="T6" fmla="*/ 19 w 36"/>
                <a:gd name="T7" fmla="*/ 0 h 36"/>
                <a:gd name="T8" fmla="*/ 0 w 36"/>
                <a:gd name="T9" fmla="*/ 1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19"/>
                  </a:moveTo>
                  <a:lnTo>
                    <a:pt x="16" y="36"/>
                  </a:lnTo>
                  <a:lnTo>
                    <a:pt x="36" y="16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07" name="Freeform 338"/>
            <p:cNvSpPr>
              <a:spLocks/>
            </p:cNvSpPr>
            <p:nvPr/>
          </p:nvSpPr>
          <p:spPr bwMode="auto">
            <a:xfrm>
              <a:off x="3419" y="603"/>
              <a:ext cx="25" cy="27"/>
            </a:xfrm>
            <a:custGeom>
              <a:avLst/>
              <a:gdLst>
                <a:gd name="T0" fmla="*/ 0 w 25"/>
                <a:gd name="T1" fmla="*/ 8 h 27"/>
                <a:gd name="T2" fmla="*/ 11 w 25"/>
                <a:gd name="T3" fmla="*/ 27 h 27"/>
                <a:gd name="T4" fmla="*/ 25 w 25"/>
                <a:gd name="T5" fmla="*/ 19 h 27"/>
                <a:gd name="T6" fmla="*/ 14 w 25"/>
                <a:gd name="T7" fmla="*/ 0 h 27"/>
                <a:gd name="T8" fmla="*/ 0 w 25"/>
                <a:gd name="T9" fmla="*/ 8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8"/>
                  </a:moveTo>
                  <a:lnTo>
                    <a:pt x="11" y="27"/>
                  </a:lnTo>
                  <a:lnTo>
                    <a:pt x="25" y="19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08" name="Rectangle 339"/>
            <p:cNvSpPr>
              <a:spLocks noChangeArrowheads="1"/>
            </p:cNvSpPr>
            <p:nvPr/>
          </p:nvSpPr>
          <p:spPr bwMode="auto">
            <a:xfrm>
              <a:off x="3438" y="603"/>
              <a:ext cx="11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609" name="Freeform 340"/>
            <p:cNvSpPr>
              <a:spLocks/>
            </p:cNvSpPr>
            <p:nvPr/>
          </p:nvSpPr>
          <p:spPr bwMode="auto">
            <a:xfrm>
              <a:off x="3446" y="592"/>
              <a:ext cx="28" cy="30"/>
            </a:xfrm>
            <a:custGeom>
              <a:avLst/>
              <a:gdLst>
                <a:gd name="T0" fmla="*/ 0 w 28"/>
                <a:gd name="T1" fmla="*/ 8 h 30"/>
                <a:gd name="T2" fmla="*/ 9 w 28"/>
                <a:gd name="T3" fmla="*/ 30 h 30"/>
                <a:gd name="T4" fmla="*/ 28 w 28"/>
                <a:gd name="T5" fmla="*/ 22 h 30"/>
                <a:gd name="T6" fmla="*/ 20 w 28"/>
                <a:gd name="T7" fmla="*/ 0 h 30"/>
                <a:gd name="T8" fmla="*/ 0 w 28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8"/>
                  </a:moveTo>
                  <a:lnTo>
                    <a:pt x="9" y="30"/>
                  </a:lnTo>
                  <a:lnTo>
                    <a:pt x="28" y="22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10" name="Rectangle 341"/>
            <p:cNvSpPr>
              <a:spLocks noChangeArrowheads="1"/>
            </p:cNvSpPr>
            <p:nvPr/>
          </p:nvSpPr>
          <p:spPr bwMode="auto">
            <a:xfrm>
              <a:off x="3468" y="594"/>
              <a:ext cx="9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611" name="Rectangle 342"/>
            <p:cNvSpPr>
              <a:spLocks noChangeArrowheads="1"/>
            </p:cNvSpPr>
            <p:nvPr/>
          </p:nvSpPr>
          <p:spPr bwMode="auto">
            <a:xfrm>
              <a:off x="3477" y="594"/>
              <a:ext cx="19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612" name="Freeform 343"/>
            <p:cNvSpPr>
              <a:spLocks/>
            </p:cNvSpPr>
            <p:nvPr/>
          </p:nvSpPr>
          <p:spPr bwMode="auto">
            <a:xfrm>
              <a:off x="3493" y="592"/>
              <a:ext cx="28" cy="30"/>
            </a:xfrm>
            <a:custGeom>
              <a:avLst/>
              <a:gdLst>
                <a:gd name="T0" fmla="*/ 8 w 28"/>
                <a:gd name="T1" fmla="*/ 0 h 30"/>
                <a:gd name="T2" fmla="*/ 0 w 28"/>
                <a:gd name="T3" fmla="*/ 22 h 30"/>
                <a:gd name="T4" fmla="*/ 19 w 28"/>
                <a:gd name="T5" fmla="*/ 30 h 30"/>
                <a:gd name="T6" fmla="*/ 28 w 28"/>
                <a:gd name="T7" fmla="*/ 8 h 30"/>
                <a:gd name="T8" fmla="*/ 8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8" y="0"/>
                  </a:moveTo>
                  <a:lnTo>
                    <a:pt x="0" y="22"/>
                  </a:lnTo>
                  <a:lnTo>
                    <a:pt x="19" y="30"/>
                  </a:lnTo>
                  <a:lnTo>
                    <a:pt x="2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13" name="Rectangle 344"/>
            <p:cNvSpPr>
              <a:spLocks noChangeArrowheads="1"/>
            </p:cNvSpPr>
            <p:nvPr/>
          </p:nvSpPr>
          <p:spPr bwMode="auto">
            <a:xfrm>
              <a:off x="3515" y="603"/>
              <a:ext cx="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614" name="Freeform 345"/>
            <p:cNvSpPr>
              <a:spLocks/>
            </p:cNvSpPr>
            <p:nvPr/>
          </p:nvSpPr>
          <p:spPr bwMode="auto">
            <a:xfrm>
              <a:off x="3521" y="600"/>
              <a:ext cx="27" cy="30"/>
            </a:xfrm>
            <a:custGeom>
              <a:avLst/>
              <a:gdLst>
                <a:gd name="T0" fmla="*/ 8 w 27"/>
                <a:gd name="T1" fmla="*/ 0 h 30"/>
                <a:gd name="T2" fmla="*/ 0 w 27"/>
                <a:gd name="T3" fmla="*/ 22 h 30"/>
                <a:gd name="T4" fmla="*/ 19 w 27"/>
                <a:gd name="T5" fmla="*/ 30 h 30"/>
                <a:gd name="T6" fmla="*/ 27 w 27"/>
                <a:gd name="T7" fmla="*/ 8 h 30"/>
                <a:gd name="T8" fmla="*/ 8 w 2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8" y="0"/>
                  </a:moveTo>
                  <a:lnTo>
                    <a:pt x="0" y="22"/>
                  </a:lnTo>
                  <a:lnTo>
                    <a:pt x="19" y="30"/>
                  </a:lnTo>
                  <a:lnTo>
                    <a:pt x="27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15" name="Freeform 346"/>
            <p:cNvSpPr>
              <a:spLocks/>
            </p:cNvSpPr>
            <p:nvPr/>
          </p:nvSpPr>
          <p:spPr bwMode="auto">
            <a:xfrm>
              <a:off x="3534" y="614"/>
              <a:ext cx="31" cy="30"/>
            </a:xfrm>
            <a:custGeom>
              <a:avLst/>
              <a:gdLst>
                <a:gd name="T0" fmla="*/ 20 w 31"/>
                <a:gd name="T1" fmla="*/ 0 h 30"/>
                <a:gd name="T2" fmla="*/ 0 w 31"/>
                <a:gd name="T3" fmla="*/ 11 h 30"/>
                <a:gd name="T4" fmla="*/ 11 w 31"/>
                <a:gd name="T5" fmla="*/ 30 h 30"/>
                <a:gd name="T6" fmla="*/ 31 w 31"/>
                <a:gd name="T7" fmla="*/ 19 h 30"/>
                <a:gd name="T8" fmla="*/ 20 w 3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20" y="0"/>
                  </a:moveTo>
                  <a:lnTo>
                    <a:pt x="0" y="11"/>
                  </a:lnTo>
                  <a:lnTo>
                    <a:pt x="11" y="30"/>
                  </a:lnTo>
                  <a:lnTo>
                    <a:pt x="31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16" name="Freeform 347"/>
            <p:cNvSpPr>
              <a:spLocks/>
            </p:cNvSpPr>
            <p:nvPr/>
          </p:nvSpPr>
          <p:spPr bwMode="auto">
            <a:xfrm>
              <a:off x="3548" y="627"/>
              <a:ext cx="28" cy="31"/>
            </a:xfrm>
            <a:custGeom>
              <a:avLst/>
              <a:gdLst>
                <a:gd name="T0" fmla="*/ 11 w 28"/>
                <a:gd name="T1" fmla="*/ 0 h 31"/>
                <a:gd name="T2" fmla="*/ 0 w 28"/>
                <a:gd name="T3" fmla="*/ 22 h 31"/>
                <a:gd name="T4" fmla="*/ 17 w 28"/>
                <a:gd name="T5" fmla="*/ 31 h 31"/>
                <a:gd name="T6" fmla="*/ 28 w 28"/>
                <a:gd name="T7" fmla="*/ 9 h 31"/>
                <a:gd name="T8" fmla="*/ 11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11" y="0"/>
                  </a:moveTo>
                  <a:lnTo>
                    <a:pt x="0" y="22"/>
                  </a:lnTo>
                  <a:lnTo>
                    <a:pt x="17" y="31"/>
                  </a:lnTo>
                  <a:lnTo>
                    <a:pt x="28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17" name="Freeform 348"/>
            <p:cNvSpPr>
              <a:spLocks/>
            </p:cNvSpPr>
            <p:nvPr/>
          </p:nvSpPr>
          <p:spPr bwMode="auto">
            <a:xfrm>
              <a:off x="3559" y="641"/>
              <a:ext cx="31" cy="28"/>
            </a:xfrm>
            <a:custGeom>
              <a:avLst/>
              <a:gdLst>
                <a:gd name="T0" fmla="*/ 22 w 31"/>
                <a:gd name="T1" fmla="*/ 0 h 28"/>
                <a:gd name="T2" fmla="*/ 0 w 31"/>
                <a:gd name="T3" fmla="*/ 11 h 28"/>
                <a:gd name="T4" fmla="*/ 8 w 31"/>
                <a:gd name="T5" fmla="*/ 28 h 28"/>
                <a:gd name="T6" fmla="*/ 31 w 31"/>
                <a:gd name="T7" fmla="*/ 17 h 28"/>
                <a:gd name="T8" fmla="*/ 22 w 3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8"/>
                <a:gd name="T17" fmla="*/ 31 w 3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8">
                  <a:moveTo>
                    <a:pt x="22" y="0"/>
                  </a:moveTo>
                  <a:lnTo>
                    <a:pt x="0" y="11"/>
                  </a:lnTo>
                  <a:lnTo>
                    <a:pt x="8" y="28"/>
                  </a:lnTo>
                  <a:lnTo>
                    <a:pt x="31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18" name="Freeform 349"/>
            <p:cNvSpPr>
              <a:spLocks/>
            </p:cNvSpPr>
            <p:nvPr/>
          </p:nvSpPr>
          <p:spPr bwMode="auto">
            <a:xfrm>
              <a:off x="3570" y="655"/>
              <a:ext cx="42" cy="41"/>
            </a:xfrm>
            <a:custGeom>
              <a:avLst/>
              <a:gdLst>
                <a:gd name="T0" fmla="*/ 20 w 42"/>
                <a:gd name="T1" fmla="*/ 0 h 41"/>
                <a:gd name="T2" fmla="*/ 0 w 42"/>
                <a:gd name="T3" fmla="*/ 16 h 41"/>
                <a:gd name="T4" fmla="*/ 22 w 42"/>
                <a:gd name="T5" fmla="*/ 41 h 41"/>
                <a:gd name="T6" fmla="*/ 42 w 42"/>
                <a:gd name="T7" fmla="*/ 25 h 41"/>
                <a:gd name="T8" fmla="*/ 20 w 4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1"/>
                <a:gd name="T17" fmla="*/ 42 w 4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1">
                  <a:moveTo>
                    <a:pt x="20" y="0"/>
                  </a:moveTo>
                  <a:lnTo>
                    <a:pt x="0" y="16"/>
                  </a:lnTo>
                  <a:lnTo>
                    <a:pt x="22" y="41"/>
                  </a:lnTo>
                  <a:lnTo>
                    <a:pt x="42" y="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19" name="Freeform 350"/>
            <p:cNvSpPr>
              <a:spLocks/>
            </p:cNvSpPr>
            <p:nvPr/>
          </p:nvSpPr>
          <p:spPr bwMode="auto">
            <a:xfrm>
              <a:off x="3592" y="680"/>
              <a:ext cx="36" cy="35"/>
            </a:xfrm>
            <a:custGeom>
              <a:avLst/>
              <a:gdLst>
                <a:gd name="T0" fmla="*/ 20 w 36"/>
                <a:gd name="T1" fmla="*/ 0 h 35"/>
                <a:gd name="T2" fmla="*/ 0 w 36"/>
                <a:gd name="T3" fmla="*/ 16 h 35"/>
                <a:gd name="T4" fmla="*/ 17 w 36"/>
                <a:gd name="T5" fmla="*/ 35 h 35"/>
                <a:gd name="T6" fmla="*/ 36 w 36"/>
                <a:gd name="T7" fmla="*/ 19 h 35"/>
                <a:gd name="T8" fmla="*/ 20 w 3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20" y="0"/>
                  </a:moveTo>
                  <a:lnTo>
                    <a:pt x="0" y="16"/>
                  </a:lnTo>
                  <a:lnTo>
                    <a:pt x="17" y="35"/>
                  </a:lnTo>
                  <a:lnTo>
                    <a:pt x="36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20" name="Freeform 351"/>
            <p:cNvSpPr>
              <a:spLocks/>
            </p:cNvSpPr>
            <p:nvPr/>
          </p:nvSpPr>
          <p:spPr bwMode="auto">
            <a:xfrm>
              <a:off x="3609" y="704"/>
              <a:ext cx="27" cy="31"/>
            </a:xfrm>
            <a:custGeom>
              <a:avLst/>
              <a:gdLst>
                <a:gd name="T0" fmla="*/ 19 w 27"/>
                <a:gd name="T1" fmla="*/ 0 h 31"/>
                <a:gd name="T2" fmla="*/ 0 w 27"/>
                <a:gd name="T3" fmla="*/ 6 h 31"/>
                <a:gd name="T4" fmla="*/ 8 w 27"/>
                <a:gd name="T5" fmla="*/ 31 h 31"/>
                <a:gd name="T6" fmla="*/ 27 w 27"/>
                <a:gd name="T7" fmla="*/ 25 h 31"/>
                <a:gd name="T8" fmla="*/ 19 w 2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19" y="0"/>
                  </a:moveTo>
                  <a:lnTo>
                    <a:pt x="0" y="6"/>
                  </a:lnTo>
                  <a:lnTo>
                    <a:pt x="8" y="31"/>
                  </a:lnTo>
                  <a:lnTo>
                    <a:pt x="27" y="2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21" name="Freeform 352"/>
            <p:cNvSpPr>
              <a:spLocks/>
            </p:cNvSpPr>
            <p:nvPr/>
          </p:nvSpPr>
          <p:spPr bwMode="auto">
            <a:xfrm>
              <a:off x="3617" y="726"/>
              <a:ext cx="39" cy="42"/>
            </a:xfrm>
            <a:custGeom>
              <a:avLst/>
              <a:gdLst>
                <a:gd name="T0" fmla="*/ 19 w 39"/>
                <a:gd name="T1" fmla="*/ 0 h 42"/>
                <a:gd name="T2" fmla="*/ 0 w 39"/>
                <a:gd name="T3" fmla="*/ 14 h 42"/>
                <a:gd name="T4" fmla="*/ 19 w 39"/>
                <a:gd name="T5" fmla="*/ 42 h 42"/>
                <a:gd name="T6" fmla="*/ 39 w 39"/>
                <a:gd name="T7" fmla="*/ 28 h 42"/>
                <a:gd name="T8" fmla="*/ 19 w 3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2"/>
                <a:gd name="T17" fmla="*/ 39 w 3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2">
                  <a:moveTo>
                    <a:pt x="19" y="0"/>
                  </a:moveTo>
                  <a:lnTo>
                    <a:pt x="0" y="14"/>
                  </a:lnTo>
                  <a:lnTo>
                    <a:pt x="19" y="42"/>
                  </a:lnTo>
                  <a:lnTo>
                    <a:pt x="39" y="2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22" name="Freeform 353"/>
            <p:cNvSpPr>
              <a:spLocks/>
            </p:cNvSpPr>
            <p:nvPr/>
          </p:nvSpPr>
          <p:spPr bwMode="auto">
            <a:xfrm>
              <a:off x="3636" y="757"/>
              <a:ext cx="28" cy="30"/>
            </a:xfrm>
            <a:custGeom>
              <a:avLst/>
              <a:gdLst>
                <a:gd name="T0" fmla="*/ 20 w 28"/>
                <a:gd name="T1" fmla="*/ 0 h 30"/>
                <a:gd name="T2" fmla="*/ 0 w 28"/>
                <a:gd name="T3" fmla="*/ 5 h 30"/>
                <a:gd name="T4" fmla="*/ 9 w 28"/>
                <a:gd name="T5" fmla="*/ 30 h 30"/>
                <a:gd name="T6" fmla="*/ 28 w 28"/>
                <a:gd name="T7" fmla="*/ 24 h 30"/>
                <a:gd name="T8" fmla="*/ 20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20" y="0"/>
                  </a:moveTo>
                  <a:lnTo>
                    <a:pt x="0" y="5"/>
                  </a:lnTo>
                  <a:lnTo>
                    <a:pt x="9" y="30"/>
                  </a:lnTo>
                  <a:lnTo>
                    <a:pt x="28" y="2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23" name="Freeform 354"/>
            <p:cNvSpPr>
              <a:spLocks/>
            </p:cNvSpPr>
            <p:nvPr/>
          </p:nvSpPr>
          <p:spPr bwMode="auto">
            <a:xfrm>
              <a:off x="3645" y="754"/>
              <a:ext cx="38" cy="38"/>
            </a:xfrm>
            <a:custGeom>
              <a:avLst/>
              <a:gdLst>
                <a:gd name="T0" fmla="*/ 0 w 38"/>
                <a:gd name="T1" fmla="*/ 25 h 38"/>
                <a:gd name="T2" fmla="*/ 19 w 38"/>
                <a:gd name="T3" fmla="*/ 38 h 38"/>
                <a:gd name="T4" fmla="*/ 38 w 38"/>
                <a:gd name="T5" fmla="*/ 14 h 38"/>
                <a:gd name="T6" fmla="*/ 19 w 38"/>
                <a:gd name="T7" fmla="*/ 0 h 38"/>
                <a:gd name="T8" fmla="*/ 0 w 38"/>
                <a:gd name="T9" fmla="*/ 2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25"/>
                  </a:moveTo>
                  <a:lnTo>
                    <a:pt x="19" y="38"/>
                  </a:lnTo>
                  <a:lnTo>
                    <a:pt x="38" y="14"/>
                  </a:lnTo>
                  <a:lnTo>
                    <a:pt x="1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24" name="Freeform 355"/>
            <p:cNvSpPr>
              <a:spLocks/>
            </p:cNvSpPr>
            <p:nvPr/>
          </p:nvSpPr>
          <p:spPr bwMode="auto">
            <a:xfrm>
              <a:off x="3664" y="726"/>
              <a:ext cx="38" cy="42"/>
            </a:xfrm>
            <a:custGeom>
              <a:avLst/>
              <a:gdLst>
                <a:gd name="T0" fmla="*/ 0 w 38"/>
                <a:gd name="T1" fmla="*/ 28 h 42"/>
                <a:gd name="T2" fmla="*/ 19 w 38"/>
                <a:gd name="T3" fmla="*/ 42 h 42"/>
                <a:gd name="T4" fmla="*/ 38 w 38"/>
                <a:gd name="T5" fmla="*/ 14 h 42"/>
                <a:gd name="T6" fmla="*/ 19 w 38"/>
                <a:gd name="T7" fmla="*/ 0 h 42"/>
                <a:gd name="T8" fmla="*/ 0 w 38"/>
                <a:gd name="T9" fmla="*/ 2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0" y="28"/>
                  </a:moveTo>
                  <a:lnTo>
                    <a:pt x="19" y="42"/>
                  </a:lnTo>
                  <a:lnTo>
                    <a:pt x="38" y="14"/>
                  </a:lnTo>
                  <a:lnTo>
                    <a:pt x="1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25" name="Freeform 356"/>
            <p:cNvSpPr>
              <a:spLocks/>
            </p:cNvSpPr>
            <p:nvPr/>
          </p:nvSpPr>
          <p:spPr bwMode="auto">
            <a:xfrm>
              <a:off x="3683" y="704"/>
              <a:ext cx="28" cy="31"/>
            </a:xfrm>
            <a:custGeom>
              <a:avLst/>
              <a:gdLst>
                <a:gd name="T0" fmla="*/ 0 w 28"/>
                <a:gd name="T1" fmla="*/ 25 h 31"/>
                <a:gd name="T2" fmla="*/ 19 w 28"/>
                <a:gd name="T3" fmla="*/ 31 h 31"/>
                <a:gd name="T4" fmla="*/ 28 w 28"/>
                <a:gd name="T5" fmla="*/ 6 h 31"/>
                <a:gd name="T6" fmla="*/ 8 w 28"/>
                <a:gd name="T7" fmla="*/ 0 h 31"/>
                <a:gd name="T8" fmla="*/ 0 w 28"/>
                <a:gd name="T9" fmla="*/ 2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25"/>
                  </a:moveTo>
                  <a:lnTo>
                    <a:pt x="19" y="31"/>
                  </a:lnTo>
                  <a:lnTo>
                    <a:pt x="28" y="6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26" name="Freeform 357"/>
            <p:cNvSpPr>
              <a:spLocks/>
            </p:cNvSpPr>
            <p:nvPr/>
          </p:nvSpPr>
          <p:spPr bwMode="auto">
            <a:xfrm>
              <a:off x="3691" y="680"/>
              <a:ext cx="36" cy="35"/>
            </a:xfrm>
            <a:custGeom>
              <a:avLst/>
              <a:gdLst>
                <a:gd name="T0" fmla="*/ 0 w 36"/>
                <a:gd name="T1" fmla="*/ 19 h 35"/>
                <a:gd name="T2" fmla="*/ 17 w 36"/>
                <a:gd name="T3" fmla="*/ 35 h 35"/>
                <a:gd name="T4" fmla="*/ 36 w 36"/>
                <a:gd name="T5" fmla="*/ 16 h 35"/>
                <a:gd name="T6" fmla="*/ 20 w 36"/>
                <a:gd name="T7" fmla="*/ 0 h 35"/>
                <a:gd name="T8" fmla="*/ 0 w 36"/>
                <a:gd name="T9" fmla="*/ 1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0" y="19"/>
                  </a:moveTo>
                  <a:lnTo>
                    <a:pt x="17" y="35"/>
                  </a:lnTo>
                  <a:lnTo>
                    <a:pt x="36" y="16"/>
                  </a:ln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27" name="Freeform 358"/>
            <p:cNvSpPr>
              <a:spLocks/>
            </p:cNvSpPr>
            <p:nvPr/>
          </p:nvSpPr>
          <p:spPr bwMode="auto">
            <a:xfrm>
              <a:off x="3708" y="660"/>
              <a:ext cx="33" cy="33"/>
            </a:xfrm>
            <a:custGeom>
              <a:avLst/>
              <a:gdLst>
                <a:gd name="T0" fmla="*/ 0 w 33"/>
                <a:gd name="T1" fmla="*/ 25 h 33"/>
                <a:gd name="T2" fmla="*/ 22 w 33"/>
                <a:gd name="T3" fmla="*/ 33 h 33"/>
                <a:gd name="T4" fmla="*/ 33 w 33"/>
                <a:gd name="T5" fmla="*/ 9 h 33"/>
                <a:gd name="T6" fmla="*/ 11 w 33"/>
                <a:gd name="T7" fmla="*/ 0 h 33"/>
                <a:gd name="T8" fmla="*/ 0 w 33"/>
                <a:gd name="T9" fmla="*/ 25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5"/>
                  </a:moveTo>
                  <a:lnTo>
                    <a:pt x="22" y="33"/>
                  </a:lnTo>
                  <a:lnTo>
                    <a:pt x="33" y="9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28" name="Freeform 359"/>
            <p:cNvSpPr>
              <a:spLocks/>
            </p:cNvSpPr>
            <p:nvPr/>
          </p:nvSpPr>
          <p:spPr bwMode="auto">
            <a:xfrm>
              <a:off x="3722" y="638"/>
              <a:ext cx="35" cy="36"/>
            </a:xfrm>
            <a:custGeom>
              <a:avLst/>
              <a:gdLst>
                <a:gd name="T0" fmla="*/ 0 w 35"/>
                <a:gd name="T1" fmla="*/ 17 h 36"/>
                <a:gd name="T2" fmla="*/ 16 w 35"/>
                <a:gd name="T3" fmla="*/ 36 h 36"/>
                <a:gd name="T4" fmla="*/ 35 w 35"/>
                <a:gd name="T5" fmla="*/ 20 h 36"/>
                <a:gd name="T6" fmla="*/ 19 w 35"/>
                <a:gd name="T7" fmla="*/ 0 h 36"/>
                <a:gd name="T8" fmla="*/ 0 w 35"/>
                <a:gd name="T9" fmla="*/ 1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17"/>
                  </a:moveTo>
                  <a:lnTo>
                    <a:pt x="16" y="36"/>
                  </a:lnTo>
                  <a:lnTo>
                    <a:pt x="35" y="20"/>
                  </a:lnTo>
                  <a:lnTo>
                    <a:pt x="1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29" name="Freeform 360"/>
            <p:cNvSpPr>
              <a:spLocks/>
            </p:cNvSpPr>
            <p:nvPr/>
          </p:nvSpPr>
          <p:spPr bwMode="auto">
            <a:xfrm>
              <a:off x="3741" y="633"/>
              <a:ext cx="25" cy="22"/>
            </a:xfrm>
            <a:custGeom>
              <a:avLst/>
              <a:gdLst>
                <a:gd name="T0" fmla="*/ 0 w 25"/>
                <a:gd name="T1" fmla="*/ 8 h 22"/>
                <a:gd name="T2" fmla="*/ 19 w 25"/>
                <a:gd name="T3" fmla="*/ 22 h 22"/>
                <a:gd name="T4" fmla="*/ 25 w 25"/>
                <a:gd name="T5" fmla="*/ 14 h 22"/>
                <a:gd name="T6" fmla="*/ 5 w 25"/>
                <a:gd name="T7" fmla="*/ 0 h 22"/>
                <a:gd name="T8" fmla="*/ 0 w 25"/>
                <a:gd name="T9" fmla="*/ 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8"/>
                  </a:moveTo>
                  <a:lnTo>
                    <a:pt x="19" y="22"/>
                  </a:lnTo>
                  <a:lnTo>
                    <a:pt x="25" y="14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30" name="Freeform 361"/>
            <p:cNvSpPr>
              <a:spLocks/>
            </p:cNvSpPr>
            <p:nvPr/>
          </p:nvSpPr>
          <p:spPr bwMode="auto">
            <a:xfrm>
              <a:off x="3746" y="611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17 w 39"/>
                <a:gd name="T3" fmla="*/ 38 h 38"/>
                <a:gd name="T4" fmla="*/ 39 w 39"/>
                <a:gd name="T5" fmla="*/ 19 h 38"/>
                <a:gd name="T6" fmla="*/ 22 w 39"/>
                <a:gd name="T7" fmla="*/ 0 h 38"/>
                <a:gd name="T8" fmla="*/ 0 w 39"/>
                <a:gd name="T9" fmla="*/ 1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19"/>
                  </a:moveTo>
                  <a:lnTo>
                    <a:pt x="17" y="38"/>
                  </a:lnTo>
                  <a:lnTo>
                    <a:pt x="39" y="19"/>
                  </a:lnTo>
                  <a:lnTo>
                    <a:pt x="2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31" name="Freeform 362"/>
            <p:cNvSpPr>
              <a:spLocks/>
            </p:cNvSpPr>
            <p:nvPr/>
          </p:nvSpPr>
          <p:spPr bwMode="auto">
            <a:xfrm>
              <a:off x="3771" y="600"/>
              <a:ext cx="28" cy="30"/>
            </a:xfrm>
            <a:custGeom>
              <a:avLst/>
              <a:gdLst>
                <a:gd name="T0" fmla="*/ 0 w 28"/>
                <a:gd name="T1" fmla="*/ 8 h 30"/>
                <a:gd name="T2" fmla="*/ 11 w 28"/>
                <a:gd name="T3" fmla="*/ 30 h 30"/>
                <a:gd name="T4" fmla="*/ 28 w 28"/>
                <a:gd name="T5" fmla="*/ 22 h 30"/>
                <a:gd name="T6" fmla="*/ 17 w 28"/>
                <a:gd name="T7" fmla="*/ 0 h 30"/>
                <a:gd name="T8" fmla="*/ 0 w 28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8"/>
                  </a:moveTo>
                  <a:lnTo>
                    <a:pt x="11" y="30"/>
                  </a:lnTo>
                  <a:lnTo>
                    <a:pt x="28" y="22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32" name="Rectangle 363"/>
            <p:cNvSpPr>
              <a:spLocks noChangeArrowheads="1"/>
            </p:cNvSpPr>
            <p:nvPr/>
          </p:nvSpPr>
          <p:spPr bwMode="auto">
            <a:xfrm>
              <a:off x="3793" y="603"/>
              <a:ext cx="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633" name="Freeform 364"/>
            <p:cNvSpPr>
              <a:spLocks/>
            </p:cNvSpPr>
            <p:nvPr/>
          </p:nvSpPr>
          <p:spPr bwMode="auto">
            <a:xfrm>
              <a:off x="3799" y="592"/>
              <a:ext cx="27" cy="30"/>
            </a:xfrm>
            <a:custGeom>
              <a:avLst/>
              <a:gdLst>
                <a:gd name="T0" fmla="*/ 0 w 27"/>
                <a:gd name="T1" fmla="*/ 8 h 30"/>
                <a:gd name="T2" fmla="*/ 8 w 27"/>
                <a:gd name="T3" fmla="*/ 30 h 30"/>
                <a:gd name="T4" fmla="*/ 27 w 27"/>
                <a:gd name="T5" fmla="*/ 22 h 30"/>
                <a:gd name="T6" fmla="*/ 19 w 27"/>
                <a:gd name="T7" fmla="*/ 0 h 30"/>
                <a:gd name="T8" fmla="*/ 0 w 27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8"/>
                  </a:moveTo>
                  <a:lnTo>
                    <a:pt x="8" y="30"/>
                  </a:lnTo>
                  <a:lnTo>
                    <a:pt x="27" y="22"/>
                  </a:lnTo>
                  <a:lnTo>
                    <a:pt x="1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34" name="Rectangle 365"/>
            <p:cNvSpPr>
              <a:spLocks noChangeArrowheads="1"/>
            </p:cNvSpPr>
            <p:nvPr/>
          </p:nvSpPr>
          <p:spPr bwMode="auto">
            <a:xfrm>
              <a:off x="3821" y="594"/>
              <a:ext cx="8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635" name="Rectangle 366"/>
            <p:cNvSpPr>
              <a:spLocks noChangeArrowheads="1"/>
            </p:cNvSpPr>
            <p:nvPr/>
          </p:nvSpPr>
          <p:spPr bwMode="auto">
            <a:xfrm>
              <a:off x="3829" y="594"/>
              <a:ext cx="19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636" name="Freeform 367"/>
            <p:cNvSpPr>
              <a:spLocks/>
            </p:cNvSpPr>
            <p:nvPr/>
          </p:nvSpPr>
          <p:spPr bwMode="auto">
            <a:xfrm>
              <a:off x="3845" y="592"/>
              <a:ext cx="28" cy="30"/>
            </a:xfrm>
            <a:custGeom>
              <a:avLst/>
              <a:gdLst>
                <a:gd name="T0" fmla="*/ 9 w 28"/>
                <a:gd name="T1" fmla="*/ 0 h 30"/>
                <a:gd name="T2" fmla="*/ 0 w 28"/>
                <a:gd name="T3" fmla="*/ 22 h 30"/>
                <a:gd name="T4" fmla="*/ 20 w 28"/>
                <a:gd name="T5" fmla="*/ 30 h 30"/>
                <a:gd name="T6" fmla="*/ 28 w 28"/>
                <a:gd name="T7" fmla="*/ 8 h 30"/>
                <a:gd name="T8" fmla="*/ 9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9" y="0"/>
                  </a:moveTo>
                  <a:lnTo>
                    <a:pt x="0" y="22"/>
                  </a:lnTo>
                  <a:lnTo>
                    <a:pt x="20" y="30"/>
                  </a:lnTo>
                  <a:lnTo>
                    <a:pt x="28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37" name="Rectangle 368"/>
            <p:cNvSpPr>
              <a:spLocks noChangeArrowheads="1"/>
            </p:cNvSpPr>
            <p:nvPr/>
          </p:nvSpPr>
          <p:spPr bwMode="auto">
            <a:xfrm>
              <a:off x="3867" y="603"/>
              <a:ext cx="11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5638" name="Freeform 369"/>
            <p:cNvSpPr>
              <a:spLocks/>
            </p:cNvSpPr>
            <p:nvPr/>
          </p:nvSpPr>
          <p:spPr bwMode="auto">
            <a:xfrm>
              <a:off x="3873" y="600"/>
              <a:ext cx="27" cy="30"/>
            </a:xfrm>
            <a:custGeom>
              <a:avLst/>
              <a:gdLst>
                <a:gd name="T0" fmla="*/ 11 w 27"/>
                <a:gd name="T1" fmla="*/ 0 h 30"/>
                <a:gd name="T2" fmla="*/ 0 w 27"/>
                <a:gd name="T3" fmla="*/ 22 h 30"/>
                <a:gd name="T4" fmla="*/ 16 w 27"/>
                <a:gd name="T5" fmla="*/ 30 h 30"/>
                <a:gd name="T6" fmla="*/ 27 w 27"/>
                <a:gd name="T7" fmla="*/ 8 h 30"/>
                <a:gd name="T8" fmla="*/ 11 w 2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11" y="0"/>
                  </a:moveTo>
                  <a:lnTo>
                    <a:pt x="0" y="22"/>
                  </a:lnTo>
                  <a:lnTo>
                    <a:pt x="16" y="30"/>
                  </a:lnTo>
                  <a:lnTo>
                    <a:pt x="27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39" name="Freeform 370"/>
            <p:cNvSpPr>
              <a:spLocks/>
            </p:cNvSpPr>
            <p:nvPr/>
          </p:nvSpPr>
          <p:spPr bwMode="auto">
            <a:xfrm>
              <a:off x="3887" y="614"/>
              <a:ext cx="30" cy="30"/>
            </a:xfrm>
            <a:custGeom>
              <a:avLst/>
              <a:gdLst>
                <a:gd name="T0" fmla="*/ 19 w 30"/>
                <a:gd name="T1" fmla="*/ 0 h 30"/>
                <a:gd name="T2" fmla="*/ 0 w 30"/>
                <a:gd name="T3" fmla="*/ 11 h 30"/>
                <a:gd name="T4" fmla="*/ 11 w 30"/>
                <a:gd name="T5" fmla="*/ 30 h 30"/>
                <a:gd name="T6" fmla="*/ 30 w 30"/>
                <a:gd name="T7" fmla="*/ 19 h 30"/>
                <a:gd name="T8" fmla="*/ 19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19" y="0"/>
                  </a:moveTo>
                  <a:lnTo>
                    <a:pt x="0" y="11"/>
                  </a:lnTo>
                  <a:lnTo>
                    <a:pt x="11" y="30"/>
                  </a:lnTo>
                  <a:lnTo>
                    <a:pt x="3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40" name="Freeform 371"/>
            <p:cNvSpPr>
              <a:spLocks/>
            </p:cNvSpPr>
            <p:nvPr/>
          </p:nvSpPr>
          <p:spPr bwMode="auto">
            <a:xfrm>
              <a:off x="3903" y="627"/>
              <a:ext cx="28" cy="31"/>
            </a:xfrm>
            <a:custGeom>
              <a:avLst/>
              <a:gdLst>
                <a:gd name="T0" fmla="*/ 8 w 28"/>
                <a:gd name="T1" fmla="*/ 0 h 31"/>
                <a:gd name="T2" fmla="*/ 0 w 28"/>
                <a:gd name="T3" fmla="*/ 22 h 31"/>
                <a:gd name="T4" fmla="*/ 19 w 28"/>
                <a:gd name="T5" fmla="*/ 31 h 31"/>
                <a:gd name="T6" fmla="*/ 28 w 28"/>
                <a:gd name="T7" fmla="*/ 9 h 31"/>
                <a:gd name="T8" fmla="*/ 8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8" y="0"/>
                  </a:moveTo>
                  <a:lnTo>
                    <a:pt x="0" y="22"/>
                  </a:lnTo>
                  <a:lnTo>
                    <a:pt x="19" y="31"/>
                  </a:lnTo>
                  <a:lnTo>
                    <a:pt x="28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41" name="Rectangle 372"/>
            <p:cNvSpPr>
              <a:spLocks noChangeArrowheads="1"/>
            </p:cNvSpPr>
            <p:nvPr/>
          </p:nvSpPr>
          <p:spPr bwMode="auto">
            <a:xfrm>
              <a:off x="3273" y="1312"/>
              <a:ext cx="2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65642" name="Rectangle 373"/>
            <p:cNvSpPr>
              <a:spLocks noChangeArrowheads="1"/>
            </p:cNvSpPr>
            <p:nvPr/>
          </p:nvSpPr>
          <p:spPr bwMode="auto">
            <a:xfrm>
              <a:off x="3298" y="1312"/>
              <a:ext cx="2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65643" name="Rectangle 374"/>
            <p:cNvSpPr>
              <a:spLocks noChangeArrowheads="1"/>
            </p:cNvSpPr>
            <p:nvPr/>
          </p:nvSpPr>
          <p:spPr bwMode="auto">
            <a:xfrm>
              <a:off x="3325" y="1312"/>
              <a:ext cx="10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 U</a:t>
              </a:r>
              <a:endParaRPr lang="fr-FR" altLang="fr-FR"/>
            </a:p>
          </p:txBody>
        </p:sp>
        <p:sp>
          <p:nvSpPr>
            <p:cNvPr id="65644" name="Rectangle 375"/>
            <p:cNvSpPr>
              <a:spLocks noChangeArrowheads="1"/>
            </p:cNvSpPr>
            <p:nvPr/>
          </p:nvSpPr>
          <p:spPr bwMode="auto">
            <a:xfrm>
              <a:off x="3422" y="135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  <p:sp>
          <p:nvSpPr>
            <p:cNvPr id="65645" name="Rectangle 376"/>
            <p:cNvSpPr>
              <a:spLocks noChangeArrowheads="1"/>
            </p:cNvSpPr>
            <p:nvPr/>
          </p:nvSpPr>
          <p:spPr bwMode="auto">
            <a:xfrm>
              <a:off x="2968" y="1312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65646" name="Rectangle 377"/>
            <p:cNvSpPr>
              <a:spLocks noChangeArrowheads="1"/>
            </p:cNvSpPr>
            <p:nvPr/>
          </p:nvSpPr>
          <p:spPr bwMode="auto">
            <a:xfrm>
              <a:off x="3042" y="135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65647" name="Rectangle 378"/>
            <p:cNvSpPr>
              <a:spLocks noChangeArrowheads="1"/>
            </p:cNvSpPr>
            <p:nvPr/>
          </p:nvSpPr>
          <p:spPr bwMode="auto">
            <a:xfrm>
              <a:off x="3678" y="1312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65648" name="Rectangle 379"/>
            <p:cNvSpPr>
              <a:spLocks noChangeArrowheads="1"/>
            </p:cNvSpPr>
            <p:nvPr/>
          </p:nvSpPr>
          <p:spPr bwMode="auto">
            <a:xfrm>
              <a:off x="3752" y="135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65649" name="Rectangle 380"/>
            <p:cNvSpPr>
              <a:spLocks noChangeArrowheads="1"/>
            </p:cNvSpPr>
            <p:nvPr/>
          </p:nvSpPr>
          <p:spPr bwMode="auto">
            <a:xfrm>
              <a:off x="3587" y="388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b="1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65650" name="Rectangle 381"/>
            <p:cNvSpPr>
              <a:spLocks noChangeArrowheads="1"/>
            </p:cNvSpPr>
            <p:nvPr/>
          </p:nvSpPr>
          <p:spPr bwMode="auto">
            <a:xfrm>
              <a:off x="3661" y="429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 b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</p:grpSp>
      <p:grpSp>
        <p:nvGrpSpPr>
          <p:cNvPr id="43086" name="Group 1059"/>
          <p:cNvGrpSpPr>
            <a:grpSpLocks noChangeAspect="1"/>
          </p:cNvGrpSpPr>
          <p:nvPr/>
        </p:nvGrpSpPr>
        <p:grpSpPr bwMode="auto">
          <a:xfrm>
            <a:off x="395288" y="3213100"/>
            <a:ext cx="6624637" cy="2025650"/>
            <a:chOff x="476" y="2075"/>
            <a:chExt cx="4173" cy="1276"/>
          </a:xfrm>
        </p:grpSpPr>
        <p:sp>
          <p:nvSpPr>
            <p:cNvPr id="43099" name="AutoShape 1058"/>
            <p:cNvSpPr>
              <a:spLocks noChangeAspect="1" noChangeArrowheads="1" noTextEdit="1"/>
            </p:cNvSpPr>
            <p:nvPr/>
          </p:nvSpPr>
          <p:spPr bwMode="auto">
            <a:xfrm>
              <a:off x="476" y="2081"/>
              <a:ext cx="4173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00" name="Rectangle 1060"/>
            <p:cNvSpPr>
              <a:spLocks noChangeArrowheads="1"/>
            </p:cNvSpPr>
            <p:nvPr/>
          </p:nvSpPr>
          <p:spPr bwMode="auto">
            <a:xfrm>
              <a:off x="2367" y="3130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fr-FR" altLang="fr-FR"/>
            </a:p>
          </p:txBody>
        </p:sp>
        <p:sp>
          <p:nvSpPr>
            <p:cNvPr id="43101" name="Rectangle 1061"/>
            <p:cNvSpPr>
              <a:spLocks noChangeArrowheads="1"/>
            </p:cNvSpPr>
            <p:nvPr/>
          </p:nvSpPr>
          <p:spPr bwMode="auto">
            <a:xfrm>
              <a:off x="2367" y="2092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fr-FR" altLang="fr-FR"/>
            </a:p>
          </p:txBody>
        </p:sp>
        <p:sp>
          <p:nvSpPr>
            <p:cNvPr id="43102" name="Rectangle 1062"/>
            <p:cNvSpPr>
              <a:spLocks noChangeArrowheads="1"/>
            </p:cNvSpPr>
            <p:nvPr/>
          </p:nvSpPr>
          <p:spPr bwMode="auto">
            <a:xfrm>
              <a:off x="479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3103" name="Rectangle 1063"/>
            <p:cNvSpPr>
              <a:spLocks noChangeArrowheads="1"/>
            </p:cNvSpPr>
            <p:nvPr/>
          </p:nvSpPr>
          <p:spPr bwMode="auto">
            <a:xfrm>
              <a:off x="546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43104" name="Rectangle 1064"/>
            <p:cNvSpPr>
              <a:spLocks noChangeArrowheads="1"/>
            </p:cNvSpPr>
            <p:nvPr/>
          </p:nvSpPr>
          <p:spPr bwMode="auto">
            <a:xfrm>
              <a:off x="1528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3105" name="Rectangle 1065"/>
            <p:cNvSpPr>
              <a:spLocks noChangeArrowheads="1"/>
            </p:cNvSpPr>
            <p:nvPr/>
          </p:nvSpPr>
          <p:spPr bwMode="auto">
            <a:xfrm>
              <a:off x="1595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  <p:sp>
          <p:nvSpPr>
            <p:cNvPr id="43106" name="Rectangle 1066"/>
            <p:cNvSpPr>
              <a:spLocks noChangeArrowheads="1"/>
            </p:cNvSpPr>
            <p:nvPr/>
          </p:nvSpPr>
          <p:spPr bwMode="auto">
            <a:xfrm>
              <a:off x="3309" y="2075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b="1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3107" name="Rectangle 1067"/>
            <p:cNvSpPr>
              <a:spLocks noChangeArrowheads="1"/>
            </p:cNvSpPr>
            <p:nvPr/>
          </p:nvSpPr>
          <p:spPr bwMode="auto">
            <a:xfrm>
              <a:off x="3376" y="2123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 b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  <p:sp>
          <p:nvSpPr>
            <p:cNvPr id="43108" name="Rectangle 1068"/>
            <p:cNvSpPr>
              <a:spLocks noChangeArrowheads="1"/>
            </p:cNvSpPr>
            <p:nvPr/>
          </p:nvSpPr>
          <p:spPr bwMode="auto">
            <a:xfrm>
              <a:off x="1002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3109" name="Rectangle 1069"/>
            <p:cNvSpPr>
              <a:spLocks noChangeArrowheads="1"/>
            </p:cNvSpPr>
            <p:nvPr/>
          </p:nvSpPr>
          <p:spPr bwMode="auto">
            <a:xfrm>
              <a:off x="1069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43110" name="Rectangle 1070"/>
            <p:cNvSpPr>
              <a:spLocks noChangeArrowheads="1"/>
            </p:cNvSpPr>
            <p:nvPr/>
          </p:nvSpPr>
          <p:spPr bwMode="auto">
            <a:xfrm>
              <a:off x="2051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3111" name="Rectangle 1071"/>
            <p:cNvSpPr>
              <a:spLocks noChangeArrowheads="1"/>
            </p:cNvSpPr>
            <p:nvPr/>
          </p:nvSpPr>
          <p:spPr bwMode="auto">
            <a:xfrm>
              <a:off x="2118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  <p:sp>
          <p:nvSpPr>
            <p:cNvPr id="43112" name="Line 1072"/>
            <p:cNvSpPr>
              <a:spLocks noChangeShapeType="1"/>
            </p:cNvSpPr>
            <p:nvPr/>
          </p:nvSpPr>
          <p:spPr bwMode="auto">
            <a:xfrm>
              <a:off x="2907" y="2305"/>
              <a:ext cx="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3" name="Line 1073"/>
            <p:cNvSpPr>
              <a:spLocks noChangeShapeType="1"/>
            </p:cNvSpPr>
            <p:nvPr/>
          </p:nvSpPr>
          <p:spPr bwMode="auto">
            <a:xfrm>
              <a:off x="2907" y="2305"/>
              <a:ext cx="1009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4" name="Line 1074"/>
            <p:cNvSpPr>
              <a:spLocks noChangeShapeType="1"/>
            </p:cNvSpPr>
            <p:nvPr/>
          </p:nvSpPr>
          <p:spPr bwMode="auto">
            <a:xfrm>
              <a:off x="3916" y="2305"/>
              <a:ext cx="3" cy="77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5" name="Line 1075"/>
            <p:cNvSpPr>
              <a:spLocks noChangeShapeType="1"/>
            </p:cNvSpPr>
            <p:nvPr/>
          </p:nvSpPr>
          <p:spPr bwMode="auto">
            <a:xfrm flipH="1">
              <a:off x="2907" y="3077"/>
              <a:ext cx="1009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6" name="Line 1076"/>
            <p:cNvSpPr>
              <a:spLocks noChangeShapeType="1"/>
            </p:cNvSpPr>
            <p:nvPr/>
          </p:nvSpPr>
          <p:spPr bwMode="auto">
            <a:xfrm flipV="1">
              <a:off x="2907" y="2305"/>
              <a:ext cx="0" cy="77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7" name="Line 1077"/>
            <p:cNvSpPr>
              <a:spLocks noChangeShapeType="1"/>
            </p:cNvSpPr>
            <p:nvPr/>
          </p:nvSpPr>
          <p:spPr bwMode="auto">
            <a:xfrm>
              <a:off x="2907" y="2305"/>
              <a:ext cx="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8" name="Line 1078"/>
            <p:cNvSpPr>
              <a:spLocks noChangeShapeType="1"/>
            </p:cNvSpPr>
            <p:nvPr/>
          </p:nvSpPr>
          <p:spPr bwMode="auto">
            <a:xfrm flipV="1">
              <a:off x="2890" y="2271"/>
              <a:ext cx="0" cy="8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9" name="Freeform 1079"/>
            <p:cNvSpPr>
              <a:spLocks/>
            </p:cNvSpPr>
            <p:nvPr/>
          </p:nvSpPr>
          <p:spPr bwMode="auto">
            <a:xfrm>
              <a:off x="2845" y="2185"/>
              <a:ext cx="92" cy="89"/>
            </a:xfrm>
            <a:custGeom>
              <a:avLst/>
              <a:gdLst>
                <a:gd name="T0" fmla="*/ 92 w 92"/>
                <a:gd name="T1" fmla="*/ 89 h 89"/>
                <a:gd name="T2" fmla="*/ 48 w 92"/>
                <a:gd name="T3" fmla="*/ 0 h 89"/>
                <a:gd name="T4" fmla="*/ 0 w 92"/>
                <a:gd name="T5" fmla="*/ 89 h 89"/>
                <a:gd name="T6" fmla="*/ 92 w 92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89"/>
                <a:gd name="T14" fmla="*/ 92 w 92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89">
                  <a:moveTo>
                    <a:pt x="92" y="89"/>
                  </a:moveTo>
                  <a:lnTo>
                    <a:pt x="48" y="0"/>
                  </a:lnTo>
                  <a:lnTo>
                    <a:pt x="0" y="89"/>
                  </a:lnTo>
                  <a:lnTo>
                    <a:pt x="92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20" name="Line 1080"/>
            <p:cNvSpPr>
              <a:spLocks noChangeShapeType="1"/>
            </p:cNvSpPr>
            <p:nvPr/>
          </p:nvSpPr>
          <p:spPr bwMode="auto">
            <a:xfrm>
              <a:off x="2880" y="2704"/>
              <a:ext cx="10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21" name="Freeform 1081"/>
            <p:cNvSpPr>
              <a:spLocks/>
            </p:cNvSpPr>
            <p:nvPr/>
          </p:nvSpPr>
          <p:spPr bwMode="auto">
            <a:xfrm>
              <a:off x="3953" y="2660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45 h 92"/>
                <a:gd name="T4" fmla="*/ 0 w 92"/>
                <a:gd name="T5" fmla="*/ 0 h 92"/>
                <a:gd name="T6" fmla="*/ 0 w 92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92"/>
                <a:gd name="T14" fmla="*/ 92 w 92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92">
                  <a:moveTo>
                    <a:pt x="0" y="92"/>
                  </a:moveTo>
                  <a:lnTo>
                    <a:pt x="92" y="45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22" name="Freeform 1082"/>
            <p:cNvSpPr>
              <a:spLocks/>
            </p:cNvSpPr>
            <p:nvPr/>
          </p:nvSpPr>
          <p:spPr bwMode="auto">
            <a:xfrm>
              <a:off x="2901" y="2682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23" name="Line 1083"/>
            <p:cNvSpPr>
              <a:spLocks noChangeShapeType="1"/>
            </p:cNvSpPr>
            <p:nvPr/>
          </p:nvSpPr>
          <p:spPr bwMode="auto">
            <a:xfrm flipV="1">
              <a:off x="2915" y="2668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24" name="Line 1084"/>
            <p:cNvSpPr>
              <a:spLocks noChangeShapeType="1"/>
            </p:cNvSpPr>
            <p:nvPr/>
          </p:nvSpPr>
          <p:spPr bwMode="auto">
            <a:xfrm flipV="1">
              <a:off x="2923" y="2640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25" name="Line 1085"/>
            <p:cNvSpPr>
              <a:spLocks noChangeShapeType="1"/>
            </p:cNvSpPr>
            <p:nvPr/>
          </p:nvSpPr>
          <p:spPr bwMode="auto">
            <a:xfrm flipV="1">
              <a:off x="2934" y="263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26" name="Line 1086"/>
            <p:cNvSpPr>
              <a:spLocks noChangeShapeType="1"/>
            </p:cNvSpPr>
            <p:nvPr/>
          </p:nvSpPr>
          <p:spPr bwMode="auto">
            <a:xfrm flipV="1">
              <a:off x="2934" y="262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27" name="Line 1087"/>
            <p:cNvSpPr>
              <a:spLocks noChangeShapeType="1"/>
            </p:cNvSpPr>
            <p:nvPr/>
          </p:nvSpPr>
          <p:spPr bwMode="auto">
            <a:xfrm flipV="1">
              <a:off x="2934" y="2604"/>
              <a:ext cx="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28" name="Freeform 1088"/>
            <p:cNvSpPr>
              <a:spLocks/>
            </p:cNvSpPr>
            <p:nvPr/>
          </p:nvSpPr>
          <p:spPr bwMode="auto">
            <a:xfrm>
              <a:off x="2937" y="2590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1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29" name="Line 1089"/>
            <p:cNvSpPr>
              <a:spLocks noChangeShapeType="1"/>
            </p:cNvSpPr>
            <p:nvPr/>
          </p:nvSpPr>
          <p:spPr bwMode="auto">
            <a:xfrm flipV="1">
              <a:off x="2951" y="2587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30" name="Freeform 1090"/>
            <p:cNvSpPr>
              <a:spLocks/>
            </p:cNvSpPr>
            <p:nvPr/>
          </p:nvSpPr>
          <p:spPr bwMode="auto">
            <a:xfrm>
              <a:off x="2946" y="2562"/>
              <a:ext cx="19" cy="20"/>
            </a:xfrm>
            <a:custGeom>
              <a:avLst/>
              <a:gdLst>
                <a:gd name="T0" fmla="*/ 2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31" name="Freeform 1091"/>
            <p:cNvSpPr>
              <a:spLocks/>
            </p:cNvSpPr>
            <p:nvPr/>
          </p:nvSpPr>
          <p:spPr bwMode="auto">
            <a:xfrm>
              <a:off x="2954" y="2548"/>
              <a:ext cx="22" cy="17"/>
            </a:xfrm>
            <a:custGeom>
              <a:avLst/>
              <a:gdLst>
                <a:gd name="T0" fmla="*/ 3 w 22"/>
                <a:gd name="T1" fmla="*/ 9 h 17"/>
                <a:gd name="T2" fmla="*/ 0 w 22"/>
                <a:gd name="T3" fmla="*/ 11 h 17"/>
                <a:gd name="T4" fmla="*/ 0 w 22"/>
                <a:gd name="T5" fmla="*/ 14 h 17"/>
                <a:gd name="T6" fmla="*/ 3 w 22"/>
                <a:gd name="T7" fmla="*/ 17 h 17"/>
                <a:gd name="T8" fmla="*/ 6 w 22"/>
                <a:gd name="T9" fmla="*/ 17 h 17"/>
                <a:gd name="T10" fmla="*/ 8 w 22"/>
                <a:gd name="T11" fmla="*/ 17 h 17"/>
                <a:gd name="T12" fmla="*/ 11 w 22"/>
                <a:gd name="T13" fmla="*/ 17 h 17"/>
                <a:gd name="T14" fmla="*/ 22 w 22"/>
                <a:gd name="T15" fmla="*/ 9 h 17"/>
                <a:gd name="T16" fmla="*/ 22 w 22"/>
                <a:gd name="T17" fmla="*/ 9 h 17"/>
                <a:gd name="T18" fmla="*/ 22 w 22"/>
                <a:gd name="T19" fmla="*/ 6 h 17"/>
                <a:gd name="T20" fmla="*/ 22 w 22"/>
                <a:gd name="T21" fmla="*/ 3 h 17"/>
                <a:gd name="T22" fmla="*/ 20 w 22"/>
                <a:gd name="T23" fmla="*/ 0 h 17"/>
                <a:gd name="T24" fmla="*/ 17 w 22"/>
                <a:gd name="T25" fmla="*/ 0 h 17"/>
                <a:gd name="T26" fmla="*/ 14 w 22"/>
                <a:gd name="T27" fmla="*/ 3 h 17"/>
                <a:gd name="T28" fmla="*/ 3 w 22"/>
                <a:gd name="T29" fmla="*/ 9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7"/>
                <a:gd name="T47" fmla="*/ 22 w 2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7">
                  <a:moveTo>
                    <a:pt x="3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32" name="Freeform 1092"/>
            <p:cNvSpPr>
              <a:spLocks/>
            </p:cNvSpPr>
            <p:nvPr/>
          </p:nvSpPr>
          <p:spPr bwMode="auto">
            <a:xfrm>
              <a:off x="2965" y="2529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6 h 19"/>
                <a:gd name="T6" fmla="*/ 3 w 20"/>
                <a:gd name="T7" fmla="*/ 19 h 19"/>
                <a:gd name="T8" fmla="*/ 6 w 20"/>
                <a:gd name="T9" fmla="*/ 19 h 19"/>
                <a:gd name="T10" fmla="*/ 9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2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2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33" name="Line 1093"/>
            <p:cNvSpPr>
              <a:spLocks noChangeShapeType="1"/>
            </p:cNvSpPr>
            <p:nvPr/>
          </p:nvSpPr>
          <p:spPr bwMode="auto">
            <a:xfrm flipV="1">
              <a:off x="2979" y="252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34" name="Line 1094"/>
            <p:cNvSpPr>
              <a:spLocks noChangeShapeType="1"/>
            </p:cNvSpPr>
            <p:nvPr/>
          </p:nvSpPr>
          <p:spPr bwMode="auto">
            <a:xfrm flipV="1">
              <a:off x="2988" y="250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35" name="Freeform 1095"/>
            <p:cNvSpPr>
              <a:spLocks/>
            </p:cNvSpPr>
            <p:nvPr/>
          </p:nvSpPr>
          <p:spPr bwMode="auto">
            <a:xfrm>
              <a:off x="2982" y="2484"/>
              <a:ext cx="20" cy="28"/>
            </a:xfrm>
            <a:custGeom>
              <a:avLst/>
              <a:gdLst>
                <a:gd name="T0" fmla="*/ 3 w 20"/>
                <a:gd name="T1" fmla="*/ 19 h 28"/>
                <a:gd name="T2" fmla="*/ 0 w 20"/>
                <a:gd name="T3" fmla="*/ 22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8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8 h 28"/>
                <a:gd name="T18" fmla="*/ 20 w 20"/>
                <a:gd name="T19" fmla="*/ 5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36" name="Freeform 1096"/>
            <p:cNvSpPr>
              <a:spLocks/>
            </p:cNvSpPr>
            <p:nvPr/>
          </p:nvSpPr>
          <p:spPr bwMode="auto">
            <a:xfrm>
              <a:off x="2990" y="2473"/>
              <a:ext cx="23" cy="22"/>
            </a:xfrm>
            <a:custGeom>
              <a:avLst/>
              <a:gdLst>
                <a:gd name="T0" fmla="*/ 3 w 23"/>
                <a:gd name="T1" fmla="*/ 14 h 22"/>
                <a:gd name="T2" fmla="*/ 0 w 23"/>
                <a:gd name="T3" fmla="*/ 16 h 22"/>
                <a:gd name="T4" fmla="*/ 0 w 23"/>
                <a:gd name="T5" fmla="*/ 19 h 22"/>
                <a:gd name="T6" fmla="*/ 3 w 23"/>
                <a:gd name="T7" fmla="*/ 22 h 22"/>
                <a:gd name="T8" fmla="*/ 6 w 23"/>
                <a:gd name="T9" fmla="*/ 22 h 22"/>
                <a:gd name="T10" fmla="*/ 9 w 23"/>
                <a:gd name="T11" fmla="*/ 22 h 22"/>
                <a:gd name="T12" fmla="*/ 12 w 23"/>
                <a:gd name="T13" fmla="*/ 22 h 22"/>
                <a:gd name="T14" fmla="*/ 23 w 23"/>
                <a:gd name="T15" fmla="*/ 11 h 22"/>
                <a:gd name="T16" fmla="*/ 23 w 23"/>
                <a:gd name="T17" fmla="*/ 8 h 22"/>
                <a:gd name="T18" fmla="*/ 23 w 23"/>
                <a:gd name="T19" fmla="*/ 5 h 22"/>
                <a:gd name="T20" fmla="*/ 23 w 23"/>
                <a:gd name="T21" fmla="*/ 2 h 22"/>
                <a:gd name="T22" fmla="*/ 20 w 23"/>
                <a:gd name="T23" fmla="*/ 0 h 22"/>
                <a:gd name="T24" fmla="*/ 17 w 23"/>
                <a:gd name="T25" fmla="*/ 0 h 22"/>
                <a:gd name="T26" fmla="*/ 14 w 23"/>
                <a:gd name="T27" fmla="*/ 2 h 22"/>
                <a:gd name="T28" fmla="*/ 3 w 23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2"/>
                <a:gd name="T47" fmla="*/ 23 w 2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37" name="Line 1097"/>
            <p:cNvSpPr>
              <a:spLocks noChangeShapeType="1"/>
            </p:cNvSpPr>
            <p:nvPr/>
          </p:nvSpPr>
          <p:spPr bwMode="auto">
            <a:xfrm flipV="1">
              <a:off x="3007" y="247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38" name="Freeform 1098"/>
            <p:cNvSpPr>
              <a:spLocks/>
            </p:cNvSpPr>
            <p:nvPr/>
          </p:nvSpPr>
          <p:spPr bwMode="auto">
            <a:xfrm>
              <a:off x="3002" y="2447"/>
              <a:ext cx="19" cy="28"/>
            </a:xfrm>
            <a:custGeom>
              <a:avLst/>
              <a:gdLst>
                <a:gd name="T0" fmla="*/ 2 w 19"/>
                <a:gd name="T1" fmla="*/ 20 h 28"/>
                <a:gd name="T2" fmla="*/ 0 w 19"/>
                <a:gd name="T3" fmla="*/ 23 h 28"/>
                <a:gd name="T4" fmla="*/ 0 w 19"/>
                <a:gd name="T5" fmla="*/ 26 h 28"/>
                <a:gd name="T6" fmla="*/ 2 w 19"/>
                <a:gd name="T7" fmla="*/ 28 h 28"/>
                <a:gd name="T8" fmla="*/ 5 w 19"/>
                <a:gd name="T9" fmla="*/ 28 h 28"/>
                <a:gd name="T10" fmla="*/ 8 w 19"/>
                <a:gd name="T11" fmla="*/ 28 h 28"/>
                <a:gd name="T12" fmla="*/ 11 w 19"/>
                <a:gd name="T13" fmla="*/ 28 h 28"/>
                <a:gd name="T14" fmla="*/ 19 w 19"/>
                <a:gd name="T15" fmla="*/ 12 h 28"/>
                <a:gd name="T16" fmla="*/ 19 w 19"/>
                <a:gd name="T17" fmla="*/ 9 h 28"/>
                <a:gd name="T18" fmla="*/ 19 w 19"/>
                <a:gd name="T19" fmla="*/ 6 h 28"/>
                <a:gd name="T20" fmla="*/ 19 w 19"/>
                <a:gd name="T21" fmla="*/ 3 h 28"/>
                <a:gd name="T22" fmla="*/ 16 w 19"/>
                <a:gd name="T23" fmla="*/ 0 h 28"/>
                <a:gd name="T24" fmla="*/ 14 w 19"/>
                <a:gd name="T25" fmla="*/ 0 h 28"/>
                <a:gd name="T26" fmla="*/ 11 w 19"/>
                <a:gd name="T27" fmla="*/ 3 h 28"/>
                <a:gd name="T28" fmla="*/ 2 w 19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2" y="20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39" name="Line 1099"/>
            <p:cNvSpPr>
              <a:spLocks noChangeShapeType="1"/>
            </p:cNvSpPr>
            <p:nvPr/>
          </p:nvSpPr>
          <p:spPr bwMode="auto">
            <a:xfrm flipV="1">
              <a:off x="3016" y="2433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0" name="Freeform 1100"/>
            <p:cNvSpPr>
              <a:spLocks/>
            </p:cNvSpPr>
            <p:nvPr/>
          </p:nvSpPr>
          <p:spPr bwMode="auto">
            <a:xfrm>
              <a:off x="3018" y="2419"/>
              <a:ext cx="23" cy="20"/>
            </a:xfrm>
            <a:custGeom>
              <a:avLst/>
              <a:gdLst>
                <a:gd name="T0" fmla="*/ 3 w 23"/>
                <a:gd name="T1" fmla="*/ 12 h 20"/>
                <a:gd name="T2" fmla="*/ 0 w 23"/>
                <a:gd name="T3" fmla="*/ 14 h 20"/>
                <a:gd name="T4" fmla="*/ 0 w 23"/>
                <a:gd name="T5" fmla="*/ 17 h 20"/>
                <a:gd name="T6" fmla="*/ 3 w 23"/>
                <a:gd name="T7" fmla="*/ 20 h 20"/>
                <a:gd name="T8" fmla="*/ 6 w 23"/>
                <a:gd name="T9" fmla="*/ 20 h 20"/>
                <a:gd name="T10" fmla="*/ 9 w 23"/>
                <a:gd name="T11" fmla="*/ 20 h 20"/>
                <a:gd name="T12" fmla="*/ 12 w 23"/>
                <a:gd name="T13" fmla="*/ 20 h 20"/>
                <a:gd name="T14" fmla="*/ 23 w 23"/>
                <a:gd name="T15" fmla="*/ 12 h 20"/>
                <a:gd name="T16" fmla="*/ 23 w 23"/>
                <a:gd name="T17" fmla="*/ 9 h 20"/>
                <a:gd name="T18" fmla="*/ 23 w 23"/>
                <a:gd name="T19" fmla="*/ 6 h 20"/>
                <a:gd name="T20" fmla="*/ 23 w 23"/>
                <a:gd name="T21" fmla="*/ 3 h 20"/>
                <a:gd name="T22" fmla="*/ 20 w 23"/>
                <a:gd name="T23" fmla="*/ 0 h 20"/>
                <a:gd name="T24" fmla="*/ 17 w 23"/>
                <a:gd name="T25" fmla="*/ 0 h 20"/>
                <a:gd name="T26" fmla="*/ 14 w 23"/>
                <a:gd name="T27" fmla="*/ 3 h 20"/>
                <a:gd name="T28" fmla="*/ 3 w 23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1" name="Line 1101"/>
            <p:cNvSpPr>
              <a:spLocks noChangeShapeType="1"/>
            </p:cNvSpPr>
            <p:nvPr/>
          </p:nvSpPr>
          <p:spPr bwMode="auto">
            <a:xfrm flipV="1">
              <a:off x="3035" y="241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2" name="Freeform 1102"/>
            <p:cNvSpPr>
              <a:spLocks/>
            </p:cNvSpPr>
            <p:nvPr/>
          </p:nvSpPr>
          <p:spPr bwMode="auto">
            <a:xfrm>
              <a:off x="3030" y="2400"/>
              <a:ext cx="19" cy="22"/>
            </a:xfrm>
            <a:custGeom>
              <a:avLst/>
              <a:gdLst>
                <a:gd name="T0" fmla="*/ 2 w 19"/>
                <a:gd name="T1" fmla="*/ 14 h 22"/>
                <a:gd name="T2" fmla="*/ 0 w 19"/>
                <a:gd name="T3" fmla="*/ 17 h 22"/>
                <a:gd name="T4" fmla="*/ 0 w 19"/>
                <a:gd name="T5" fmla="*/ 19 h 22"/>
                <a:gd name="T6" fmla="*/ 2 w 19"/>
                <a:gd name="T7" fmla="*/ 22 h 22"/>
                <a:gd name="T8" fmla="*/ 5 w 19"/>
                <a:gd name="T9" fmla="*/ 22 h 22"/>
                <a:gd name="T10" fmla="*/ 8 w 19"/>
                <a:gd name="T11" fmla="*/ 22 h 22"/>
                <a:gd name="T12" fmla="*/ 11 w 19"/>
                <a:gd name="T13" fmla="*/ 22 h 22"/>
                <a:gd name="T14" fmla="*/ 19 w 19"/>
                <a:gd name="T15" fmla="*/ 11 h 22"/>
                <a:gd name="T16" fmla="*/ 19 w 19"/>
                <a:gd name="T17" fmla="*/ 8 h 22"/>
                <a:gd name="T18" fmla="*/ 19 w 19"/>
                <a:gd name="T19" fmla="*/ 5 h 22"/>
                <a:gd name="T20" fmla="*/ 19 w 19"/>
                <a:gd name="T21" fmla="*/ 3 h 22"/>
                <a:gd name="T22" fmla="*/ 16 w 19"/>
                <a:gd name="T23" fmla="*/ 0 h 22"/>
                <a:gd name="T24" fmla="*/ 14 w 19"/>
                <a:gd name="T25" fmla="*/ 0 h 22"/>
                <a:gd name="T26" fmla="*/ 11 w 19"/>
                <a:gd name="T27" fmla="*/ 3 h 22"/>
                <a:gd name="T28" fmla="*/ 2 w 19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2" y="14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3" name="Freeform 1103"/>
            <p:cNvSpPr>
              <a:spLocks/>
            </p:cNvSpPr>
            <p:nvPr/>
          </p:nvSpPr>
          <p:spPr bwMode="auto">
            <a:xfrm>
              <a:off x="3046" y="2383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4" name="Freeform 1104"/>
            <p:cNvSpPr>
              <a:spLocks/>
            </p:cNvSpPr>
            <p:nvPr/>
          </p:nvSpPr>
          <p:spPr bwMode="auto">
            <a:xfrm>
              <a:off x="3055" y="2364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5" name="Line 1105"/>
            <p:cNvSpPr>
              <a:spLocks noChangeShapeType="1"/>
            </p:cNvSpPr>
            <p:nvPr/>
          </p:nvSpPr>
          <p:spPr bwMode="auto">
            <a:xfrm>
              <a:off x="3072" y="236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6" name="Line 1106"/>
            <p:cNvSpPr>
              <a:spLocks noChangeShapeType="1"/>
            </p:cNvSpPr>
            <p:nvPr/>
          </p:nvSpPr>
          <p:spPr bwMode="auto">
            <a:xfrm flipV="1">
              <a:off x="3080" y="2352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7" name="Freeform 1107"/>
            <p:cNvSpPr>
              <a:spLocks/>
            </p:cNvSpPr>
            <p:nvPr/>
          </p:nvSpPr>
          <p:spPr bwMode="auto">
            <a:xfrm>
              <a:off x="3083" y="2327"/>
              <a:ext cx="19" cy="20"/>
            </a:xfrm>
            <a:custGeom>
              <a:avLst/>
              <a:gdLst>
                <a:gd name="T0" fmla="*/ 3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3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7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3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8" name="Freeform 1108"/>
            <p:cNvSpPr>
              <a:spLocks/>
            </p:cNvSpPr>
            <p:nvPr/>
          </p:nvSpPr>
          <p:spPr bwMode="auto">
            <a:xfrm>
              <a:off x="3102" y="2319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9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9" name="Freeform 1109"/>
            <p:cNvSpPr>
              <a:spLocks/>
            </p:cNvSpPr>
            <p:nvPr/>
          </p:nvSpPr>
          <p:spPr bwMode="auto">
            <a:xfrm>
              <a:off x="3119" y="2310"/>
              <a:ext cx="22" cy="20"/>
            </a:xfrm>
            <a:custGeom>
              <a:avLst/>
              <a:gdLst>
                <a:gd name="T0" fmla="*/ 3 w 22"/>
                <a:gd name="T1" fmla="*/ 12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6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2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20 w 22"/>
                <a:gd name="T23" fmla="*/ 0 h 20"/>
                <a:gd name="T24" fmla="*/ 17 w 22"/>
                <a:gd name="T25" fmla="*/ 0 h 20"/>
                <a:gd name="T26" fmla="*/ 14 w 22"/>
                <a:gd name="T27" fmla="*/ 3 h 20"/>
                <a:gd name="T28" fmla="*/ 3 w 22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50" name="Line 1110"/>
            <p:cNvSpPr>
              <a:spLocks noChangeShapeType="1"/>
            </p:cNvSpPr>
            <p:nvPr/>
          </p:nvSpPr>
          <p:spPr bwMode="auto">
            <a:xfrm>
              <a:off x="3144" y="231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51" name="Freeform 1111"/>
            <p:cNvSpPr>
              <a:spLocks/>
            </p:cNvSpPr>
            <p:nvPr/>
          </p:nvSpPr>
          <p:spPr bwMode="auto">
            <a:xfrm>
              <a:off x="3139" y="2299"/>
              <a:ext cx="19" cy="23"/>
            </a:xfrm>
            <a:custGeom>
              <a:avLst/>
              <a:gdLst>
                <a:gd name="T0" fmla="*/ 2 w 19"/>
                <a:gd name="T1" fmla="*/ 14 h 23"/>
                <a:gd name="T2" fmla="*/ 0 w 19"/>
                <a:gd name="T3" fmla="*/ 17 h 23"/>
                <a:gd name="T4" fmla="*/ 0 w 19"/>
                <a:gd name="T5" fmla="*/ 20 h 23"/>
                <a:gd name="T6" fmla="*/ 2 w 19"/>
                <a:gd name="T7" fmla="*/ 23 h 23"/>
                <a:gd name="T8" fmla="*/ 5 w 19"/>
                <a:gd name="T9" fmla="*/ 23 h 23"/>
                <a:gd name="T10" fmla="*/ 8 w 19"/>
                <a:gd name="T11" fmla="*/ 23 h 23"/>
                <a:gd name="T12" fmla="*/ 11 w 19"/>
                <a:gd name="T13" fmla="*/ 23 h 23"/>
                <a:gd name="T14" fmla="*/ 19 w 19"/>
                <a:gd name="T15" fmla="*/ 11 h 23"/>
                <a:gd name="T16" fmla="*/ 19 w 19"/>
                <a:gd name="T17" fmla="*/ 9 h 23"/>
                <a:gd name="T18" fmla="*/ 19 w 19"/>
                <a:gd name="T19" fmla="*/ 6 h 23"/>
                <a:gd name="T20" fmla="*/ 19 w 19"/>
                <a:gd name="T21" fmla="*/ 3 h 23"/>
                <a:gd name="T22" fmla="*/ 16 w 19"/>
                <a:gd name="T23" fmla="*/ 0 h 23"/>
                <a:gd name="T24" fmla="*/ 14 w 19"/>
                <a:gd name="T25" fmla="*/ 0 h 23"/>
                <a:gd name="T26" fmla="*/ 11 w 19"/>
                <a:gd name="T27" fmla="*/ 3 h 23"/>
                <a:gd name="T28" fmla="*/ 2 w 19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52" name="Freeform 1112"/>
            <p:cNvSpPr>
              <a:spLocks/>
            </p:cNvSpPr>
            <p:nvPr/>
          </p:nvSpPr>
          <p:spPr bwMode="auto">
            <a:xfrm>
              <a:off x="3155" y="2299"/>
              <a:ext cx="23" cy="23"/>
            </a:xfrm>
            <a:custGeom>
              <a:avLst/>
              <a:gdLst>
                <a:gd name="T0" fmla="*/ 12 w 23"/>
                <a:gd name="T1" fmla="*/ 3 h 23"/>
                <a:gd name="T2" fmla="*/ 9 w 23"/>
                <a:gd name="T3" fmla="*/ 0 h 23"/>
                <a:gd name="T4" fmla="*/ 6 w 23"/>
                <a:gd name="T5" fmla="*/ 0 h 23"/>
                <a:gd name="T6" fmla="*/ 3 w 23"/>
                <a:gd name="T7" fmla="*/ 3 h 23"/>
                <a:gd name="T8" fmla="*/ 0 w 23"/>
                <a:gd name="T9" fmla="*/ 6 h 23"/>
                <a:gd name="T10" fmla="*/ 0 w 23"/>
                <a:gd name="T11" fmla="*/ 9 h 23"/>
                <a:gd name="T12" fmla="*/ 3 w 23"/>
                <a:gd name="T13" fmla="*/ 11 h 23"/>
                <a:gd name="T14" fmla="*/ 14 w 23"/>
                <a:gd name="T15" fmla="*/ 23 h 23"/>
                <a:gd name="T16" fmla="*/ 17 w 23"/>
                <a:gd name="T17" fmla="*/ 23 h 23"/>
                <a:gd name="T18" fmla="*/ 20 w 23"/>
                <a:gd name="T19" fmla="*/ 23 h 23"/>
                <a:gd name="T20" fmla="*/ 23 w 23"/>
                <a:gd name="T21" fmla="*/ 23 h 23"/>
                <a:gd name="T22" fmla="*/ 23 w 23"/>
                <a:gd name="T23" fmla="*/ 20 h 23"/>
                <a:gd name="T24" fmla="*/ 23 w 23"/>
                <a:gd name="T25" fmla="*/ 17 h 23"/>
                <a:gd name="T26" fmla="*/ 23 w 23"/>
                <a:gd name="T27" fmla="*/ 14 h 23"/>
                <a:gd name="T28" fmla="*/ 12 w 23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3"/>
                <a:gd name="T47" fmla="*/ 23 w 23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3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53" name="Line 1113"/>
            <p:cNvSpPr>
              <a:spLocks noChangeShapeType="1"/>
            </p:cNvSpPr>
            <p:nvPr/>
          </p:nvSpPr>
          <p:spPr bwMode="auto">
            <a:xfrm>
              <a:off x="3172" y="2316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54" name="Freeform 1114"/>
            <p:cNvSpPr>
              <a:spLocks/>
            </p:cNvSpPr>
            <p:nvPr/>
          </p:nvSpPr>
          <p:spPr bwMode="auto">
            <a:xfrm>
              <a:off x="3183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55" name="Line 1115"/>
            <p:cNvSpPr>
              <a:spLocks noChangeShapeType="1"/>
            </p:cNvSpPr>
            <p:nvPr/>
          </p:nvSpPr>
          <p:spPr bwMode="auto">
            <a:xfrm>
              <a:off x="3197" y="2324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56" name="Line 1116"/>
            <p:cNvSpPr>
              <a:spLocks noChangeShapeType="1"/>
            </p:cNvSpPr>
            <p:nvPr/>
          </p:nvSpPr>
          <p:spPr bwMode="auto">
            <a:xfrm>
              <a:off x="3209" y="233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57" name="Line 1117"/>
            <p:cNvSpPr>
              <a:spLocks noChangeShapeType="1"/>
            </p:cNvSpPr>
            <p:nvPr/>
          </p:nvSpPr>
          <p:spPr bwMode="auto">
            <a:xfrm>
              <a:off x="3225" y="234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58" name="Freeform 1118"/>
            <p:cNvSpPr>
              <a:spLocks/>
            </p:cNvSpPr>
            <p:nvPr/>
          </p:nvSpPr>
          <p:spPr bwMode="auto">
            <a:xfrm>
              <a:off x="3220" y="2336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5 w 22"/>
                <a:gd name="T5" fmla="*/ 0 h 22"/>
                <a:gd name="T6" fmla="*/ 3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59" name="Line 1119"/>
            <p:cNvSpPr>
              <a:spLocks noChangeShapeType="1"/>
            </p:cNvSpPr>
            <p:nvPr/>
          </p:nvSpPr>
          <p:spPr bwMode="auto">
            <a:xfrm>
              <a:off x="3245" y="23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60" name="Freeform 1120"/>
            <p:cNvSpPr>
              <a:spLocks/>
            </p:cNvSpPr>
            <p:nvPr/>
          </p:nvSpPr>
          <p:spPr bwMode="auto">
            <a:xfrm>
              <a:off x="3239" y="2355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61" name="Line 1121"/>
            <p:cNvSpPr>
              <a:spLocks noChangeShapeType="1"/>
            </p:cNvSpPr>
            <p:nvPr/>
          </p:nvSpPr>
          <p:spPr bwMode="auto">
            <a:xfrm>
              <a:off x="3253" y="2380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62" name="Line 1122"/>
            <p:cNvSpPr>
              <a:spLocks noChangeShapeType="1"/>
            </p:cNvSpPr>
            <p:nvPr/>
          </p:nvSpPr>
          <p:spPr bwMode="auto">
            <a:xfrm>
              <a:off x="3262" y="238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63" name="Freeform 1123"/>
            <p:cNvSpPr>
              <a:spLocks/>
            </p:cNvSpPr>
            <p:nvPr/>
          </p:nvSpPr>
          <p:spPr bwMode="auto">
            <a:xfrm>
              <a:off x="3256" y="2383"/>
              <a:ext cx="23" cy="20"/>
            </a:xfrm>
            <a:custGeom>
              <a:avLst/>
              <a:gdLst>
                <a:gd name="T0" fmla="*/ 11 w 23"/>
                <a:gd name="T1" fmla="*/ 3 h 20"/>
                <a:gd name="T2" fmla="*/ 9 w 23"/>
                <a:gd name="T3" fmla="*/ 0 h 20"/>
                <a:gd name="T4" fmla="*/ 6 w 23"/>
                <a:gd name="T5" fmla="*/ 0 h 20"/>
                <a:gd name="T6" fmla="*/ 3 w 23"/>
                <a:gd name="T7" fmla="*/ 3 h 20"/>
                <a:gd name="T8" fmla="*/ 0 w 23"/>
                <a:gd name="T9" fmla="*/ 6 h 20"/>
                <a:gd name="T10" fmla="*/ 0 w 23"/>
                <a:gd name="T11" fmla="*/ 9 h 20"/>
                <a:gd name="T12" fmla="*/ 3 w 23"/>
                <a:gd name="T13" fmla="*/ 11 h 20"/>
                <a:gd name="T14" fmla="*/ 14 w 23"/>
                <a:gd name="T15" fmla="*/ 20 h 20"/>
                <a:gd name="T16" fmla="*/ 17 w 23"/>
                <a:gd name="T17" fmla="*/ 20 h 20"/>
                <a:gd name="T18" fmla="*/ 20 w 23"/>
                <a:gd name="T19" fmla="*/ 20 h 20"/>
                <a:gd name="T20" fmla="*/ 23 w 23"/>
                <a:gd name="T21" fmla="*/ 20 h 20"/>
                <a:gd name="T22" fmla="*/ 23 w 23"/>
                <a:gd name="T23" fmla="*/ 17 h 20"/>
                <a:gd name="T24" fmla="*/ 23 w 23"/>
                <a:gd name="T25" fmla="*/ 14 h 20"/>
                <a:gd name="T26" fmla="*/ 23 w 23"/>
                <a:gd name="T27" fmla="*/ 11 h 20"/>
                <a:gd name="T28" fmla="*/ 11 w 23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64" name="Line 1124"/>
            <p:cNvSpPr>
              <a:spLocks noChangeShapeType="1"/>
            </p:cNvSpPr>
            <p:nvPr/>
          </p:nvSpPr>
          <p:spPr bwMode="auto">
            <a:xfrm>
              <a:off x="3273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65" name="Line 1125"/>
            <p:cNvSpPr>
              <a:spLocks noChangeShapeType="1"/>
            </p:cNvSpPr>
            <p:nvPr/>
          </p:nvSpPr>
          <p:spPr bwMode="auto">
            <a:xfrm>
              <a:off x="3281" y="2405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66" name="Freeform 1126"/>
            <p:cNvSpPr>
              <a:spLocks/>
            </p:cNvSpPr>
            <p:nvPr/>
          </p:nvSpPr>
          <p:spPr bwMode="auto">
            <a:xfrm>
              <a:off x="3284" y="2419"/>
              <a:ext cx="20" cy="28"/>
            </a:xfrm>
            <a:custGeom>
              <a:avLst/>
              <a:gdLst>
                <a:gd name="T0" fmla="*/ 11 w 20"/>
                <a:gd name="T1" fmla="*/ 6 h 28"/>
                <a:gd name="T2" fmla="*/ 11 w 20"/>
                <a:gd name="T3" fmla="*/ 3 h 28"/>
                <a:gd name="T4" fmla="*/ 8 w 20"/>
                <a:gd name="T5" fmla="*/ 0 h 28"/>
                <a:gd name="T6" fmla="*/ 6 w 20"/>
                <a:gd name="T7" fmla="*/ 0 h 28"/>
                <a:gd name="T8" fmla="*/ 3 w 20"/>
                <a:gd name="T9" fmla="*/ 3 h 28"/>
                <a:gd name="T10" fmla="*/ 0 w 20"/>
                <a:gd name="T11" fmla="*/ 6 h 28"/>
                <a:gd name="T12" fmla="*/ 0 w 20"/>
                <a:gd name="T13" fmla="*/ 9 h 28"/>
                <a:gd name="T14" fmla="*/ 8 w 20"/>
                <a:gd name="T15" fmla="*/ 26 h 28"/>
                <a:gd name="T16" fmla="*/ 11 w 20"/>
                <a:gd name="T17" fmla="*/ 28 h 28"/>
                <a:gd name="T18" fmla="*/ 14 w 20"/>
                <a:gd name="T19" fmla="*/ 28 h 28"/>
                <a:gd name="T20" fmla="*/ 17 w 20"/>
                <a:gd name="T21" fmla="*/ 28 h 28"/>
                <a:gd name="T22" fmla="*/ 20 w 20"/>
                <a:gd name="T23" fmla="*/ 28 h 28"/>
                <a:gd name="T24" fmla="*/ 20 w 20"/>
                <a:gd name="T25" fmla="*/ 26 h 28"/>
                <a:gd name="T26" fmla="*/ 20 w 20"/>
                <a:gd name="T27" fmla="*/ 23 h 28"/>
                <a:gd name="T28" fmla="*/ 11 w 20"/>
                <a:gd name="T29" fmla="*/ 6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67" name="Line 1127"/>
            <p:cNvSpPr>
              <a:spLocks noChangeShapeType="1"/>
            </p:cNvSpPr>
            <p:nvPr/>
          </p:nvSpPr>
          <p:spPr bwMode="auto">
            <a:xfrm>
              <a:off x="3298" y="2442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68" name="Line 1128"/>
            <p:cNvSpPr>
              <a:spLocks noChangeShapeType="1"/>
            </p:cNvSpPr>
            <p:nvPr/>
          </p:nvSpPr>
          <p:spPr bwMode="auto">
            <a:xfrm>
              <a:off x="3298" y="2453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69" name="Freeform 1129"/>
            <p:cNvSpPr>
              <a:spLocks/>
            </p:cNvSpPr>
            <p:nvPr/>
          </p:nvSpPr>
          <p:spPr bwMode="auto">
            <a:xfrm>
              <a:off x="3304" y="2456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70" name="Freeform 1130"/>
            <p:cNvSpPr>
              <a:spLocks/>
            </p:cNvSpPr>
            <p:nvPr/>
          </p:nvSpPr>
          <p:spPr bwMode="auto">
            <a:xfrm>
              <a:off x="3312" y="2473"/>
              <a:ext cx="20" cy="22"/>
            </a:xfrm>
            <a:custGeom>
              <a:avLst/>
              <a:gdLst>
                <a:gd name="T0" fmla="*/ 11 w 20"/>
                <a:gd name="T1" fmla="*/ 2 h 22"/>
                <a:gd name="T2" fmla="*/ 8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1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1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71" name="Line 1131"/>
            <p:cNvSpPr>
              <a:spLocks noChangeShapeType="1"/>
            </p:cNvSpPr>
            <p:nvPr/>
          </p:nvSpPr>
          <p:spPr bwMode="auto">
            <a:xfrm>
              <a:off x="3326" y="249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72" name="Freeform 1132"/>
            <p:cNvSpPr>
              <a:spLocks/>
            </p:cNvSpPr>
            <p:nvPr/>
          </p:nvSpPr>
          <p:spPr bwMode="auto">
            <a:xfrm>
              <a:off x="3320" y="2501"/>
              <a:ext cx="23" cy="22"/>
            </a:xfrm>
            <a:custGeom>
              <a:avLst/>
              <a:gdLst>
                <a:gd name="T0" fmla="*/ 12 w 23"/>
                <a:gd name="T1" fmla="*/ 2 h 22"/>
                <a:gd name="T2" fmla="*/ 9 w 23"/>
                <a:gd name="T3" fmla="*/ 0 h 22"/>
                <a:gd name="T4" fmla="*/ 6 w 23"/>
                <a:gd name="T5" fmla="*/ 0 h 22"/>
                <a:gd name="T6" fmla="*/ 3 w 23"/>
                <a:gd name="T7" fmla="*/ 2 h 22"/>
                <a:gd name="T8" fmla="*/ 0 w 23"/>
                <a:gd name="T9" fmla="*/ 5 h 22"/>
                <a:gd name="T10" fmla="*/ 0 w 23"/>
                <a:gd name="T11" fmla="*/ 8 h 22"/>
                <a:gd name="T12" fmla="*/ 3 w 23"/>
                <a:gd name="T13" fmla="*/ 11 h 22"/>
                <a:gd name="T14" fmla="*/ 14 w 23"/>
                <a:gd name="T15" fmla="*/ 22 h 22"/>
                <a:gd name="T16" fmla="*/ 17 w 23"/>
                <a:gd name="T17" fmla="*/ 22 h 22"/>
                <a:gd name="T18" fmla="*/ 20 w 23"/>
                <a:gd name="T19" fmla="*/ 22 h 22"/>
                <a:gd name="T20" fmla="*/ 23 w 23"/>
                <a:gd name="T21" fmla="*/ 22 h 22"/>
                <a:gd name="T22" fmla="*/ 23 w 23"/>
                <a:gd name="T23" fmla="*/ 19 h 22"/>
                <a:gd name="T24" fmla="*/ 23 w 23"/>
                <a:gd name="T25" fmla="*/ 16 h 22"/>
                <a:gd name="T26" fmla="*/ 23 w 23"/>
                <a:gd name="T27" fmla="*/ 14 h 22"/>
                <a:gd name="T28" fmla="*/ 12 w 23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2"/>
                <a:gd name="T47" fmla="*/ 23 w 2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73" name="Freeform 1133"/>
            <p:cNvSpPr>
              <a:spLocks/>
            </p:cNvSpPr>
            <p:nvPr/>
          </p:nvSpPr>
          <p:spPr bwMode="auto">
            <a:xfrm>
              <a:off x="3332" y="2512"/>
              <a:ext cx="19" cy="28"/>
            </a:xfrm>
            <a:custGeom>
              <a:avLst/>
              <a:gdLst>
                <a:gd name="T0" fmla="*/ 11 w 19"/>
                <a:gd name="T1" fmla="*/ 5 h 28"/>
                <a:gd name="T2" fmla="*/ 11 w 19"/>
                <a:gd name="T3" fmla="*/ 3 h 28"/>
                <a:gd name="T4" fmla="*/ 8 w 19"/>
                <a:gd name="T5" fmla="*/ 0 h 28"/>
                <a:gd name="T6" fmla="*/ 5 w 19"/>
                <a:gd name="T7" fmla="*/ 0 h 28"/>
                <a:gd name="T8" fmla="*/ 2 w 19"/>
                <a:gd name="T9" fmla="*/ 3 h 28"/>
                <a:gd name="T10" fmla="*/ 0 w 19"/>
                <a:gd name="T11" fmla="*/ 5 h 28"/>
                <a:gd name="T12" fmla="*/ 0 w 19"/>
                <a:gd name="T13" fmla="*/ 8 h 28"/>
                <a:gd name="T14" fmla="*/ 8 w 19"/>
                <a:gd name="T15" fmla="*/ 25 h 28"/>
                <a:gd name="T16" fmla="*/ 11 w 19"/>
                <a:gd name="T17" fmla="*/ 28 h 28"/>
                <a:gd name="T18" fmla="*/ 14 w 19"/>
                <a:gd name="T19" fmla="*/ 28 h 28"/>
                <a:gd name="T20" fmla="*/ 16 w 19"/>
                <a:gd name="T21" fmla="*/ 28 h 28"/>
                <a:gd name="T22" fmla="*/ 19 w 19"/>
                <a:gd name="T23" fmla="*/ 28 h 28"/>
                <a:gd name="T24" fmla="*/ 19 w 19"/>
                <a:gd name="T25" fmla="*/ 25 h 28"/>
                <a:gd name="T26" fmla="*/ 19 w 19"/>
                <a:gd name="T27" fmla="*/ 22 h 28"/>
                <a:gd name="T28" fmla="*/ 11 w 19"/>
                <a:gd name="T29" fmla="*/ 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11" y="5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74" name="Line 1134"/>
            <p:cNvSpPr>
              <a:spLocks noChangeShapeType="1"/>
            </p:cNvSpPr>
            <p:nvPr/>
          </p:nvSpPr>
          <p:spPr bwMode="auto">
            <a:xfrm>
              <a:off x="3346" y="2534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75" name="Line 1135"/>
            <p:cNvSpPr>
              <a:spLocks noChangeShapeType="1"/>
            </p:cNvSpPr>
            <p:nvPr/>
          </p:nvSpPr>
          <p:spPr bwMode="auto">
            <a:xfrm>
              <a:off x="3354" y="255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76" name="Freeform 1136"/>
            <p:cNvSpPr>
              <a:spLocks/>
            </p:cNvSpPr>
            <p:nvPr/>
          </p:nvSpPr>
          <p:spPr bwMode="auto">
            <a:xfrm>
              <a:off x="3348" y="2557"/>
              <a:ext cx="20" cy="16"/>
            </a:xfrm>
            <a:custGeom>
              <a:avLst/>
              <a:gdLst>
                <a:gd name="T0" fmla="*/ 12 w 20"/>
                <a:gd name="T1" fmla="*/ 0 h 16"/>
                <a:gd name="T2" fmla="*/ 9 w 20"/>
                <a:gd name="T3" fmla="*/ 0 h 16"/>
                <a:gd name="T4" fmla="*/ 6 w 20"/>
                <a:gd name="T5" fmla="*/ 0 h 16"/>
                <a:gd name="T6" fmla="*/ 3 w 20"/>
                <a:gd name="T7" fmla="*/ 0 h 16"/>
                <a:gd name="T8" fmla="*/ 0 w 20"/>
                <a:gd name="T9" fmla="*/ 2 h 16"/>
                <a:gd name="T10" fmla="*/ 0 w 20"/>
                <a:gd name="T11" fmla="*/ 5 h 16"/>
                <a:gd name="T12" fmla="*/ 3 w 20"/>
                <a:gd name="T13" fmla="*/ 8 h 16"/>
                <a:gd name="T14" fmla="*/ 12 w 20"/>
                <a:gd name="T15" fmla="*/ 16 h 16"/>
                <a:gd name="T16" fmla="*/ 14 w 20"/>
                <a:gd name="T17" fmla="*/ 16 h 16"/>
                <a:gd name="T18" fmla="*/ 17 w 20"/>
                <a:gd name="T19" fmla="*/ 16 h 16"/>
                <a:gd name="T20" fmla="*/ 20 w 20"/>
                <a:gd name="T21" fmla="*/ 16 h 16"/>
                <a:gd name="T22" fmla="*/ 20 w 20"/>
                <a:gd name="T23" fmla="*/ 14 h 16"/>
                <a:gd name="T24" fmla="*/ 20 w 20"/>
                <a:gd name="T25" fmla="*/ 11 h 16"/>
                <a:gd name="T26" fmla="*/ 20 w 20"/>
                <a:gd name="T27" fmla="*/ 8 h 16"/>
                <a:gd name="T28" fmla="*/ 12 w 20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6"/>
                <a:gd name="T47" fmla="*/ 20 w 2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6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77" name="Line 1137"/>
            <p:cNvSpPr>
              <a:spLocks noChangeShapeType="1"/>
            </p:cNvSpPr>
            <p:nvPr/>
          </p:nvSpPr>
          <p:spPr bwMode="auto">
            <a:xfrm>
              <a:off x="3362" y="257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78" name="Line 1138"/>
            <p:cNvSpPr>
              <a:spLocks noChangeShapeType="1"/>
            </p:cNvSpPr>
            <p:nvPr/>
          </p:nvSpPr>
          <p:spPr bwMode="auto">
            <a:xfrm>
              <a:off x="3374" y="259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79" name="Line 1139"/>
            <p:cNvSpPr>
              <a:spLocks noChangeShapeType="1"/>
            </p:cNvSpPr>
            <p:nvPr/>
          </p:nvSpPr>
          <p:spPr bwMode="auto">
            <a:xfrm>
              <a:off x="3374" y="259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80" name="Line 1140"/>
            <p:cNvSpPr>
              <a:spLocks noChangeShapeType="1"/>
            </p:cNvSpPr>
            <p:nvPr/>
          </p:nvSpPr>
          <p:spPr bwMode="auto">
            <a:xfrm>
              <a:off x="3382" y="2612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81" name="Freeform 1141"/>
            <p:cNvSpPr>
              <a:spLocks/>
            </p:cNvSpPr>
            <p:nvPr/>
          </p:nvSpPr>
          <p:spPr bwMode="auto">
            <a:xfrm>
              <a:off x="3376" y="2626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82" name="Freeform 1142"/>
            <p:cNvSpPr>
              <a:spLocks/>
            </p:cNvSpPr>
            <p:nvPr/>
          </p:nvSpPr>
          <p:spPr bwMode="auto">
            <a:xfrm>
              <a:off x="3385" y="2646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8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83" name="Freeform 1143"/>
            <p:cNvSpPr>
              <a:spLocks/>
            </p:cNvSpPr>
            <p:nvPr/>
          </p:nvSpPr>
          <p:spPr bwMode="auto">
            <a:xfrm>
              <a:off x="3396" y="2654"/>
              <a:ext cx="20" cy="28"/>
            </a:xfrm>
            <a:custGeom>
              <a:avLst/>
              <a:gdLst>
                <a:gd name="T0" fmla="*/ 11 w 20"/>
                <a:gd name="T1" fmla="*/ 6 h 28"/>
                <a:gd name="T2" fmla="*/ 11 w 20"/>
                <a:gd name="T3" fmla="*/ 3 h 28"/>
                <a:gd name="T4" fmla="*/ 8 w 20"/>
                <a:gd name="T5" fmla="*/ 0 h 28"/>
                <a:gd name="T6" fmla="*/ 6 w 20"/>
                <a:gd name="T7" fmla="*/ 0 h 28"/>
                <a:gd name="T8" fmla="*/ 3 w 20"/>
                <a:gd name="T9" fmla="*/ 3 h 28"/>
                <a:gd name="T10" fmla="*/ 0 w 20"/>
                <a:gd name="T11" fmla="*/ 6 h 28"/>
                <a:gd name="T12" fmla="*/ 0 w 20"/>
                <a:gd name="T13" fmla="*/ 9 h 28"/>
                <a:gd name="T14" fmla="*/ 8 w 20"/>
                <a:gd name="T15" fmla="*/ 26 h 28"/>
                <a:gd name="T16" fmla="*/ 11 w 20"/>
                <a:gd name="T17" fmla="*/ 28 h 28"/>
                <a:gd name="T18" fmla="*/ 14 w 20"/>
                <a:gd name="T19" fmla="*/ 28 h 28"/>
                <a:gd name="T20" fmla="*/ 17 w 20"/>
                <a:gd name="T21" fmla="*/ 28 h 28"/>
                <a:gd name="T22" fmla="*/ 20 w 20"/>
                <a:gd name="T23" fmla="*/ 28 h 28"/>
                <a:gd name="T24" fmla="*/ 20 w 20"/>
                <a:gd name="T25" fmla="*/ 26 h 28"/>
                <a:gd name="T26" fmla="*/ 20 w 20"/>
                <a:gd name="T27" fmla="*/ 23 h 28"/>
                <a:gd name="T28" fmla="*/ 11 w 20"/>
                <a:gd name="T29" fmla="*/ 6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84" name="Line 1144"/>
            <p:cNvSpPr>
              <a:spLocks noChangeShapeType="1"/>
            </p:cNvSpPr>
            <p:nvPr/>
          </p:nvSpPr>
          <p:spPr bwMode="auto">
            <a:xfrm>
              <a:off x="3410" y="2677"/>
              <a:ext cx="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85" name="Line 1145"/>
            <p:cNvSpPr>
              <a:spLocks noChangeShapeType="1"/>
            </p:cNvSpPr>
            <p:nvPr/>
          </p:nvSpPr>
          <p:spPr bwMode="auto">
            <a:xfrm>
              <a:off x="3418" y="269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86" name="Line 1146"/>
            <p:cNvSpPr>
              <a:spLocks noChangeShapeType="1"/>
            </p:cNvSpPr>
            <p:nvPr/>
          </p:nvSpPr>
          <p:spPr bwMode="auto">
            <a:xfrm>
              <a:off x="3427" y="2713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87" name="Freeform 1147"/>
            <p:cNvSpPr>
              <a:spLocks/>
            </p:cNvSpPr>
            <p:nvPr/>
          </p:nvSpPr>
          <p:spPr bwMode="auto">
            <a:xfrm>
              <a:off x="3421" y="2736"/>
              <a:ext cx="23" cy="19"/>
            </a:xfrm>
            <a:custGeom>
              <a:avLst/>
              <a:gdLst>
                <a:gd name="T0" fmla="*/ 11 w 23"/>
                <a:gd name="T1" fmla="*/ 2 h 19"/>
                <a:gd name="T2" fmla="*/ 9 w 23"/>
                <a:gd name="T3" fmla="*/ 0 h 19"/>
                <a:gd name="T4" fmla="*/ 6 w 23"/>
                <a:gd name="T5" fmla="*/ 0 h 19"/>
                <a:gd name="T6" fmla="*/ 3 w 23"/>
                <a:gd name="T7" fmla="*/ 2 h 19"/>
                <a:gd name="T8" fmla="*/ 0 w 23"/>
                <a:gd name="T9" fmla="*/ 5 h 19"/>
                <a:gd name="T10" fmla="*/ 0 w 23"/>
                <a:gd name="T11" fmla="*/ 8 h 19"/>
                <a:gd name="T12" fmla="*/ 3 w 23"/>
                <a:gd name="T13" fmla="*/ 11 h 19"/>
                <a:gd name="T14" fmla="*/ 14 w 23"/>
                <a:gd name="T15" fmla="*/ 19 h 19"/>
                <a:gd name="T16" fmla="*/ 17 w 23"/>
                <a:gd name="T17" fmla="*/ 19 h 19"/>
                <a:gd name="T18" fmla="*/ 20 w 23"/>
                <a:gd name="T19" fmla="*/ 19 h 19"/>
                <a:gd name="T20" fmla="*/ 23 w 23"/>
                <a:gd name="T21" fmla="*/ 19 h 19"/>
                <a:gd name="T22" fmla="*/ 23 w 23"/>
                <a:gd name="T23" fmla="*/ 16 h 19"/>
                <a:gd name="T24" fmla="*/ 23 w 23"/>
                <a:gd name="T25" fmla="*/ 14 h 19"/>
                <a:gd name="T26" fmla="*/ 23 w 23"/>
                <a:gd name="T27" fmla="*/ 11 h 19"/>
                <a:gd name="T28" fmla="*/ 11 w 23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9"/>
                <a:gd name="T47" fmla="*/ 23 w 23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9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88" name="Line 1148"/>
            <p:cNvSpPr>
              <a:spLocks noChangeShapeType="1"/>
            </p:cNvSpPr>
            <p:nvPr/>
          </p:nvSpPr>
          <p:spPr bwMode="auto">
            <a:xfrm>
              <a:off x="3438" y="276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89" name="Line 1149"/>
            <p:cNvSpPr>
              <a:spLocks noChangeShapeType="1"/>
            </p:cNvSpPr>
            <p:nvPr/>
          </p:nvSpPr>
          <p:spPr bwMode="auto">
            <a:xfrm>
              <a:off x="3446" y="276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90" name="Freeform 1150"/>
            <p:cNvSpPr>
              <a:spLocks/>
            </p:cNvSpPr>
            <p:nvPr/>
          </p:nvSpPr>
          <p:spPr bwMode="auto">
            <a:xfrm>
              <a:off x="3441" y="2772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8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91" name="Freeform 1151"/>
            <p:cNvSpPr>
              <a:spLocks/>
            </p:cNvSpPr>
            <p:nvPr/>
          </p:nvSpPr>
          <p:spPr bwMode="auto">
            <a:xfrm>
              <a:off x="3449" y="2792"/>
              <a:ext cx="17" cy="19"/>
            </a:xfrm>
            <a:custGeom>
              <a:avLst/>
              <a:gdLst>
                <a:gd name="T0" fmla="*/ 11 w 17"/>
                <a:gd name="T1" fmla="*/ 2 h 19"/>
                <a:gd name="T2" fmla="*/ 9 w 17"/>
                <a:gd name="T3" fmla="*/ 0 h 19"/>
                <a:gd name="T4" fmla="*/ 6 w 17"/>
                <a:gd name="T5" fmla="*/ 0 h 19"/>
                <a:gd name="T6" fmla="*/ 3 w 17"/>
                <a:gd name="T7" fmla="*/ 2 h 19"/>
                <a:gd name="T8" fmla="*/ 0 w 17"/>
                <a:gd name="T9" fmla="*/ 5 h 19"/>
                <a:gd name="T10" fmla="*/ 0 w 17"/>
                <a:gd name="T11" fmla="*/ 8 h 19"/>
                <a:gd name="T12" fmla="*/ 3 w 17"/>
                <a:gd name="T13" fmla="*/ 11 h 19"/>
                <a:gd name="T14" fmla="*/ 9 w 17"/>
                <a:gd name="T15" fmla="*/ 19 h 19"/>
                <a:gd name="T16" fmla="*/ 11 w 17"/>
                <a:gd name="T17" fmla="*/ 19 h 19"/>
                <a:gd name="T18" fmla="*/ 14 w 17"/>
                <a:gd name="T19" fmla="*/ 19 h 19"/>
                <a:gd name="T20" fmla="*/ 17 w 17"/>
                <a:gd name="T21" fmla="*/ 19 h 19"/>
                <a:gd name="T22" fmla="*/ 17 w 17"/>
                <a:gd name="T23" fmla="*/ 16 h 19"/>
                <a:gd name="T24" fmla="*/ 17 w 17"/>
                <a:gd name="T25" fmla="*/ 14 h 19"/>
                <a:gd name="T26" fmla="*/ 17 w 17"/>
                <a:gd name="T27" fmla="*/ 11 h 19"/>
                <a:gd name="T28" fmla="*/ 11 w 17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92" name="Freeform 1152"/>
            <p:cNvSpPr>
              <a:spLocks/>
            </p:cNvSpPr>
            <p:nvPr/>
          </p:nvSpPr>
          <p:spPr bwMode="auto">
            <a:xfrm>
              <a:off x="3455" y="2808"/>
              <a:ext cx="22" cy="23"/>
            </a:xfrm>
            <a:custGeom>
              <a:avLst/>
              <a:gdLst>
                <a:gd name="T0" fmla="*/ 11 w 22"/>
                <a:gd name="T1" fmla="*/ 3 h 23"/>
                <a:gd name="T2" fmla="*/ 8 w 22"/>
                <a:gd name="T3" fmla="*/ 0 h 23"/>
                <a:gd name="T4" fmla="*/ 5 w 22"/>
                <a:gd name="T5" fmla="*/ 0 h 23"/>
                <a:gd name="T6" fmla="*/ 3 w 22"/>
                <a:gd name="T7" fmla="*/ 3 h 23"/>
                <a:gd name="T8" fmla="*/ 0 w 22"/>
                <a:gd name="T9" fmla="*/ 6 h 23"/>
                <a:gd name="T10" fmla="*/ 0 w 22"/>
                <a:gd name="T11" fmla="*/ 9 h 23"/>
                <a:gd name="T12" fmla="*/ 3 w 22"/>
                <a:gd name="T13" fmla="*/ 12 h 23"/>
                <a:gd name="T14" fmla="*/ 14 w 22"/>
                <a:gd name="T15" fmla="*/ 23 h 23"/>
                <a:gd name="T16" fmla="*/ 16 w 22"/>
                <a:gd name="T17" fmla="*/ 23 h 23"/>
                <a:gd name="T18" fmla="*/ 19 w 22"/>
                <a:gd name="T19" fmla="*/ 23 h 23"/>
                <a:gd name="T20" fmla="*/ 22 w 22"/>
                <a:gd name="T21" fmla="*/ 23 h 23"/>
                <a:gd name="T22" fmla="*/ 22 w 22"/>
                <a:gd name="T23" fmla="*/ 20 h 23"/>
                <a:gd name="T24" fmla="*/ 22 w 22"/>
                <a:gd name="T25" fmla="*/ 17 h 23"/>
                <a:gd name="T26" fmla="*/ 22 w 22"/>
                <a:gd name="T27" fmla="*/ 14 h 23"/>
                <a:gd name="T28" fmla="*/ 11 w 22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93" name="Line 1153"/>
            <p:cNvSpPr>
              <a:spLocks noChangeShapeType="1"/>
            </p:cNvSpPr>
            <p:nvPr/>
          </p:nvSpPr>
          <p:spPr bwMode="auto">
            <a:xfrm>
              <a:off x="3471" y="2833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94" name="Line 1154"/>
            <p:cNvSpPr>
              <a:spLocks noChangeShapeType="1"/>
            </p:cNvSpPr>
            <p:nvPr/>
          </p:nvSpPr>
          <p:spPr bwMode="auto">
            <a:xfrm>
              <a:off x="3483" y="285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95" name="Line 1155"/>
            <p:cNvSpPr>
              <a:spLocks noChangeShapeType="1"/>
            </p:cNvSpPr>
            <p:nvPr/>
          </p:nvSpPr>
          <p:spPr bwMode="auto">
            <a:xfrm>
              <a:off x="3488" y="2870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96" name="Line 1156"/>
            <p:cNvSpPr>
              <a:spLocks noChangeShapeType="1"/>
            </p:cNvSpPr>
            <p:nvPr/>
          </p:nvSpPr>
          <p:spPr bwMode="auto">
            <a:xfrm>
              <a:off x="3499" y="2884"/>
              <a:ext cx="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97" name="Line 1157"/>
            <p:cNvSpPr>
              <a:spLocks noChangeShapeType="1"/>
            </p:cNvSpPr>
            <p:nvPr/>
          </p:nvSpPr>
          <p:spPr bwMode="auto">
            <a:xfrm>
              <a:off x="3511" y="290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98" name="Line 1158"/>
            <p:cNvSpPr>
              <a:spLocks noChangeShapeType="1"/>
            </p:cNvSpPr>
            <p:nvPr/>
          </p:nvSpPr>
          <p:spPr bwMode="auto">
            <a:xfrm>
              <a:off x="3511" y="291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99" name="Line 1159"/>
            <p:cNvSpPr>
              <a:spLocks noChangeShapeType="1"/>
            </p:cNvSpPr>
            <p:nvPr/>
          </p:nvSpPr>
          <p:spPr bwMode="auto">
            <a:xfrm>
              <a:off x="3516" y="2920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00" name="Freeform 1160"/>
            <p:cNvSpPr>
              <a:spLocks/>
            </p:cNvSpPr>
            <p:nvPr/>
          </p:nvSpPr>
          <p:spPr bwMode="auto">
            <a:xfrm>
              <a:off x="3522" y="2934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01" name="Line 1161"/>
            <p:cNvSpPr>
              <a:spLocks noChangeShapeType="1"/>
            </p:cNvSpPr>
            <p:nvPr/>
          </p:nvSpPr>
          <p:spPr bwMode="auto">
            <a:xfrm>
              <a:off x="3539" y="295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02" name="Line 1162"/>
            <p:cNvSpPr>
              <a:spLocks noChangeShapeType="1"/>
            </p:cNvSpPr>
            <p:nvPr/>
          </p:nvSpPr>
          <p:spPr bwMode="auto">
            <a:xfrm>
              <a:off x="3539" y="2968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03" name="Freeform 1163"/>
            <p:cNvSpPr>
              <a:spLocks/>
            </p:cNvSpPr>
            <p:nvPr/>
          </p:nvSpPr>
          <p:spPr bwMode="auto">
            <a:xfrm>
              <a:off x="3539" y="2971"/>
              <a:ext cx="22" cy="19"/>
            </a:xfrm>
            <a:custGeom>
              <a:avLst/>
              <a:gdLst>
                <a:gd name="T0" fmla="*/ 11 w 22"/>
                <a:gd name="T1" fmla="*/ 2 h 19"/>
                <a:gd name="T2" fmla="*/ 8 w 22"/>
                <a:gd name="T3" fmla="*/ 0 h 19"/>
                <a:gd name="T4" fmla="*/ 5 w 22"/>
                <a:gd name="T5" fmla="*/ 0 h 19"/>
                <a:gd name="T6" fmla="*/ 2 w 22"/>
                <a:gd name="T7" fmla="*/ 2 h 19"/>
                <a:gd name="T8" fmla="*/ 0 w 22"/>
                <a:gd name="T9" fmla="*/ 5 h 19"/>
                <a:gd name="T10" fmla="*/ 0 w 22"/>
                <a:gd name="T11" fmla="*/ 8 h 19"/>
                <a:gd name="T12" fmla="*/ 2 w 22"/>
                <a:gd name="T13" fmla="*/ 11 h 19"/>
                <a:gd name="T14" fmla="*/ 14 w 22"/>
                <a:gd name="T15" fmla="*/ 19 h 19"/>
                <a:gd name="T16" fmla="*/ 16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6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04" name="Freeform 1164"/>
            <p:cNvSpPr>
              <a:spLocks/>
            </p:cNvSpPr>
            <p:nvPr/>
          </p:nvSpPr>
          <p:spPr bwMode="auto">
            <a:xfrm>
              <a:off x="3550" y="2990"/>
              <a:ext cx="14" cy="20"/>
            </a:xfrm>
            <a:custGeom>
              <a:avLst/>
              <a:gdLst>
                <a:gd name="T0" fmla="*/ 11 w 14"/>
                <a:gd name="T1" fmla="*/ 6 h 20"/>
                <a:gd name="T2" fmla="*/ 11 w 14"/>
                <a:gd name="T3" fmla="*/ 3 h 20"/>
                <a:gd name="T4" fmla="*/ 8 w 14"/>
                <a:gd name="T5" fmla="*/ 0 h 20"/>
                <a:gd name="T6" fmla="*/ 5 w 14"/>
                <a:gd name="T7" fmla="*/ 0 h 20"/>
                <a:gd name="T8" fmla="*/ 3 w 14"/>
                <a:gd name="T9" fmla="*/ 3 h 20"/>
                <a:gd name="T10" fmla="*/ 0 w 14"/>
                <a:gd name="T11" fmla="*/ 6 h 20"/>
                <a:gd name="T12" fmla="*/ 0 w 14"/>
                <a:gd name="T13" fmla="*/ 9 h 20"/>
                <a:gd name="T14" fmla="*/ 3 w 14"/>
                <a:gd name="T15" fmla="*/ 17 h 20"/>
                <a:gd name="T16" fmla="*/ 5 w 14"/>
                <a:gd name="T17" fmla="*/ 20 h 20"/>
                <a:gd name="T18" fmla="*/ 8 w 14"/>
                <a:gd name="T19" fmla="*/ 20 h 20"/>
                <a:gd name="T20" fmla="*/ 11 w 14"/>
                <a:gd name="T21" fmla="*/ 20 h 20"/>
                <a:gd name="T22" fmla="*/ 14 w 14"/>
                <a:gd name="T23" fmla="*/ 20 h 20"/>
                <a:gd name="T24" fmla="*/ 14 w 14"/>
                <a:gd name="T25" fmla="*/ 17 h 20"/>
                <a:gd name="T26" fmla="*/ 14 w 14"/>
                <a:gd name="T27" fmla="*/ 14 h 20"/>
                <a:gd name="T28" fmla="*/ 11 w 14"/>
                <a:gd name="T29" fmla="*/ 6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0"/>
                <a:gd name="T47" fmla="*/ 14 w 14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0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05" name="Line 1165"/>
            <p:cNvSpPr>
              <a:spLocks noChangeShapeType="1"/>
            </p:cNvSpPr>
            <p:nvPr/>
          </p:nvSpPr>
          <p:spPr bwMode="auto">
            <a:xfrm>
              <a:off x="3569" y="3013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06" name="Freeform 1166"/>
            <p:cNvSpPr>
              <a:spLocks/>
            </p:cNvSpPr>
            <p:nvPr/>
          </p:nvSpPr>
          <p:spPr bwMode="auto">
            <a:xfrm>
              <a:off x="3575" y="3027"/>
              <a:ext cx="17" cy="19"/>
            </a:xfrm>
            <a:custGeom>
              <a:avLst/>
              <a:gdLst>
                <a:gd name="T0" fmla="*/ 11 w 17"/>
                <a:gd name="T1" fmla="*/ 2 h 19"/>
                <a:gd name="T2" fmla="*/ 8 w 17"/>
                <a:gd name="T3" fmla="*/ 0 h 19"/>
                <a:gd name="T4" fmla="*/ 6 w 17"/>
                <a:gd name="T5" fmla="*/ 0 h 19"/>
                <a:gd name="T6" fmla="*/ 3 w 17"/>
                <a:gd name="T7" fmla="*/ 2 h 19"/>
                <a:gd name="T8" fmla="*/ 0 w 17"/>
                <a:gd name="T9" fmla="*/ 5 h 19"/>
                <a:gd name="T10" fmla="*/ 0 w 17"/>
                <a:gd name="T11" fmla="*/ 8 h 19"/>
                <a:gd name="T12" fmla="*/ 3 w 17"/>
                <a:gd name="T13" fmla="*/ 11 h 19"/>
                <a:gd name="T14" fmla="*/ 8 w 17"/>
                <a:gd name="T15" fmla="*/ 19 h 19"/>
                <a:gd name="T16" fmla="*/ 11 w 17"/>
                <a:gd name="T17" fmla="*/ 19 h 19"/>
                <a:gd name="T18" fmla="*/ 14 w 17"/>
                <a:gd name="T19" fmla="*/ 19 h 19"/>
                <a:gd name="T20" fmla="*/ 17 w 17"/>
                <a:gd name="T21" fmla="*/ 19 h 19"/>
                <a:gd name="T22" fmla="*/ 17 w 17"/>
                <a:gd name="T23" fmla="*/ 16 h 19"/>
                <a:gd name="T24" fmla="*/ 17 w 17"/>
                <a:gd name="T25" fmla="*/ 13 h 19"/>
                <a:gd name="T26" fmla="*/ 17 w 17"/>
                <a:gd name="T27" fmla="*/ 11 h 19"/>
                <a:gd name="T28" fmla="*/ 11 w 17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07" name="Freeform 1167"/>
            <p:cNvSpPr>
              <a:spLocks/>
            </p:cNvSpPr>
            <p:nvPr/>
          </p:nvSpPr>
          <p:spPr bwMode="auto">
            <a:xfrm>
              <a:off x="3592" y="3035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7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08" name="Freeform 1168"/>
            <p:cNvSpPr>
              <a:spLocks/>
            </p:cNvSpPr>
            <p:nvPr/>
          </p:nvSpPr>
          <p:spPr bwMode="auto">
            <a:xfrm>
              <a:off x="3603" y="3052"/>
              <a:ext cx="17" cy="22"/>
            </a:xfrm>
            <a:custGeom>
              <a:avLst/>
              <a:gdLst>
                <a:gd name="T0" fmla="*/ 11 w 17"/>
                <a:gd name="T1" fmla="*/ 5 h 22"/>
                <a:gd name="T2" fmla="*/ 11 w 17"/>
                <a:gd name="T3" fmla="*/ 2 h 22"/>
                <a:gd name="T4" fmla="*/ 8 w 17"/>
                <a:gd name="T5" fmla="*/ 0 h 22"/>
                <a:gd name="T6" fmla="*/ 6 w 17"/>
                <a:gd name="T7" fmla="*/ 0 h 22"/>
                <a:gd name="T8" fmla="*/ 3 w 17"/>
                <a:gd name="T9" fmla="*/ 2 h 22"/>
                <a:gd name="T10" fmla="*/ 0 w 17"/>
                <a:gd name="T11" fmla="*/ 5 h 22"/>
                <a:gd name="T12" fmla="*/ 0 w 17"/>
                <a:gd name="T13" fmla="*/ 8 h 22"/>
                <a:gd name="T14" fmla="*/ 6 w 17"/>
                <a:gd name="T15" fmla="*/ 19 h 22"/>
                <a:gd name="T16" fmla="*/ 8 w 17"/>
                <a:gd name="T17" fmla="*/ 22 h 22"/>
                <a:gd name="T18" fmla="*/ 11 w 17"/>
                <a:gd name="T19" fmla="*/ 22 h 22"/>
                <a:gd name="T20" fmla="*/ 14 w 17"/>
                <a:gd name="T21" fmla="*/ 22 h 22"/>
                <a:gd name="T22" fmla="*/ 17 w 17"/>
                <a:gd name="T23" fmla="*/ 22 h 22"/>
                <a:gd name="T24" fmla="*/ 17 w 17"/>
                <a:gd name="T25" fmla="*/ 19 h 22"/>
                <a:gd name="T26" fmla="*/ 17 w 17"/>
                <a:gd name="T27" fmla="*/ 16 h 22"/>
                <a:gd name="T28" fmla="*/ 11 w 17"/>
                <a:gd name="T29" fmla="*/ 5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11" y="5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09" name="Freeform 1169"/>
            <p:cNvSpPr>
              <a:spLocks/>
            </p:cNvSpPr>
            <p:nvPr/>
          </p:nvSpPr>
          <p:spPr bwMode="auto">
            <a:xfrm>
              <a:off x="3617" y="3063"/>
              <a:ext cx="25" cy="19"/>
            </a:xfrm>
            <a:custGeom>
              <a:avLst/>
              <a:gdLst>
                <a:gd name="T0" fmla="*/ 11 w 25"/>
                <a:gd name="T1" fmla="*/ 3 h 19"/>
                <a:gd name="T2" fmla="*/ 8 w 25"/>
                <a:gd name="T3" fmla="*/ 0 h 19"/>
                <a:gd name="T4" fmla="*/ 6 w 25"/>
                <a:gd name="T5" fmla="*/ 0 h 19"/>
                <a:gd name="T6" fmla="*/ 3 w 25"/>
                <a:gd name="T7" fmla="*/ 3 h 19"/>
                <a:gd name="T8" fmla="*/ 0 w 25"/>
                <a:gd name="T9" fmla="*/ 5 h 19"/>
                <a:gd name="T10" fmla="*/ 0 w 25"/>
                <a:gd name="T11" fmla="*/ 8 h 19"/>
                <a:gd name="T12" fmla="*/ 3 w 25"/>
                <a:gd name="T13" fmla="*/ 11 h 19"/>
                <a:gd name="T14" fmla="*/ 17 w 25"/>
                <a:gd name="T15" fmla="*/ 19 h 19"/>
                <a:gd name="T16" fmla="*/ 20 w 25"/>
                <a:gd name="T17" fmla="*/ 19 h 19"/>
                <a:gd name="T18" fmla="*/ 22 w 25"/>
                <a:gd name="T19" fmla="*/ 19 h 19"/>
                <a:gd name="T20" fmla="*/ 25 w 25"/>
                <a:gd name="T21" fmla="*/ 19 h 19"/>
                <a:gd name="T22" fmla="*/ 25 w 25"/>
                <a:gd name="T23" fmla="*/ 17 h 19"/>
                <a:gd name="T24" fmla="*/ 25 w 25"/>
                <a:gd name="T25" fmla="*/ 14 h 19"/>
                <a:gd name="T26" fmla="*/ 25 w 25"/>
                <a:gd name="T27" fmla="*/ 11 h 19"/>
                <a:gd name="T28" fmla="*/ 11 w 25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19"/>
                <a:gd name="T47" fmla="*/ 25 w 25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10" name="Line 1170"/>
            <p:cNvSpPr>
              <a:spLocks noChangeShapeType="1"/>
            </p:cNvSpPr>
            <p:nvPr/>
          </p:nvSpPr>
          <p:spPr bwMode="auto">
            <a:xfrm>
              <a:off x="3637" y="3077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11" name="Line 1171"/>
            <p:cNvSpPr>
              <a:spLocks noChangeShapeType="1"/>
            </p:cNvSpPr>
            <p:nvPr/>
          </p:nvSpPr>
          <p:spPr bwMode="auto">
            <a:xfrm>
              <a:off x="3642" y="3077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12" name="Line 1172"/>
            <p:cNvSpPr>
              <a:spLocks noChangeShapeType="1"/>
            </p:cNvSpPr>
            <p:nvPr/>
          </p:nvSpPr>
          <p:spPr bwMode="auto">
            <a:xfrm>
              <a:off x="3651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13" name="Line 1173"/>
            <p:cNvSpPr>
              <a:spLocks noChangeShapeType="1"/>
            </p:cNvSpPr>
            <p:nvPr/>
          </p:nvSpPr>
          <p:spPr bwMode="auto">
            <a:xfrm>
              <a:off x="3670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14" name="Line 1174"/>
            <p:cNvSpPr>
              <a:spLocks noChangeShapeType="1"/>
            </p:cNvSpPr>
            <p:nvPr/>
          </p:nvSpPr>
          <p:spPr bwMode="auto">
            <a:xfrm>
              <a:off x="3690" y="30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15" name="Freeform 1175"/>
            <p:cNvSpPr>
              <a:spLocks/>
            </p:cNvSpPr>
            <p:nvPr/>
          </p:nvSpPr>
          <p:spPr bwMode="auto">
            <a:xfrm>
              <a:off x="3684" y="3063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8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16" name="Freeform 1176"/>
            <p:cNvSpPr>
              <a:spLocks/>
            </p:cNvSpPr>
            <p:nvPr/>
          </p:nvSpPr>
          <p:spPr bwMode="auto">
            <a:xfrm>
              <a:off x="3701" y="3052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17" name="Freeform 1177"/>
            <p:cNvSpPr>
              <a:spLocks/>
            </p:cNvSpPr>
            <p:nvPr/>
          </p:nvSpPr>
          <p:spPr bwMode="auto">
            <a:xfrm>
              <a:off x="3718" y="3043"/>
              <a:ext cx="22" cy="20"/>
            </a:xfrm>
            <a:custGeom>
              <a:avLst/>
              <a:gdLst>
                <a:gd name="T0" fmla="*/ 2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2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2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18" name="Freeform 1178"/>
            <p:cNvSpPr>
              <a:spLocks/>
            </p:cNvSpPr>
            <p:nvPr/>
          </p:nvSpPr>
          <p:spPr bwMode="auto">
            <a:xfrm>
              <a:off x="3729" y="3027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3 h 19"/>
                <a:gd name="T4" fmla="*/ 0 w 22"/>
                <a:gd name="T5" fmla="*/ 16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2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2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3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19" name="Freeform 1179"/>
            <p:cNvSpPr>
              <a:spLocks/>
            </p:cNvSpPr>
            <p:nvPr/>
          </p:nvSpPr>
          <p:spPr bwMode="auto">
            <a:xfrm>
              <a:off x="3746" y="3007"/>
              <a:ext cx="19" cy="20"/>
            </a:xfrm>
            <a:custGeom>
              <a:avLst/>
              <a:gdLst>
                <a:gd name="T0" fmla="*/ 2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8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20" name="Freeform 1180"/>
            <p:cNvSpPr>
              <a:spLocks/>
            </p:cNvSpPr>
            <p:nvPr/>
          </p:nvSpPr>
          <p:spPr bwMode="auto">
            <a:xfrm>
              <a:off x="3754" y="2990"/>
              <a:ext cx="25" cy="28"/>
            </a:xfrm>
            <a:custGeom>
              <a:avLst/>
              <a:gdLst>
                <a:gd name="T0" fmla="*/ 3 w 25"/>
                <a:gd name="T1" fmla="*/ 20 h 28"/>
                <a:gd name="T2" fmla="*/ 0 w 25"/>
                <a:gd name="T3" fmla="*/ 23 h 28"/>
                <a:gd name="T4" fmla="*/ 0 w 25"/>
                <a:gd name="T5" fmla="*/ 25 h 28"/>
                <a:gd name="T6" fmla="*/ 3 w 25"/>
                <a:gd name="T7" fmla="*/ 28 h 28"/>
                <a:gd name="T8" fmla="*/ 6 w 25"/>
                <a:gd name="T9" fmla="*/ 28 h 28"/>
                <a:gd name="T10" fmla="*/ 8 w 25"/>
                <a:gd name="T11" fmla="*/ 28 h 28"/>
                <a:gd name="T12" fmla="*/ 11 w 25"/>
                <a:gd name="T13" fmla="*/ 28 h 28"/>
                <a:gd name="T14" fmla="*/ 25 w 25"/>
                <a:gd name="T15" fmla="*/ 11 h 28"/>
                <a:gd name="T16" fmla="*/ 25 w 25"/>
                <a:gd name="T17" fmla="*/ 9 h 28"/>
                <a:gd name="T18" fmla="*/ 25 w 25"/>
                <a:gd name="T19" fmla="*/ 6 h 28"/>
                <a:gd name="T20" fmla="*/ 25 w 25"/>
                <a:gd name="T21" fmla="*/ 3 h 28"/>
                <a:gd name="T22" fmla="*/ 22 w 25"/>
                <a:gd name="T23" fmla="*/ 0 h 28"/>
                <a:gd name="T24" fmla="*/ 20 w 25"/>
                <a:gd name="T25" fmla="*/ 0 h 28"/>
                <a:gd name="T26" fmla="*/ 17 w 25"/>
                <a:gd name="T27" fmla="*/ 3 h 28"/>
                <a:gd name="T28" fmla="*/ 3 w 25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8"/>
                <a:gd name="T47" fmla="*/ 25 w 2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21" name="Freeform 1181"/>
            <p:cNvSpPr>
              <a:spLocks/>
            </p:cNvSpPr>
            <p:nvPr/>
          </p:nvSpPr>
          <p:spPr bwMode="auto">
            <a:xfrm>
              <a:off x="3768" y="2979"/>
              <a:ext cx="17" cy="22"/>
            </a:xfrm>
            <a:custGeom>
              <a:avLst/>
              <a:gdLst>
                <a:gd name="T0" fmla="*/ 3 w 17"/>
                <a:gd name="T1" fmla="*/ 14 h 22"/>
                <a:gd name="T2" fmla="*/ 0 w 17"/>
                <a:gd name="T3" fmla="*/ 17 h 22"/>
                <a:gd name="T4" fmla="*/ 0 w 17"/>
                <a:gd name="T5" fmla="*/ 20 h 22"/>
                <a:gd name="T6" fmla="*/ 3 w 17"/>
                <a:gd name="T7" fmla="*/ 22 h 22"/>
                <a:gd name="T8" fmla="*/ 6 w 17"/>
                <a:gd name="T9" fmla="*/ 22 h 22"/>
                <a:gd name="T10" fmla="*/ 8 w 17"/>
                <a:gd name="T11" fmla="*/ 22 h 22"/>
                <a:gd name="T12" fmla="*/ 11 w 17"/>
                <a:gd name="T13" fmla="*/ 22 h 22"/>
                <a:gd name="T14" fmla="*/ 17 w 17"/>
                <a:gd name="T15" fmla="*/ 11 h 22"/>
                <a:gd name="T16" fmla="*/ 17 w 17"/>
                <a:gd name="T17" fmla="*/ 8 h 22"/>
                <a:gd name="T18" fmla="*/ 17 w 17"/>
                <a:gd name="T19" fmla="*/ 6 h 22"/>
                <a:gd name="T20" fmla="*/ 17 w 17"/>
                <a:gd name="T21" fmla="*/ 3 h 22"/>
                <a:gd name="T22" fmla="*/ 14 w 17"/>
                <a:gd name="T23" fmla="*/ 0 h 22"/>
                <a:gd name="T24" fmla="*/ 11 w 17"/>
                <a:gd name="T25" fmla="*/ 0 h 22"/>
                <a:gd name="T26" fmla="*/ 8 w 17"/>
                <a:gd name="T27" fmla="*/ 3 h 22"/>
                <a:gd name="T28" fmla="*/ 3 w 17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22" name="Line 1182"/>
            <p:cNvSpPr>
              <a:spLocks noChangeShapeType="1"/>
            </p:cNvSpPr>
            <p:nvPr/>
          </p:nvSpPr>
          <p:spPr bwMode="auto">
            <a:xfrm flipV="1">
              <a:off x="3788" y="2968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23" name="Line 1183"/>
            <p:cNvSpPr>
              <a:spLocks noChangeShapeType="1"/>
            </p:cNvSpPr>
            <p:nvPr/>
          </p:nvSpPr>
          <p:spPr bwMode="auto">
            <a:xfrm flipV="1">
              <a:off x="3799" y="2948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24" name="Line 1184"/>
            <p:cNvSpPr>
              <a:spLocks noChangeShapeType="1"/>
            </p:cNvSpPr>
            <p:nvPr/>
          </p:nvSpPr>
          <p:spPr bwMode="auto">
            <a:xfrm flipV="1">
              <a:off x="3807" y="2931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25" name="Line 1185"/>
            <p:cNvSpPr>
              <a:spLocks noChangeShapeType="1"/>
            </p:cNvSpPr>
            <p:nvPr/>
          </p:nvSpPr>
          <p:spPr bwMode="auto">
            <a:xfrm flipV="1">
              <a:off x="3816" y="2912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26" name="Freeform 1186"/>
            <p:cNvSpPr>
              <a:spLocks/>
            </p:cNvSpPr>
            <p:nvPr/>
          </p:nvSpPr>
          <p:spPr bwMode="auto">
            <a:xfrm>
              <a:off x="3818" y="2889"/>
              <a:ext cx="23" cy="20"/>
            </a:xfrm>
            <a:custGeom>
              <a:avLst/>
              <a:gdLst>
                <a:gd name="T0" fmla="*/ 3 w 23"/>
                <a:gd name="T1" fmla="*/ 12 h 20"/>
                <a:gd name="T2" fmla="*/ 0 w 23"/>
                <a:gd name="T3" fmla="*/ 14 h 20"/>
                <a:gd name="T4" fmla="*/ 0 w 23"/>
                <a:gd name="T5" fmla="*/ 17 h 20"/>
                <a:gd name="T6" fmla="*/ 3 w 23"/>
                <a:gd name="T7" fmla="*/ 20 h 20"/>
                <a:gd name="T8" fmla="*/ 6 w 23"/>
                <a:gd name="T9" fmla="*/ 20 h 20"/>
                <a:gd name="T10" fmla="*/ 9 w 23"/>
                <a:gd name="T11" fmla="*/ 20 h 20"/>
                <a:gd name="T12" fmla="*/ 12 w 23"/>
                <a:gd name="T13" fmla="*/ 20 h 20"/>
                <a:gd name="T14" fmla="*/ 23 w 23"/>
                <a:gd name="T15" fmla="*/ 12 h 20"/>
                <a:gd name="T16" fmla="*/ 23 w 23"/>
                <a:gd name="T17" fmla="*/ 9 h 20"/>
                <a:gd name="T18" fmla="*/ 23 w 23"/>
                <a:gd name="T19" fmla="*/ 6 h 20"/>
                <a:gd name="T20" fmla="*/ 23 w 23"/>
                <a:gd name="T21" fmla="*/ 3 h 20"/>
                <a:gd name="T22" fmla="*/ 20 w 23"/>
                <a:gd name="T23" fmla="*/ 0 h 20"/>
                <a:gd name="T24" fmla="*/ 17 w 23"/>
                <a:gd name="T25" fmla="*/ 0 h 20"/>
                <a:gd name="T26" fmla="*/ 14 w 23"/>
                <a:gd name="T27" fmla="*/ 3 h 20"/>
                <a:gd name="T28" fmla="*/ 3 w 23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27" name="Line 1187"/>
            <p:cNvSpPr>
              <a:spLocks noChangeShapeType="1"/>
            </p:cNvSpPr>
            <p:nvPr/>
          </p:nvSpPr>
          <p:spPr bwMode="auto">
            <a:xfrm flipV="1">
              <a:off x="3835" y="2878"/>
              <a:ext cx="3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28" name="Line 1188"/>
            <p:cNvSpPr>
              <a:spLocks noChangeShapeType="1"/>
            </p:cNvSpPr>
            <p:nvPr/>
          </p:nvSpPr>
          <p:spPr bwMode="auto">
            <a:xfrm flipV="1">
              <a:off x="3843" y="2861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29" name="Line 1189"/>
            <p:cNvSpPr>
              <a:spLocks noChangeShapeType="1"/>
            </p:cNvSpPr>
            <p:nvPr/>
          </p:nvSpPr>
          <p:spPr bwMode="auto">
            <a:xfrm flipV="1">
              <a:off x="3852" y="2842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30" name="Line 1190"/>
            <p:cNvSpPr>
              <a:spLocks noChangeShapeType="1"/>
            </p:cNvSpPr>
            <p:nvPr/>
          </p:nvSpPr>
          <p:spPr bwMode="auto">
            <a:xfrm flipV="1">
              <a:off x="3863" y="2825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31" name="Line 1191"/>
            <p:cNvSpPr>
              <a:spLocks noChangeShapeType="1"/>
            </p:cNvSpPr>
            <p:nvPr/>
          </p:nvSpPr>
          <p:spPr bwMode="auto">
            <a:xfrm flipV="1">
              <a:off x="3863" y="2814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32" name="Line 1192"/>
            <p:cNvSpPr>
              <a:spLocks noChangeShapeType="1"/>
            </p:cNvSpPr>
            <p:nvPr/>
          </p:nvSpPr>
          <p:spPr bwMode="auto">
            <a:xfrm flipV="1">
              <a:off x="3871" y="2797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33" name="Line 1193"/>
            <p:cNvSpPr>
              <a:spLocks noChangeShapeType="1"/>
            </p:cNvSpPr>
            <p:nvPr/>
          </p:nvSpPr>
          <p:spPr bwMode="auto">
            <a:xfrm flipV="1">
              <a:off x="3871" y="2778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34" name="Freeform 1194"/>
            <p:cNvSpPr>
              <a:spLocks/>
            </p:cNvSpPr>
            <p:nvPr/>
          </p:nvSpPr>
          <p:spPr bwMode="auto">
            <a:xfrm>
              <a:off x="3874" y="2755"/>
              <a:ext cx="20" cy="28"/>
            </a:xfrm>
            <a:custGeom>
              <a:avLst/>
              <a:gdLst>
                <a:gd name="T0" fmla="*/ 3 w 20"/>
                <a:gd name="T1" fmla="*/ 20 h 28"/>
                <a:gd name="T2" fmla="*/ 0 w 20"/>
                <a:gd name="T3" fmla="*/ 23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9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9 h 28"/>
                <a:gd name="T18" fmla="*/ 20 w 20"/>
                <a:gd name="T19" fmla="*/ 6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35" name="Freeform 1195"/>
            <p:cNvSpPr>
              <a:spLocks/>
            </p:cNvSpPr>
            <p:nvPr/>
          </p:nvSpPr>
          <p:spPr bwMode="auto">
            <a:xfrm>
              <a:off x="3883" y="2744"/>
              <a:ext cx="22" cy="22"/>
            </a:xfrm>
            <a:custGeom>
              <a:avLst/>
              <a:gdLst>
                <a:gd name="T0" fmla="*/ 2 w 22"/>
                <a:gd name="T1" fmla="*/ 14 h 22"/>
                <a:gd name="T2" fmla="*/ 0 w 22"/>
                <a:gd name="T3" fmla="*/ 17 h 22"/>
                <a:gd name="T4" fmla="*/ 0 w 22"/>
                <a:gd name="T5" fmla="*/ 20 h 22"/>
                <a:gd name="T6" fmla="*/ 2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6 h 22"/>
                <a:gd name="T20" fmla="*/ 22 w 22"/>
                <a:gd name="T21" fmla="*/ 3 h 22"/>
                <a:gd name="T22" fmla="*/ 19 w 22"/>
                <a:gd name="T23" fmla="*/ 0 h 22"/>
                <a:gd name="T24" fmla="*/ 16 w 22"/>
                <a:gd name="T25" fmla="*/ 0 h 22"/>
                <a:gd name="T26" fmla="*/ 14 w 22"/>
                <a:gd name="T27" fmla="*/ 3 h 22"/>
                <a:gd name="T28" fmla="*/ 2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36" name="Line 1196"/>
            <p:cNvSpPr>
              <a:spLocks noChangeShapeType="1"/>
            </p:cNvSpPr>
            <p:nvPr/>
          </p:nvSpPr>
          <p:spPr bwMode="auto">
            <a:xfrm flipV="1">
              <a:off x="3899" y="2733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37" name="Line 1197"/>
            <p:cNvSpPr>
              <a:spLocks noChangeShapeType="1"/>
            </p:cNvSpPr>
            <p:nvPr/>
          </p:nvSpPr>
          <p:spPr bwMode="auto">
            <a:xfrm flipV="1">
              <a:off x="3908" y="2713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38" name="Line 1198"/>
            <p:cNvSpPr>
              <a:spLocks noChangeShapeType="1"/>
            </p:cNvSpPr>
            <p:nvPr/>
          </p:nvSpPr>
          <p:spPr bwMode="auto">
            <a:xfrm flipV="1">
              <a:off x="3916" y="2696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39" name="Freeform 1199"/>
            <p:cNvSpPr>
              <a:spLocks/>
            </p:cNvSpPr>
            <p:nvPr/>
          </p:nvSpPr>
          <p:spPr bwMode="auto">
            <a:xfrm>
              <a:off x="2901" y="2355"/>
              <a:ext cx="20" cy="20"/>
            </a:xfrm>
            <a:custGeom>
              <a:avLst/>
              <a:gdLst>
                <a:gd name="T0" fmla="*/ 11 w 20"/>
                <a:gd name="T1" fmla="*/ 3 h 20"/>
                <a:gd name="T2" fmla="*/ 8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1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1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40" name="Line 1200"/>
            <p:cNvSpPr>
              <a:spLocks noChangeShapeType="1"/>
            </p:cNvSpPr>
            <p:nvPr/>
          </p:nvSpPr>
          <p:spPr bwMode="auto">
            <a:xfrm>
              <a:off x="2915" y="2380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41" name="Line 1201"/>
            <p:cNvSpPr>
              <a:spLocks noChangeShapeType="1"/>
            </p:cNvSpPr>
            <p:nvPr/>
          </p:nvSpPr>
          <p:spPr bwMode="auto">
            <a:xfrm>
              <a:off x="2923" y="238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42" name="Line 1202"/>
            <p:cNvSpPr>
              <a:spLocks noChangeShapeType="1"/>
            </p:cNvSpPr>
            <p:nvPr/>
          </p:nvSpPr>
          <p:spPr bwMode="auto">
            <a:xfrm>
              <a:off x="2934" y="239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43" name="Line 1203"/>
            <p:cNvSpPr>
              <a:spLocks noChangeShapeType="1"/>
            </p:cNvSpPr>
            <p:nvPr/>
          </p:nvSpPr>
          <p:spPr bwMode="auto">
            <a:xfrm>
              <a:off x="2934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44" name="Freeform 1204"/>
            <p:cNvSpPr>
              <a:spLocks/>
            </p:cNvSpPr>
            <p:nvPr/>
          </p:nvSpPr>
          <p:spPr bwMode="auto">
            <a:xfrm>
              <a:off x="2937" y="2411"/>
              <a:ext cx="20" cy="20"/>
            </a:xfrm>
            <a:custGeom>
              <a:avLst/>
              <a:gdLst>
                <a:gd name="T0" fmla="*/ 11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8 h 20"/>
                <a:gd name="T12" fmla="*/ 3 w 20"/>
                <a:gd name="T13" fmla="*/ 11 h 20"/>
                <a:gd name="T14" fmla="*/ 11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1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45" name="Freeform 1205"/>
            <p:cNvSpPr>
              <a:spLocks/>
            </p:cNvSpPr>
            <p:nvPr/>
          </p:nvSpPr>
          <p:spPr bwMode="auto">
            <a:xfrm>
              <a:off x="2946" y="2428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46" name="Freeform 1206"/>
            <p:cNvSpPr>
              <a:spLocks/>
            </p:cNvSpPr>
            <p:nvPr/>
          </p:nvSpPr>
          <p:spPr bwMode="auto">
            <a:xfrm>
              <a:off x="2954" y="2447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6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2 h 20"/>
                <a:gd name="T14" fmla="*/ 14 w 22"/>
                <a:gd name="T15" fmla="*/ 20 h 20"/>
                <a:gd name="T16" fmla="*/ 17 w 22"/>
                <a:gd name="T17" fmla="*/ 20 h 20"/>
                <a:gd name="T18" fmla="*/ 20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2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47" name="Freeform 1207"/>
            <p:cNvSpPr>
              <a:spLocks/>
            </p:cNvSpPr>
            <p:nvPr/>
          </p:nvSpPr>
          <p:spPr bwMode="auto">
            <a:xfrm>
              <a:off x="2965" y="2464"/>
              <a:ext cx="20" cy="20"/>
            </a:xfrm>
            <a:custGeom>
              <a:avLst/>
              <a:gdLst>
                <a:gd name="T0" fmla="*/ 11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1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1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48" name="Freeform 1208"/>
            <p:cNvSpPr>
              <a:spLocks/>
            </p:cNvSpPr>
            <p:nvPr/>
          </p:nvSpPr>
          <p:spPr bwMode="auto">
            <a:xfrm>
              <a:off x="2974" y="2484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49" name="Freeform 1209"/>
            <p:cNvSpPr>
              <a:spLocks/>
            </p:cNvSpPr>
            <p:nvPr/>
          </p:nvSpPr>
          <p:spPr bwMode="auto">
            <a:xfrm>
              <a:off x="2982" y="2501"/>
              <a:ext cx="20" cy="22"/>
            </a:xfrm>
            <a:custGeom>
              <a:avLst/>
              <a:gdLst>
                <a:gd name="T0" fmla="*/ 11 w 20"/>
                <a:gd name="T1" fmla="*/ 2 h 22"/>
                <a:gd name="T2" fmla="*/ 8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1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1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50" name="Freeform 1210"/>
            <p:cNvSpPr>
              <a:spLocks/>
            </p:cNvSpPr>
            <p:nvPr/>
          </p:nvSpPr>
          <p:spPr bwMode="auto">
            <a:xfrm>
              <a:off x="2990" y="2520"/>
              <a:ext cx="23" cy="20"/>
            </a:xfrm>
            <a:custGeom>
              <a:avLst/>
              <a:gdLst>
                <a:gd name="T0" fmla="*/ 12 w 23"/>
                <a:gd name="T1" fmla="*/ 3 h 20"/>
                <a:gd name="T2" fmla="*/ 9 w 23"/>
                <a:gd name="T3" fmla="*/ 0 h 20"/>
                <a:gd name="T4" fmla="*/ 6 w 23"/>
                <a:gd name="T5" fmla="*/ 0 h 20"/>
                <a:gd name="T6" fmla="*/ 3 w 23"/>
                <a:gd name="T7" fmla="*/ 3 h 20"/>
                <a:gd name="T8" fmla="*/ 0 w 23"/>
                <a:gd name="T9" fmla="*/ 6 h 20"/>
                <a:gd name="T10" fmla="*/ 0 w 23"/>
                <a:gd name="T11" fmla="*/ 9 h 20"/>
                <a:gd name="T12" fmla="*/ 3 w 23"/>
                <a:gd name="T13" fmla="*/ 11 h 20"/>
                <a:gd name="T14" fmla="*/ 14 w 23"/>
                <a:gd name="T15" fmla="*/ 20 h 20"/>
                <a:gd name="T16" fmla="*/ 17 w 23"/>
                <a:gd name="T17" fmla="*/ 20 h 20"/>
                <a:gd name="T18" fmla="*/ 20 w 23"/>
                <a:gd name="T19" fmla="*/ 20 h 20"/>
                <a:gd name="T20" fmla="*/ 23 w 23"/>
                <a:gd name="T21" fmla="*/ 20 h 20"/>
                <a:gd name="T22" fmla="*/ 23 w 23"/>
                <a:gd name="T23" fmla="*/ 17 h 20"/>
                <a:gd name="T24" fmla="*/ 23 w 23"/>
                <a:gd name="T25" fmla="*/ 14 h 20"/>
                <a:gd name="T26" fmla="*/ 23 w 23"/>
                <a:gd name="T27" fmla="*/ 11 h 20"/>
                <a:gd name="T28" fmla="*/ 12 w 23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51" name="Line 1211"/>
            <p:cNvSpPr>
              <a:spLocks noChangeShapeType="1"/>
            </p:cNvSpPr>
            <p:nvPr/>
          </p:nvSpPr>
          <p:spPr bwMode="auto">
            <a:xfrm>
              <a:off x="3007" y="253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52" name="Line 1212"/>
            <p:cNvSpPr>
              <a:spLocks noChangeShapeType="1"/>
            </p:cNvSpPr>
            <p:nvPr/>
          </p:nvSpPr>
          <p:spPr bwMode="auto">
            <a:xfrm>
              <a:off x="3016" y="255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53" name="Freeform 1213"/>
            <p:cNvSpPr>
              <a:spLocks/>
            </p:cNvSpPr>
            <p:nvPr/>
          </p:nvSpPr>
          <p:spPr bwMode="auto">
            <a:xfrm>
              <a:off x="3010" y="2557"/>
              <a:ext cx="20" cy="25"/>
            </a:xfrm>
            <a:custGeom>
              <a:avLst/>
              <a:gdLst>
                <a:gd name="T0" fmla="*/ 11 w 20"/>
                <a:gd name="T1" fmla="*/ 2 h 25"/>
                <a:gd name="T2" fmla="*/ 11 w 20"/>
                <a:gd name="T3" fmla="*/ 0 h 25"/>
                <a:gd name="T4" fmla="*/ 8 w 20"/>
                <a:gd name="T5" fmla="*/ 0 h 25"/>
                <a:gd name="T6" fmla="*/ 6 w 20"/>
                <a:gd name="T7" fmla="*/ 0 h 25"/>
                <a:gd name="T8" fmla="*/ 3 w 20"/>
                <a:gd name="T9" fmla="*/ 0 h 25"/>
                <a:gd name="T10" fmla="*/ 0 w 20"/>
                <a:gd name="T11" fmla="*/ 2 h 25"/>
                <a:gd name="T12" fmla="*/ 0 w 20"/>
                <a:gd name="T13" fmla="*/ 5 h 25"/>
                <a:gd name="T14" fmla="*/ 8 w 20"/>
                <a:gd name="T15" fmla="*/ 22 h 25"/>
                <a:gd name="T16" fmla="*/ 11 w 20"/>
                <a:gd name="T17" fmla="*/ 25 h 25"/>
                <a:gd name="T18" fmla="*/ 14 w 20"/>
                <a:gd name="T19" fmla="*/ 25 h 25"/>
                <a:gd name="T20" fmla="*/ 17 w 20"/>
                <a:gd name="T21" fmla="*/ 25 h 25"/>
                <a:gd name="T22" fmla="*/ 20 w 20"/>
                <a:gd name="T23" fmla="*/ 25 h 25"/>
                <a:gd name="T24" fmla="*/ 20 w 20"/>
                <a:gd name="T25" fmla="*/ 22 h 25"/>
                <a:gd name="T26" fmla="*/ 20 w 20"/>
                <a:gd name="T27" fmla="*/ 19 h 25"/>
                <a:gd name="T28" fmla="*/ 11 w 20"/>
                <a:gd name="T29" fmla="*/ 2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5"/>
                <a:gd name="T47" fmla="*/ 20 w 20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5">
                  <a:moveTo>
                    <a:pt x="11" y="2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54" name="Freeform 1214"/>
            <p:cNvSpPr>
              <a:spLocks/>
            </p:cNvSpPr>
            <p:nvPr/>
          </p:nvSpPr>
          <p:spPr bwMode="auto">
            <a:xfrm>
              <a:off x="3018" y="2571"/>
              <a:ext cx="23" cy="30"/>
            </a:xfrm>
            <a:custGeom>
              <a:avLst/>
              <a:gdLst>
                <a:gd name="T0" fmla="*/ 12 w 23"/>
                <a:gd name="T1" fmla="*/ 2 h 30"/>
                <a:gd name="T2" fmla="*/ 9 w 23"/>
                <a:gd name="T3" fmla="*/ 0 h 30"/>
                <a:gd name="T4" fmla="*/ 6 w 23"/>
                <a:gd name="T5" fmla="*/ 0 h 30"/>
                <a:gd name="T6" fmla="*/ 3 w 23"/>
                <a:gd name="T7" fmla="*/ 2 h 30"/>
                <a:gd name="T8" fmla="*/ 0 w 23"/>
                <a:gd name="T9" fmla="*/ 5 h 30"/>
                <a:gd name="T10" fmla="*/ 0 w 23"/>
                <a:gd name="T11" fmla="*/ 8 h 30"/>
                <a:gd name="T12" fmla="*/ 3 w 23"/>
                <a:gd name="T13" fmla="*/ 11 h 30"/>
                <a:gd name="T14" fmla="*/ 14 w 23"/>
                <a:gd name="T15" fmla="*/ 30 h 30"/>
                <a:gd name="T16" fmla="*/ 17 w 23"/>
                <a:gd name="T17" fmla="*/ 30 h 30"/>
                <a:gd name="T18" fmla="*/ 20 w 23"/>
                <a:gd name="T19" fmla="*/ 30 h 30"/>
                <a:gd name="T20" fmla="*/ 23 w 23"/>
                <a:gd name="T21" fmla="*/ 30 h 30"/>
                <a:gd name="T22" fmla="*/ 23 w 23"/>
                <a:gd name="T23" fmla="*/ 28 h 30"/>
                <a:gd name="T24" fmla="*/ 23 w 23"/>
                <a:gd name="T25" fmla="*/ 25 h 30"/>
                <a:gd name="T26" fmla="*/ 23 w 23"/>
                <a:gd name="T27" fmla="*/ 22 h 30"/>
                <a:gd name="T28" fmla="*/ 12 w 23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0"/>
                <a:gd name="T47" fmla="*/ 23 w 23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0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55" name="Freeform 1215"/>
            <p:cNvSpPr>
              <a:spLocks/>
            </p:cNvSpPr>
            <p:nvPr/>
          </p:nvSpPr>
          <p:spPr bwMode="auto">
            <a:xfrm>
              <a:off x="3030" y="2599"/>
              <a:ext cx="19" cy="19"/>
            </a:xfrm>
            <a:custGeom>
              <a:avLst/>
              <a:gdLst>
                <a:gd name="T0" fmla="*/ 11 w 19"/>
                <a:gd name="T1" fmla="*/ 2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2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6 h 19"/>
                <a:gd name="T24" fmla="*/ 19 w 19"/>
                <a:gd name="T25" fmla="*/ 13 h 19"/>
                <a:gd name="T26" fmla="*/ 19 w 19"/>
                <a:gd name="T27" fmla="*/ 11 h 19"/>
                <a:gd name="T28" fmla="*/ 11 w 19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56" name="Line 1216"/>
            <p:cNvSpPr>
              <a:spLocks noChangeShapeType="1"/>
            </p:cNvSpPr>
            <p:nvPr/>
          </p:nvSpPr>
          <p:spPr bwMode="auto">
            <a:xfrm>
              <a:off x="3044" y="262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57" name="Line 1217"/>
            <p:cNvSpPr>
              <a:spLocks noChangeShapeType="1"/>
            </p:cNvSpPr>
            <p:nvPr/>
          </p:nvSpPr>
          <p:spPr bwMode="auto">
            <a:xfrm>
              <a:off x="3044" y="263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58" name="Line 1218"/>
            <p:cNvSpPr>
              <a:spLocks noChangeShapeType="1"/>
            </p:cNvSpPr>
            <p:nvPr/>
          </p:nvSpPr>
          <p:spPr bwMode="auto">
            <a:xfrm>
              <a:off x="3052" y="2640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59" name="Line 1219"/>
            <p:cNvSpPr>
              <a:spLocks noChangeShapeType="1"/>
            </p:cNvSpPr>
            <p:nvPr/>
          </p:nvSpPr>
          <p:spPr bwMode="auto">
            <a:xfrm>
              <a:off x="3060" y="266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0" name="Line 1220"/>
            <p:cNvSpPr>
              <a:spLocks noChangeShapeType="1"/>
            </p:cNvSpPr>
            <p:nvPr/>
          </p:nvSpPr>
          <p:spPr bwMode="auto">
            <a:xfrm>
              <a:off x="3060" y="266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1" name="Line 1221"/>
            <p:cNvSpPr>
              <a:spLocks noChangeShapeType="1"/>
            </p:cNvSpPr>
            <p:nvPr/>
          </p:nvSpPr>
          <p:spPr bwMode="auto">
            <a:xfrm>
              <a:off x="3072" y="2677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2" name="Line 1222"/>
            <p:cNvSpPr>
              <a:spLocks noChangeShapeType="1"/>
            </p:cNvSpPr>
            <p:nvPr/>
          </p:nvSpPr>
          <p:spPr bwMode="auto">
            <a:xfrm>
              <a:off x="3080" y="2696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3" name="Freeform 1223"/>
            <p:cNvSpPr>
              <a:spLocks/>
            </p:cNvSpPr>
            <p:nvPr/>
          </p:nvSpPr>
          <p:spPr bwMode="auto">
            <a:xfrm>
              <a:off x="3074" y="2708"/>
              <a:ext cx="20" cy="22"/>
            </a:xfrm>
            <a:custGeom>
              <a:avLst/>
              <a:gdLst>
                <a:gd name="T0" fmla="*/ 12 w 20"/>
                <a:gd name="T1" fmla="*/ 2 h 22"/>
                <a:gd name="T2" fmla="*/ 9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2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2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4" name="Freeform 1224"/>
            <p:cNvSpPr>
              <a:spLocks/>
            </p:cNvSpPr>
            <p:nvPr/>
          </p:nvSpPr>
          <p:spPr bwMode="auto">
            <a:xfrm>
              <a:off x="3083" y="2727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5" name="Freeform 1225"/>
            <p:cNvSpPr>
              <a:spLocks/>
            </p:cNvSpPr>
            <p:nvPr/>
          </p:nvSpPr>
          <p:spPr bwMode="auto">
            <a:xfrm>
              <a:off x="3091" y="2744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9 w 22"/>
                <a:gd name="T3" fmla="*/ 0 h 22"/>
                <a:gd name="T4" fmla="*/ 6 w 22"/>
                <a:gd name="T5" fmla="*/ 0 h 22"/>
                <a:gd name="T6" fmla="*/ 3 w 22"/>
                <a:gd name="T7" fmla="*/ 3 h 22"/>
                <a:gd name="T8" fmla="*/ 0 w 22"/>
                <a:gd name="T9" fmla="*/ 6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20 w 22"/>
                <a:gd name="T19" fmla="*/ 22 h 22"/>
                <a:gd name="T20" fmla="*/ 22 w 22"/>
                <a:gd name="T21" fmla="*/ 22 h 22"/>
                <a:gd name="T22" fmla="*/ 22 w 22"/>
                <a:gd name="T23" fmla="*/ 20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6" name="Line 1226"/>
            <p:cNvSpPr>
              <a:spLocks noChangeShapeType="1"/>
            </p:cNvSpPr>
            <p:nvPr/>
          </p:nvSpPr>
          <p:spPr bwMode="auto">
            <a:xfrm>
              <a:off x="3108" y="276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7" name="Freeform 1227"/>
            <p:cNvSpPr>
              <a:spLocks/>
            </p:cNvSpPr>
            <p:nvPr/>
          </p:nvSpPr>
          <p:spPr bwMode="auto">
            <a:xfrm>
              <a:off x="3102" y="2764"/>
              <a:ext cx="20" cy="28"/>
            </a:xfrm>
            <a:custGeom>
              <a:avLst/>
              <a:gdLst>
                <a:gd name="T0" fmla="*/ 11 w 20"/>
                <a:gd name="T1" fmla="*/ 5 h 28"/>
                <a:gd name="T2" fmla="*/ 11 w 20"/>
                <a:gd name="T3" fmla="*/ 2 h 28"/>
                <a:gd name="T4" fmla="*/ 9 w 20"/>
                <a:gd name="T5" fmla="*/ 0 h 28"/>
                <a:gd name="T6" fmla="*/ 6 w 20"/>
                <a:gd name="T7" fmla="*/ 0 h 28"/>
                <a:gd name="T8" fmla="*/ 3 w 20"/>
                <a:gd name="T9" fmla="*/ 2 h 28"/>
                <a:gd name="T10" fmla="*/ 0 w 20"/>
                <a:gd name="T11" fmla="*/ 5 h 28"/>
                <a:gd name="T12" fmla="*/ 0 w 20"/>
                <a:gd name="T13" fmla="*/ 8 h 28"/>
                <a:gd name="T14" fmla="*/ 9 w 20"/>
                <a:gd name="T15" fmla="*/ 25 h 28"/>
                <a:gd name="T16" fmla="*/ 11 w 20"/>
                <a:gd name="T17" fmla="*/ 28 h 28"/>
                <a:gd name="T18" fmla="*/ 14 w 20"/>
                <a:gd name="T19" fmla="*/ 28 h 28"/>
                <a:gd name="T20" fmla="*/ 17 w 20"/>
                <a:gd name="T21" fmla="*/ 28 h 28"/>
                <a:gd name="T22" fmla="*/ 20 w 20"/>
                <a:gd name="T23" fmla="*/ 28 h 28"/>
                <a:gd name="T24" fmla="*/ 20 w 20"/>
                <a:gd name="T25" fmla="*/ 25 h 28"/>
                <a:gd name="T26" fmla="*/ 20 w 20"/>
                <a:gd name="T27" fmla="*/ 22 h 28"/>
                <a:gd name="T28" fmla="*/ 11 w 20"/>
                <a:gd name="T29" fmla="*/ 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11" y="5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8" name="Line 1228"/>
            <p:cNvSpPr>
              <a:spLocks noChangeShapeType="1"/>
            </p:cNvSpPr>
            <p:nvPr/>
          </p:nvSpPr>
          <p:spPr bwMode="auto">
            <a:xfrm>
              <a:off x="3116" y="278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9" name="Freeform 1229"/>
            <p:cNvSpPr>
              <a:spLocks/>
            </p:cNvSpPr>
            <p:nvPr/>
          </p:nvSpPr>
          <p:spPr bwMode="auto">
            <a:xfrm>
              <a:off x="3111" y="2792"/>
              <a:ext cx="19" cy="19"/>
            </a:xfrm>
            <a:custGeom>
              <a:avLst/>
              <a:gdLst>
                <a:gd name="T0" fmla="*/ 11 w 19"/>
                <a:gd name="T1" fmla="*/ 2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2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6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70" name="Line 1230"/>
            <p:cNvSpPr>
              <a:spLocks noChangeShapeType="1"/>
            </p:cNvSpPr>
            <p:nvPr/>
          </p:nvSpPr>
          <p:spPr bwMode="auto">
            <a:xfrm>
              <a:off x="3125" y="281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71" name="Line 1231"/>
            <p:cNvSpPr>
              <a:spLocks noChangeShapeType="1"/>
            </p:cNvSpPr>
            <p:nvPr/>
          </p:nvSpPr>
          <p:spPr bwMode="auto">
            <a:xfrm>
              <a:off x="3136" y="283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72" name="Line 1232"/>
            <p:cNvSpPr>
              <a:spLocks noChangeShapeType="1"/>
            </p:cNvSpPr>
            <p:nvPr/>
          </p:nvSpPr>
          <p:spPr bwMode="auto">
            <a:xfrm>
              <a:off x="3144" y="285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73" name="Line 1233"/>
            <p:cNvSpPr>
              <a:spLocks noChangeShapeType="1"/>
            </p:cNvSpPr>
            <p:nvPr/>
          </p:nvSpPr>
          <p:spPr bwMode="auto">
            <a:xfrm>
              <a:off x="3153" y="287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74" name="Line 1234"/>
            <p:cNvSpPr>
              <a:spLocks noChangeShapeType="1"/>
            </p:cNvSpPr>
            <p:nvPr/>
          </p:nvSpPr>
          <p:spPr bwMode="auto">
            <a:xfrm>
              <a:off x="3161" y="288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75" name="Line 1235"/>
            <p:cNvSpPr>
              <a:spLocks noChangeShapeType="1"/>
            </p:cNvSpPr>
            <p:nvPr/>
          </p:nvSpPr>
          <p:spPr bwMode="auto">
            <a:xfrm>
              <a:off x="3161" y="288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76" name="Line 1236"/>
            <p:cNvSpPr>
              <a:spLocks noChangeShapeType="1"/>
            </p:cNvSpPr>
            <p:nvPr/>
          </p:nvSpPr>
          <p:spPr bwMode="auto">
            <a:xfrm>
              <a:off x="3172" y="290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77" name="Freeform 1237"/>
            <p:cNvSpPr>
              <a:spLocks/>
            </p:cNvSpPr>
            <p:nvPr/>
          </p:nvSpPr>
          <p:spPr bwMode="auto">
            <a:xfrm>
              <a:off x="3167" y="2906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78" name="Freeform 1238"/>
            <p:cNvSpPr>
              <a:spLocks/>
            </p:cNvSpPr>
            <p:nvPr/>
          </p:nvSpPr>
          <p:spPr bwMode="auto">
            <a:xfrm>
              <a:off x="3175" y="2926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79" name="Freeform 1239"/>
            <p:cNvSpPr>
              <a:spLocks/>
            </p:cNvSpPr>
            <p:nvPr/>
          </p:nvSpPr>
          <p:spPr bwMode="auto">
            <a:xfrm>
              <a:off x="3183" y="2943"/>
              <a:ext cx="20" cy="22"/>
            </a:xfrm>
            <a:custGeom>
              <a:avLst/>
              <a:gdLst>
                <a:gd name="T0" fmla="*/ 12 w 20"/>
                <a:gd name="T1" fmla="*/ 2 h 22"/>
                <a:gd name="T2" fmla="*/ 9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2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2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80" name="Freeform 1240"/>
            <p:cNvSpPr>
              <a:spLocks/>
            </p:cNvSpPr>
            <p:nvPr/>
          </p:nvSpPr>
          <p:spPr bwMode="auto">
            <a:xfrm>
              <a:off x="3192" y="2962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81" name="Line 1241"/>
            <p:cNvSpPr>
              <a:spLocks noChangeShapeType="1"/>
            </p:cNvSpPr>
            <p:nvPr/>
          </p:nvSpPr>
          <p:spPr bwMode="auto">
            <a:xfrm>
              <a:off x="3217" y="298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82" name="Line 1242"/>
            <p:cNvSpPr>
              <a:spLocks noChangeShapeType="1"/>
            </p:cNvSpPr>
            <p:nvPr/>
          </p:nvSpPr>
          <p:spPr bwMode="auto">
            <a:xfrm>
              <a:off x="3217" y="2985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83" name="Line 1243"/>
            <p:cNvSpPr>
              <a:spLocks noChangeShapeType="1"/>
            </p:cNvSpPr>
            <p:nvPr/>
          </p:nvSpPr>
          <p:spPr bwMode="auto">
            <a:xfrm>
              <a:off x="3225" y="300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84" name="Line 1244"/>
            <p:cNvSpPr>
              <a:spLocks noChangeShapeType="1"/>
            </p:cNvSpPr>
            <p:nvPr/>
          </p:nvSpPr>
          <p:spPr bwMode="auto">
            <a:xfrm>
              <a:off x="3225" y="3013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85" name="Freeform 1245"/>
            <p:cNvSpPr>
              <a:spLocks/>
            </p:cNvSpPr>
            <p:nvPr/>
          </p:nvSpPr>
          <p:spPr bwMode="auto">
            <a:xfrm>
              <a:off x="3231" y="3015"/>
              <a:ext cx="20" cy="23"/>
            </a:xfrm>
            <a:custGeom>
              <a:avLst/>
              <a:gdLst>
                <a:gd name="T0" fmla="*/ 11 w 20"/>
                <a:gd name="T1" fmla="*/ 3 h 23"/>
                <a:gd name="T2" fmla="*/ 8 w 20"/>
                <a:gd name="T3" fmla="*/ 0 h 23"/>
                <a:gd name="T4" fmla="*/ 6 w 20"/>
                <a:gd name="T5" fmla="*/ 0 h 23"/>
                <a:gd name="T6" fmla="*/ 3 w 20"/>
                <a:gd name="T7" fmla="*/ 3 h 23"/>
                <a:gd name="T8" fmla="*/ 0 w 20"/>
                <a:gd name="T9" fmla="*/ 6 h 23"/>
                <a:gd name="T10" fmla="*/ 0 w 20"/>
                <a:gd name="T11" fmla="*/ 9 h 23"/>
                <a:gd name="T12" fmla="*/ 3 w 20"/>
                <a:gd name="T13" fmla="*/ 12 h 23"/>
                <a:gd name="T14" fmla="*/ 11 w 20"/>
                <a:gd name="T15" fmla="*/ 23 h 23"/>
                <a:gd name="T16" fmla="*/ 14 w 20"/>
                <a:gd name="T17" fmla="*/ 23 h 23"/>
                <a:gd name="T18" fmla="*/ 17 w 20"/>
                <a:gd name="T19" fmla="*/ 23 h 23"/>
                <a:gd name="T20" fmla="*/ 20 w 20"/>
                <a:gd name="T21" fmla="*/ 23 h 23"/>
                <a:gd name="T22" fmla="*/ 20 w 20"/>
                <a:gd name="T23" fmla="*/ 20 h 23"/>
                <a:gd name="T24" fmla="*/ 20 w 20"/>
                <a:gd name="T25" fmla="*/ 17 h 23"/>
                <a:gd name="T26" fmla="*/ 20 w 20"/>
                <a:gd name="T27" fmla="*/ 14 h 23"/>
                <a:gd name="T28" fmla="*/ 11 w 20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86" name="Line 1246"/>
            <p:cNvSpPr>
              <a:spLocks noChangeShapeType="1"/>
            </p:cNvSpPr>
            <p:nvPr/>
          </p:nvSpPr>
          <p:spPr bwMode="auto">
            <a:xfrm>
              <a:off x="3253" y="3040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87" name="Line 1247"/>
            <p:cNvSpPr>
              <a:spLocks noChangeShapeType="1"/>
            </p:cNvSpPr>
            <p:nvPr/>
          </p:nvSpPr>
          <p:spPr bwMode="auto">
            <a:xfrm>
              <a:off x="3262" y="304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88" name="Freeform 1248"/>
            <p:cNvSpPr>
              <a:spLocks/>
            </p:cNvSpPr>
            <p:nvPr/>
          </p:nvSpPr>
          <p:spPr bwMode="auto">
            <a:xfrm>
              <a:off x="3256" y="3043"/>
              <a:ext cx="23" cy="20"/>
            </a:xfrm>
            <a:custGeom>
              <a:avLst/>
              <a:gdLst>
                <a:gd name="T0" fmla="*/ 11 w 23"/>
                <a:gd name="T1" fmla="*/ 3 h 20"/>
                <a:gd name="T2" fmla="*/ 9 w 23"/>
                <a:gd name="T3" fmla="*/ 0 h 20"/>
                <a:gd name="T4" fmla="*/ 6 w 23"/>
                <a:gd name="T5" fmla="*/ 0 h 20"/>
                <a:gd name="T6" fmla="*/ 3 w 23"/>
                <a:gd name="T7" fmla="*/ 3 h 20"/>
                <a:gd name="T8" fmla="*/ 0 w 23"/>
                <a:gd name="T9" fmla="*/ 6 h 20"/>
                <a:gd name="T10" fmla="*/ 0 w 23"/>
                <a:gd name="T11" fmla="*/ 9 h 20"/>
                <a:gd name="T12" fmla="*/ 3 w 23"/>
                <a:gd name="T13" fmla="*/ 11 h 20"/>
                <a:gd name="T14" fmla="*/ 14 w 23"/>
                <a:gd name="T15" fmla="*/ 20 h 20"/>
                <a:gd name="T16" fmla="*/ 17 w 23"/>
                <a:gd name="T17" fmla="*/ 20 h 20"/>
                <a:gd name="T18" fmla="*/ 20 w 23"/>
                <a:gd name="T19" fmla="*/ 20 h 20"/>
                <a:gd name="T20" fmla="*/ 23 w 23"/>
                <a:gd name="T21" fmla="*/ 20 h 20"/>
                <a:gd name="T22" fmla="*/ 23 w 23"/>
                <a:gd name="T23" fmla="*/ 17 h 20"/>
                <a:gd name="T24" fmla="*/ 23 w 23"/>
                <a:gd name="T25" fmla="*/ 14 h 20"/>
                <a:gd name="T26" fmla="*/ 23 w 23"/>
                <a:gd name="T27" fmla="*/ 11 h 20"/>
                <a:gd name="T28" fmla="*/ 11 w 23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89" name="Line 1249"/>
            <p:cNvSpPr>
              <a:spLocks noChangeShapeType="1"/>
            </p:cNvSpPr>
            <p:nvPr/>
          </p:nvSpPr>
          <p:spPr bwMode="auto">
            <a:xfrm>
              <a:off x="3281" y="3068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90" name="Line 1250"/>
            <p:cNvSpPr>
              <a:spLocks noChangeShapeType="1"/>
            </p:cNvSpPr>
            <p:nvPr/>
          </p:nvSpPr>
          <p:spPr bwMode="auto">
            <a:xfrm>
              <a:off x="3298" y="3077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91" name="Line 1251"/>
            <p:cNvSpPr>
              <a:spLocks noChangeShapeType="1"/>
            </p:cNvSpPr>
            <p:nvPr/>
          </p:nvSpPr>
          <p:spPr bwMode="auto">
            <a:xfrm>
              <a:off x="3318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92" name="Line 1252"/>
            <p:cNvSpPr>
              <a:spLocks noChangeShapeType="1"/>
            </p:cNvSpPr>
            <p:nvPr/>
          </p:nvSpPr>
          <p:spPr bwMode="auto">
            <a:xfrm>
              <a:off x="3326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93" name="Line 1253"/>
            <p:cNvSpPr>
              <a:spLocks noChangeShapeType="1"/>
            </p:cNvSpPr>
            <p:nvPr/>
          </p:nvSpPr>
          <p:spPr bwMode="auto">
            <a:xfrm>
              <a:off x="3346" y="30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94" name="Line 1254"/>
            <p:cNvSpPr>
              <a:spLocks noChangeShapeType="1"/>
            </p:cNvSpPr>
            <p:nvPr/>
          </p:nvSpPr>
          <p:spPr bwMode="auto">
            <a:xfrm>
              <a:off x="3346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95" name="Freeform 1255"/>
            <p:cNvSpPr>
              <a:spLocks/>
            </p:cNvSpPr>
            <p:nvPr/>
          </p:nvSpPr>
          <p:spPr bwMode="auto">
            <a:xfrm>
              <a:off x="3357" y="3063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96" name="Line 1256"/>
            <p:cNvSpPr>
              <a:spLocks noChangeShapeType="1"/>
            </p:cNvSpPr>
            <p:nvPr/>
          </p:nvSpPr>
          <p:spPr bwMode="auto">
            <a:xfrm>
              <a:off x="3382" y="305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97" name="Line 1257"/>
            <p:cNvSpPr>
              <a:spLocks noChangeShapeType="1"/>
            </p:cNvSpPr>
            <p:nvPr/>
          </p:nvSpPr>
          <p:spPr bwMode="auto">
            <a:xfrm>
              <a:off x="3382" y="305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98" name="Freeform 1258"/>
            <p:cNvSpPr>
              <a:spLocks/>
            </p:cNvSpPr>
            <p:nvPr/>
          </p:nvSpPr>
          <p:spPr bwMode="auto">
            <a:xfrm>
              <a:off x="3385" y="3035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99" name="Line 1259"/>
            <p:cNvSpPr>
              <a:spLocks noChangeShapeType="1"/>
            </p:cNvSpPr>
            <p:nvPr/>
          </p:nvSpPr>
          <p:spPr bwMode="auto">
            <a:xfrm>
              <a:off x="3410" y="303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00" name="Line 1260"/>
            <p:cNvSpPr>
              <a:spLocks noChangeShapeType="1"/>
            </p:cNvSpPr>
            <p:nvPr/>
          </p:nvSpPr>
          <p:spPr bwMode="auto">
            <a:xfrm flipV="1">
              <a:off x="3418" y="3021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01" name="Freeform 1261"/>
            <p:cNvSpPr>
              <a:spLocks/>
            </p:cNvSpPr>
            <p:nvPr/>
          </p:nvSpPr>
          <p:spPr bwMode="auto">
            <a:xfrm>
              <a:off x="3413" y="3007"/>
              <a:ext cx="19" cy="20"/>
            </a:xfrm>
            <a:custGeom>
              <a:avLst/>
              <a:gdLst>
                <a:gd name="T0" fmla="*/ 3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3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8 h 20"/>
                <a:gd name="T18" fmla="*/ 19 w 19"/>
                <a:gd name="T19" fmla="*/ 6 h 20"/>
                <a:gd name="T20" fmla="*/ 19 w 19"/>
                <a:gd name="T21" fmla="*/ 3 h 20"/>
                <a:gd name="T22" fmla="*/ 17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3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02" name="Line 1262"/>
            <p:cNvSpPr>
              <a:spLocks noChangeShapeType="1"/>
            </p:cNvSpPr>
            <p:nvPr/>
          </p:nvSpPr>
          <p:spPr bwMode="auto">
            <a:xfrm flipV="1">
              <a:off x="3427" y="300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03" name="Line 1263"/>
            <p:cNvSpPr>
              <a:spLocks noChangeShapeType="1"/>
            </p:cNvSpPr>
            <p:nvPr/>
          </p:nvSpPr>
          <p:spPr bwMode="auto">
            <a:xfrm flipV="1">
              <a:off x="3438" y="299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04" name="Freeform 1264"/>
            <p:cNvSpPr>
              <a:spLocks/>
            </p:cNvSpPr>
            <p:nvPr/>
          </p:nvSpPr>
          <p:spPr bwMode="auto">
            <a:xfrm>
              <a:off x="3441" y="2971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6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2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2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05" name="Freeform 1265"/>
            <p:cNvSpPr>
              <a:spLocks/>
            </p:cNvSpPr>
            <p:nvPr/>
          </p:nvSpPr>
          <p:spPr bwMode="auto">
            <a:xfrm>
              <a:off x="3449" y="2954"/>
              <a:ext cx="17" cy="19"/>
            </a:xfrm>
            <a:custGeom>
              <a:avLst/>
              <a:gdLst>
                <a:gd name="T0" fmla="*/ 3 w 17"/>
                <a:gd name="T1" fmla="*/ 11 h 19"/>
                <a:gd name="T2" fmla="*/ 0 w 17"/>
                <a:gd name="T3" fmla="*/ 14 h 19"/>
                <a:gd name="T4" fmla="*/ 0 w 17"/>
                <a:gd name="T5" fmla="*/ 17 h 19"/>
                <a:gd name="T6" fmla="*/ 3 w 17"/>
                <a:gd name="T7" fmla="*/ 19 h 19"/>
                <a:gd name="T8" fmla="*/ 6 w 17"/>
                <a:gd name="T9" fmla="*/ 19 h 19"/>
                <a:gd name="T10" fmla="*/ 9 w 17"/>
                <a:gd name="T11" fmla="*/ 19 h 19"/>
                <a:gd name="T12" fmla="*/ 11 w 17"/>
                <a:gd name="T13" fmla="*/ 19 h 19"/>
                <a:gd name="T14" fmla="*/ 17 w 17"/>
                <a:gd name="T15" fmla="*/ 11 h 19"/>
                <a:gd name="T16" fmla="*/ 17 w 17"/>
                <a:gd name="T17" fmla="*/ 8 h 19"/>
                <a:gd name="T18" fmla="*/ 17 w 17"/>
                <a:gd name="T19" fmla="*/ 5 h 19"/>
                <a:gd name="T20" fmla="*/ 17 w 17"/>
                <a:gd name="T21" fmla="*/ 3 h 19"/>
                <a:gd name="T22" fmla="*/ 14 w 17"/>
                <a:gd name="T23" fmla="*/ 0 h 19"/>
                <a:gd name="T24" fmla="*/ 11 w 17"/>
                <a:gd name="T25" fmla="*/ 0 h 19"/>
                <a:gd name="T26" fmla="*/ 9 w 17"/>
                <a:gd name="T27" fmla="*/ 3 h 19"/>
                <a:gd name="T28" fmla="*/ 3 w 17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06" name="Freeform 1266"/>
            <p:cNvSpPr>
              <a:spLocks/>
            </p:cNvSpPr>
            <p:nvPr/>
          </p:nvSpPr>
          <p:spPr bwMode="auto">
            <a:xfrm>
              <a:off x="3455" y="2934"/>
              <a:ext cx="22" cy="20"/>
            </a:xfrm>
            <a:custGeom>
              <a:avLst/>
              <a:gdLst>
                <a:gd name="T0" fmla="*/ 3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3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07" name="Freeform 1267"/>
            <p:cNvSpPr>
              <a:spLocks/>
            </p:cNvSpPr>
            <p:nvPr/>
          </p:nvSpPr>
          <p:spPr bwMode="auto">
            <a:xfrm>
              <a:off x="3466" y="2915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08" name="Freeform 1268"/>
            <p:cNvSpPr>
              <a:spLocks/>
            </p:cNvSpPr>
            <p:nvPr/>
          </p:nvSpPr>
          <p:spPr bwMode="auto">
            <a:xfrm>
              <a:off x="3477" y="2898"/>
              <a:ext cx="17" cy="19"/>
            </a:xfrm>
            <a:custGeom>
              <a:avLst/>
              <a:gdLst>
                <a:gd name="T0" fmla="*/ 3 w 17"/>
                <a:gd name="T1" fmla="*/ 11 h 19"/>
                <a:gd name="T2" fmla="*/ 0 w 17"/>
                <a:gd name="T3" fmla="*/ 14 h 19"/>
                <a:gd name="T4" fmla="*/ 0 w 17"/>
                <a:gd name="T5" fmla="*/ 17 h 19"/>
                <a:gd name="T6" fmla="*/ 3 w 17"/>
                <a:gd name="T7" fmla="*/ 19 h 19"/>
                <a:gd name="T8" fmla="*/ 6 w 17"/>
                <a:gd name="T9" fmla="*/ 19 h 19"/>
                <a:gd name="T10" fmla="*/ 8 w 17"/>
                <a:gd name="T11" fmla="*/ 19 h 19"/>
                <a:gd name="T12" fmla="*/ 11 w 17"/>
                <a:gd name="T13" fmla="*/ 19 h 19"/>
                <a:gd name="T14" fmla="*/ 17 w 17"/>
                <a:gd name="T15" fmla="*/ 11 h 19"/>
                <a:gd name="T16" fmla="*/ 17 w 17"/>
                <a:gd name="T17" fmla="*/ 8 h 19"/>
                <a:gd name="T18" fmla="*/ 17 w 17"/>
                <a:gd name="T19" fmla="*/ 5 h 19"/>
                <a:gd name="T20" fmla="*/ 17 w 17"/>
                <a:gd name="T21" fmla="*/ 3 h 19"/>
                <a:gd name="T22" fmla="*/ 14 w 17"/>
                <a:gd name="T23" fmla="*/ 0 h 19"/>
                <a:gd name="T24" fmla="*/ 11 w 17"/>
                <a:gd name="T25" fmla="*/ 0 h 19"/>
                <a:gd name="T26" fmla="*/ 8 w 17"/>
                <a:gd name="T27" fmla="*/ 3 h 19"/>
                <a:gd name="T28" fmla="*/ 3 w 17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09" name="Freeform 1269"/>
            <p:cNvSpPr>
              <a:spLocks/>
            </p:cNvSpPr>
            <p:nvPr/>
          </p:nvSpPr>
          <p:spPr bwMode="auto">
            <a:xfrm>
              <a:off x="3483" y="2878"/>
              <a:ext cx="22" cy="23"/>
            </a:xfrm>
            <a:custGeom>
              <a:avLst/>
              <a:gdLst>
                <a:gd name="T0" fmla="*/ 2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2 w 22"/>
                <a:gd name="T7" fmla="*/ 23 h 23"/>
                <a:gd name="T8" fmla="*/ 5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1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6 w 22"/>
                <a:gd name="T25" fmla="*/ 0 h 23"/>
                <a:gd name="T26" fmla="*/ 14 w 22"/>
                <a:gd name="T27" fmla="*/ 3 h 23"/>
                <a:gd name="T28" fmla="*/ 2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10" name="Freeform 1270"/>
            <p:cNvSpPr>
              <a:spLocks/>
            </p:cNvSpPr>
            <p:nvPr/>
          </p:nvSpPr>
          <p:spPr bwMode="auto">
            <a:xfrm>
              <a:off x="3494" y="2864"/>
              <a:ext cx="22" cy="17"/>
            </a:xfrm>
            <a:custGeom>
              <a:avLst/>
              <a:gdLst>
                <a:gd name="T0" fmla="*/ 3 w 22"/>
                <a:gd name="T1" fmla="*/ 11 h 17"/>
                <a:gd name="T2" fmla="*/ 0 w 22"/>
                <a:gd name="T3" fmla="*/ 11 h 17"/>
                <a:gd name="T4" fmla="*/ 0 w 22"/>
                <a:gd name="T5" fmla="*/ 14 h 17"/>
                <a:gd name="T6" fmla="*/ 3 w 22"/>
                <a:gd name="T7" fmla="*/ 17 h 17"/>
                <a:gd name="T8" fmla="*/ 5 w 22"/>
                <a:gd name="T9" fmla="*/ 17 h 17"/>
                <a:gd name="T10" fmla="*/ 8 w 22"/>
                <a:gd name="T11" fmla="*/ 17 h 17"/>
                <a:gd name="T12" fmla="*/ 11 w 22"/>
                <a:gd name="T13" fmla="*/ 17 h 17"/>
                <a:gd name="T14" fmla="*/ 22 w 22"/>
                <a:gd name="T15" fmla="*/ 11 h 17"/>
                <a:gd name="T16" fmla="*/ 22 w 22"/>
                <a:gd name="T17" fmla="*/ 9 h 17"/>
                <a:gd name="T18" fmla="*/ 22 w 22"/>
                <a:gd name="T19" fmla="*/ 6 h 17"/>
                <a:gd name="T20" fmla="*/ 22 w 22"/>
                <a:gd name="T21" fmla="*/ 3 h 17"/>
                <a:gd name="T22" fmla="*/ 19 w 22"/>
                <a:gd name="T23" fmla="*/ 0 h 17"/>
                <a:gd name="T24" fmla="*/ 17 w 22"/>
                <a:gd name="T25" fmla="*/ 0 h 17"/>
                <a:gd name="T26" fmla="*/ 14 w 22"/>
                <a:gd name="T27" fmla="*/ 3 h 17"/>
                <a:gd name="T28" fmla="*/ 3 w 22"/>
                <a:gd name="T29" fmla="*/ 11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7"/>
                <a:gd name="T47" fmla="*/ 22 w 2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7">
                  <a:moveTo>
                    <a:pt x="3" y="11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11" name="Line 1271"/>
            <p:cNvSpPr>
              <a:spLocks noChangeShapeType="1"/>
            </p:cNvSpPr>
            <p:nvPr/>
          </p:nvSpPr>
          <p:spPr bwMode="auto">
            <a:xfrm>
              <a:off x="3511" y="28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12" name="Freeform 1272"/>
            <p:cNvSpPr>
              <a:spLocks/>
            </p:cNvSpPr>
            <p:nvPr/>
          </p:nvSpPr>
          <p:spPr bwMode="auto">
            <a:xfrm>
              <a:off x="3505" y="2845"/>
              <a:ext cx="17" cy="22"/>
            </a:xfrm>
            <a:custGeom>
              <a:avLst/>
              <a:gdLst>
                <a:gd name="T0" fmla="*/ 3 w 17"/>
                <a:gd name="T1" fmla="*/ 14 h 22"/>
                <a:gd name="T2" fmla="*/ 0 w 17"/>
                <a:gd name="T3" fmla="*/ 16 h 22"/>
                <a:gd name="T4" fmla="*/ 0 w 17"/>
                <a:gd name="T5" fmla="*/ 19 h 22"/>
                <a:gd name="T6" fmla="*/ 3 w 17"/>
                <a:gd name="T7" fmla="*/ 22 h 22"/>
                <a:gd name="T8" fmla="*/ 6 w 17"/>
                <a:gd name="T9" fmla="*/ 22 h 22"/>
                <a:gd name="T10" fmla="*/ 8 w 17"/>
                <a:gd name="T11" fmla="*/ 22 h 22"/>
                <a:gd name="T12" fmla="*/ 11 w 17"/>
                <a:gd name="T13" fmla="*/ 22 h 22"/>
                <a:gd name="T14" fmla="*/ 17 w 17"/>
                <a:gd name="T15" fmla="*/ 11 h 22"/>
                <a:gd name="T16" fmla="*/ 17 w 17"/>
                <a:gd name="T17" fmla="*/ 8 h 22"/>
                <a:gd name="T18" fmla="*/ 17 w 17"/>
                <a:gd name="T19" fmla="*/ 5 h 22"/>
                <a:gd name="T20" fmla="*/ 17 w 17"/>
                <a:gd name="T21" fmla="*/ 2 h 22"/>
                <a:gd name="T22" fmla="*/ 14 w 17"/>
                <a:gd name="T23" fmla="*/ 0 h 22"/>
                <a:gd name="T24" fmla="*/ 11 w 17"/>
                <a:gd name="T25" fmla="*/ 0 h 22"/>
                <a:gd name="T26" fmla="*/ 8 w 17"/>
                <a:gd name="T27" fmla="*/ 2 h 22"/>
                <a:gd name="T28" fmla="*/ 3 w 17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13" name="Freeform 1273"/>
            <p:cNvSpPr>
              <a:spLocks/>
            </p:cNvSpPr>
            <p:nvPr/>
          </p:nvSpPr>
          <p:spPr bwMode="auto">
            <a:xfrm>
              <a:off x="3511" y="2828"/>
              <a:ext cx="22" cy="19"/>
            </a:xfrm>
            <a:custGeom>
              <a:avLst/>
              <a:gdLst>
                <a:gd name="T0" fmla="*/ 2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2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6 w 22"/>
                <a:gd name="T25" fmla="*/ 0 h 19"/>
                <a:gd name="T26" fmla="*/ 14 w 22"/>
                <a:gd name="T27" fmla="*/ 3 h 19"/>
                <a:gd name="T28" fmla="*/ 2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14" name="Freeform 1274"/>
            <p:cNvSpPr>
              <a:spLocks/>
            </p:cNvSpPr>
            <p:nvPr/>
          </p:nvSpPr>
          <p:spPr bwMode="auto">
            <a:xfrm>
              <a:off x="3522" y="2808"/>
              <a:ext cx="22" cy="23"/>
            </a:xfrm>
            <a:custGeom>
              <a:avLst/>
              <a:gdLst>
                <a:gd name="T0" fmla="*/ 3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3 w 22"/>
                <a:gd name="T7" fmla="*/ 23 h 23"/>
                <a:gd name="T8" fmla="*/ 5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2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7 w 22"/>
                <a:gd name="T25" fmla="*/ 0 h 23"/>
                <a:gd name="T26" fmla="*/ 14 w 22"/>
                <a:gd name="T27" fmla="*/ 3 h 23"/>
                <a:gd name="T28" fmla="*/ 3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15" name="Line 1275"/>
            <p:cNvSpPr>
              <a:spLocks noChangeShapeType="1"/>
            </p:cNvSpPr>
            <p:nvPr/>
          </p:nvSpPr>
          <p:spPr bwMode="auto">
            <a:xfrm flipV="1">
              <a:off x="3539" y="2797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16" name="Freeform 1276"/>
            <p:cNvSpPr>
              <a:spLocks/>
            </p:cNvSpPr>
            <p:nvPr/>
          </p:nvSpPr>
          <p:spPr bwMode="auto">
            <a:xfrm>
              <a:off x="3533" y="2780"/>
              <a:ext cx="17" cy="23"/>
            </a:xfrm>
            <a:custGeom>
              <a:avLst/>
              <a:gdLst>
                <a:gd name="T0" fmla="*/ 3 w 17"/>
                <a:gd name="T1" fmla="*/ 14 h 23"/>
                <a:gd name="T2" fmla="*/ 0 w 17"/>
                <a:gd name="T3" fmla="*/ 17 h 23"/>
                <a:gd name="T4" fmla="*/ 0 w 17"/>
                <a:gd name="T5" fmla="*/ 20 h 23"/>
                <a:gd name="T6" fmla="*/ 3 w 17"/>
                <a:gd name="T7" fmla="*/ 23 h 23"/>
                <a:gd name="T8" fmla="*/ 6 w 17"/>
                <a:gd name="T9" fmla="*/ 23 h 23"/>
                <a:gd name="T10" fmla="*/ 8 w 17"/>
                <a:gd name="T11" fmla="*/ 23 h 23"/>
                <a:gd name="T12" fmla="*/ 11 w 17"/>
                <a:gd name="T13" fmla="*/ 23 h 23"/>
                <a:gd name="T14" fmla="*/ 17 w 17"/>
                <a:gd name="T15" fmla="*/ 12 h 23"/>
                <a:gd name="T16" fmla="*/ 17 w 17"/>
                <a:gd name="T17" fmla="*/ 9 h 23"/>
                <a:gd name="T18" fmla="*/ 17 w 17"/>
                <a:gd name="T19" fmla="*/ 6 h 23"/>
                <a:gd name="T20" fmla="*/ 17 w 17"/>
                <a:gd name="T21" fmla="*/ 3 h 23"/>
                <a:gd name="T22" fmla="*/ 14 w 17"/>
                <a:gd name="T23" fmla="*/ 0 h 23"/>
                <a:gd name="T24" fmla="*/ 11 w 17"/>
                <a:gd name="T25" fmla="*/ 0 h 23"/>
                <a:gd name="T26" fmla="*/ 8 w 17"/>
                <a:gd name="T27" fmla="*/ 3 h 23"/>
                <a:gd name="T28" fmla="*/ 3 w 17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3"/>
                <a:gd name="T47" fmla="*/ 17 w 17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17" name="Line 1277"/>
            <p:cNvSpPr>
              <a:spLocks noChangeShapeType="1"/>
            </p:cNvSpPr>
            <p:nvPr/>
          </p:nvSpPr>
          <p:spPr bwMode="auto">
            <a:xfrm flipV="1">
              <a:off x="3544" y="2769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18" name="Line 1278"/>
            <p:cNvSpPr>
              <a:spLocks noChangeShapeType="1"/>
            </p:cNvSpPr>
            <p:nvPr/>
          </p:nvSpPr>
          <p:spPr bwMode="auto">
            <a:xfrm flipV="1">
              <a:off x="3555" y="276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19" name="Line 1279"/>
            <p:cNvSpPr>
              <a:spLocks noChangeShapeType="1"/>
            </p:cNvSpPr>
            <p:nvPr/>
          </p:nvSpPr>
          <p:spPr bwMode="auto">
            <a:xfrm flipV="1">
              <a:off x="3555" y="275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20" name="Line 1280"/>
            <p:cNvSpPr>
              <a:spLocks noChangeShapeType="1"/>
            </p:cNvSpPr>
            <p:nvPr/>
          </p:nvSpPr>
          <p:spPr bwMode="auto">
            <a:xfrm flipV="1">
              <a:off x="3558" y="2733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21" name="Freeform 1281"/>
            <p:cNvSpPr>
              <a:spLocks/>
            </p:cNvSpPr>
            <p:nvPr/>
          </p:nvSpPr>
          <p:spPr bwMode="auto">
            <a:xfrm>
              <a:off x="3553" y="2708"/>
              <a:ext cx="22" cy="22"/>
            </a:xfrm>
            <a:custGeom>
              <a:avLst/>
              <a:gdLst>
                <a:gd name="T0" fmla="*/ 2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2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6 w 22"/>
                <a:gd name="T25" fmla="*/ 0 h 22"/>
                <a:gd name="T26" fmla="*/ 14 w 22"/>
                <a:gd name="T27" fmla="*/ 2 h 22"/>
                <a:gd name="T28" fmla="*/ 2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2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22" name="Freeform 1282"/>
            <p:cNvSpPr>
              <a:spLocks/>
            </p:cNvSpPr>
            <p:nvPr/>
          </p:nvSpPr>
          <p:spPr bwMode="auto">
            <a:xfrm>
              <a:off x="3564" y="2691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23" name="Freeform 1283"/>
            <p:cNvSpPr>
              <a:spLocks/>
            </p:cNvSpPr>
            <p:nvPr/>
          </p:nvSpPr>
          <p:spPr bwMode="auto">
            <a:xfrm>
              <a:off x="3575" y="2682"/>
              <a:ext cx="17" cy="20"/>
            </a:xfrm>
            <a:custGeom>
              <a:avLst/>
              <a:gdLst>
                <a:gd name="T0" fmla="*/ 3 w 17"/>
                <a:gd name="T1" fmla="*/ 12 h 20"/>
                <a:gd name="T2" fmla="*/ 0 w 17"/>
                <a:gd name="T3" fmla="*/ 14 h 20"/>
                <a:gd name="T4" fmla="*/ 0 w 17"/>
                <a:gd name="T5" fmla="*/ 17 h 20"/>
                <a:gd name="T6" fmla="*/ 3 w 17"/>
                <a:gd name="T7" fmla="*/ 20 h 20"/>
                <a:gd name="T8" fmla="*/ 6 w 17"/>
                <a:gd name="T9" fmla="*/ 20 h 20"/>
                <a:gd name="T10" fmla="*/ 8 w 17"/>
                <a:gd name="T11" fmla="*/ 20 h 20"/>
                <a:gd name="T12" fmla="*/ 11 w 17"/>
                <a:gd name="T13" fmla="*/ 20 h 20"/>
                <a:gd name="T14" fmla="*/ 17 w 17"/>
                <a:gd name="T15" fmla="*/ 12 h 20"/>
                <a:gd name="T16" fmla="*/ 17 w 17"/>
                <a:gd name="T17" fmla="*/ 9 h 20"/>
                <a:gd name="T18" fmla="*/ 17 w 17"/>
                <a:gd name="T19" fmla="*/ 6 h 20"/>
                <a:gd name="T20" fmla="*/ 17 w 17"/>
                <a:gd name="T21" fmla="*/ 3 h 20"/>
                <a:gd name="T22" fmla="*/ 14 w 17"/>
                <a:gd name="T23" fmla="*/ 0 h 20"/>
                <a:gd name="T24" fmla="*/ 11 w 17"/>
                <a:gd name="T25" fmla="*/ 0 h 20"/>
                <a:gd name="T26" fmla="*/ 8 w 17"/>
                <a:gd name="T27" fmla="*/ 3 h 20"/>
                <a:gd name="T28" fmla="*/ 3 w 17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24" name="Line 1284"/>
            <p:cNvSpPr>
              <a:spLocks noChangeShapeType="1"/>
            </p:cNvSpPr>
            <p:nvPr/>
          </p:nvSpPr>
          <p:spPr bwMode="auto">
            <a:xfrm flipV="1">
              <a:off x="3586" y="2668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25" name="Line 1285"/>
            <p:cNvSpPr>
              <a:spLocks noChangeShapeType="1"/>
            </p:cNvSpPr>
            <p:nvPr/>
          </p:nvSpPr>
          <p:spPr bwMode="auto">
            <a:xfrm flipV="1">
              <a:off x="3597" y="2640"/>
              <a:ext cx="3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26" name="Line 1286"/>
            <p:cNvSpPr>
              <a:spLocks noChangeShapeType="1"/>
            </p:cNvSpPr>
            <p:nvPr/>
          </p:nvSpPr>
          <p:spPr bwMode="auto">
            <a:xfrm flipV="1">
              <a:off x="3609" y="263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27" name="Line 1287"/>
            <p:cNvSpPr>
              <a:spLocks noChangeShapeType="1"/>
            </p:cNvSpPr>
            <p:nvPr/>
          </p:nvSpPr>
          <p:spPr bwMode="auto">
            <a:xfrm flipV="1">
              <a:off x="3609" y="262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28" name="Line 1288"/>
            <p:cNvSpPr>
              <a:spLocks noChangeShapeType="1"/>
            </p:cNvSpPr>
            <p:nvPr/>
          </p:nvSpPr>
          <p:spPr bwMode="auto">
            <a:xfrm flipV="1">
              <a:off x="3609" y="2604"/>
              <a:ext cx="5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29" name="Freeform 1289"/>
            <p:cNvSpPr>
              <a:spLocks/>
            </p:cNvSpPr>
            <p:nvPr/>
          </p:nvSpPr>
          <p:spPr bwMode="auto">
            <a:xfrm>
              <a:off x="3609" y="2590"/>
              <a:ext cx="19" cy="20"/>
            </a:xfrm>
            <a:custGeom>
              <a:avLst/>
              <a:gdLst>
                <a:gd name="T0" fmla="*/ 2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30" name="Line 1290"/>
            <p:cNvSpPr>
              <a:spLocks noChangeShapeType="1"/>
            </p:cNvSpPr>
            <p:nvPr/>
          </p:nvSpPr>
          <p:spPr bwMode="auto">
            <a:xfrm flipV="1">
              <a:off x="3623" y="2587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31" name="Freeform 1291"/>
            <p:cNvSpPr>
              <a:spLocks/>
            </p:cNvSpPr>
            <p:nvPr/>
          </p:nvSpPr>
          <p:spPr bwMode="auto">
            <a:xfrm>
              <a:off x="3617" y="2562"/>
              <a:ext cx="25" cy="20"/>
            </a:xfrm>
            <a:custGeom>
              <a:avLst/>
              <a:gdLst>
                <a:gd name="T0" fmla="*/ 3 w 25"/>
                <a:gd name="T1" fmla="*/ 11 h 20"/>
                <a:gd name="T2" fmla="*/ 0 w 25"/>
                <a:gd name="T3" fmla="*/ 14 h 20"/>
                <a:gd name="T4" fmla="*/ 0 w 25"/>
                <a:gd name="T5" fmla="*/ 17 h 20"/>
                <a:gd name="T6" fmla="*/ 3 w 25"/>
                <a:gd name="T7" fmla="*/ 20 h 20"/>
                <a:gd name="T8" fmla="*/ 6 w 25"/>
                <a:gd name="T9" fmla="*/ 20 h 20"/>
                <a:gd name="T10" fmla="*/ 8 w 25"/>
                <a:gd name="T11" fmla="*/ 20 h 20"/>
                <a:gd name="T12" fmla="*/ 11 w 25"/>
                <a:gd name="T13" fmla="*/ 20 h 20"/>
                <a:gd name="T14" fmla="*/ 25 w 25"/>
                <a:gd name="T15" fmla="*/ 11 h 20"/>
                <a:gd name="T16" fmla="*/ 25 w 25"/>
                <a:gd name="T17" fmla="*/ 9 h 20"/>
                <a:gd name="T18" fmla="*/ 25 w 25"/>
                <a:gd name="T19" fmla="*/ 6 h 20"/>
                <a:gd name="T20" fmla="*/ 25 w 25"/>
                <a:gd name="T21" fmla="*/ 3 h 20"/>
                <a:gd name="T22" fmla="*/ 22 w 25"/>
                <a:gd name="T23" fmla="*/ 0 h 20"/>
                <a:gd name="T24" fmla="*/ 20 w 25"/>
                <a:gd name="T25" fmla="*/ 0 h 20"/>
                <a:gd name="T26" fmla="*/ 17 w 25"/>
                <a:gd name="T27" fmla="*/ 3 h 20"/>
                <a:gd name="T28" fmla="*/ 3 w 25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32" name="Freeform 1292"/>
            <p:cNvSpPr>
              <a:spLocks/>
            </p:cNvSpPr>
            <p:nvPr/>
          </p:nvSpPr>
          <p:spPr bwMode="auto">
            <a:xfrm>
              <a:off x="3631" y="2548"/>
              <a:ext cx="17" cy="17"/>
            </a:xfrm>
            <a:custGeom>
              <a:avLst/>
              <a:gdLst>
                <a:gd name="T0" fmla="*/ 3 w 17"/>
                <a:gd name="T1" fmla="*/ 9 h 17"/>
                <a:gd name="T2" fmla="*/ 0 w 17"/>
                <a:gd name="T3" fmla="*/ 11 h 17"/>
                <a:gd name="T4" fmla="*/ 0 w 17"/>
                <a:gd name="T5" fmla="*/ 14 h 17"/>
                <a:gd name="T6" fmla="*/ 3 w 17"/>
                <a:gd name="T7" fmla="*/ 17 h 17"/>
                <a:gd name="T8" fmla="*/ 6 w 17"/>
                <a:gd name="T9" fmla="*/ 17 h 17"/>
                <a:gd name="T10" fmla="*/ 8 w 17"/>
                <a:gd name="T11" fmla="*/ 17 h 17"/>
                <a:gd name="T12" fmla="*/ 11 w 17"/>
                <a:gd name="T13" fmla="*/ 17 h 17"/>
                <a:gd name="T14" fmla="*/ 17 w 17"/>
                <a:gd name="T15" fmla="*/ 9 h 17"/>
                <a:gd name="T16" fmla="*/ 17 w 17"/>
                <a:gd name="T17" fmla="*/ 9 h 17"/>
                <a:gd name="T18" fmla="*/ 17 w 17"/>
                <a:gd name="T19" fmla="*/ 6 h 17"/>
                <a:gd name="T20" fmla="*/ 17 w 17"/>
                <a:gd name="T21" fmla="*/ 3 h 17"/>
                <a:gd name="T22" fmla="*/ 14 w 17"/>
                <a:gd name="T23" fmla="*/ 0 h 17"/>
                <a:gd name="T24" fmla="*/ 11 w 17"/>
                <a:gd name="T25" fmla="*/ 0 h 17"/>
                <a:gd name="T26" fmla="*/ 8 w 17"/>
                <a:gd name="T27" fmla="*/ 3 h 17"/>
                <a:gd name="T28" fmla="*/ 3 w 17"/>
                <a:gd name="T29" fmla="*/ 9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3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33" name="Freeform 1293"/>
            <p:cNvSpPr>
              <a:spLocks/>
            </p:cNvSpPr>
            <p:nvPr/>
          </p:nvSpPr>
          <p:spPr bwMode="auto">
            <a:xfrm>
              <a:off x="3637" y="2529"/>
              <a:ext cx="19" cy="19"/>
            </a:xfrm>
            <a:custGeom>
              <a:avLst/>
              <a:gdLst>
                <a:gd name="T0" fmla="*/ 2 w 19"/>
                <a:gd name="T1" fmla="*/ 11 h 19"/>
                <a:gd name="T2" fmla="*/ 0 w 19"/>
                <a:gd name="T3" fmla="*/ 14 h 19"/>
                <a:gd name="T4" fmla="*/ 0 w 19"/>
                <a:gd name="T5" fmla="*/ 16 h 19"/>
                <a:gd name="T6" fmla="*/ 2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2 h 19"/>
                <a:gd name="T22" fmla="*/ 16 w 19"/>
                <a:gd name="T23" fmla="*/ 0 h 19"/>
                <a:gd name="T24" fmla="*/ 14 w 19"/>
                <a:gd name="T25" fmla="*/ 0 h 19"/>
                <a:gd name="T26" fmla="*/ 11 w 19"/>
                <a:gd name="T27" fmla="*/ 2 h 19"/>
                <a:gd name="T28" fmla="*/ 2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2" y="11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34" name="Line 1294"/>
            <p:cNvSpPr>
              <a:spLocks noChangeShapeType="1"/>
            </p:cNvSpPr>
            <p:nvPr/>
          </p:nvSpPr>
          <p:spPr bwMode="auto">
            <a:xfrm flipV="1">
              <a:off x="3651" y="2526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35" name="Line 1295"/>
            <p:cNvSpPr>
              <a:spLocks noChangeShapeType="1"/>
            </p:cNvSpPr>
            <p:nvPr/>
          </p:nvSpPr>
          <p:spPr bwMode="auto">
            <a:xfrm flipV="1">
              <a:off x="3662" y="250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36" name="Freeform 1296"/>
            <p:cNvSpPr>
              <a:spLocks/>
            </p:cNvSpPr>
            <p:nvPr/>
          </p:nvSpPr>
          <p:spPr bwMode="auto">
            <a:xfrm>
              <a:off x="3656" y="2484"/>
              <a:ext cx="20" cy="28"/>
            </a:xfrm>
            <a:custGeom>
              <a:avLst/>
              <a:gdLst>
                <a:gd name="T0" fmla="*/ 3 w 20"/>
                <a:gd name="T1" fmla="*/ 19 h 28"/>
                <a:gd name="T2" fmla="*/ 0 w 20"/>
                <a:gd name="T3" fmla="*/ 22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8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8 h 28"/>
                <a:gd name="T18" fmla="*/ 20 w 20"/>
                <a:gd name="T19" fmla="*/ 5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37" name="Freeform 1297"/>
            <p:cNvSpPr>
              <a:spLocks/>
            </p:cNvSpPr>
            <p:nvPr/>
          </p:nvSpPr>
          <p:spPr bwMode="auto">
            <a:xfrm>
              <a:off x="3664" y="2473"/>
              <a:ext cx="20" cy="22"/>
            </a:xfrm>
            <a:custGeom>
              <a:avLst/>
              <a:gdLst>
                <a:gd name="T0" fmla="*/ 3 w 20"/>
                <a:gd name="T1" fmla="*/ 14 h 22"/>
                <a:gd name="T2" fmla="*/ 0 w 20"/>
                <a:gd name="T3" fmla="*/ 16 h 22"/>
                <a:gd name="T4" fmla="*/ 0 w 20"/>
                <a:gd name="T5" fmla="*/ 19 h 22"/>
                <a:gd name="T6" fmla="*/ 3 w 20"/>
                <a:gd name="T7" fmla="*/ 22 h 22"/>
                <a:gd name="T8" fmla="*/ 6 w 20"/>
                <a:gd name="T9" fmla="*/ 22 h 22"/>
                <a:gd name="T10" fmla="*/ 9 w 20"/>
                <a:gd name="T11" fmla="*/ 22 h 22"/>
                <a:gd name="T12" fmla="*/ 12 w 20"/>
                <a:gd name="T13" fmla="*/ 22 h 22"/>
                <a:gd name="T14" fmla="*/ 20 w 20"/>
                <a:gd name="T15" fmla="*/ 11 h 22"/>
                <a:gd name="T16" fmla="*/ 20 w 20"/>
                <a:gd name="T17" fmla="*/ 8 h 22"/>
                <a:gd name="T18" fmla="*/ 20 w 20"/>
                <a:gd name="T19" fmla="*/ 5 h 22"/>
                <a:gd name="T20" fmla="*/ 20 w 20"/>
                <a:gd name="T21" fmla="*/ 2 h 22"/>
                <a:gd name="T22" fmla="*/ 17 w 20"/>
                <a:gd name="T23" fmla="*/ 0 h 22"/>
                <a:gd name="T24" fmla="*/ 14 w 20"/>
                <a:gd name="T25" fmla="*/ 0 h 22"/>
                <a:gd name="T26" fmla="*/ 12 w 20"/>
                <a:gd name="T27" fmla="*/ 2 h 22"/>
                <a:gd name="T28" fmla="*/ 3 w 2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38" name="Line 1298"/>
            <p:cNvSpPr>
              <a:spLocks noChangeShapeType="1"/>
            </p:cNvSpPr>
            <p:nvPr/>
          </p:nvSpPr>
          <p:spPr bwMode="auto">
            <a:xfrm flipV="1">
              <a:off x="3678" y="2470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39" name="Freeform 1299"/>
            <p:cNvSpPr>
              <a:spLocks/>
            </p:cNvSpPr>
            <p:nvPr/>
          </p:nvSpPr>
          <p:spPr bwMode="auto">
            <a:xfrm>
              <a:off x="3673" y="2447"/>
              <a:ext cx="22" cy="28"/>
            </a:xfrm>
            <a:custGeom>
              <a:avLst/>
              <a:gdLst>
                <a:gd name="T0" fmla="*/ 3 w 22"/>
                <a:gd name="T1" fmla="*/ 20 h 28"/>
                <a:gd name="T2" fmla="*/ 0 w 22"/>
                <a:gd name="T3" fmla="*/ 23 h 28"/>
                <a:gd name="T4" fmla="*/ 0 w 22"/>
                <a:gd name="T5" fmla="*/ 26 h 28"/>
                <a:gd name="T6" fmla="*/ 3 w 22"/>
                <a:gd name="T7" fmla="*/ 28 h 28"/>
                <a:gd name="T8" fmla="*/ 5 w 22"/>
                <a:gd name="T9" fmla="*/ 28 h 28"/>
                <a:gd name="T10" fmla="*/ 8 w 22"/>
                <a:gd name="T11" fmla="*/ 28 h 28"/>
                <a:gd name="T12" fmla="*/ 11 w 22"/>
                <a:gd name="T13" fmla="*/ 28 h 28"/>
                <a:gd name="T14" fmla="*/ 22 w 22"/>
                <a:gd name="T15" fmla="*/ 12 h 28"/>
                <a:gd name="T16" fmla="*/ 22 w 22"/>
                <a:gd name="T17" fmla="*/ 9 h 28"/>
                <a:gd name="T18" fmla="*/ 22 w 22"/>
                <a:gd name="T19" fmla="*/ 6 h 28"/>
                <a:gd name="T20" fmla="*/ 22 w 22"/>
                <a:gd name="T21" fmla="*/ 3 h 28"/>
                <a:gd name="T22" fmla="*/ 19 w 22"/>
                <a:gd name="T23" fmla="*/ 0 h 28"/>
                <a:gd name="T24" fmla="*/ 17 w 22"/>
                <a:gd name="T25" fmla="*/ 0 h 28"/>
                <a:gd name="T26" fmla="*/ 14 w 22"/>
                <a:gd name="T27" fmla="*/ 3 h 28"/>
                <a:gd name="T28" fmla="*/ 3 w 22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3" y="20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40" name="Freeform 1300"/>
            <p:cNvSpPr>
              <a:spLocks/>
            </p:cNvSpPr>
            <p:nvPr/>
          </p:nvSpPr>
          <p:spPr bwMode="auto">
            <a:xfrm>
              <a:off x="3684" y="2428"/>
              <a:ext cx="20" cy="31"/>
            </a:xfrm>
            <a:custGeom>
              <a:avLst/>
              <a:gdLst>
                <a:gd name="T0" fmla="*/ 0 w 20"/>
                <a:gd name="T1" fmla="*/ 25 h 31"/>
                <a:gd name="T2" fmla="*/ 0 w 20"/>
                <a:gd name="T3" fmla="*/ 28 h 31"/>
                <a:gd name="T4" fmla="*/ 3 w 20"/>
                <a:gd name="T5" fmla="*/ 31 h 31"/>
                <a:gd name="T6" fmla="*/ 6 w 20"/>
                <a:gd name="T7" fmla="*/ 31 h 31"/>
                <a:gd name="T8" fmla="*/ 8 w 20"/>
                <a:gd name="T9" fmla="*/ 31 h 31"/>
                <a:gd name="T10" fmla="*/ 11 w 20"/>
                <a:gd name="T11" fmla="*/ 31 h 31"/>
                <a:gd name="T12" fmla="*/ 11 w 20"/>
                <a:gd name="T13" fmla="*/ 28 h 31"/>
                <a:gd name="T14" fmla="*/ 20 w 20"/>
                <a:gd name="T15" fmla="*/ 8 h 31"/>
                <a:gd name="T16" fmla="*/ 20 w 20"/>
                <a:gd name="T17" fmla="*/ 5 h 31"/>
                <a:gd name="T18" fmla="*/ 20 w 20"/>
                <a:gd name="T19" fmla="*/ 3 h 31"/>
                <a:gd name="T20" fmla="*/ 17 w 20"/>
                <a:gd name="T21" fmla="*/ 0 h 31"/>
                <a:gd name="T22" fmla="*/ 14 w 20"/>
                <a:gd name="T23" fmla="*/ 0 h 31"/>
                <a:gd name="T24" fmla="*/ 11 w 20"/>
                <a:gd name="T25" fmla="*/ 3 h 31"/>
                <a:gd name="T26" fmla="*/ 8 w 20"/>
                <a:gd name="T27" fmla="*/ 5 h 31"/>
                <a:gd name="T28" fmla="*/ 0 w 20"/>
                <a:gd name="T29" fmla="*/ 2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1"/>
                <a:gd name="T47" fmla="*/ 20 w 20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1">
                  <a:moveTo>
                    <a:pt x="0" y="25"/>
                  </a:move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8" y="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41" name="Freeform 1301"/>
            <p:cNvSpPr>
              <a:spLocks/>
            </p:cNvSpPr>
            <p:nvPr/>
          </p:nvSpPr>
          <p:spPr bwMode="auto">
            <a:xfrm>
              <a:off x="3692" y="2419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42" name="Line 1302"/>
            <p:cNvSpPr>
              <a:spLocks noChangeShapeType="1"/>
            </p:cNvSpPr>
            <p:nvPr/>
          </p:nvSpPr>
          <p:spPr bwMode="auto">
            <a:xfrm flipV="1">
              <a:off x="3706" y="241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43" name="Freeform 1303"/>
            <p:cNvSpPr>
              <a:spLocks/>
            </p:cNvSpPr>
            <p:nvPr/>
          </p:nvSpPr>
          <p:spPr bwMode="auto">
            <a:xfrm>
              <a:off x="3701" y="2400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7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3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3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44" name="Freeform 1304"/>
            <p:cNvSpPr>
              <a:spLocks/>
            </p:cNvSpPr>
            <p:nvPr/>
          </p:nvSpPr>
          <p:spPr bwMode="auto">
            <a:xfrm>
              <a:off x="3718" y="2383"/>
              <a:ext cx="22" cy="20"/>
            </a:xfrm>
            <a:custGeom>
              <a:avLst/>
              <a:gdLst>
                <a:gd name="T0" fmla="*/ 2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2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2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45" name="Freeform 1305"/>
            <p:cNvSpPr>
              <a:spLocks/>
            </p:cNvSpPr>
            <p:nvPr/>
          </p:nvSpPr>
          <p:spPr bwMode="auto">
            <a:xfrm>
              <a:off x="3729" y="2364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46" name="Line 1306"/>
            <p:cNvSpPr>
              <a:spLocks noChangeShapeType="1"/>
            </p:cNvSpPr>
            <p:nvPr/>
          </p:nvSpPr>
          <p:spPr bwMode="auto">
            <a:xfrm>
              <a:off x="3746" y="2361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47" name="Line 1307"/>
            <p:cNvSpPr>
              <a:spLocks noChangeShapeType="1"/>
            </p:cNvSpPr>
            <p:nvPr/>
          </p:nvSpPr>
          <p:spPr bwMode="auto">
            <a:xfrm flipV="1">
              <a:off x="3751" y="2352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48" name="Freeform 1308"/>
            <p:cNvSpPr>
              <a:spLocks/>
            </p:cNvSpPr>
            <p:nvPr/>
          </p:nvSpPr>
          <p:spPr bwMode="auto">
            <a:xfrm>
              <a:off x="3754" y="2327"/>
              <a:ext cx="25" cy="20"/>
            </a:xfrm>
            <a:custGeom>
              <a:avLst/>
              <a:gdLst>
                <a:gd name="T0" fmla="*/ 3 w 25"/>
                <a:gd name="T1" fmla="*/ 11 h 20"/>
                <a:gd name="T2" fmla="*/ 0 w 25"/>
                <a:gd name="T3" fmla="*/ 14 h 20"/>
                <a:gd name="T4" fmla="*/ 0 w 25"/>
                <a:gd name="T5" fmla="*/ 17 h 20"/>
                <a:gd name="T6" fmla="*/ 3 w 25"/>
                <a:gd name="T7" fmla="*/ 20 h 20"/>
                <a:gd name="T8" fmla="*/ 6 w 25"/>
                <a:gd name="T9" fmla="*/ 20 h 20"/>
                <a:gd name="T10" fmla="*/ 8 w 25"/>
                <a:gd name="T11" fmla="*/ 20 h 20"/>
                <a:gd name="T12" fmla="*/ 11 w 25"/>
                <a:gd name="T13" fmla="*/ 20 h 20"/>
                <a:gd name="T14" fmla="*/ 25 w 25"/>
                <a:gd name="T15" fmla="*/ 11 h 20"/>
                <a:gd name="T16" fmla="*/ 25 w 25"/>
                <a:gd name="T17" fmla="*/ 9 h 20"/>
                <a:gd name="T18" fmla="*/ 25 w 25"/>
                <a:gd name="T19" fmla="*/ 6 h 20"/>
                <a:gd name="T20" fmla="*/ 25 w 25"/>
                <a:gd name="T21" fmla="*/ 3 h 20"/>
                <a:gd name="T22" fmla="*/ 22 w 25"/>
                <a:gd name="T23" fmla="*/ 0 h 20"/>
                <a:gd name="T24" fmla="*/ 20 w 25"/>
                <a:gd name="T25" fmla="*/ 0 h 20"/>
                <a:gd name="T26" fmla="*/ 17 w 25"/>
                <a:gd name="T27" fmla="*/ 3 h 20"/>
                <a:gd name="T28" fmla="*/ 3 w 25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49" name="Freeform 1309"/>
            <p:cNvSpPr>
              <a:spLocks/>
            </p:cNvSpPr>
            <p:nvPr/>
          </p:nvSpPr>
          <p:spPr bwMode="auto">
            <a:xfrm>
              <a:off x="3774" y="2319"/>
              <a:ext cx="19" cy="19"/>
            </a:xfrm>
            <a:custGeom>
              <a:avLst/>
              <a:gdLst>
                <a:gd name="T0" fmla="*/ 2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2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6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2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50" name="Freeform 1310"/>
            <p:cNvSpPr>
              <a:spLocks/>
            </p:cNvSpPr>
            <p:nvPr/>
          </p:nvSpPr>
          <p:spPr bwMode="auto">
            <a:xfrm>
              <a:off x="3793" y="2310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51" name="Line 1311"/>
            <p:cNvSpPr>
              <a:spLocks noChangeShapeType="1"/>
            </p:cNvSpPr>
            <p:nvPr/>
          </p:nvSpPr>
          <p:spPr bwMode="auto">
            <a:xfrm>
              <a:off x="3816" y="2316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52" name="Freeform 1312"/>
            <p:cNvSpPr>
              <a:spLocks/>
            </p:cNvSpPr>
            <p:nvPr/>
          </p:nvSpPr>
          <p:spPr bwMode="auto">
            <a:xfrm>
              <a:off x="3810" y="2299"/>
              <a:ext cx="20" cy="23"/>
            </a:xfrm>
            <a:custGeom>
              <a:avLst/>
              <a:gdLst>
                <a:gd name="T0" fmla="*/ 3 w 20"/>
                <a:gd name="T1" fmla="*/ 14 h 23"/>
                <a:gd name="T2" fmla="*/ 0 w 20"/>
                <a:gd name="T3" fmla="*/ 17 h 23"/>
                <a:gd name="T4" fmla="*/ 0 w 20"/>
                <a:gd name="T5" fmla="*/ 20 h 23"/>
                <a:gd name="T6" fmla="*/ 3 w 20"/>
                <a:gd name="T7" fmla="*/ 23 h 23"/>
                <a:gd name="T8" fmla="*/ 6 w 20"/>
                <a:gd name="T9" fmla="*/ 23 h 23"/>
                <a:gd name="T10" fmla="*/ 8 w 20"/>
                <a:gd name="T11" fmla="*/ 23 h 23"/>
                <a:gd name="T12" fmla="*/ 11 w 20"/>
                <a:gd name="T13" fmla="*/ 23 h 23"/>
                <a:gd name="T14" fmla="*/ 20 w 20"/>
                <a:gd name="T15" fmla="*/ 11 h 23"/>
                <a:gd name="T16" fmla="*/ 20 w 20"/>
                <a:gd name="T17" fmla="*/ 9 h 23"/>
                <a:gd name="T18" fmla="*/ 20 w 20"/>
                <a:gd name="T19" fmla="*/ 6 h 23"/>
                <a:gd name="T20" fmla="*/ 20 w 20"/>
                <a:gd name="T21" fmla="*/ 3 h 23"/>
                <a:gd name="T22" fmla="*/ 17 w 20"/>
                <a:gd name="T23" fmla="*/ 0 h 23"/>
                <a:gd name="T24" fmla="*/ 14 w 20"/>
                <a:gd name="T25" fmla="*/ 0 h 23"/>
                <a:gd name="T26" fmla="*/ 11 w 20"/>
                <a:gd name="T27" fmla="*/ 3 h 23"/>
                <a:gd name="T28" fmla="*/ 3 w 20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53" name="Freeform 1313"/>
            <p:cNvSpPr>
              <a:spLocks/>
            </p:cNvSpPr>
            <p:nvPr/>
          </p:nvSpPr>
          <p:spPr bwMode="auto">
            <a:xfrm>
              <a:off x="3830" y="2299"/>
              <a:ext cx="19" cy="23"/>
            </a:xfrm>
            <a:custGeom>
              <a:avLst/>
              <a:gdLst>
                <a:gd name="T0" fmla="*/ 11 w 19"/>
                <a:gd name="T1" fmla="*/ 3 h 23"/>
                <a:gd name="T2" fmla="*/ 8 w 19"/>
                <a:gd name="T3" fmla="*/ 0 h 23"/>
                <a:gd name="T4" fmla="*/ 5 w 19"/>
                <a:gd name="T5" fmla="*/ 0 h 23"/>
                <a:gd name="T6" fmla="*/ 2 w 19"/>
                <a:gd name="T7" fmla="*/ 3 h 23"/>
                <a:gd name="T8" fmla="*/ 0 w 19"/>
                <a:gd name="T9" fmla="*/ 6 h 23"/>
                <a:gd name="T10" fmla="*/ 0 w 19"/>
                <a:gd name="T11" fmla="*/ 9 h 23"/>
                <a:gd name="T12" fmla="*/ 2 w 19"/>
                <a:gd name="T13" fmla="*/ 11 h 23"/>
                <a:gd name="T14" fmla="*/ 11 w 19"/>
                <a:gd name="T15" fmla="*/ 23 h 23"/>
                <a:gd name="T16" fmla="*/ 13 w 19"/>
                <a:gd name="T17" fmla="*/ 23 h 23"/>
                <a:gd name="T18" fmla="*/ 16 w 19"/>
                <a:gd name="T19" fmla="*/ 23 h 23"/>
                <a:gd name="T20" fmla="*/ 19 w 19"/>
                <a:gd name="T21" fmla="*/ 23 h 23"/>
                <a:gd name="T22" fmla="*/ 19 w 19"/>
                <a:gd name="T23" fmla="*/ 20 h 23"/>
                <a:gd name="T24" fmla="*/ 19 w 19"/>
                <a:gd name="T25" fmla="*/ 17 h 23"/>
                <a:gd name="T26" fmla="*/ 19 w 19"/>
                <a:gd name="T27" fmla="*/ 14 h 23"/>
                <a:gd name="T28" fmla="*/ 11 w 19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54" name="Line 1314"/>
            <p:cNvSpPr>
              <a:spLocks noChangeShapeType="1"/>
            </p:cNvSpPr>
            <p:nvPr/>
          </p:nvSpPr>
          <p:spPr bwMode="auto">
            <a:xfrm>
              <a:off x="3843" y="23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55" name="Freeform 1315"/>
            <p:cNvSpPr>
              <a:spLocks/>
            </p:cNvSpPr>
            <p:nvPr/>
          </p:nvSpPr>
          <p:spPr bwMode="auto">
            <a:xfrm>
              <a:off x="3857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56" name="Line 1316"/>
            <p:cNvSpPr>
              <a:spLocks noChangeShapeType="1"/>
            </p:cNvSpPr>
            <p:nvPr/>
          </p:nvSpPr>
          <p:spPr bwMode="auto">
            <a:xfrm>
              <a:off x="3871" y="2324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57" name="Line 1317"/>
            <p:cNvSpPr>
              <a:spLocks noChangeShapeType="1"/>
            </p:cNvSpPr>
            <p:nvPr/>
          </p:nvSpPr>
          <p:spPr bwMode="auto">
            <a:xfrm>
              <a:off x="3880" y="233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58" name="Line 1318"/>
            <p:cNvSpPr>
              <a:spLocks noChangeShapeType="1"/>
            </p:cNvSpPr>
            <p:nvPr/>
          </p:nvSpPr>
          <p:spPr bwMode="auto">
            <a:xfrm>
              <a:off x="3899" y="234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59" name="Freeform 1319"/>
            <p:cNvSpPr>
              <a:spLocks/>
            </p:cNvSpPr>
            <p:nvPr/>
          </p:nvSpPr>
          <p:spPr bwMode="auto">
            <a:xfrm>
              <a:off x="3894" y="2336"/>
              <a:ext cx="19" cy="22"/>
            </a:xfrm>
            <a:custGeom>
              <a:avLst/>
              <a:gdLst>
                <a:gd name="T0" fmla="*/ 11 w 19"/>
                <a:gd name="T1" fmla="*/ 2 h 22"/>
                <a:gd name="T2" fmla="*/ 8 w 19"/>
                <a:gd name="T3" fmla="*/ 0 h 22"/>
                <a:gd name="T4" fmla="*/ 5 w 19"/>
                <a:gd name="T5" fmla="*/ 0 h 22"/>
                <a:gd name="T6" fmla="*/ 3 w 19"/>
                <a:gd name="T7" fmla="*/ 2 h 22"/>
                <a:gd name="T8" fmla="*/ 0 w 19"/>
                <a:gd name="T9" fmla="*/ 5 h 22"/>
                <a:gd name="T10" fmla="*/ 0 w 19"/>
                <a:gd name="T11" fmla="*/ 8 h 22"/>
                <a:gd name="T12" fmla="*/ 3 w 19"/>
                <a:gd name="T13" fmla="*/ 11 h 22"/>
                <a:gd name="T14" fmla="*/ 11 w 19"/>
                <a:gd name="T15" fmla="*/ 22 h 22"/>
                <a:gd name="T16" fmla="*/ 14 w 19"/>
                <a:gd name="T17" fmla="*/ 22 h 22"/>
                <a:gd name="T18" fmla="*/ 17 w 19"/>
                <a:gd name="T19" fmla="*/ 22 h 22"/>
                <a:gd name="T20" fmla="*/ 19 w 19"/>
                <a:gd name="T21" fmla="*/ 22 h 22"/>
                <a:gd name="T22" fmla="*/ 19 w 19"/>
                <a:gd name="T23" fmla="*/ 19 h 22"/>
                <a:gd name="T24" fmla="*/ 19 w 19"/>
                <a:gd name="T25" fmla="*/ 16 h 22"/>
                <a:gd name="T26" fmla="*/ 19 w 19"/>
                <a:gd name="T27" fmla="*/ 14 h 22"/>
                <a:gd name="T28" fmla="*/ 11 w 19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60" name="Line 1320"/>
            <p:cNvSpPr>
              <a:spLocks noChangeShapeType="1"/>
            </p:cNvSpPr>
            <p:nvPr/>
          </p:nvSpPr>
          <p:spPr bwMode="auto">
            <a:xfrm>
              <a:off x="3916" y="236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61" name="Freeform 1321"/>
            <p:cNvSpPr>
              <a:spLocks/>
            </p:cNvSpPr>
            <p:nvPr/>
          </p:nvSpPr>
          <p:spPr bwMode="auto">
            <a:xfrm>
              <a:off x="2901" y="3027"/>
              <a:ext cx="20" cy="19"/>
            </a:xfrm>
            <a:custGeom>
              <a:avLst/>
              <a:gdLst>
                <a:gd name="T0" fmla="*/ 11 w 20"/>
                <a:gd name="T1" fmla="*/ 2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2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6 h 19"/>
                <a:gd name="T24" fmla="*/ 20 w 20"/>
                <a:gd name="T25" fmla="*/ 13 h 19"/>
                <a:gd name="T26" fmla="*/ 20 w 20"/>
                <a:gd name="T27" fmla="*/ 11 h 19"/>
                <a:gd name="T28" fmla="*/ 11 w 20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62" name="Freeform 1322"/>
            <p:cNvSpPr>
              <a:spLocks/>
            </p:cNvSpPr>
            <p:nvPr/>
          </p:nvSpPr>
          <p:spPr bwMode="auto">
            <a:xfrm>
              <a:off x="2918" y="3035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6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63" name="Freeform 1323"/>
            <p:cNvSpPr>
              <a:spLocks/>
            </p:cNvSpPr>
            <p:nvPr/>
          </p:nvSpPr>
          <p:spPr bwMode="auto">
            <a:xfrm>
              <a:off x="2929" y="3052"/>
              <a:ext cx="19" cy="22"/>
            </a:xfrm>
            <a:custGeom>
              <a:avLst/>
              <a:gdLst>
                <a:gd name="T0" fmla="*/ 11 w 19"/>
                <a:gd name="T1" fmla="*/ 2 h 22"/>
                <a:gd name="T2" fmla="*/ 8 w 19"/>
                <a:gd name="T3" fmla="*/ 0 h 22"/>
                <a:gd name="T4" fmla="*/ 5 w 19"/>
                <a:gd name="T5" fmla="*/ 0 h 22"/>
                <a:gd name="T6" fmla="*/ 3 w 19"/>
                <a:gd name="T7" fmla="*/ 2 h 22"/>
                <a:gd name="T8" fmla="*/ 0 w 19"/>
                <a:gd name="T9" fmla="*/ 5 h 22"/>
                <a:gd name="T10" fmla="*/ 0 w 19"/>
                <a:gd name="T11" fmla="*/ 8 h 22"/>
                <a:gd name="T12" fmla="*/ 3 w 19"/>
                <a:gd name="T13" fmla="*/ 11 h 22"/>
                <a:gd name="T14" fmla="*/ 11 w 19"/>
                <a:gd name="T15" fmla="*/ 22 h 22"/>
                <a:gd name="T16" fmla="*/ 14 w 19"/>
                <a:gd name="T17" fmla="*/ 22 h 22"/>
                <a:gd name="T18" fmla="*/ 17 w 19"/>
                <a:gd name="T19" fmla="*/ 22 h 22"/>
                <a:gd name="T20" fmla="*/ 19 w 19"/>
                <a:gd name="T21" fmla="*/ 22 h 22"/>
                <a:gd name="T22" fmla="*/ 19 w 19"/>
                <a:gd name="T23" fmla="*/ 19 h 22"/>
                <a:gd name="T24" fmla="*/ 19 w 19"/>
                <a:gd name="T25" fmla="*/ 16 h 22"/>
                <a:gd name="T26" fmla="*/ 19 w 19"/>
                <a:gd name="T27" fmla="*/ 14 h 22"/>
                <a:gd name="T28" fmla="*/ 11 w 19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64" name="Freeform 1324"/>
            <p:cNvSpPr>
              <a:spLocks/>
            </p:cNvSpPr>
            <p:nvPr/>
          </p:nvSpPr>
          <p:spPr bwMode="auto">
            <a:xfrm>
              <a:off x="2946" y="3063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65" name="Line 1325"/>
            <p:cNvSpPr>
              <a:spLocks noChangeShapeType="1"/>
            </p:cNvSpPr>
            <p:nvPr/>
          </p:nvSpPr>
          <p:spPr bwMode="auto">
            <a:xfrm>
              <a:off x="2960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66" name="Line 1326"/>
            <p:cNvSpPr>
              <a:spLocks noChangeShapeType="1"/>
            </p:cNvSpPr>
            <p:nvPr/>
          </p:nvSpPr>
          <p:spPr bwMode="auto">
            <a:xfrm>
              <a:off x="2971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67" name="Line 1327"/>
            <p:cNvSpPr>
              <a:spLocks noChangeShapeType="1"/>
            </p:cNvSpPr>
            <p:nvPr/>
          </p:nvSpPr>
          <p:spPr bwMode="auto">
            <a:xfrm>
              <a:off x="2979" y="3077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68" name="Line 1328"/>
            <p:cNvSpPr>
              <a:spLocks noChangeShapeType="1"/>
            </p:cNvSpPr>
            <p:nvPr/>
          </p:nvSpPr>
          <p:spPr bwMode="auto">
            <a:xfrm>
              <a:off x="2996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69" name="Line 1329"/>
            <p:cNvSpPr>
              <a:spLocks noChangeShapeType="1"/>
            </p:cNvSpPr>
            <p:nvPr/>
          </p:nvSpPr>
          <p:spPr bwMode="auto">
            <a:xfrm>
              <a:off x="3016" y="30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70" name="Freeform 1330"/>
            <p:cNvSpPr>
              <a:spLocks/>
            </p:cNvSpPr>
            <p:nvPr/>
          </p:nvSpPr>
          <p:spPr bwMode="auto">
            <a:xfrm>
              <a:off x="3010" y="3063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8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71" name="Freeform 1331"/>
            <p:cNvSpPr>
              <a:spLocks/>
            </p:cNvSpPr>
            <p:nvPr/>
          </p:nvSpPr>
          <p:spPr bwMode="auto">
            <a:xfrm>
              <a:off x="3030" y="3052"/>
              <a:ext cx="19" cy="22"/>
            </a:xfrm>
            <a:custGeom>
              <a:avLst/>
              <a:gdLst>
                <a:gd name="T0" fmla="*/ 2 w 19"/>
                <a:gd name="T1" fmla="*/ 14 h 22"/>
                <a:gd name="T2" fmla="*/ 0 w 19"/>
                <a:gd name="T3" fmla="*/ 16 h 22"/>
                <a:gd name="T4" fmla="*/ 0 w 19"/>
                <a:gd name="T5" fmla="*/ 19 h 22"/>
                <a:gd name="T6" fmla="*/ 2 w 19"/>
                <a:gd name="T7" fmla="*/ 22 h 22"/>
                <a:gd name="T8" fmla="*/ 5 w 19"/>
                <a:gd name="T9" fmla="*/ 22 h 22"/>
                <a:gd name="T10" fmla="*/ 8 w 19"/>
                <a:gd name="T11" fmla="*/ 22 h 22"/>
                <a:gd name="T12" fmla="*/ 11 w 19"/>
                <a:gd name="T13" fmla="*/ 22 h 22"/>
                <a:gd name="T14" fmla="*/ 19 w 19"/>
                <a:gd name="T15" fmla="*/ 11 h 22"/>
                <a:gd name="T16" fmla="*/ 19 w 19"/>
                <a:gd name="T17" fmla="*/ 8 h 22"/>
                <a:gd name="T18" fmla="*/ 19 w 19"/>
                <a:gd name="T19" fmla="*/ 5 h 22"/>
                <a:gd name="T20" fmla="*/ 19 w 19"/>
                <a:gd name="T21" fmla="*/ 2 h 22"/>
                <a:gd name="T22" fmla="*/ 16 w 19"/>
                <a:gd name="T23" fmla="*/ 0 h 22"/>
                <a:gd name="T24" fmla="*/ 14 w 19"/>
                <a:gd name="T25" fmla="*/ 0 h 22"/>
                <a:gd name="T26" fmla="*/ 11 w 19"/>
                <a:gd name="T27" fmla="*/ 2 h 22"/>
                <a:gd name="T28" fmla="*/ 2 w 19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2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72" name="Freeform 1332"/>
            <p:cNvSpPr>
              <a:spLocks/>
            </p:cNvSpPr>
            <p:nvPr/>
          </p:nvSpPr>
          <p:spPr bwMode="auto">
            <a:xfrm>
              <a:off x="3046" y="3043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73" name="Freeform 1333"/>
            <p:cNvSpPr>
              <a:spLocks/>
            </p:cNvSpPr>
            <p:nvPr/>
          </p:nvSpPr>
          <p:spPr bwMode="auto">
            <a:xfrm>
              <a:off x="3055" y="3027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3 h 19"/>
                <a:gd name="T4" fmla="*/ 0 w 22"/>
                <a:gd name="T5" fmla="*/ 16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2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2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3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74" name="Freeform 1334"/>
            <p:cNvSpPr>
              <a:spLocks/>
            </p:cNvSpPr>
            <p:nvPr/>
          </p:nvSpPr>
          <p:spPr bwMode="auto">
            <a:xfrm>
              <a:off x="3074" y="3007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1 h 20"/>
                <a:gd name="T16" fmla="*/ 20 w 20"/>
                <a:gd name="T17" fmla="*/ 8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75" name="Freeform 1335"/>
            <p:cNvSpPr>
              <a:spLocks/>
            </p:cNvSpPr>
            <p:nvPr/>
          </p:nvSpPr>
          <p:spPr bwMode="auto">
            <a:xfrm>
              <a:off x="3083" y="2990"/>
              <a:ext cx="19" cy="28"/>
            </a:xfrm>
            <a:custGeom>
              <a:avLst/>
              <a:gdLst>
                <a:gd name="T0" fmla="*/ 3 w 19"/>
                <a:gd name="T1" fmla="*/ 20 h 28"/>
                <a:gd name="T2" fmla="*/ 0 w 19"/>
                <a:gd name="T3" fmla="*/ 23 h 28"/>
                <a:gd name="T4" fmla="*/ 0 w 19"/>
                <a:gd name="T5" fmla="*/ 25 h 28"/>
                <a:gd name="T6" fmla="*/ 3 w 19"/>
                <a:gd name="T7" fmla="*/ 28 h 28"/>
                <a:gd name="T8" fmla="*/ 5 w 19"/>
                <a:gd name="T9" fmla="*/ 28 h 28"/>
                <a:gd name="T10" fmla="*/ 8 w 19"/>
                <a:gd name="T11" fmla="*/ 28 h 28"/>
                <a:gd name="T12" fmla="*/ 11 w 19"/>
                <a:gd name="T13" fmla="*/ 28 h 28"/>
                <a:gd name="T14" fmla="*/ 19 w 19"/>
                <a:gd name="T15" fmla="*/ 11 h 28"/>
                <a:gd name="T16" fmla="*/ 19 w 19"/>
                <a:gd name="T17" fmla="*/ 9 h 28"/>
                <a:gd name="T18" fmla="*/ 19 w 19"/>
                <a:gd name="T19" fmla="*/ 6 h 28"/>
                <a:gd name="T20" fmla="*/ 19 w 19"/>
                <a:gd name="T21" fmla="*/ 3 h 28"/>
                <a:gd name="T22" fmla="*/ 17 w 19"/>
                <a:gd name="T23" fmla="*/ 0 h 28"/>
                <a:gd name="T24" fmla="*/ 14 w 19"/>
                <a:gd name="T25" fmla="*/ 0 h 28"/>
                <a:gd name="T26" fmla="*/ 11 w 19"/>
                <a:gd name="T27" fmla="*/ 3 h 28"/>
                <a:gd name="T28" fmla="*/ 3 w 19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76" name="Freeform 1336"/>
            <p:cNvSpPr>
              <a:spLocks/>
            </p:cNvSpPr>
            <p:nvPr/>
          </p:nvSpPr>
          <p:spPr bwMode="auto">
            <a:xfrm>
              <a:off x="3091" y="2979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7 h 22"/>
                <a:gd name="T4" fmla="*/ 0 w 22"/>
                <a:gd name="T5" fmla="*/ 20 h 22"/>
                <a:gd name="T6" fmla="*/ 3 w 22"/>
                <a:gd name="T7" fmla="*/ 22 h 22"/>
                <a:gd name="T8" fmla="*/ 6 w 22"/>
                <a:gd name="T9" fmla="*/ 22 h 22"/>
                <a:gd name="T10" fmla="*/ 9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6 h 22"/>
                <a:gd name="T20" fmla="*/ 22 w 22"/>
                <a:gd name="T21" fmla="*/ 3 h 22"/>
                <a:gd name="T22" fmla="*/ 20 w 22"/>
                <a:gd name="T23" fmla="*/ 0 h 22"/>
                <a:gd name="T24" fmla="*/ 17 w 22"/>
                <a:gd name="T25" fmla="*/ 0 h 22"/>
                <a:gd name="T26" fmla="*/ 14 w 22"/>
                <a:gd name="T27" fmla="*/ 3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77" name="Line 1337"/>
            <p:cNvSpPr>
              <a:spLocks noChangeShapeType="1"/>
            </p:cNvSpPr>
            <p:nvPr/>
          </p:nvSpPr>
          <p:spPr bwMode="auto">
            <a:xfrm flipV="1">
              <a:off x="3116" y="296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78" name="Line 1338"/>
            <p:cNvSpPr>
              <a:spLocks noChangeShapeType="1"/>
            </p:cNvSpPr>
            <p:nvPr/>
          </p:nvSpPr>
          <p:spPr bwMode="auto">
            <a:xfrm flipV="1">
              <a:off x="3125" y="2948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79" name="Line 1339"/>
            <p:cNvSpPr>
              <a:spLocks noChangeShapeType="1"/>
            </p:cNvSpPr>
            <p:nvPr/>
          </p:nvSpPr>
          <p:spPr bwMode="auto">
            <a:xfrm flipV="1">
              <a:off x="3136" y="293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80" name="Line 1340"/>
            <p:cNvSpPr>
              <a:spLocks noChangeShapeType="1"/>
            </p:cNvSpPr>
            <p:nvPr/>
          </p:nvSpPr>
          <p:spPr bwMode="auto">
            <a:xfrm flipV="1">
              <a:off x="3144" y="291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81" name="Freeform 1341"/>
            <p:cNvSpPr>
              <a:spLocks/>
            </p:cNvSpPr>
            <p:nvPr/>
          </p:nvSpPr>
          <p:spPr bwMode="auto">
            <a:xfrm>
              <a:off x="3147" y="2889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82" name="Line 1342"/>
            <p:cNvSpPr>
              <a:spLocks noChangeShapeType="1"/>
            </p:cNvSpPr>
            <p:nvPr/>
          </p:nvSpPr>
          <p:spPr bwMode="auto">
            <a:xfrm flipV="1">
              <a:off x="3161" y="2878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83" name="Line 1343"/>
            <p:cNvSpPr>
              <a:spLocks noChangeShapeType="1"/>
            </p:cNvSpPr>
            <p:nvPr/>
          </p:nvSpPr>
          <p:spPr bwMode="auto">
            <a:xfrm flipV="1">
              <a:off x="3172" y="286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84" name="Line 1344"/>
            <p:cNvSpPr>
              <a:spLocks noChangeShapeType="1"/>
            </p:cNvSpPr>
            <p:nvPr/>
          </p:nvSpPr>
          <p:spPr bwMode="auto">
            <a:xfrm flipV="1">
              <a:off x="3181" y="284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85" name="Line 1345"/>
            <p:cNvSpPr>
              <a:spLocks noChangeShapeType="1"/>
            </p:cNvSpPr>
            <p:nvPr/>
          </p:nvSpPr>
          <p:spPr bwMode="auto">
            <a:xfrm flipV="1">
              <a:off x="3189" y="2825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86" name="Line 1346"/>
            <p:cNvSpPr>
              <a:spLocks noChangeShapeType="1"/>
            </p:cNvSpPr>
            <p:nvPr/>
          </p:nvSpPr>
          <p:spPr bwMode="auto">
            <a:xfrm flipV="1">
              <a:off x="3189" y="281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87" name="Line 1347"/>
            <p:cNvSpPr>
              <a:spLocks noChangeShapeType="1"/>
            </p:cNvSpPr>
            <p:nvPr/>
          </p:nvSpPr>
          <p:spPr bwMode="auto">
            <a:xfrm flipV="1">
              <a:off x="3197" y="2797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88" name="Freeform 1348"/>
            <p:cNvSpPr>
              <a:spLocks/>
            </p:cNvSpPr>
            <p:nvPr/>
          </p:nvSpPr>
          <p:spPr bwMode="auto">
            <a:xfrm>
              <a:off x="3192" y="2772"/>
              <a:ext cx="22" cy="31"/>
            </a:xfrm>
            <a:custGeom>
              <a:avLst/>
              <a:gdLst>
                <a:gd name="T0" fmla="*/ 3 w 22"/>
                <a:gd name="T1" fmla="*/ 22 h 31"/>
                <a:gd name="T2" fmla="*/ 0 w 22"/>
                <a:gd name="T3" fmla="*/ 25 h 31"/>
                <a:gd name="T4" fmla="*/ 0 w 22"/>
                <a:gd name="T5" fmla="*/ 28 h 31"/>
                <a:gd name="T6" fmla="*/ 3 w 22"/>
                <a:gd name="T7" fmla="*/ 31 h 31"/>
                <a:gd name="T8" fmla="*/ 5 w 22"/>
                <a:gd name="T9" fmla="*/ 31 h 31"/>
                <a:gd name="T10" fmla="*/ 8 w 22"/>
                <a:gd name="T11" fmla="*/ 31 h 31"/>
                <a:gd name="T12" fmla="*/ 11 w 22"/>
                <a:gd name="T13" fmla="*/ 31 h 31"/>
                <a:gd name="T14" fmla="*/ 22 w 22"/>
                <a:gd name="T15" fmla="*/ 11 h 31"/>
                <a:gd name="T16" fmla="*/ 22 w 22"/>
                <a:gd name="T17" fmla="*/ 8 h 31"/>
                <a:gd name="T18" fmla="*/ 22 w 22"/>
                <a:gd name="T19" fmla="*/ 6 h 31"/>
                <a:gd name="T20" fmla="*/ 22 w 22"/>
                <a:gd name="T21" fmla="*/ 3 h 31"/>
                <a:gd name="T22" fmla="*/ 19 w 22"/>
                <a:gd name="T23" fmla="*/ 0 h 31"/>
                <a:gd name="T24" fmla="*/ 17 w 22"/>
                <a:gd name="T25" fmla="*/ 0 h 31"/>
                <a:gd name="T26" fmla="*/ 14 w 22"/>
                <a:gd name="T27" fmla="*/ 3 h 31"/>
                <a:gd name="T28" fmla="*/ 3 w 22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1"/>
                <a:gd name="T47" fmla="*/ 22 w 22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89" name="Freeform 1349"/>
            <p:cNvSpPr>
              <a:spLocks/>
            </p:cNvSpPr>
            <p:nvPr/>
          </p:nvSpPr>
          <p:spPr bwMode="auto">
            <a:xfrm>
              <a:off x="3203" y="2755"/>
              <a:ext cx="20" cy="28"/>
            </a:xfrm>
            <a:custGeom>
              <a:avLst/>
              <a:gdLst>
                <a:gd name="T0" fmla="*/ 3 w 20"/>
                <a:gd name="T1" fmla="*/ 20 h 28"/>
                <a:gd name="T2" fmla="*/ 0 w 20"/>
                <a:gd name="T3" fmla="*/ 23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8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9 h 28"/>
                <a:gd name="T18" fmla="*/ 20 w 20"/>
                <a:gd name="T19" fmla="*/ 6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90" name="Freeform 1350"/>
            <p:cNvSpPr>
              <a:spLocks/>
            </p:cNvSpPr>
            <p:nvPr/>
          </p:nvSpPr>
          <p:spPr bwMode="auto">
            <a:xfrm>
              <a:off x="3211" y="2744"/>
              <a:ext cx="20" cy="22"/>
            </a:xfrm>
            <a:custGeom>
              <a:avLst/>
              <a:gdLst>
                <a:gd name="T0" fmla="*/ 3 w 20"/>
                <a:gd name="T1" fmla="*/ 14 h 22"/>
                <a:gd name="T2" fmla="*/ 0 w 20"/>
                <a:gd name="T3" fmla="*/ 17 h 22"/>
                <a:gd name="T4" fmla="*/ 0 w 20"/>
                <a:gd name="T5" fmla="*/ 20 h 22"/>
                <a:gd name="T6" fmla="*/ 3 w 20"/>
                <a:gd name="T7" fmla="*/ 22 h 22"/>
                <a:gd name="T8" fmla="*/ 6 w 20"/>
                <a:gd name="T9" fmla="*/ 22 h 22"/>
                <a:gd name="T10" fmla="*/ 9 w 20"/>
                <a:gd name="T11" fmla="*/ 22 h 22"/>
                <a:gd name="T12" fmla="*/ 12 w 20"/>
                <a:gd name="T13" fmla="*/ 22 h 22"/>
                <a:gd name="T14" fmla="*/ 20 w 20"/>
                <a:gd name="T15" fmla="*/ 11 h 22"/>
                <a:gd name="T16" fmla="*/ 20 w 20"/>
                <a:gd name="T17" fmla="*/ 8 h 22"/>
                <a:gd name="T18" fmla="*/ 20 w 20"/>
                <a:gd name="T19" fmla="*/ 6 h 22"/>
                <a:gd name="T20" fmla="*/ 20 w 20"/>
                <a:gd name="T21" fmla="*/ 3 h 22"/>
                <a:gd name="T22" fmla="*/ 17 w 20"/>
                <a:gd name="T23" fmla="*/ 0 h 22"/>
                <a:gd name="T24" fmla="*/ 14 w 20"/>
                <a:gd name="T25" fmla="*/ 0 h 22"/>
                <a:gd name="T26" fmla="*/ 12 w 20"/>
                <a:gd name="T27" fmla="*/ 3 h 22"/>
                <a:gd name="T28" fmla="*/ 3 w 2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91" name="Line 1351"/>
            <p:cNvSpPr>
              <a:spLocks noChangeShapeType="1"/>
            </p:cNvSpPr>
            <p:nvPr/>
          </p:nvSpPr>
          <p:spPr bwMode="auto">
            <a:xfrm flipV="1">
              <a:off x="3225" y="2733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92" name="Line 1352"/>
            <p:cNvSpPr>
              <a:spLocks noChangeShapeType="1"/>
            </p:cNvSpPr>
            <p:nvPr/>
          </p:nvSpPr>
          <p:spPr bwMode="auto">
            <a:xfrm flipV="1">
              <a:off x="3237" y="2713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93" name="Line 1353"/>
            <p:cNvSpPr>
              <a:spLocks noChangeShapeType="1"/>
            </p:cNvSpPr>
            <p:nvPr/>
          </p:nvSpPr>
          <p:spPr bwMode="auto">
            <a:xfrm flipV="1">
              <a:off x="3245" y="2696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94" name="Freeform 1354"/>
            <p:cNvSpPr>
              <a:spLocks/>
            </p:cNvSpPr>
            <p:nvPr/>
          </p:nvSpPr>
          <p:spPr bwMode="auto">
            <a:xfrm>
              <a:off x="3239" y="2671"/>
              <a:ext cx="20" cy="23"/>
            </a:xfrm>
            <a:custGeom>
              <a:avLst/>
              <a:gdLst>
                <a:gd name="T0" fmla="*/ 3 w 20"/>
                <a:gd name="T1" fmla="*/ 14 h 23"/>
                <a:gd name="T2" fmla="*/ 0 w 20"/>
                <a:gd name="T3" fmla="*/ 17 h 23"/>
                <a:gd name="T4" fmla="*/ 0 w 20"/>
                <a:gd name="T5" fmla="*/ 20 h 23"/>
                <a:gd name="T6" fmla="*/ 3 w 20"/>
                <a:gd name="T7" fmla="*/ 23 h 23"/>
                <a:gd name="T8" fmla="*/ 6 w 20"/>
                <a:gd name="T9" fmla="*/ 23 h 23"/>
                <a:gd name="T10" fmla="*/ 9 w 20"/>
                <a:gd name="T11" fmla="*/ 23 h 23"/>
                <a:gd name="T12" fmla="*/ 12 w 20"/>
                <a:gd name="T13" fmla="*/ 23 h 23"/>
                <a:gd name="T14" fmla="*/ 20 w 20"/>
                <a:gd name="T15" fmla="*/ 11 h 23"/>
                <a:gd name="T16" fmla="*/ 20 w 20"/>
                <a:gd name="T17" fmla="*/ 9 h 23"/>
                <a:gd name="T18" fmla="*/ 20 w 20"/>
                <a:gd name="T19" fmla="*/ 6 h 23"/>
                <a:gd name="T20" fmla="*/ 20 w 20"/>
                <a:gd name="T21" fmla="*/ 3 h 23"/>
                <a:gd name="T22" fmla="*/ 17 w 20"/>
                <a:gd name="T23" fmla="*/ 0 h 23"/>
                <a:gd name="T24" fmla="*/ 14 w 20"/>
                <a:gd name="T25" fmla="*/ 0 h 23"/>
                <a:gd name="T26" fmla="*/ 12 w 20"/>
                <a:gd name="T27" fmla="*/ 3 h 23"/>
                <a:gd name="T28" fmla="*/ 3 w 20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95" name="Freeform 1355"/>
            <p:cNvSpPr>
              <a:spLocks/>
            </p:cNvSpPr>
            <p:nvPr/>
          </p:nvSpPr>
          <p:spPr bwMode="auto">
            <a:xfrm>
              <a:off x="3248" y="2654"/>
              <a:ext cx="19" cy="20"/>
            </a:xfrm>
            <a:custGeom>
              <a:avLst/>
              <a:gdLst>
                <a:gd name="T0" fmla="*/ 3 w 19"/>
                <a:gd name="T1" fmla="*/ 12 h 20"/>
                <a:gd name="T2" fmla="*/ 0 w 19"/>
                <a:gd name="T3" fmla="*/ 14 h 20"/>
                <a:gd name="T4" fmla="*/ 0 w 19"/>
                <a:gd name="T5" fmla="*/ 17 h 20"/>
                <a:gd name="T6" fmla="*/ 3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2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7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3 w 19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96" name="Line 1356"/>
            <p:cNvSpPr>
              <a:spLocks noChangeShapeType="1"/>
            </p:cNvSpPr>
            <p:nvPr/>
          </p:nvSpPr>
          <p:spPr bwMode="auto">
            <a:xfrm flipV="1">
              <a:off x="3262" y="265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97" name="Freeform 1357"/>
            <p:cNvSpPr>
              <a:spLocks/>
            </p:cNvSpPr>
            <p:nvPr/>
          </p:nvSpPr>
          <p:spPr bwMode="auto">
            <a:xfrm>
              <a:off x="3256" y="2626"/>
              <a:ext cx="23" cy="31"/>
            </a:xfrm>
            <a:custGeom>
              <a:avLst/>
              <a:gdLst>
                <a:gd name="T0" fmla="*/ 3 w 23"/>
                <a:gd name="T1" fmla="*/ 23 h 31"/>
                <a:gd name="T2" fmla="*/ 0 w 23"/>
                <a:gd name="T3" fmla="*/ 26 h 31"/>
                <a:gd name="T4" fmla="*/ 0 w 23"/>
                <a:gd name="T5" fmla="*/ 28 h 31"/>
                <a:gd name="T6" fmla="*/ 3 w 23"/>
                <a:gd name="T7" fmla="*/ 31 h 31"/>
                <a:gd name="T8" fmla="*/ 6 w 23"/>
                <a:gd name="T9" fmla="*/ 31 h 31"/>
                <a:gd name="T10" fmla="*/ 9 w 23"/>
                <a:gd name="T11" fmla="*/ 31 h 31"/>
                <a:gd name="T12" fmla="*/ 11 w 23"/>
                <a:gd name="T13" fmla="*/ 31 h 31"/>
                <a:gd name="T14" fmla="*/ 23 w 23"/>
                <a:gd name="T15" fmla="*/ 12 h 31"/>
                <a:gd name="T16" fmla="*/ 23 w 23"/>
                <a:gd name="T17" fmla="*/ 9 h 31"/>
                <a:gd name="T18" fmla="*/ 23 w 23"/>
                <a:gd name="T19" fmla="*/ 6 h 31"/>
                <a:gd name="T20" fmla="*/ 23 w 23"/>
                <a:gd name="T21" fmla="*/ 3 h 31"/>
                <a:gd name="T22" fmla="*/ 20 w 23"/>
                <a:gd name="T23" fmla="*/ 0 h 31"/>
                <a:gd name="T24" fmla="*/ 17 w 23"/>
                <a:gd name="T25" fmla="*/ 0 h 31"/>
                <a:gd name="T26" fmla="*/ 14 w 23"/>
                <a:gd name="T27" fmla="*/ 3 h 31"/>
                <a:gd name="T28" fmla="*/ 3 w 23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1"/>
                <a:gd name="T47" fmla="*/ 23 w 2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1">
                  <a:moveTo>
                    <a:pt x="3" y="23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98" name="Line 1358"/>
            <p:cNvSpPr>
              <a:spLocks noChangeShapeType="1"/>
            </p:cNvSpPr>
            <p:nvPr/>
          </p:nvSpPr>
          <p:spPr bwMode="auto">
            <a:xfrm flipV="1">
              <a:off x="3273" y="2612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99" name="Freeform 1359"/>
            <p:cNvSpPr>
              <a:spLocks/>
            </p:cNvSpPr>
            <p:nvPr/>
          </p:nvSpPr>
          <p:spPr bwMode="auto">
            <a:xfrm>
              <a:off x="3276" y="2590"/>
              <a:ext cx="19" cy="28"/>
            </a:xfrm>
            <a:custGeom>
              <a:avLst/>
              <a:gdLst>
                <a:gd name="T0" fmla="*/ 3 w 19"/>
                <a:gd name="T1" fmla="*/ 20 h 28"/>
                <a:gd name="T2" fmla="*/ 0 w 19"/>
                <a:gd name="T3" fmla="*/ 22 h 28"/>
                <a:gd name="T4" fmla="*/ 0 w 19"/>
                <a:gd name="T5" fmla="*/ 25 h 28"/>
                <a:gd name="T6" fmla="*/ 3 w 19"/>
                <a:gd name="T7" fmla="*/ 28 h 28"/>
                <a:gd name="T8" fmla="*/ 5 w 19"/>
                <a:gd name="T9" fmla="*/ 28 h 28"/>
                <a:gd name="T10" fmla="*/ 8 w 19"/>
                <a:gd name="T11" fmla="*/ 28 h 28"/>
                <a:gd name="T12" fmla="*/ 11 w 19"/>
                <a:gd name="T13" fmla="*/ 28 h 28"/>
                <a:gd name="T14" fmla="*/ 19 w 19"/>
                <a:gd name="T15" fmla="*/ 11 h 28"/>
                <a:gd name="T16" fmla="*/ 19 w 19"/>
                <a:gd name="T17" fmla="*/ 9 h 28"/>
                <a:gd name="T18" fmla="*/ 19 w 19"/>
                <a:gd name="T19" fmla="*/ 6 h 28"/>
                <a:gd name="T20" fmla="*/ 19 w 19"/>
                <a:gd name="T21" fmla="*/ 3 h 28"/>
                <a:gd name="T22" fmla="*/ 16 w 19"/>
                <a:gd name="T23" fmla="*/ 0 h 28"/>
                <a:gd name="T24" fmla="*/ 14 w 19"/>
                <a:gd name="T25" fmla="*/ 0 h 28"/>
                <a:gd name="T26" fmla="*/ 11 w 19"/>
                <a:gd name="T27" fmla="*/ 3 h 28"/>
                <a:gd name="T28" fmla="*/ 3 w 19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3" y="20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00" name="Line 1360"/>
            <p:cNvSpPr>
              <a:spLocks noChangeShapeType="1"/>
            </p:cNvSpPr>
            <p:nvPr/>
          </p:nvSpPr>
          <p:spPr bwMode="auto">
            <a:xfrm flipV="1">
              <a:off x="3290" y="257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01" name="Line 1361"/>
            <p:cNvSpPr>
              <a:spLocks noChangeShapeType="1"/>
            </p:cNvSpPr>
            <p:nvPr/>
          </p:nvSpPr>
          <p:spPr bwMode="auto">
            <a:xfrm flipV="1">
              <a:off x="3298" y="255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02" name="Line 1362"/>
            <p:cNvSpPr>
              <a:spLocks noChangeShapeType="1"/>
            </p:cNvSpPr>
            <p:nvPr/>
          </p:nvSpPr>
          <p:spPr bwMode="auto">
            <a:xfrm flipV="1">
              <a:off x="3309" y="2543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03" name="Line 1363"/>
            <p:cNvSpPr>
              <a:spLocks noChangeShapeType="1"/>
            </p:cNvSpPr>
            <p:nvPr/>
          </p:nvSpPr>
          <p:spPr bwMode="auto">
            <a:xfrm>
              <a:off x="3318" y="253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04" name="Line 1364"/>
            <p:cNvSpPr>
              <a:spLocks noChangeShapeType="1"/>
            </p:cNvSpPr>
            <p:nvPr/>
          </p:nvSpPr>
          <p:spPr bwMode="auto">
            <a:xfrm flipV="1">
              <a:off x="3318" y="252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05" name="Line 1365"/>
            <p:cNvSpPr>
              <a:spLocks noChangeShapeType="1"/>
            </p:cNvSpPr>
            <p:nvPr/>
          </p:nvSpPr>
          <p:spPr bwMode="auto">
            <a:xfrm flipV="1">
              <a:off x="3326" y="250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06" name="Freeform 1366"/>
            <p:cNvSpPr>
              <a:spLocks/>
            </p:cNvSpPr>
            <p:nvPr/>
          </p:nvSpPr>
          <p:spPr bwMode="auto">
            <a:xfrm>
              <a:off x="3320" y="2484"/>
              <a:ext cx="23" cy="19"/>
            </a:xfrm>
            <a:custGeom>
              <a:avLst/>
              <a:gdLst>
                <a:gd name="T0" fmla="*/ 3 w 23"/>
                <a:gd name="T1" fmla="*/ 11 h 19"/>
                <a:gd name="T2" fmla="*/ 0 w 23"/>
                <a:gd name="T3" fmla="*/ 14 h 19"/>
                <a:gd name="T4" fmla="*/ 0 w 23"/>
                <a:gd name="T5" fmla="*/ 17 h 19"/>
                <a:gd name="T6" fmla="*/ 3 w 23"/>
                <a:gd name="T7" fmla="*/ 19 h 19"/>
                <a:gd name="T8" fmla="*/ 6 w 23"/>
                <a:gd name="T9" fmla="*/ 19 h 19"/>
                <a:gd name="T10" fmla="*/ 9 w 23"/>
                <a:gd name="T11" fmla="*/ 19 h 19"/>
                <a:gd name="T12" fmla="*/ 12 w 23"/>
                <a:gd name="T13" fmla="*/ 19 h 19"/>
                <a:gd name="T14" fmla="*/ 23 w 23"/>
                <a:gd name="T15" fmla="*/ 11 h 19"/>
                <a:gd name="T16" fmla="*/ 23 w 23"/>
                <a:gd name="T17" fmla="*/ 8 h 19"/>
                <a:gd name="T18" fmla="*/ 23 w 23"/>
                <a:gd name="T19" fmla="*/ 5 h 19"/>
                <a:gd name="T20" fmla="*/ 23 w 23"/>
                <a:gd name="T21" fmla="*/ 3 h 19"/>
                <a:gd name="T22" fmla="*/ 20 w 23"/>
                <a:gd name="T23" fmla="*/ 0 h 19"/>
                <a:gd name="T24" fmla="*/ 17 w 23"/>
                <a:gd name="T25" fmla="*/ 0 h 19"/>
                <a:gd name="T26" fmla="*/ 14 w 23"/>
                <a:gd name="T27" fmla="*/ 3 h 19"/>
                <a:gd name="T28" fmla="*/ 3 w 23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9"/>
                <a:gd name="T47" fmla="*/ 23 w 23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07" name="Line 1367"/>
            <p:cNvSpPr>
              <a:spLocks noChangeShapeType="1"/>
            </p:cNvSpPr>
            <p:nvPr/>
          </p:nvSpPr>
          <p:spPr bwMode="auto">
            <a:xfrm>
              <a:off x="3346" y="247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08" name="Line 1368"/>
            <p:cNvSpPr>
              <a:spLocks noChangeShapeType="1"/>
            </p:cNvSpPr>
            <p:nvPr/>
          </p:nvSpPr>
          <p:spPr bwMode="auto">
            <a:xfrm flipV="1">
              <a:off x="3346" y="247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09" name="Line 1369"/>
            <p:cNvSpPr>
              <a:spLocks noChangeShapeType="1"/>
            </p:cNvSpPr>
            <p:nvPr/>
          </p:nvSpPr>
          <p:spPr bwMode="auto">
            <a:xfrm flipV="1">
              <a:off x="3354" y="2453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10" name="Line 1370"/>
            <p:cNvSpPr>
              <a:spLocks noChangeShapeType="1"/>
            </p:cNvSpPr>
            <p:nvPr/>
          </p:nvSpPr>
          <p:spPr bwMode="auto">
            <a:xfrm flipV="1">
              <a:off x="3362" y="243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11" name="Line 1371"/>
            <p:cNvSpPr>
              <a:spLocks noChangeShapeType="1"/>
            </p:cNvSpPr>
            <p:nvPr/>
          </p:nvSpPr>
          <p:spPr bwMode="auto">
            <a:xfrm>
              <a:off x="3374" y="242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12" name="Line 1372"/>
            <p:cNvSpPr>
              <a:spLocks noChangeShapeType="1"/>
            </p:cNvSpPr>
            <p:nvPr/>
          </p:nvSpPr>
          <p:spPr bwMode="auto">
            <a:xfrm flipV="1">
              <a:off x="3374" y="241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13" name="Line 1373"/>
            <p:cNvSpPr>
              <a:spLocks noChangeShapeType="1"/>
            </p:cNvSpPr>
            <p:nvPr/>
          </p:nvSpPr>
          <p:spPr bwMode="auto">
            <a:xfrm flipV="1">
              <a:off x="3382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14" name="Line 1374"/>
            <p:cNvSpPr>
              <a:spLocks noChangeShapeType="1"/>
            </p:cNvSpPr>
            <p:nvPr/>
          </p:nvSpPr>
          <p:spPr bwMode="auto">
            <a:xfrm>
              <a:off x="3382" y="239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15" name="Freeform 1375"/>
            <p:cNvSpPr>
              <a:spLocks/>
            </p:cNvSpPr>
            <p:nvPr/>
          </p:nvSpPr>
          <p:spPr bwMode="auto">
            <a:xfrm>
              <a:off x="3385" y="2375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16" name="Freeform 1376"/>
            <p:cNvSpPr>
              <a:spLocks/>
            </p:cNvSpPr>
            <p:nvPr/>
          </p:nvSpPr>
          <p:spPr bwMode="auto">
            <a:xfrm>
              <a:off x="3396" y="2355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17" name="Freeform 1377"/>
            <p:cNvSpPr>
              <a:spLocks/>
            </p:cNvSpPr>
            <p:nvPr/>
          </p:nvSpPr>
          <p:spPr bwMode="auto">
            <a:xfrm>
              <a:off x="3413" y="2347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18" name="Line 1378"/>
            <p:cNvSpPr>
              <a:spLocks noChangeShapeType="1"/>
            </p:cNvSpPr>
            <p:nvPr/>
          </p:nvSpPr>
          <p:spPr bwMode="auto">
            <a:xfrm flipV="1">
              <a:off x="3427" y="2333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19" name="Freeform 1379"/>
            <p:cNvSpPr>
              <a:spLocks/>
            </p:cNvSpPr>
            <p:nvPr/>
          </p:nvSpPr>
          <p:spPr bwMode="auto">
            <a:xfrm>
              <a:off x="3441" y="2319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20" name="Line 1380"/>
            <p:cNvSpPr>
              <a:spLocks noChangeShapeType="1"/>
            </p:cNvSpPr>
            <p:nvPr/>
          </p:nvSpPr>
          <p:spPr bwMode="auto">
            <a:xfrm flipV="1">
              <a:off x="3455" y="2316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21" name="Line 1381"/>
            <p:cNvSpPr>
              <a:spLocks noChangeShapeType="1"/>
            </p:cNvSpPr>
            <p:nvPr/>
          </p:nvSpPr>
          <p:spPr bwMode="auto">
            <a:xfrm>
              <a:off x="3471" y="2316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22" name="Freeform 1382"/>
            <p:cNvSpPr>
              <a:spLocks/>
            </p:cNvSpPr>
            <p:nvPr/>
          </p:nvSpPr>
          <p:spPr bwMode="auto">
            <a:xfrm>
              <a:off x="3483" y="2299"/>
              <a:ext cx="22" cy="23"/>
            </a:xfrm>
            <a:custGeom>
              <a:avLst/>
              <a:gdLst>
                <a:gd name="T0" fmla="*/ 2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2 w 22"/>
                <a:gd name="T7" fmla="*/ 23 h 23"/>
                <a:gd name="T8" fmla="*/ 5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1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6 w 22"/>
                <a:gd name="T25" fmla="*/ 0 h 23"/>
                <a:gd name="T26" fmla="*/ 14 w 22"/>
                <a:gd name="T27" fmla="*/ 3 h 23"/>
                <a:gd name="T28" fmla="*/ 2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23" name="Line 1383"/>
            <p:cNvSpPr>
              <a:spLocks noChangeShapeType="1"/>
            </p:cNvSpPr>
            <p:nvPr/>
          </p:nvSpPr>
          <p:spPr bwMode="auto">
            <a:xfrm>
              <a:off x="3511" y="231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24" name="Line 1384"/>
            <p:cNvSpPr>
              <a:spLocks noChangeShapeType="1"/>
            </p:cNvSpPr>
            <p:nvPr/>
          </p:nvSpPr>
          <p:spPr bwMode="auto">
            <a:xfrm>
              <a:off x="3511" y="2316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25" name="Freeform 1385"/>
            <p:cNvSpPr>
              <a:spLocks/>
            </p:cNvSpPr>
            <p:nvPr/>
          </p:nvSpPr>
          <p:spPr bwMode="auto">
            <a:xfrm>
              <a:off x="3522" y="2310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2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2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26" name="Line 1386"/>
            <p:cNvSpPr>
              <a:spLocks noChangeShapeType="1"/>
            </p:cNvSpPr>
            <p:nvPr/>
          </p:nvSpPr>
          <p:spPr bwMode="auto">
            <a:xfrm>
              <a:off x="3539" y="2324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27" name="Freeform 1387"/>
            <p:cNvSpPr>
              <a:spLocks/>
            </p:cNvSpPr>
            <p:nvPr/>
          </p:nvSpPr>
          <p:spPr bwMode="auto">
            <a:xfrm>
              <a:off x="3539" y="2319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2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2 w 22"/>
                <a:gd name="T13" fmla="*/ 11 h 19"/>
                <a:gd name="T14" fmla="*/ 14 w 22"/>
                <a:gd name="T15" fmla="*/ 19 h 19"/>
                <a:gd name="T16" fmla="*/ 16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28" name="Line 1388"/>
            <p:cNvSpPr>
              <a:spLocks noChangeShapeType="1"/>
            </p:cNvSpPr>
            <p:nvPr/>
          </p:nvSpPr>
          <p:spPr bwMode="auto">
            <a:xfrm>
              <a:off x="3558" y="234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29" name="Freeform 1389"/>
            <p:cNvSpPr>
              <a:spLocks/>
            </p:cNvSpPr>
            <p:nvPr/>
          </p:nvSpPr>
          <p:spPr bwMode="auto">
            <a:xfrm>
              <a:off x="3553" y="2336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5 w 22"/>
                <a:gd name="T5" fmla="*/ 0 h 22"/>
                <a:gd name="T6" fmla="*/ 2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2 w 22"/>
                <a:gd name="T13" fmla="*/ 11 h 22"/>
                <a:gd name="T14" fmla="*/ 14 w 22"/>
                <a:gd name="T15" fmla="*/ 22 h 22"/>
                <a:gd name="T16" fmla="*/ 16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30" name="Line 1390"/>
            <p:cNvSpPr>
              <a:spLocks noChangeShapeType="1"/>
            </p:cNvSpPr>
            <p:nvPr/>
          </p:nvSpPr>
          <p:spPr bwMode="auto">
            <a:xfrm>
              <a:off x="3581" y="23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31" name="Freeform 1391"/>
            <p:cNvSpPr>
              <a:spLocks/>
            </p:cNvSpPr>
            <p:nvPr/>
          </p:nvSpPr>
          <p:spPr bwMode="auto">
            <a:xfrm>
              <a:off x="3575" y="2355"/>
              <a:ext cx="17" cy="20"/>
            </a:xfrm>
            <a:custGeom>
              <a:avLst/>
              <a:gdLst>
                <a:gd name="T0" fmla="*/ 11 w 17"/>
                <a:gd name="T1" fmla="*/ 3 h 20"/>
                <a:gd name="T2" fmla="*/ 8 w 17"/>
                <a:gd name="T3" fmla="*/ 0 h 20"/>
                <a:gd name="T4" fmla="*/ 6 w 17"/>
                <a:gd name="T5" fmla="*/ 0 h 20"/>
                <a:gd name="T6" fmla="*/ 3 w 17"/>
                <a:gd name="T7" fmla="*/ 3 h 20"/>
                <a:gd name="T8" fmla="*/ 0 w 17"/>
                <a:gd name="T9" fmla="*/ 6 h 20"/>
                <a:gd name="T10" fmla="*/ 0 w 17"/>
                <a:gd name="T11" fmla="*/ 9 h 20"/>
                <a:gd name="T12" fmla="*/ 3 w 17"/>
                <a:gd name="T13" fmla="*/ 11 h 20"/>
                <a:gd name="T14" fmla="*/ 8 w 17"/>
                <a:gd name="T15" fmla="*/ 20 h 20"/>
                <a:gd name="T16" fmla="*/ 11 w 17"/>
                <a:gd name="T17" fmla="*/ 20 h 20"/>
                <a:gd name="T18" fmla="*/ 14 w 17"/>
                <a:gd name="T19" fmla="*/ 20 h 20"/>
                <a:gd name="T20" fmla="*/ 17 w 17"/>
                <a:gd name="T21" fmla="*/ 20 h 20"/>
                <a:gd name="T22" fmla="*/ 17 w 17"/>
                <a:gd name="T23" fmla="*/ 17 h 20"/>
                <a:gd name="T24" fmla="*/ 17 w 17"/>
                <a:gd name="T25" fmla="*/ 14 h 20"/>
                <a:gd name="T26" fmla="*/ 17 w 17"/>
                <a:gd name="T27" fmla="*/ 11 h 20"/>
                <a:gd name="T28" fmla="*/ 11 w 17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32" name="Freeform 1392"/>
            <p:cNvSpPr>
              <a:spLocks/>
            </p:cNvSpPr>
            <p:nvPr/>
          </p:nvSpPr>
          <p:spPr bwMode="auto">
            <a:xfrm>
              <a:off x="3581" y="2364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5 w 22"/>
                <a:gd name="T5" fmla="*/ 0 h 22"/>
                <a:gd name="T6" fmla="*/ 2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2 w 22"/>
                <a:gd name="T13" fmla="*/ 11 h 22"/>
                <a:gd name="T14" fmla="*/ 14 w 22"/>
                <a:gd name="T15" fmla="*/ 22 h 22"/>
                <a:gd name="T16" fmla="*/ 16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33" name="Line 1393"/>
            <p:cNvSpPr>
              <a:spLocks noChangeShapeType="1"/>
            </p:cNvSpPr>
            <p:nvPr/>
          </p:nvSpPr>
          <p:spPr bwMode="auto">
            <a:xfrm>
              <a:off x="3597" y="2380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34" name="Freeform 1394"/>
            <p:cNvSpPr>
              <a:spLocks/>
            </p:cNvSpPr>
            <p:nvPr/>
          </p:nvSpPr>
          <p:spPr bwMode="auto">
            <a:xfrm>
              <a:off x="3592" y="2383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35" name="Line 1395"/>
            <p:cNvSpPr>
              <a:spLocks noChangeShapeType="1"/>
            </p:cNvSpPr>
            <p:nvPr/>
          </p:nvSpPr>
          <p:spPr bwMode="auto">
            <a:xfrm>
              <a:off x="3609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36" name="Line 1396"/>
            <p:cNvSpPr>
              <a:spLocks noChangeShapeType="1"/>
            </p:cNvSpPr>
            <p:nvPr/>
          </p:nvSpPr>
          <p:spPr bwMode="auto">
            <a:xfrm>
              <a:off x="3614" y="2405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37" name="Freeform 1397"/>
            <p:cNvSpPr>
              <a:spLocks/>
            </p:cNvSpPr>
            <p:nvPr/>
          </p:nvSpPr>
          <p:spPr bwMode="auto">
            <a:xfrm>
              <a:off x="3617" y="2419"/>
              <a:ext cx="25" cy="20"/>
            </a:xfrm>
            <a:custGeom>
              <a:avLst/>
              <a:gdLst>
                <a:gd name="T0" fmla="*/ 11 w 25"/>
                <a:gd name="T1" fmla="*/ 3 h 20"/>
                <a:gd name="T2" fmla="*/ 8 w 25"/>
                <a:gd name="T3" fmla="*/ 0 h 20"/>
                <a:gd name="T4" fmla="*/ 6 w 25"/>
                <a:gd name="T5" fmla="*/ 0 h 20"/>
                <a:gd name="T6" fmla="*/ 3 w 25"/>
                <a:gd name="T7" fmla="*/ 3 h 20"/>
                <a:gd name="T8" fmla="*/ 0 w 25"/>
                <a:gd name="T9" fmla="*/ 6 h 20"/>
                <a:gd name="T10" fmla="*/ 0 w 25"/>
                <a:gd name="T11" fmla="*/ 9 h 20"/>
                <a:gd name="T12" fmla="*/ 3 w 25"/>
                <a:gd name="T13" fmla="*/ 12 h 20"/>
                <a:gd name="T14" fmla="*/ 17 w 25"/>
                <a:gd name="T15" fmla="*/ 20 h 20"/>
                <a:gd name="T16" fmla="*/ 20 w 25"/>
                <a:gd name="T17" fmla="*/ 20 h 20"/>
                <a:gd name="T18" fmla="*/ 22 w 25"/>
                <a:gd name="T19" fmla="*/ 20 h 20"/>
                <a:gd name="T20" fmla="*/ 25 w 25"/>
                <a:gd name="T21" fmla="*/ 20 h 20"/>
                <a:gd name="T22" fmla="*/ 25 w 25"/>
                <a:gd name="T23" fmla="*/ 17 h 20"/>
                <a:gd name="T24" fmla="*/ 25 w 25"/>
                <a:gd name="T25" fmla="*/ 14 h 20"/>
                <a:gd name="T26" fmla="*/ 25 w 25"/>
                <a:gd name="T27" fmla="*/ 12 h 20"/>
                <a:gd name="T28" fmla="*/ 11 w 25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38" name="Line 1398"/>
            <p:cNvSpPr>
              <a:spLocks noChangeShapeType="1"/>
            </p:cNvSpPr>
            <p:nvPr/>
          </p:nvSpPr>
          <p:spPr bwMode="auto">
            <a:xfrm>
              <a:off x="3637" y="2442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39" name="Line 1399"/>
            <p:cNvSpPr>
              <a:spLocks noChangeShapeType="1"/>
            </p:cNvSpPr>
            <p:nvPr/>
          </p:nvSpPr>
          <p:spPr bwMode="auto">
            <a:xfrm>
              <a:off x="3637" y="2453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40" name="Freeform 1400"/>
            <p:cNvSpPr>
              <a:spLocks/>
            </p:cNvSpPr>
            <p:nvPr/>
          </p:nvSpPr>
          <p:spPr bwMode="auto">
            <a:xfrm>
              <a:off x="3637" y="2456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41" name="Freeform 1401"/>
            <p:cNvSpPr>
              <a:spLocks/>
            </p:cNvSpPr>
            <p:nvPr/>
          </p:nvSpPr>
          <p:spPr bwMode="auto">
            <a:xfrm>
              <a:off x="3645" y="2473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6 w 22"/>
                <a:gd name="T5" fmla="*/ 0 h 22"/>
                <a:gd name="T6" fmla="*/ 3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42" name="Line 1402"/>
            <p:cNvSpPr>
              <a:spLocks noChangeShapeType="1"/>
            </p:cNvSpPr>
            <p:nvPr/>
          </p:nvSpPr>
          <p:spPr bwMode="auto">
            <a:xfrm>
              <a:off x="3662" y="249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43" name="Line 1403"/>
            <p:cNvSpPr>
              <a:spLocks noChangeShapeType="1"/>
            </p:cNvSpPr>
            <p:nvPr/>
          </p:nvSpPr>
          <p:spPr bwMode="auto">
            <a:xfrm>
              <a:off x="3662" y="250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44" name="Freeform 1404"/>
            <p:cNvSpPr>
              <a:spLocks/>
            </p:cNvSpPr>
            <p:nvPr/>
          </p:nvSpPr>
          <p:spPr bwMode="auto">
            <a:xfrm>
              <a:off x="3664" y="2512"/>
              <a:ext cx="20" cy="19"/>
            </a:xfrm>
            <a:custGeom>
              <a:avLst/>
              <a:gdLst>
                <a:gd name="T0" fmla="*/ 12 w 20"/>
                <a:gd name="T1" fmla="*/ 3 h 19"/>
                <a:gd name="T2" fmla="*/ 9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2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2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45" name="Line 1405"/>
            <p:cNvSpPr>
              <a:spLocks noChangeShapeType="1"/>
            </p:cNvSpPr>
            <p:nvPr/>
          </p:nvSpPr>
          <p:spPr bwMode="auto">
            <a:xfrm>
              <a:off x="3678" y="2534"/>
              <a:ext cx="12" cy="2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46" name="Line 1406"/>
            <p:cNvSpPr>
              <a:spLocks noChangeShapeType="1"/>
            </p:cNvSpPr>
            <p:nvPr/>
          </p:nvSpPr>
          <p:spPr bwMode="auto">
            <a:xfrm>
              <a:off x="3690" y="255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47" name="Line 1407"/>
            <p:cNvSpPr>
              <a:spLocks noChangeShapeType="1"/>
            </p:cNvSpPr>
            <p:nvPr/>
          </p:nvSpPr>
          <p:spPr bwMode="auto">
            <a:xfrm>
              <a:off x="3690" y="255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48" name="Line 1408"/>
            <p:cNvSpPr>
              <a:spLocks noChangeShapeType="1"/>
            </p:cNvSpPr>
            <p:nvPr/>
          </p:nvSpPr>
          <p:spPr bwMode="auto">
            <a:xfrm>
              <a:off x="3698" y="2568"/>
              <a:ext cx="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49" name="Line 1409"/>
            <p:cNvSpPr>
              <a:spLocks noChangeShapeType="1"/>
            </p:cNvSpPr>
            <p:nvPr/>
          </p:nvSpPr>
          <p:spPr bwMode="auto">
            <a:xfrm>
              <a:off x="3706" y="2587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50" name="Line 1410"/>
            <p:cNvSpPr>
              <a:spLocks noChangeShapeType="1"/>
            </p:cNvSpPr>
            <p:nvPr/>
          </p:nvSpPr>
          <p:spPr bwMode="auto">
            <a:xfrm>
              <a:off x="3706" y="2596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51" name="Freeform 1411"/>
            <p:cNvSpPr>
              <a:spLocks/>
            </p:cNvSpPr>
            <p:nvPr/>
          </p:nvSpPr>
          <p:spPr bwMode="auto">
            <a:xfrm>
              <a:off x="3701" y="2607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8 w 22"/>
                <a:gd name="T3" fmla="*/ 0 h 22"/>
                <a:gd name="T4" fmla="*/ 5 w 22"/>
                <a:gd name="T5" fmla="*/ 0 h 22"/>
                <a:gd name="T6" fmla="*/ 3 w 22"/>
                <a:gd name="T7" fmla="*/ 3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52" name="Freeform 1412"/>
            <p:cNvSpPr>
              <a:spLocks/>
            </p:cNvSpPr>
            <p:nvPr/>
          </p:nvSpPr>
          <p:spPr bwMode="auto">
            <a:xfrm>
              <a:off x="3712" y="2626"/>
              <a:ext cx="17" cy="20"/>
            </a:xfrm>
            <a:custGeom>
              <a:avLst/>
              <a:gdLst>
                <a:gd name="T0" fmla="*/ 11 w 17"/>
                <a:gd name="T1" fmla="*/ 3 h 20"/>
                <a:gd name="T2" fmla="*/ 8 w 17"/>
                <a:gd name="T3" fmla="*/ 0 h 20"/>
                <a:gd name="T4" fmla="*/ 6 w 17"/>
                <a:gd name="T5" fmla="*/ 0 h 20"/>
                <a:gd name="T6" fmla="*/ 3 w 17"/>
                <a:gd name="T7" fmla="*/ 3 h 20"/>
                <a:gd name="T8" fmla="*/ 0 w 17"/>
                <a:gd name="T9" fmla="*/ 6 h 20"/>
                <a:gd name="T10" fmla="*/ 0 w 17"/>
                <a:gd name="T11" fmla="*/ 9 h 20"/>
                <a:gd name="T12" fmla="*/ 3 w 17"/>
                <a:gd name="T13" fmla="*/ 12 h 20"/>
                <a:gd name="T14" fmla="*/ 8 w 17"/>
                <a:gd name="T15" fmla="*/ 20 h 20"/>
                <a:gd name="T16" fmla="*/ 11 w 17"/>
                <a:gd name="T17" fmla="*/ 20 h 20"/>
                <a:gd name="T18" fmla="*/ 14 w 17"/>
                <a:gd name="T19" fmla="*/ 20 h 20"/>
                <a:gd name="T20" fmla="*/ 17 w 17"/>
                <a:gd name="T21" fmla="*/ 20 h 20"/>
                <a:gd name="T22" fmla="*/ 17 w 17"/>
                <a:gd name="T23" fmla="*/ 17 h 20"/>
                <a:gd name="T24" fmla="*/ 17 w 17"/>
                <a:gd name="T25" fmla="*/ 14 h 20"/>
                <a:gd name="T26" fmla="*/ 17 w 17"/>
                <a:gd name="T27" fmla="*/ 12 h 20"/>
                <a:gd name="T28" fmla="*/ 11 w 17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53" name="Freeform 1413"/>
            <p:cNvSpPr>
              <a:spLocks/>
            </p:cNvSpPr>
            <p:nvPr/>
          </p:nvSpPr>
          <p:spPr bwMode="auto">
            <a:xfrm>
              <a:off x="3718" y="2646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2 w 22"/>
                <a:gd name="T7" fmla="*/ 3 h 20"/>
                <a:gd name="T8" fmla="*/ 0 w 22"/>
                <a:gd name="T9" fmla="*/ 6 h 20"/>
                <a:gd name="T10" fmla="*/ 0 w 22"/>
                <a:gd name="T11" fmla="*/ 8 h 20"/>
                <a:gd name="T12" fmla="*/ 2 w 22"/>
                <a:gd name="T13" fmla="*/ 11 h 20"/>
                <a:gd name="T14" fmla="*/ 14 w 22"/>
                <a:gd name="T15" fmla="*/ 20 h 20"/>
                <a:gd name="T16" fmla="*/ 16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54" name="Freeform 1414"/>
            <p:cNvSpPr>
              <a:spLocks/>
            </p:cNvSpPr>
            <p:nvPr/>
          </p:nvSpPr>
          <p:spPr bwMode="auto">
            <a:xfrm>
              <a:off x="3729" y="2663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7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55" name="Freeform 1415"/>
            <p:cNvSpPr>
              <a:spLocks/>
            </p:cNvSpPr>
            <p:nvPr/>
          </p:nvSpPr>
          <p:spPr bwMode="auto">
            <a:xfrm>
              <a:off x="3740" y="2682"/>
              <a:ext cx="17" cy="20"/>
            </a:xfrm>
            <a:custGeom>
              <a:avLst/>
              <a:gdLst>
                <a:gd name="T0" fmla="*/ 11 w 17"/>
                <a:gd name="T1" fmla="*/ 3 h 20"/>
                <a:gd name="T2" fmla="*/ 8 w 17"/>
                <a:gd name="T3" fmla="*/ 0 h 20"/>
                <a:gd name="T4" fmla="*/ 6 w 17"/>
                <a:gd name="T5" fmla="*/ 0 h 20"/>
                <a:gd name="T6" fmla="*/ 3 w 17"/>
                <a:gd name="T7" fmla="*/ 3 h 20"/>
                <a:gd name="T8" fmla="*/ 0 w 17"/>
                <a:gd name="T9" fmla="*/ 6 h 20"/>
                <a:gd name="T10" fmla="*/ 0 w 17"/>
                <a:gd name="T11" fmla="*/ 9 h 20"/>
                <a:gd name="T12" fmla="*/ 3 w 17"/>
                <a:gd name="T13" fmla="*/ 12 h 20"/>
                <a:gd name="T14" fmla="*/ 8 w 17"/>
                <a:gd name="T15" fmla="*/ 20 h 20"/>
                <a:gd name="T16" fmla="*/ 11 w 17"/>
                <a:gd name="T17" fmla="*/ 20 h 20"/>
                <a:gd name="T18" fmla="*/ 14 w 17"/>
                <a:gd name="T19" fmla="*/ 20 h 20"/>
                <a:gd name="T20" fmla="*/ 17 w 17"/>
                <a:gd name="T21" fmla="*/ 20 h 20"/>
                <a:gd name="T22" fmla="*/ 17 w 17"/>
                <a:gd name="T23" fmla="*/ 17 h 20"/>
                <a:gd name="T24" fmla="*/ 17 w 17"/>
                <a:gd name="T25" fmla="*/ 14 h 20"/>
                <a:gd name="T26" fmla="*/ 17 w 17"/>
                <a:gd name="T27" fmla="*/ 12 h 20"/>
                <a:gd name="T28" fmla="*/ 11 w 17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56" name="Freeform 1416"/>
            <p:cNvSpPr>
              <a:spLocks/>
            </p:cNvSpPr>
            <p:nvPr/>
          </p:nvSpPr>
          <p:spPr bwMode="auto">
            <a:xfrm>
              <a:off x="3746" y="2699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57" name="Line 1417"/>
            <p:cNvSpPr>
              <a:spLocks noChangeShapeType="1"/>
            </p:cNvSpPr>
            <p:nvPr/>
          </p:nvSpPr>
          <p:spPr bwMode="auto">
            <a:xfrm>
              <a:off x="3760" y="2724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58" name="Line 1418"/>
            <p:cNvSpPr>
              <a:spLocks noChangeShapeType="1"/>
            </p:cNvSpPr>
            <p:nvPr/>
          </p:nvSpPr>
          <p:spPr bwMode="auto">
            <a:xfrm>
              <a:off x="3774" y="274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59" name="Line 1419"/>
            <p:cNvSpPr>
              <a:spLocks noChangeShapeType="1"/>
            </p:cNvSpPr>
            <p:nvPr/>
          </p:nvSpPr>
          <p:spPr bwMode="auto">
            <a:xfrm>
              <a:off x="3779" y="2761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60" name="Line 1420"/>
            <p:cNvSpPr>
              <a:spLocks noChangeShapeType="1"/>
            </p:cNvSpPr>
            <p:nvPr/>
          </p:nvSpPr>
          <p:spPr bwMode="auto">
            <a:xfrm>
              <a:off x="3788" y="2778"/>
              <a:ext cx="2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61" name="Freeform 1421"/>
            <p:cNvSpPr>
              <a:spLocks/>
            </p:cNvSpPr>
            <p:nvPr/>
          </p:nvSpPr>
          <p:spPr bwMode="auto">
            <a:xfrm>
              <a:off x="3782" y="2792"/>
              <a:ext cx="22" cy="28"/>
            </a:xfrm>
            <a:custGeom>
              <a:avLst/>
              <a:gdLst>
                <a:gd name="T0" fmla="*/ 11 w 22"/>
                <a:gd name="T1" fmla="*/ 2 h 28"/>
                <a:gd name="T2" fmla="*/ 8 w 22"/>
                <a:gd name="T3" fmla="*/ 0 h 28"/>
                <a:gd name="T4" fmla="*/ 6 w 22"/>
                <a:gd name="T5" fmla="*/ 0 h 28"/>
                <a:gd name="T6" fmla="*/ 3 w 22"/>
                <a:gd name="T7" fmla="*/ 2 h 28"/>
                <a:gd name="T8" fmla="*/ 0 w 22"/>
                <a:gd name="T9" fmla="*/ 5 h 28"/>
                <a:gd name="T10" fmla="*/ 0 w 22"/>
                <a:gd name="T11" fmla="*/ 8 h 28"/>
                <a:gd name="T12" fmla="*/ 3 w 22"/>
                <a:gd name="T13" fmla="*/ 11 h 28"/>
                <a:gd name="T14" fmla="*/ 14 w 22"/>
                <a:gd name="T15" fmla="*/ 28 h 28"/>
                <a:gd name="T16" fmla="*/ 17 w 22"/>
                <a:gd name="T17" fmla="*/ 28 h 28"/>
                <a:gd name="T18" fmla="*/ 20 w 22"/>
                <a:gd name="T19" fmla="*/ 28 h 28"/>
                <a:gd name="T20" fmla="*/ 22 w 22"/>
                <a:gd name="T21" fmla="*/ 28 h 28"/>
                <a:gd name="T22" fmla="*/ 22 w 22"/>
                <a:gd name="T23" fmla="*/ 25 h 28"/>
                <a:gd name="T24" fmla="*/ 22 w 22"/>
                <a:gd name="T25" fmla="*/ 22 h 28"/>
                <a:gd name="T26" fmla="*/ 22 w 22"/>
                <a:gd name="T27" fmla="*/ 19 h 28"/>
                <a:gd name="T28" fmla="*/ 11 w 22"/>
                <a:gd name="T29" fmla="*/ 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62" name="Freeform 1422"/>
            <p:cNvSpPr>
              <a:spLocks/>
            </p:cNvSpPr>
            <p:nvPr/>
          </p:nvSpPr>
          <p:spPr bwMode="auto">
            <a:xfrm>
              <a:off x="3793" y="2808"/>
              <a:ext cx="20" cy="23"/>
            </a:xfrm>
            <a:custGeom>
              <a:avLst/>
              <a:gdLst>
                <a:gd name="T0" fmla="*/ 11 w 20"/>
                <a:gd name="T1" fmla="*/ 3 h 23"/>
                <a:gd name="T2" fmla="*/ 9 w 20"/>
                <a:gd name="T3" fmla="*/ 0 h 23"/>
                <a:gd name="T4" fmla="*/ 6 w 20"/>
                <a:gd name="T5" fmla="*/ 0 h 23"/>
                <a:gd name="T6" fmla="*/ 3 w 20"/>
                <a:gd name="T7" fmla="*/ 3 h 23"/>
                <a:gd name="T8" fmla="*/ 0 w 20"/>
                <a:gd name="T9" fmla="*/ 6 h 23"/>
                <a:gd name="T10" fmla="*/ 0 w 20"/>
                <a:gd name="T11" fmla="*/ 9 h 23"/>
                <a:gd name="T12" fmla="*/ 3 w 20"/>
                <a:gd name="T13" fmla="*/ 12 h 23"/>
                <a:gd name="T14" fmla="*/ 11 w 20"/>
                <a:gd name="T15" fmla="*/ 23 h 23"/>
                <a:gd name="T16" fmla="*/ 14 w 20"/>
                <a:gd name="T17" fmla="*/ 23 h 23"/>
                <a:gd name="T18" fmla="*/ 17 w 20"/>
                <a:gd name="T19" fmla="*/ 23 h 23"/>
                <a:gd name="T20" fmla="*/ 20 w 20"/>
                <a:gd name="T21" fmla="*/ 23 h 23"/>
                <a:gd name="T22" fmla="*/ 20 w 20"/>
                <a:gd name="T23" fmla="*/ 20 h 23"/>
                <a:gd name="T24" fmla="*/ 20 w 20"/>
                <a:gd name="T25" fmla="*/ 17 h 23"/>
                <a:gd name="T26" fmla="*/ 20 w 20"/>
                <a:gd name="T27" fmla="*/ 14 h 23"/>
                <a:gd name="T28" fmla="*/ 11 w 20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63" name="Line 1423"/>
            <p:cNvSpPr>
              <a:spLocks noChangeShapeType="1"/>
            </p:cNvSpPr>
            <p:nvPr/>
          </p:nvSpPr>
          <p:spPr bwMode="auto">
            <a:xfrm>
              <a:off x="3807" y="2825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64" name="Freeform 1424"/>
            <p:cNvSpPr>
              <a:spLocks/>
            </p:cNvSpPr>
            <p:nvPr/>
          </p:nvSpPr>
          <p:spPr bwMode="auto">
            <a:xfrm>
              <a:off x="3802" y="2836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65" name="Line 1425"/>
            <p:cNvSpPr>
              <a:spLocks noChangeShapeType="1"/>
            </p:cNvSpPr>
            <p:nvPr/>
          </p:nvSpPr>
          <p:spPr bwMode="auto">
            <a:xfrm>
              <a:off x="3816" y="2861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66" name="Freeform 1426"/>
            <p:cNvSpPr>
              <a:spLocks/>
            </p:cNvSpPr>
            <p:nvPr/>
          </p:nvSpPr>
          <p:spPr bwMode="auto">
            <a:xfrm>
              <a:off x="3810" y="2856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67" name="Freeform 1427"/>
            <p:cNvSpPr>
              <a:spLocks/>
            </p:cNvSpPr>
            <p:nvPr/>
          </p:nvSpPr>
          <p:spPr bwMode="auto">
            <a:xfrm>
              <a:off x="3818" y="2873"/>
              <a:ext cx="23" cy="16"/>
            </a:xfrm>
            <a:custGeom>
              <a:avLst/>
              <a:gdLst>
                <a:gd name="T0" fmla="*/ 12 w 23"/>
                <a:gd name="T1" fmla="*/ 2 h 16"/>
                <a:gd name="T2" fmla="*/ 9 w 23"/>
                <a:gd name="T3" fmla="*/ 0 h 16"/>
                <a:gd name="T4" fmla="*/ 6 w 23"/>
                <a:gd name="T5" fmla="*/ 0 h 16"/>
                <a:gd name="T6" fmla="*/ 3 w 23"/>
                <a:gd name="T7" fmla="*/ 2 h 16"/>
                <a:gd name="T8" fmla="*/ 0 w 23"/>
                <a:gd name="T9" fmla="*/ 2 h 16"/>
                <a:gd name="T10" fmla="*/ 0 w 23"/>
                <a:gd name="T11" fmla="*/ 5 h 16"/>
                <a:gd name="T12" fmla="*/ 3 w 23"/>
                <a:gd name="T13" fmla="*/ 8 h 16"/>
                <a:gd name="T14" fmla="*/ 14 w 23"/>
                <a:gd name="T15" fmla="*/ 16 h 16"/>
                <a:gd name="T16" fmla="*/ 17 w 23"/>
                <a:gd name="T17" fmla="*/ 16 h 16"/>
                <a:gd name="T18" fmla="*/ 20 w 23"/>
                <a:gd name="T19" fmla="*/ 16 h 16"/>
                <a:gd name="T20" fmla="*/ 23 w 23"/>
                <a:gd name="T21" fmla="*/ 16 h 16"/>
                <a:gd name="T22" fmla="*/ 23 w 23"/>
                <a:gd name="T23" fmla="*/ 14 h 16"/>
                <a:gd name="T24" fmla="*/ 23 w 23"/>
                <a:gd name="T25" fmla="*/ 11 h 16"/>
                <a:gd name="T26" fmla="*/ 23 w 23"/>
                <a:gd name="T27" fmla="*/ 8 h 16"/>
                <a:gd name="T28" fmla="*/ 12 w 23"/>
                <a:gd name="T29" fmla="*/ 2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6"/>
                <a:gd name="T47" fmla="*/ 23 w 2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6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68" name="Freeform 1428"/>
            <p:cNvSpPr>
              <a:spLocks/>
            </p:cNvSpPr>
            <p:nvPr/>
          </p:nvSpPr>
          <p:spPr bwMode="auto">
            <a:xfrm>
              <a:off x="3830" y="2889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2 h 20"/>
                <a:gd name="T14" fmla="*/ 11 w 19"/>
                <a:gd name="T15" fmla="*/ 20 h 20"/>
                <a:gd name="T16" fmla="*/ 13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2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69" name="Line 1429"/>
            <p:cNvSpPr>
              <a:spLocks noChangeShapeType="1"/>
            </p:cNvSpPr>
            <p:nvPr/>
          </p:nvSpPr>
          <p:spPr bwMode="auto">
            <a:xfrm>
              <a:off x="3843" y="291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70" name="Freeform 1430"/>
            <p:cNvSpPr>
              <a:spLocks/>
            </p:cNvSpPr>
            <p:nvPr/>
          </p:nvSpPr>
          <p:spPr bwMode="auto">
            <a:xfrm>
              <a:off x="3838" y="2906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71" name="Freeform 1431"/>
            <p:cNvSpPr>
              <a:spLocks/>
            </p:cNvSpPr>
            <p:nvPr/>
          </p:nvSpPr>
          <p:spPr bwMode="auto">
            <a:xfrm>
              <a:off x="3846" y="2926"/>
              <a:ext cx="23" cy="19"/>
            </a:xfrm>
            <a:custGeom>
              <a:avLst/>
              <a:gdLst>
                <a:gd name="T0" fmla="*/ 11 w 23"/>
                <a:gd name="T1" fmla="*/ 3 h 19"/>
                <a:gd name="T2" fmla="*/ 9 w 23"/>
                <a:gd name="T3" fmla="*/ 0 h 19"/>
                <a:gd name="T4" fmla="*/ 6 w 23"/>
                <a:gd name="T5" fmla="*/ 0 h 19"/>
                <a:gd name="T6" fmla="*/ 3 w 23"/>
                <a:gd name="T7" fmla="*/ 3 h 19"/>
                <a:gd name="T8" fmla="*/ 0 w 23"/>
                <a:gd name="T9" fmla="*/ 5 h 19"/>
                <a:gd name="T10" fmla="*/ 0 w 23"/>
                <a:gd name="T11" fmla="*/ 8 h 19"/>
                <a:gd name="T12" fmla="*/ 3 w 23"/>
                <a:gd name="T13" fmla="*/ 11 h 19"/>
                <a:gd name="T14" fmla="*/ 14 w 23"/>
                <a:gd name="T15" fmla="*/ 19 h 19"/>
                <a:gd name="T16" fmla="*/ 17 w 23"/>
                <a:gd name="T17" fmla="*/ 19 h 19"/>
                <a:gd name="T18" fmla="*/ 20 w 23"/>
                <a:gd name="T19" fmla="*/ 19 h 19"/>
                <a:gd name="T20" fmla="*/ 23 w 23"/>
                <a:gd name="T21" fmla="*/ 19 h 19"/>
                <a:gd name="T22" fmla="*/ 23 w 23"/>
                <a:gd name="T23" fmla="*/ 17 h 19"/>
                <a:gd name="T24" fmla="*/ 23 w 23"/>
                <a:gd name="T25" fmla="*/ 14 h 19"/>
                <a:gd name="T26" fmla="*/ 23 w 23"/>
                <a:gd name="T27" fmla="*/ 11 h 19"/>
                <a:gd name="T28" fmla="*/ 11 w 23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9"/>
                <a:gd name="T47" fmla="*/ 23 w 23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9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72" name="Freeform 1432"/>
            <p:cNvSpPr>
              <a:spLocks/>
            </p:cNvSpPr>
            <p:nvPr/>
          </p:nvSpPr>
          <p:spPr bwMode="auto">
            <a:xfrm>
              <a:off x="3857" y="2943"/>
              <a:ext cx="20" cy="22"/>
            </a:xfrm>
            <a:custGeom>
              <a:avLst/>
              <a:gdLst>
                <a:gd name="T0" fmla="*/ 12 w 20"/>
                <a:gd name="T1" fmla="*/ 2 h 22"/>
                <a:gd name="T2" fmla="*/ 9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2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2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73" name="Line 1433"/>
            <p:cNvSpPr>
              <a:spLocks noChangeShapeType="1"/>
            </p:cNvSpPr>
            <p:nvPr/>
          </p:nvSpPr>
          <p:spPr bwMode="auto">
            <a:xfrm>
              <a:off x="3871" y="296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74" name="Freeform 1434"/>
            <p:cNvSpPr>
              <a:spLocks/>
            </p:cNvSpPr>
            <p:nvPr/>
          </p:nvSpPr>
          <p:spPr bwMode="auto">
            <a:xfrm>
              <a:off x="3866" y="2962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75" name="Line 1435"/>
            <p:cNvSpPr>
              <a:spLocks noChangeShapeType="1"/>
            </p:cNvSpPr>
            <p:nvPr/>
          </p:nvSpPr>
          <p:spPr bwMode="auto">
            <a:xfrm>
              <a:off x="3880" y="298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76" name="Line 1436"/>
            <p:cNvSpPr>
              <a:spLocks noChangeShapeType="1"/>
            </p:cNvSpPr>
            <p:nvPr/>
          </p:nvSpPr>
          <p:spPr bwMode="auto">
            <a:xfrm>
              <a:off x="3888" y="2985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77" name="Line 1437"/>
            <p:cNvSpPr>
              <a:spLocks noChangeShapeType="1"/>
            </p:cNvSpPr>
            <p:nvPr/>
          </p:nvSpPr>
          <p:spPr bwMode="auto">
            <a:xfrm>
              <a:off x="3899" y="3004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78" name="Freeform 1438"/>
            <p:cNvSpPr>
              <a:spLocks/>
            </p:cNvSpPr>
            <p:nvPr/>
          </p:nvSpPr>
          <p:spPr bwMode="auto">
            <a:xfrm>
              <a:off x="3894" y="3007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8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79" name="Line 1439"/>
            <p:cNvSpPr>
              <a:spLocks noChangeShapeType="1"/>
            </p:cNvSpPr>
            <p:nvPr/>
          </p:nvSpPr>
          <p:spPr bwMode="auto">
            <a:xfrm>
              <a:off x="3916" y="303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80" name="Line 1440"/>
            <p:cNvSpPr>
              <a:spLocks noChangeShapeType="1"/>
            </p:cNvSpPr>
            <p:nvPr/>
          </p:nvSpPr>
          <p:spPr bwMode="auto">
            <a:xfrm flipV="1">
              <a:off x="2907" y="2660"/>
              <a:ext cx="1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81" name="Line 1441"/>
            <p:cNvSpPr>
              <a:spLocks noChangeShapeType="1"/>
            </p:cNvSpPr>
            <p:nvPr/>
          </p:nvSpPr>
          <p:spPr bwMode="auto">
            <a:xfrm flipV="1">
              <a:off x="2923" y="2632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82" name="Line 1442"/>
            <p:cNvSpPr>
              <a:spLocks noChangeShapeType="1"/>
            </p:cNvSpPr>
            <p:nvPr/>
          </p:nvSpPr>
          <p:spPr bwMode="auto">
            <a:xfrm flipV="1">
              <a:off x="2934" y="2596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83" name="Line 1443"/>
            <p:cNvSpPr>
              <a:spLocks noChangeShapeType="1"/>
            </p:cNvSpPr>
            <p:nvPr/>
          </p:nvSpPr>
          <p:spPr bwMode="auto">
            <a:xfrm flipV="1">
              <a:off x="2951" y="2559"/>
              <a:ext cx="9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84" name="Freeform 1444"/>
            <p:cNvSpPr>
              <a:spLocks/>
            </p:cNvSpPr>
            <p:nvPr/>
          </p:nvSpPr>
          <p:spPr bwMode="auto">
            <a:xfrm>
              <a:off x="2954" y="2529"/>
              <a:ext cx="31" cy="36"/>
            </a:xfrm>
            <a:custGeom>
              <a:avLst/>
              <a:gdLst>
                <a:gd name="T0" fmla="*/ 3 w 31"/>
                <a:gd name="T1" fmla="*/ 28 h 36"/>
                <a:gd name="T2" fmla="*/ 0 w 31"/>
                <a:gd name="T3" fmla="*/ 30 h 36"/>
                <a:gd name="T4" fmla="*/ 0 w 31"/>
                <a:gd name="T5" fmla="*/ 33 h 36"/>
                <a:gd name="T6" fmla="*/ 3 w 31"/>
                <a:gd name="T7" fmla="*/ 36 h 36"/>
                <a:gd name="T8" fmla="*/ 6 w 31"/>
                <a:gd name="T9" fmla="*/ 36 h 36"/>
                <a:gd name="T10" fmla="*/ 8 w 31"/>
                <a:gd name="T11" fmla="*/ 36 h 36"/>
                <a:gd name="T12" fmla="*/ 11 w 31"/>
                <a:gd name="T13" fmla="*/ 36 h 36"/>
                <a:gd name="T14" fmla="*/ 31 w 31"/>
                <a:gd name="T15" fmla="*/ 11 h 36"/>
                <a:gd name="T16" fmla="*/ 31 w 31"/>
                <a:gd name="T17" fmla="*/ 8 h 36"/>
                <a:gd name="T18" fmla="*/ 31 w 31"/>
                <a:gd name="T19" fmla="*/ 5 h 36"/>
                <a:gd name="T20" fmla="*/ 31 w 31"/>
                <a:gd name="T21" fmla="*/ 2 h 36"/>
                <a:gd name="T22" fmla="*/ 28 w 31"/>
                <a:gd name="T23" fmla="*/ 0 h 36"/>
                <a:gd name="T24" fmla="*/ 25 w 31"/>
                <a:gd name="T25" fmla="*/ 0 h 36"/>
                <a:gd name="T26" fmla="*/ 22 w 31"/>
                <a:gd name="T27" fmla="*/ 2 h 36"/>
                <a:gd name="T28" fmla="*/ 3 w 31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85" name="Line 1445"/>
            <p:cNvSpPr>
              <a:spLocks noChangeShapeType="1"/>
            </p:cNvSpPr>
            <p:nvPr/>
          </p:nvSpPr>
          <p:spPr bwMode="auto">
            <a:xfrm flipV="1">
              <a:off x="2979" y="2506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86" name="Freeform 1446"/>
            <p:cNvSpPr>
              <a:spLocks/>
            </p:cNvSpPr>
            <p:nvPr/>
          </p:nvSpPr>
          <p:spPr bwMode="auto">
            <a:xfrm>
              <a:off x="2982" y="2473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8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87" name="Line 1447"/>
            <p:cNvSpPr>
              <a:spLocks noChangeShapeType="1"/>
            </p:cNvSpPr>
            <p:nvPr/>
          </p:nvSpPr>
          <p:spPr bwMode="auto">
            <a:xfrm flipV="1">
              <a:off x="3007" y="2453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88" name="Freeform 1448"/>
            <p:cNvSpPr>
              <a:spLocks/>
            </p:cNvSpPr>
            <p:nvPr/>
          </p:nvSpPr>
          <p:spPr bwMode="auto">
            <a:xfrm>
              <a:off x="3010" y="2419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8 w 31"/>
                <a:gd name="T11" fmla="*/ 40 h 40"/>
                <a:gd name="T12" fmla="*/ 11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5 w 31"/>
                <a:gd name="T25" fmla="*/ 0 h 40"/>
                <a:gd name="T26" fmla="*/ 22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89" name="Line 1449"/>
            <p:cNvSpPr>
              <a:spLocks noChangeShapeType="1"/>
            </p:cNvSpPr>
            <p:nvPr/>
          </p:nvSpPr>
          <p:spPr bwMode="auto">
            <a:xfrm flipV="1">
              <a:off x="3035" y="2397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90" name="Freeform 1450"/>
            <p:cNvSpPr>
              <a:spLocks/>
            </p:cNvSpPr>
            <p:nvPr/>
          </p:nvSpPr>
          <p:spPr bwMode="auto">
            <a:xfrm>
              <a:off x="3038" y="2375"/>
              <a:ext cx="28" cy="28"/>
            </a:xfrm>
            <a:custGeom>
              <a:avLst/>
              <a:gdLst>
                <a:gd name="T0" fmla="*/ 3 w 28"/>
                <a:gd name="T1" fmla="*/ 19 h 28"/>
                <a:gd name="T2" fmla="*/ 0 w 28"/>
                <a:gd name="T3" fmla="*/ 22 h 28"/>
                <a:gd name="T4" fmla="*/ 0 w 28"/>
                <a:gd name="T5" fmla="*/ 25 h 28"/>
                <a:gd name="T6" fmla="*/ 3 w 28"/>
                <a:gd name="T7" fmla="*/ 28 h 28"/>
                <a:gd name="T8" fmla="*/ 6 w 28"/>
                <a:gd name="T9" fmla="*/ 28 h 28"/>
                <a:gd name="T10" fmla="*/ 8 w 28"/>
                <a:gd name="T11" fmla="*/ 28 h 28"/>
                <a:gd name="T12" fmla="*/ 11 w 28"/>
                <a:gd name="T13" fmla="*/ 28 h 28"/>
                <a:gd name="T14" fmla="*/ 28 w 28"/>
                <a:gd name="T15" fmla="*/ 11 h 28"/>
                <a:gd name="T16" fmla="*/ 28 w 28"/>
                <a:gd name="T17" fmla="*/ 8 h 28"/>
                <a:gd name="T18" fmla="*/ 28 w 28"/>
                <a:gd name="T19" fmla="*/ 5 h 28"/>
                <a:gd name="T20" fmla="*/ 28 w 28"/>
                <a:gd name="T21" fmla="*/ 3 h 28"/>
                <a:gd name="T22" fmla="*/ 25 w 28"/>
                <a:gd name="T23" fmla="*/ 0 h 28"/>
                <a:gd name="T24" fmla="*/ 22 w 28"/>
                <a:gd name="T25" fmla="*/ 0 h 28"/>
                <a:gd name="T26" fmla="*/ 20 w 28"/>
                <a:gd name="T27" fmla="*/ 3 h 28"/>
                <a:gd name="T28" fmla="*/ 3 w 28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8"/>
                <a:gd name="T47" fmla="*/ 28 w 2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91" name="Freeform 1451"/>
            <p:cNvSpPr>
              <a:spLocks/>
            </p:cNvSpPr>
            <p:nvPr/>
          </p:nvSpPr>
          <p:spPr bwMode="auto">
            <a:xfrm>
              <a:off x="3055" y="2355"/>
              <a:ext cx="31" cy="31"/>
            </a:xfrm>
            <a:custGeom>
              <a:avLst/>
              <a:gdLst>
                <a:gd name="T0" fmla="*/ 3 w 31"/>
                <a:gd name="T1" fmla="*/ 23 h 31"/>
                <a:gd name="T2" fmla="*/ 0 w 31"/>
                <a:gd name="T3" fmla="*/ 25 h 31"/>
                <a:gd name="T4" fmla="*/ 0 w 31"/>
                <a:gd name="T5" fmla="*/ 28 h 31"/>
                <a:gd name="T6" fmla="*/ 3 w 31"/>
                <a:gd name="T7" fmla="*/ 31 h 31"/>
                <a:gd name="T8" fmla="*/ 5 w 31"/>
                <a:gd name="T9" fmla="*/ 31 h 31"/>
                <a:gd name="T10" fmla="*/ 8 w 31"/>
                <a:gd name="T11" fmla="*/ 31 h 31"/>
                <a:gd name="T12" fmla="*/ 11 w 31"/>
                <a:gd name="T13" fmla="*/ 31 h 31"/>
                <a:gd name="T14" fmla="*/ 31 w 31"/>
                <a:gd name="T15" fmla="*/ 11 h 31"/>
                <a:gd name="T16" fmla="*/ 31 w 31"/>
                <a:gd name="T17" fmla="*/ 9 h 31"/>
                <a:gd name="T18" fmla="*/ 31 w 31"/>
                <a:gd name="T19" fmla="*/ 6 h 31"/>
                <a:gd name="T20" fmla="*/ 31 w 31"/>
                <a:gd name="T21" fmla="*/ 3 h 31"/>
                <a:gd name="T22" fmla="*/ 28 w 31"/>
                <a:gd name="T23" fmla="*/ 0 h 31"/>
                <a:gd name="T24" fmla="*/ 25 w 31"/>
                <a:gd name="T25" fmla="*/ 0 h 31"/>
                <a:gd name="T26" fmla="*/ 22 w 31"/>
                <a:gd name="T27" fmla="*/ 3 h 31"/>
                <a:gd name="T28" fmla="*/ 3 w 31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1"/>
                <a:gd name="T47" fmla="*/ 31 w 31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92" name="Line 1452"/>
            <p:cNvSpPr>
              <a:spLocks noChangeShapeType="1"/>
            </p:cNvSpPr>
            <p:nvPr/>
          </p:nvSpPr>
          <p:spPr bwMode="auto">
            <a:xfrm flipV="1">
              <a:off x="3080" y="2341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93" name="Line 1453"/>
            <p:cNvSpPr>
              <a:spLocks noChangeShapeType="1"/>
            </p:cNvSpPr>
            <p:nvPr/>
          </p:nvSpPr>
          <p:spPr bwMode="auto">
            <a:xfrm flipV="1">
              <a:off x="3088" y="2333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94" name="Freeform 1454"/>
            <p:cNvSpPr>
              <a:spLocks/>
            </p:cNvSpPr>
            <p:nvPr/>
          </p:nvSpPr>
          <p:spPr bwMode="auto">
            <a:xfrm>
              <a:off x="3102" y="2319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9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95" name="Line 1455"/>
            <p:cNvSpPr>
              <a:spLocks noChangeShapeType="1"/>
            </p:cNvSpPr>
            <p:nvPr/>
          </p:nvSpPr>
          <p:spPr bwMode="auto">
            <a:xfrm flipV="1">
              <a:off x="3116" y="2316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96" name="Line 1456"/>
            <p:cNvSpPr>
              <a:spLocks noChangeShapeType="1"/>
            </p:cNvSpPr>
            <p:nvPr/>
          </p:nvSpPr>
          <p:spPr bwMode="auto">
            <a:xfrm>
              <a:off x="3136" y="23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97" name="Freeform 1457"/>
            <p:cNvSpPr>
              <a:spLocks/>
            </p:cNvSpPr>
            <p:nvPr/>
          </p:nvSpPr>
          <p:spPr bwMode="auto">
            <a:xfrm>
              <a:off x="3139" y="2299"/>
              <a:ext cx="28" cy="23"/>
            </a:xfrm>
            <a:custGeom>
              <a:avLst/>
              <a:gdLst>
                <a:gd name="T0" fmla="*/ 2 w 28"/>
                <a:gd name="T1" fmla="*/ 14 h 23"/>
                <a:gd name="T2" fmla="*/ 0 w 28"/>
                <a:gd name="T3" fmla="*/ 17 h 23"/>
                <a:gd name="T4" fmla="*/ 0 w 28"/>
                <a:gd name="T5" fmla="*/ 20 h 23"/>
                <a:gd name="T6" fmla="*/ 2 w 28"/>
                <a:gd name="T7" fmla="*/ 23 h 23"/>
                <a:gd name="T8" fmla="*/ 5 w 28"/>
                <a:gd name="T9" fmla="*/ 23 h 23"/>
                <a:gd name="T10" fmla="*/ 8 w 28"/>
                <a:gd name="T11" fmla="*/ 23 h 23"/>
                <a:gd name="T12" fmla="*/ 11 w 28"/>
                <a:gd name="T13" fmla="*/ 23 h 23"/>
                <a:gd name="T14" fmla="*/ 28 w 28"/>
                <a:gd name="T15" fmla="*/ 11 h 23"/>
                <a:gd name="T16" fmla="*/ 28 w 28"/>
                <a:gd name="T17" fmla="*/ 9 h 23"/>
                <a:gd name="T18" fmla="*/ 28 w 28"/>
                <a:gd name="T19" fmla="*/ 6 h 23"/>
                <a:gd name="T20" fmla="*/ 28 w 28"/>
                <a:gd name="T21" fmla="*/ 3 h 23"/>
                <a:gd name="T22" fmla="*/ 25 w 28"/>
                <a:gd name="T23" fmla="*/ 0 h 23"/>
                <a:gd name="T24" fmla="*/ 22 w 28"/>
                <a:gd name="T25" fmla="*/ 0 h 23"/>
                <a:gd name="T26" fmla="*/ 19 w 28"/>
                <a:gd name="T27" fmla="*/ 3 h 23"/>
                <a:gd name="T28" fmla="*/ 2 w 28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3"/>
                <a:gd name="T47" fmla="*/ 28 w 2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98" name="Freeform 1458"/>
            <p:cNvSpPr>
              <a:spLocks/>
            </p:cNvSpPr>
            <p:nvPr/>
          </p:nvSpPr>
          <p:spPr bwMode="auto">
            <a:xfrm>
              <a:off x="3155" y="2299"/>
              <a:ext cx="23" cy="23"/>
            </a:xfrm>
            <a:custGeom>
              <a:avLst/>
              <a:gdLst>
                <a:gd name="T0" fmla="*/ 12 w 23"/>
                <a:gd name="T1" fmla="*/ 3 h 23"/>
                <a:gd name="T2" fmla="*/ 9 w 23"/>
                <a:gd name="T3" fmla="*/ 0 h 23"/>
                <a:gd name="T4" fmla="*/ 6 w 23"/>
                <a:gd name="T5" fmla="*/ 0 h 23"/>
                <a:gd name="T6" fmla="*/ 3 w 23"/>
                <a:gd name="T7" fmla="*/ 3 h 23"/>
                <a:gd name="T8" fmla="*/ 0 w 23"/>
                <a:gd name="T9" fmla="*/ 6 h 23"/>
                <a:gd name="T10" fmla="*/ 0 w 23"/>
                <a:gd name="T11" fmla="*/ 9 h 23"/>
                <a:gd name="T12" fmla="*/ 3 w 23"/>
                <a:gd name="T13" fmla="*/ 11 h 23"/>
                <a:gd name="T14" fmla="*/ 14 w 23"/>
                <a:gd name="T15" fmla="*/ 23 h 23"/>
                <a:gd name="T16" fmla="*/ 17 w 23"/>
                <a:gd name="T17" fmla="*/ 23 h 23"/>
                <a:gd name="T18" fmla="*/ 20 w 23"/>
                <a:gd name="T19" fmla="*/ 23 h 23"/>
                <a:gd name="T20" fmla="*/ 23 w 23"/>
                <a:gd name="T21" fmla="*/ 23 h 23"/>
                <a:gd name="T22" fmla="*/ 23 w 23"/>
                <a:gd name="T23" fmla="*/ 20 h 23"/>
                <a:gd name="T24" fmla="*/ 23 w 23"/>
                <a:gd name="T25" fmla="*/ 17 h 23"/>
                <a:gd name="T26" fmla="*/ 23 w 23"/>
                <a:gd name="T27" fmla="*/ 14 h 23"/>
                <a:gd name="T28" fmla="*/ 12 w 23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3"/>
                <a:gd name="T47" fmla="*/ 23 w 23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3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99" name="Line 1459"/>
            <p:cNvSpPr>
              <a:spLocks noChangeShapeType="1"/>
            </p:cNvSpPr>
            <p:nvPr/>
          </p:nvSpPr>
          <p:spPr bwMode="auto">
            <a:xfrm>
              <a:off x="3172" y="2316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00" name="Freeform 1460"/>
            <p:cNvSpPr>
              <a:spLocks/>
            </p:cNvSpPr>
            <p:nvPr/>
          </p:nvSpPr>
          <p:spPr bwMode="auto">
            <a:xfrm>
              <a:off x="3183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01" name="Line 1461"/>
            <p:cNvSpPr>
              <a:spLocks noChangeShapeType="1"/>
            </p:cNvSpPr>
            <p:nvPr/>
          </p:nvSpPr>
          <p:spPr bwMode="auto">
            <a:xfrm>
              <a:off x="3197" y="2324"/>
              <a:ext cx="2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02" name="Freeform 1462"/>
            <p:cNvSpPr>
              <a:spLocks/>
            </p:cNvSpPr>
            <p:nvPr/>
          </p:nvSpPr>
          <p:spPr bwMode="auto">
            <a:xfrm>
              <a:off x="3211" y="2327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03" name="Freeform 1463"/>
            <p:cNvSpPr>
              <a:spLocks/>
            </p:cNvSpPr>
            <p:nvPr/>
          </p:nvSpPr>
          <p:spPr bwMode="auto">
            <a:xfrm>
              <a:off x="3220" y="2336"/>
              <a:ext cx="31" cy="30"/>
            </a:xfrm>
            <a:custGeom>
              <a:avLst/>
              <a:gdLst>
                <a:gd name="T0" fmla="*/ 11 w 31"/>
                <a:gd name="T1" fmla="*/ 2 h 30"/>
                <a:gd name="T2" fmla="*/ 8 w 31"/>
                <a:gd name="T3" fmla="*/ 0 h 30"/>
                <a:gd name="T4" fmla="*/ 5 w 31"/>
                <a:gd name="T5" fmla="*/ 0 h 30"/>
                <a:gd name="T6" fmla="*/ 3 w 31"/>
                <a:gd name="T7" fmla="*/ 2 h 30"/>
                <a:gd name="T8" fmla="*/ 0 w 31"/>
                <a:gd name="T9" fmla="*/ 5 h 30"/>
                <a:gd name="T10" fmla="*/ 0 w 31"/>
                <a:gd name="T11" fmla="*/ 8 h 30"/>
                <a:gd name="T12" fmla="*/ 3 w 31"/>
                <a:gd name="T13" fmla="*/ 11 h 30"/>
                <a:gd name="T14" fmla="*/ 22 w 31"/>
                <a:gd name="T15" fmla="*/ 30 h 30"/>
                <a:gd name="T16" fmla="*/ 25 w 31"/>
                <a:gd name="T17" fmla="*/ 30 h 30"/>
                <a:gd name="T18" fmla="*/ 28 w 31"/>
                <a:gd name="T19" fmla="*/ 30 h 30"/>
                <a:gd name="T20" fmla="*/ 31 w 31"/>
                <a:gd name="T21" fmla="*/ 30 h 30"/>
                <a:gd name="T22" fmla="*/ 31 w 31"/>
                <a:gd name="T23" fmla="*/ 28 h 30"/>
                <a:gd name="T24" fmla="*/ 31 w 31"/>
                <a:gd name="T25" fmla="*/ 25 h 30"/>
                <a:gd name="T26" fmla="*/ 31 w 31"/>
                <a:gd name="T27" fmla="*/ 22 h 30"/>
                <a:gd name="T28" fmla="*/ 11 w 31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0"/>
                <a:gd name="T47" fmla="*/ 31 w 3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04" name="Freeform 1464"/>
            <p:cNvSpPr>
              <a:spLocks/>
            </p:cNvSpPr>
            <p:nvPr/>
          </p:nvSpPr>
          <p:spPr bwMode="auto">
            <a:xfrm>
              <a:off x="3239" y="2355"/>
              <a:ext cx="28" cy="31"/>
            </a:xfrm>
            <a:custGeom>
              <a:avLst/>
              <a:gdLst>
                <a:gd name="T0" fmla="*/ 12 w 28"/>
                <a:gd name="T1" fmla="*/ 3 h 31"/>
                <a:gd name="T2" fmla="*/ 9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3 w 28"/>
                <a:gd name="T17" fmla="*/ 31 h 31"/>
                <a:gd name="T18" fmla="*/ 26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3 h 31"/>
                <a:gd name="T28" fmla="*/ 12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05" name="Freeform 1465"/>
            <p:cNvSpPr>
              <a:spLocks/>
            </p:cNvSpPr>
            <p:nvPr/>
          </p:nvSpPr>
          <p:spPr bwMode="auto">
            <a:xfrm>
              <a:off x="3256" y="2375"/>
              <a:ext cx="23" cy="28"/>
            </a:xfrm>
            <a:custGeom>
              <a:avLst/>
              <a:gdLst>
                <a:gd name="T0" fmla="*/ 11 w 23"/>
                <a:gd name="T1" fmla="*/ 3 h 28"/>
                <a:gd name="T2" fmla="*/ 9 w 23"/>
                <a:gd name="T3" fmla="*/ 0 h 28"/>
                <a:gd name="T4" fmla="*/ 6 w 23"/>
                <a:gd name="T5" fmla="*/ 0 h 28"/>
                <a:gd name="T6" fmla="*/ 3 w 23"/>
                <a:gd name="T7" fmla="*/ 3 h 28"/>
                <a:gd name="T8" fmla="*/ 0 w 23"/>
                <a:gd name="T9" fmla="*/ 5 h 28"/>
                <a:gd name="T10" fmla="*/ 0 w 23"/>
                <a:gd name="T11" fmla="*/ 8 h 28"/>
                <a:gd name="T12" fmla="*/ 3 w 23"/>
                <a:gd name="T13" fmla="*/ 11 h 28"/>
                <a:gd name="T14" fmla="*/ 14 w 23"/>
                <a:gd name="T15" fmla="*/ 28 h 28"/>
                <a:gd name="T16" fmla="*/ 17 w 23"/>
                <a:gd name="T17" fmla="*/ 28 h 28"/>
                <a:gd name="T18" fmla="*/ 20 w 23"/>
                <a:gd name="T19" fmla="*/ 28 h 28"/>
                <a:gd name="T20" fmla="*/ 23 w 23"/>
                <a:gd name="T21" fmla="*/ 28 h 28"/>
                <a:gd name="T22" fmla="*/ 23 w 23"/>
                <a:gd name="T23" fmla="*/ 25 h 28"/>
                <a:gd name="T24" fmla="*/ 23 w 23"/>
                <a:gd name="T25" fmla="*/ 22 h 28"/>
                <a:gd name="T26" fmla="*/ 23 w 23"/>
                <a:gd name="T27" fmla="*/ 19 h 28"/>
                <a:gd name="T28" fmla="*/ 11 w 23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8"/>
                <a:gd name="T47" fmla="*/ 23 w 23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8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06" name="Freeform 1466"/>
            <p:cNvSpPr>
              <a:spLocks/>
            </p:cNvSpPr>
            <p:nvPr/>
          </p:nvSpPr>
          <p:spPr bwMode="auto">
            <a:xfrm>
              <a:off x="3267" y="2392"/>
              <a:ext cx="28" cy="39"/>
            </a:xfrm>
            <a:custGeom>
              <a:avLst/>
              <a:gdLst>
                <a:gd name="T0" fmla="*/ 12 w 28"/>
                <a:gd name="T1" fmla="*/ 2 h 39"/>
                <a:gd name="T2" fmla="*/ 9 w 28"/>
                <a:gd name="T3" fmla="*/ 0 h 39"/>
                <a:gd name="T4" fmla="*/ 6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20 w 28"/>
                <a:gd name="T15" fmla="*/ 39 h 39"/>
                <a:gd name="T16" fmla="*/ 23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2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07" name="Line 1467"/>
            <p:cNvSpPr>
              <a:spLocks noChangeShapeType="1"/>
            </p:cNvSpPr>
            <p:nvPr/>
          </p:nvSpPr>
          <p:spPr bwMode="auto">
            <a:xfrm>
              <a:off x="3290" y="2425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08" name="Freeform 1468"/>
            <p:cNvSpPr>
              <a:spLocks/>
            </p:cNvSpPr>
            <p:nvPr/>
          </p:nvSpPr>
          <p:spPr bwMode="auto">
            <a:xfrm>
              <a:off x="3292" y="2447"/>
              <a:ext cx="31" cy="37"/>
            </a:xfrm>
            <a:custGeom>
              <a:avLst/>
              <a:gdLst>
                <a:gd name="T0" fmla="*/ 12 w 31"/>
                <a:gd name="T1" fmla="*/ 3 h 37"/>
                <a:gd name="T2" fmla="*/ 9 w 31"/>
                <a:gd name="T3" fmla="*/ 0 h 37"/>
                <a:gd name="T4" fmla="*/ 6 w 31"/>
                <a:gd name="T5" fmla="*/ 0 h 37"/>
                <a:gd name="T6" fmla="*/ 3 w 31"/>
                <a:gd name="T7" fmla="*/ 3 h 37"/>
                <a:gd name="T8" fmla="*/ 0 w 31"/>
                <a:gd name="T9" fmla="*/ 6 h 37"/>
                <a:gd name="T10" fmla="*/ 0 w 31"/>
                <a:gd name="T11" fmla="*/ 9 h 37"/>
                <a:gd name="T12" fmla="*/ 3 w 31"/>
                <a:gd name="T13" fmla="*/ 12 h 37"/>
                <a:gd name="T14" fmla="*/ 23 w 31"/>
                <a:gd name="T15" fmla="*/ 37 h 37"/>
                <a:gd name="T16" fmla="*/ 26 w 31"/>
                <a:gd name="T17" fmla="*/ 37 h 37"/>
                <a:gd name="T18" fmla="*/ 28 w 31"/>
                <a:gd name="T19" fmla="*/ 37 h 37"/>
                <a:gd name="T20" fmla="*/ 31 w 31"/>
                <a:gd name="T21" fmla="*/ 37 h 37"/>
                <a:gd name="T22" fmla="*/ 31 w 31"/>
                <a:gd name="T23" fmla="*/ 34 h 37"/>
                <a:gd name="T24" fmla="*/ 31 w 31"/>
                <a:gd name="T25" fmla="*/ 31 h 37"/>
                <a:gd name="T26" fmla="*/ 31 w 31"/>
                <a:gd name="T27" fmla="*/ 28 h 37"/>
                <a:gd name="T28" fmla="*/ 12 w 31"/>
                <a:gd name="T29" fmla="*/ 3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7"/>
                <a:gd name="T47" fmla="*/ 31 w 31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7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3" y="37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09" name="Line 1469"/>
            <p:cNvSpPr>
              <a:spLocks noChangeShapeType="1"/>
            </p:cNvSpPr>
            <p:nvPr/>
          </p:nvSpPr>
          <p:spPr bwMode="auto">
            <a:xfrm>
              <a:off x="3318" y="2478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10" name="Freeform 1470"/>
            <p:cNvSpPr>
              <a:spLocks/>
            </p:cNvSpPr>
            <p:nvPr/>
          </p:nvSpPr>
          <p:spPr bwMode="auto">
            <a:xfrm>
              <a:off x="3320" y="2501"/>
              <a:ext cx="31" cy="39"/>
            </a:xfrm>
            <a:custGeom>
              <a:avLst/>
              <a:gdLst>
                <a:gd name="T0" fmla="*/ 12 w 31"/>
                <a:gd name="T1" fmla="*/ 2 h 39"/>
                <a:gd name="T2" fmla="*/ 9 w 31"/>
                <a:gd name="T3" fmla="*/ 0 h 39"/>
                <a:gd name="T4" fmla="*/ 6 w 31"/>
                <a:gd name="T5" fmla="*/ 0 h 39"/>
                <a:gd name="T6" fmla="*/ 3 w 31"/>
                <a:gd name="T7" fmla="*/ 2 h 39"/>
                <a:gd name="T8" fmla="*/ 0 w 31"/>
                <a:gd name="T9" fmla="*/ 5 h 39"/>
                <a:gd name="T10" fmla="*/ 0 w 31"/>
                <a:gd name="T11" fmla="*/ 8 h 39"/>
                <a:gd name="T12" fmla="*/ 3 w 31"/>
                <a:gd name="T13" fmla="*/ 11 h 39"/>
                <a:gd name="T14" fmla="*/ 23 w 31"/>
                <a:gd name="T15" fmla="*/ 39 h 39"/>
                <a:gd name="T16" fmla="*/ 26 w 31"/>
                <a:gd name="T17" fmla="*/ 39 h 39"/>
                <a:gd name="T18" fmla="*/ 28 w 31"/>
                <a:gd name="T19" fmla="*/ 39 h 39"/>
                <a:gd name="T20" fmla="*/ 31 w 31"/>
                <a:gd name="T21" fmla="*/ 39 h 39"/>
                <a:gd name="T22" fmla="*/ 31 w 31"/>
                <a:gd name="T23" fmla="*/ 36 h 39"/>
                <a:gd name="T24" fmla="*/ 31 w 31"/>
                <a:gd name="T25" fmla="*/ 33 h 39"/>
                <a:gd name="T26" fmla="*/ 31 w 31"/>
                <a:gd name="T27" fmla="*/ 30 h 39"/>
                <a:gd name="T28" fmla="*/ 12 w 31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3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11" name="Line 1471"/>
            <p:cNvSpPr>
              <a:spLocks noChangeShapeType="1"/>
            </p:cNvSpPr>
            <p:nvPr/>
          </p:nvSpPr>
          <p:spPr bwMode="auto">
            <a:xfrm>
              <a:off x="3346" y="2534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12" name="Freeform 1472"/>
            <p:cNvSpPr>
              <a:spLocks/>
            </p:cNvSpPr>
            <p:nvPr/>
          </p:nvSpPr>
          <p:spPr bwMode="auto">
            <a:xfrm>
              <a:off x="3348" y="2557"/>
              <a:ext cx="31" cy="44"/>
            </a:xfrm>
            <a:custGeom>
              <a:avLst/>
              <a:gdLst>
                <a:gd name="T0" fmla="*/ 12 w 31"/>
                <a:gd name="T1" fmla="*/ 0 h 44"/>
                <a:gd name="T2" fmla="*/ 9 w 31"/>
                <a:gd name="T3" fmla="*/ 0 h 44"/>
                <a:gd name="T4" fmla="*/ 6 w 31"/>
                <a:gd name="T5" fmla="*/ 0 h 44"/>
                <a:gd name="T6" fmla="*/ 3 w 31"/>
                <a:gd name="T7" fmla="*/ 0 h 44"/>
                <a:gd name="T8" fmla="*/ 0 w 31"/>
                <a:gd name="T9" fmla="*/ 2 h 44"/>
                <a:gd name="T10" fmla="*/ 0 w 31"/>
                <a:gd name="T11" fmla="*/ 5 h 44"/>
                <a:gd name="T12" fmla="*/ 3 w 31"/>
                <a:gd name="T13" fmla="*/ 8 h 44"/>
                <a:gd name="T14" fmla="*/ 23 w 31"/>
                <a:gd name="T15" fmla="*/ 44 h 44"/>
                <a:gd name="T16" fmla="*/ 26 w 31"/>
                <a:gd name="T17" fmla="*/ 44 h 44"/>
                <a:gd name="T18" fmla="*/ 28 w 31"/>
                <a:gd name="T19" fmla="*/ 44 h 44"/>
                <a:gd name="T20" fmla="*/ 31 w 31"/>
                <a:gd name="T21" fmla="*/ 44 h 44"/>
                <a:gd name="T22" fmla="*/ 31 w 31"/>
                <a:gd name="T23" fmla="*/ 42 h 44"/>
                <a:gd name="T24" fmla="*/ 31 w 31"/>
                <a:gd name="T25" fmla="*/ 39 h 44"/>
                <a:gd name="T26" fmla="*/ 31 w 31"/>
                <a:gd name="T27" fmla="*/ 36 h 44"/>
                <a:gd name="T28" fmla="*/ 12 w 31"/>
                <a:gd name="T29" fmla="*/ 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13" name="Line 1473"/>
            <p:cNvSpPr>
              <a:spLocks noChangeShapeType="1"/>
            </p:cNvSpPr>
            <p:nvPr/>
          </p:nvSpPr>
          <p:spPr bwMode="auto">
            <a:xfrm>
              <a:off x="3374" y="2596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14" name="Freeform 1474"/>
            <p:cNvSpPr>
              <a:spLocks/>
            </p:cNvSpPr>
            <p:nvPr/>
          </p:nvSpPr>
          <p:spPr bwMode="auto">
            <a:xfrm>
              <a:off x="3376" y="2626"/>
              <a:ext cx="31" cy="40"/>
            </a:xfrm>
            <a:custGeom>
              <a:avLst/>
              <a:gdLst>
                <a:gd name="T0" fmla="*/ 12 w 31"/>
                <a:gd name="T1" fmla="*/ 3 h 40"/>
                <a:gd name="T2" fmla="*/ 9 w 31"/>
                <a:gd name="T3" fmla="*/ 0 h 40"/>
                <a:gd name="T4" fmla="*/ 6 w 31"/>
                <a:gd name="T5" fmla="*/ 0 h 40"/>
                <a:gd name="T6" fmla="*/ 3 w 31"/>
                <a:gd name="T7" fmla="*/ 3 h 40"/>
                <a:gd name="T8" fmla="*/ 0 w 31"/>
                <a:gd name="T9" fmla="*/ 6 h 40"/>
                <a:gd name="T10" fmla="*/ 0 w 31"/>
                <a:gd name="T11" fmla="*/ 9 h 40"/>
                <a:gd name="T12" fmla="*/ 3 w 31"/>
                <a:gd name="T13" fmla="*/ 12 h 40"/>
                <a:gd name="T14" fmla="*/ 23 w 31"/>
                <a:gd name="T15" fmla="*/ 40 h 40"/>
                <a:gd name="T16" fmla="*/ 26 w 31"/>
                <a:gd name="T17" fmla="*/ 40 h 40"/>
                <a:gd name="T18" fmla="*/ 28 w 31"/>
                <a:gd name="T19" fmla="*/ 40 h 40"/>
                <a:gd name="T20" fmla="*/ 31 w 31"/>
                <a:gd name="T21" fmla="*/ 40 h 40"/>
                <a:gd name="T22" fmla="*/ 31 w 31"/>
                <a:gd name="T23" fmla="*/ 37 h 40"/>
                <a:gd name="T24" fmla="*/ 31 w 31"/>
                <a:gd name="T25" fmla="*/ 34 h 40"/>
                <a:gd name="T26" fmla="*/ 31 w 31"/>
                <a:gd name="T27" fmla="*/ 31 h 40"/>
                <a:gd name="T28" fmla="*/ 12 w 31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15" name="Line 1475"/>
            <p:cNvSpPr>
              <a:spLocks noChangeShapeType="1"/>
            </p:cNvSpPr>
            <p:nvPr/>
          </p:nvSpPr>
          <p:spPr bwMode="auto">
            <a:xfrm>
              <a:off x="3402" y="2660"/>
              <a:ext cx="1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16" name="Line 1476"/>
            <p:cNvSpPr>
              <a:spLocks noChangeShapeType="1"/>
            </p:cNvSpPr>
            <p:nvPr/>
          </p:nvSpPr>
          <p:spPr bwMode="auto">
            <a:xfrm flipV="1">
              <a:off x="3418" y="2660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17" name="Freeform 1477"/>
            <p:cNvSpPr>
              <a:spLocks/>
            </p:cNvSpPr>
            <p:nvPr/>
          </p:nvSpPr>
          <p:spPr bwMode="auto">
            <a:xfrm>
              <a:off x="3421" y="2626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9 w 31"/>
                <a:gd name="T11" fmla="*/ 40 h 40"/>
                <a:gd name="T12" fmla="*/ 11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5 w 31"/>
                <a:gd name="T25" fmla="*/ 0 h 40"/>
                <a:gd name="T26" fmla="*/ 23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18" name="Line 1478"/>
            <p:cNvSpPr>
              <a:spLocks noChangeShapeType="1"/>
            </p:cNvSpPr>
            <p:nvPr/>
          </p:nvSpPr>
          <p:spPr bwMode="auto">
            <a:xfrm flipV="1">
              <a:off x="3446" y="2596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19" name="Freeform 1479"/>
            <p:cNvSpPr>
              <a:spLocks/>
            </p:cNvSpPr>
            <p:nvPr/>
          </p:nvSpPr>
          <p:spPr bwMode="auto">
            <a:xfrm>
              <a:off x="3449" y="2557"/>
              <a:ext cx="28" cy="44"/>
            </a:xfrm>
            <a:custGeom>
              <a:avLst/>
              <a:gdLst>
                <a:gd name="T0" fmla="*/ 0 w 28"/>
                <a:gd name="T1" fmla="*/ 39 h 44"/>
                <a:gd name="T2" fmla="*/ 0 w 28"/>
                <a:gd name="T3" fmla="*/ 42 h 44"/>
                <a:gd name="T4" fmla="*/ 3 w 28"/>
                <a:gd name="T5" fmla="*/ 44 h 44"/>
                <a:gd name="T6" fmla="*/ 6 w 28"/>
                <a:gd name="T7" fmla="*/ 44 h 44"/>
                <a:gd name="T8" fmla="*/ 9 w 28"/>
                <a:gd name="T9" fmla="*/ 44 h 44"/>
                <a:gd name="T10" fmla="*/ 11 w 28"/>
                <a:gd name="T11" fmla="*/ 44 h 44"/>
                <a:gd name="T12" fmla="*/ 11 w 28"/>
                <a:gd name="T13" fmla="*/ 42 h 44"/>
                <a:gd name="T14" fmla="*/ 28 w 28"/>
                <a:gd name="T15" fmla="*/ 5 h 44"/>
                <a:gd name="T16" fmla="*/ 28 w 28"/>
                <a:gd name="T17" fmla="*/ 2 h 44"/>
                <a:gd name="T18" fmla="*/ 28 w 28"/>
                <a:gd name="T19" fmla="*/ 0 h 44"/>
                <a:gd name="T20" fmla="*/ 25 w 28"/>
                <a:gd name="T21" fmla="*/ 0 h 44"/>
                <a:gd name="T22" fmla="*/ 22 w 28"/>
                <a:gd name="T23" fmla="*/ 0 h 44"/>
                <a:gd name="T24" fmla="*/ 20 w 28"/>
                <a:gd name="T25" fmla="*/ 0 h 44"/>
                <a:gd name="T26" fmla="*/ 17 w 28"/>
                <a:gd name="T27" fmla="*/ 2 h 44"/>
                <a:gd name="T28" fmla="*/ 0 w 28"/>
                <a:gd name="T29" fmla="*/ 39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0" y="39"/>
                  </a:moveTo>
                  <a:lnTo>
                    <a:pt x="0" y="42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20" name="Line 1480"/>
            <p:cNvSpPr>
              <a:spLocks noChangeShapeType="1"/>
            </p:cNvSpPr>
            <p:nvPr/>
          </p:nvSpPr>
          <p:spPr bwMode="auto">
            <a:xfrm flipV="1">
              <a:off x="3471" y="2534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21" name="Freeform 1481"/>
            <p:cNvSpPr>
              <a:spLocks/>
            </p:cNvSpPr>
            <p:nvPr/>
          </p:nvSpPr>
          <p:spPr bwMode="auto">
            <a:xfrm>
              <a:off x="3477" y="2501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22" name="Line 1482"/>
            <p:cNvSpPr>
              <a:spLocks noChangeShapeType="1"/>
            </p:cNvSpPr>
            <p:nvPr/>
          </p:nvSpPr>
          <p:spPr bwMode="auto">
            <a:xfrm flipV="1">
              <a:off x="3499" y="2478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23" name="Freeform 1483"/>
            <p:cNvSpPr>
              <a:spLocks/>
            </p:cNvSpPr>
            <p:nvPr/>
          </p:nvSpPr>
          <p:spPr bwMode="auto">
            <a:xfrm>
              <a:off x="3505" y="2447"/>
              <a:ext cx="28" cy="37"/>
            </a:xfrm>
            <a:custGeom>
              <a:avLst/>
              <a:gdLst>
                <a:gd name="T0" fmla="*/ 3 w 28"/>
                <a:gd name="T1" fmla="*/ 28 h 37"/>
                <a:gd name="T2" fmla="*/ 0 w 28"/>
                <a:gd name="T3" fmla="*/ 31 h 37"/>
                <a:gd name="T4" fmla="*/ 0 w 28"/>
                <a:gd name="T5" fmla="*/ 34 h 37"/>
                <a:gd name="T6" fmla="*/ 3 w 28"/>
                <a:gd name="T7" fmla="*/ 37 h 37"/>
                <a:gd name="T8" fmla="*/ 6 w 28"/>
                <a:gd name="T9" fmla="*/ 37 h 37"/>
                <a:gd name="T10" fmla="*/ 8 w 28"/>
                <a:gd name="T11" fmla="*/ 37 h 37"/>
                <a:gd name="T12" fmla="*/ 11 w 28"/>
                <a:gd name="T13" fmla="*/ 37 h 37"/>
                <a:gd name="T14" fmla="*/ 28 w 28"/>
                <a:gd name="T15" fmla="*/ 12 h 37"/>
                <a:gd name="T16" fmla="*/ 28 w 28"/>
                <a:gd name="T17" fmla="*/ 9 h 37"/>
                <a:gd name="T18" fmla="*/ 28 w 28"/>
                <a:gd name="T19" fmla="*/ 6 h 37"/>
                <a:gd name="T20" fmla="*/ 28 w 28"/>
                <a:gd name="T21" fmla="*/ 3 h 37"/>
                <a:gd name="T22" fmla="*/ 25 w 28"/>
                <a:gd name="T23" fmla="*/ 0 h 37"/>
                <a:gd name="T24" fmla="*/ 22 w 28"/>
                <a:gd name="T25" fmla="*/ 0 h 37"/>
                <a:gd name="T26" fmla="*/ 20 w 28"/>
                <a:gd name="T27" fmla="*/ 3 h 37"/>
                <a:gd name="T28" fmla="*/ 3 w 28"/>
                <a:gd name="T29" fmla="*/ 2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7"/>
                <a:gd name="T47" fmla="*/ 28 w 28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7">
                  <a:moveTo>
                    <a:pt x="3" y="28"/>
                  </a:moveTo>
                  <a:lnTo>
                    <a:pt x="0" y="31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24" name="Line 1484"/>
            <p:cNvSpPr>
              <a:spLocks noChangeShapeType="1"/>
            </p:cNvSpPr>
            <p:nvPr/>
          </p:nvSpPr>
          <p:spPr bwMode="auto">
            <a:xfrm flipV="1">
              <a:off x="3527" y="2425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25" name="Freeform 1485"/>
            <p:cNvSpPr>
              <a:spLocks/>
            </p:cNvSpPr>
            <p:nvPr/>
          </p:nvSpPr>
          <p:spPr bwMode="auto">
            <a:xfrm>
              <a:off x="3533" y="2392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26" name="Line 1486"/>
            <p:cNvSpPr>
              <a:spLocks noChangeShapeType="1"/>
            </p:cNvSpPr>
            <p:nvPr/>
          </p:nvSpPr>
          <p:spPr bwMode="auto">
            <a:xfrm flipV="1">
              <a:off x="3555" y="2380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27" name="Freeform 1487"/>
            <p:cNvSpPr>
              <a:spLocks/>
            </p:cNvSpPr>
            <p:nvPr/>
          </p:nvSpPr>
          <p:spPr bwMode="auto">
            <a:xfrm>
              <a:off x="3553" y="2355"/>
              <a:ext cx="33" cy="31"/>
            </a:xfrm>
            <a:custGeom>
              <a:avLst/>
              <a:gdLst>
                <a:gd name="T0" fmla="*/ 2 w 33"/>
                <a:gd name="T1" fmla="*/ 23 h 31"/>
                <a:gd name="T2" fmla="*/ 0 w 33"/>
                <a:gd name="T3" fmla="*/ 25 h 31"/>
                <a:gd name="T4" fmla="*/ 0 w 33"/>
                <a:gd name="T5" fmla="*/ 28 h 31"/>
                <a:gd name="T6" fmla="*/ 2 w 33"/>
                <a:gd name="T7" fmla="*/ 31 h 31"/>
                <a:gd name="T8" fmla="*/ 5 w 33"/>
                <a:gd name="T9" fmla="*/ 31 h 31"/>
                <a:gd name="T10" fmla="*/ 8 w 33"/>
                <a:gd name="T11" fmla="*/ 31 h 31"/>
                <a:gd name="T12" fmla="*/ 11 w 33"/>
                <a:gd name="T13" fmla="*/ 31 h 31"/>
                <a:gd name="T14" fmla="*/ 33 w 33"/>
                <a:gd name="T15" fmla="*/ 11 h 31"/>
                <a:gd name="T16" fmla="*/ 33 w 33"/>
                <a:gd name="T17" fmla="*/ 9 h 31"/>
                <a:gd name="T18" fmla="*/ 33 w 33"/>
                <a:gd name="T19" fmla="*/ 6 h 31"/>
                <a:gd name="T20" fmla="*/ 33 w 33"/>
                <a:gd name="T21" fmla="*/ 3 h 31"/>
                <a:gd name="T22" fmla="*/ 30 w 33"/>
                <a:gd name="T23" fmla="*/ 0 h 31"/>
                <a:gd name="T24" fmla="*/ 28 w 33"/>
                <a:gd name="T25" fmla="*/ 0 h 31"/>
                <a:gd name="T26" fmla="*/ 25 w 33"/>
                <a:gd name="T27" fmla="*/ 3 h 31"/>
                <a:gd name="T28" fmla="*/ 2 w 33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2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28" name="Freeform 1488"/>
            <p:cNvSpPr>
              <a:spLocks/>
            </p:cNvSpPr>
            <p:nvPr/>
          </p:nvSpPr>
          <p:spPr bwMode="auto">
            <a:xfrm>
              <a:off x="3575" y="2336"/>
              <a:ext cx="28" cy="30"/>
            </a:xfrm>
            <a:custGeom>
              <a:avLst/>
              <a:gdLst>
                <a:gd name="T0" fmla="*/ 3 w 28"/>
                <a:gd name="T1" fmla="*/ 22 h 30"/>
                <a:gd name="T2" fmla="*/ 0 w 28"/>
                <a:gd name="T3" fmla="*/ 25 h 30"/>
                <a:gd name="T4" fmla="*/ 0 w 28"/>
                <a:gd name="T5" fmla="*/ 28 h 30"/>
                <a:gd name="T6" fmla="*/ 3 w 28"/>
                <a:gd name="T7" fmla="*/ 30 h 30"/>
                <a:gd name="T8" fmla="*/ 6 w 28"/>
                <a:gd name="T9" fmla="*/ 30 h 30"/>
                <a:gd name="T10" fmla="*/ 8 w 28"/>
                <a:gd name="T11" fmla="*/ 30 h 30"/>
                <a:gd name="T12" fmla="*/ 11 w 28"/>
                <a:gd name="T13" fmla="*/ 30 h 30"/>
                <a:gd name="T14" fmla="*/ 28 w 28"/>
                <a:gd name="T15" fmla="*/ 11 h 30"/>
                <a:gd name="T16" fmla="*/ 28 w 28"/>
                <a:gd name="T17" fmla="*/ 8 h 30"/>
                <a:gd name="T18" fmla="*/ 28 w 28"/>
                <a:gd name="T19" fmla="*/ 5 h 30"/>
                <a:gd name="T20" fmla="*/ 28 w 28"/>
                <a:gd name="T21" fmla="*/ 2 h 30"/>
                <a:gd name="T22" fmla="*/ 25 w 28"/>
                <a:gd name="T23" fmla="*/ 0 h 30"/>
                <a:gd name="T24" fmla="*/ 22 w 28"/>
                <a:gd name="T25" fmla="*/ 0 h 30"/>
                <a:gd name="T26" fmla="*/ 20 w 28"/>
                <a:gd name="T27" fmla="*/ 2 h 30"/>
                <a:gd name="T28" fmla="*/ 3 w 28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29" name="Freeform 1489"/>
            <p:cNvSpPr>
              <a:spLocks/>
            </p:cNvSpPr>
            <p:nvPr/>
          </p:nvSpPr>
          <p:spPr bwMode="auto">
            <a:xfrm>
              <a:off x="3592" y="2327"/>
              <a:ext cx="22" cy="20"/>
            </a:xfrm>
            <a:custGeom>
              <a:avLst/>
              <a:gdLst>
                <a:gd name="T0" fmla="*/ 3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7 w 22"/>
                <a:gd name="T25" fmla="*/ 0 h 20"/>
                <a:gd name="T26" fmla="*/ 14 w 22"/>
                <a:gd name="T27" fmla="*/ 3 h 20"/>
                <a:gd name="T28" fmla="*/ 3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30" name="Freeform 1490"/>
            <p:cNvSpPr>
              <a:spLocks/>
            </p:cNvSpPr>
            <p:nvPr/>
          </p:nvSpPr>
          <p:spPr bwMode="auto">
            <a:xfrm>
              <a:off x="3603" y="2319"/>
              <a:ext cx="25" cy="19"/>
            </a:xfrm>
            <a:custGeom>
              <a:avLst/>
              <a:gdLst>
                <a:gd name="T0" fmla="*/ 3 w 25"/>
                <a:gd name="T1" fmla="*/ 11 h 19"/>
                <a:gd name="T2" fmla="*/ 0 w 25"/>
                <a:gd name="T3" fmla="*/ 14 h 19"/>
                <a:gd name="T4" fmla="*/ 0 w 25"/>
                <a:gd name="T5" fmla="*/ 17 h 19"/>
                <a:gd name="T6" fmla="*/ 3 w 25"/>
                <a:gd name="T7" fmla="*/ 19 h 19"/>
                <a:gd name="T8" fmla="*/ 6 w 25"/>
                <a:gd name="T9" fmla="*/ 19 h 19"/>
                <a:gd name="T10" fmla="*/ 8 w 25"/>
                <a:gd name="T11" fmla="*/ 19 h 19"/>
                <a:gd name="T12" fmla="*/ 11 w 25"/>
                <a:gd name="T13" fmla="*/ 19 h 19"/>
                <a:gd name="T14" fmla="*/ 25 w 25"/>
                <a:gd name="T15" fmla="*/ 11 h 19"/>
                <a:gd name="T16" fmla="*/ 25 w 25"/>
                <a:gd name="T17" fmla="*/ 8 h 19"/>
                <a:gd name="T18" fmla="*/ 25 w 25"/>
                <a:gd name="T19" fmla="*/ 5 h 19"/>
                <a:gd name="T20" fmla="*/ 25 w 25"/>
                <a:gd name="T21" fmla="*/ 3 h 19"/>
                <a:gd name="T22" fmla="*/ 22 w 25"/>
                <a:gd name="T23" fmla="*/ 0 h 19"/>
                <a:gd name="T24" fmla="*/ 20 w 25"/>
                <a:gd name="T25" fmla="*/ 0 h 19"/>
                <a:gd name="T26" fmla="*/ 17 w 25"/>
                <a:gd name="T27" fmla="*/ 3 h 19"/>
                <a:gd name="T28" fmla="*/ 3 w 25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19"/>
                <a:gd name="T47" fmla="*/ 25 w 25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31" name="Freeform 1491"/>
            <p:cNvSpPr>
              <a:spLocks/>
            </p:cNvSpPr>
            <p:nvPr/>
          </p:nvSpPr>
          <p:spPr bwMode="auto">
            <a:xfrm>
              <a:off x="3617" y="2310"/>
              <a:ext cx="25" cy="20"/>
            </a:xfrm>
            <a:custGeom>
              <a:avLst/>
              <a:gdLst>
                <a:gd name="T0" fmla="*/ 3 w 25"/>
                <a:gd name="T1" fmla="*/ 12 h 20"/>
                <a:gd name="T2" fmla="*/ 0 w 25"/>
                <a:gd name="T3" fmla="*/ 14 h 20"/>
                <a:gd name="T4" fmla="*/ 0 w 25"/>
                <a:gd name="T5" fmla="*/ 17 h 20"/>
                <a:gd name="T6" fmla="*/ 3 w 25"/>
                <a:gd name="T7" fmla="*/ 20 h 20"/>
                <a:gd name="T8" fmla="*/ 6 w 25"/>
                <a:gd name="T9" fmla="*/ 20 h 20"/>
                <a:gd name="T10" fmla="*/ 8 w 25"/>
                <a:gd name="T11" fmla="*/ 20 h 20"/>
                <a:gd name="T12" fmla="*/ 11 w 25"/>
                <a:gd name="T13" fmla="*/ 20 h 20"/>
                <a:gd name="T14" fmla="*/ 25 w 25"/>
                <a:gd name="T15" fmla="*/ 12 h 20"/>
                <a:gd name="T16" fmla="*/ 25 w 25"/>
                <a:gd name="T17" fmla="*/ 9 h 20"/>
                <a:gd name="T18" fmla="*/ 25 w 25"/>
                <a:gd name="T19" fmla="*/ 6 h 20"/>
                <a:gd name="T20" fmla="*/ 25 w 25"/>
                <a:gd name="T21" fmla="*/ 3 h 20"/>
                <a:gd name="T22" fmla="*/ 22 w 25"/>
                <a:gd name="T23" fmla="*/ 0 h 20"/>
                <a:gd name="T24" fmla="*/ 20 w 25"/>
                <a:gd name="T25" fmla="*/ 0 h 20"/>
                <a:gd name="T26" fmla="*/ 17 w 25"/>
                <a:gd name="T27" fmla="*/ 3 h 20"/>
                <a:gd name="T28" fmla="*/ 3 w 25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32" name="Line 1492"/>
            <p:cNvSpPr>
              <a:spLocks noChangeShapeType="1"/>
            </p:cNvSpPr>
            <p:nvPr/>
          </p:nvSpPr>
          <p:spPr bwMode="auto">
            <a:xfrm>
              <a:off x="3637" y="2316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33" name="Freeform 1493"/>
            <p:cNvSpPr>
              <a:spLocks/>
            </p:cNvSpPr>
            <p:nvPr/>
          </p:nvSpPr>
          <p:spPr bwMode="auto">
            <a:xfrm>
              <a:off x="3645" y="2299"/>
              <a:ext cx="22" cy="23"/>
            </a:xfrm>
            <a:custGeom>
              <a:avLst/>
              <a:gdLst>
                <a:gd name="T0" fmla="*/ 3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3 w 22"/>
                <a:gd name="T7" fmla="*/ 23 h 23"/>
                <a:gd name="T8" fmla="*/ 6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1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7 w 22"/>
                <a:gd name="T25" fmla="*/ 0 h 23"/>
                <a:gd name="T26" fmla="*/ 14 w 22"/>
                <a:gd name="T27" fmla="*/ 3 h 23"/>
                <a:gd name="T28" fmla="*/ 3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34" name="Freeform 1494"/>
            <p:cNvSpPr>
              <a:spLocks/>
            </p:cNvSpPr>
            <p:nvPr/>
          </p:nvSpPr>
          <p:spPr bwMode="auto">
            <a:xfrm>
              <a:off x="3656" y="2299"/>
              <a:ext cx="28" cy="23"/>
            </a:xfrm>
            <a:custGeom>
              <a:avLst/>
              <a:gdLst>
                <a:gd name="T0" fmla="*/ 11 w 28"/>
                <a:gd name="T1" fmla="*/ 3 h 23"/>
                <a:gd name="T2" fmla="*/ 8 w 28"/>
                <a:gd name="T3" fmla="*/ 0 h 23"/>
                <a:gd name="T4" fmla="*/ 6 w 28"/>
                <a:gd name="T5" fmla="*/ 0 h 23"/>
                <a:gd name="T6" fmla="*/ 3 w 28"/>
                <a:gd name="T7" fmla="*/ 3 h 23"/>
                <a:gd name="T8" fmla="*/ 0 w 28"/>
                <a:gd name="T9" fmla="*/ 6 h 23"/>
                <a:gd name="T10" fmla="*/ 0 w 28"/>
                <a:gd name="T11" fmla="*/ 9 h 23"/>
                <a:gd name="T12" fmla="*/ 3 w 28"/>
                <a:gd name="T13" fmla="*/ 11 h 23"/>
                <a:gd name="T14" fmla="*/ 20 w 28"/>
                <a:gd name="T15" fmla="*/ 23 h 23"/>
                <a:gd name="T16" fmla="*/ 22 w 28"/>
                <a:gd name="T17" fmla="*/ 23 h 23"/>
                <a:gd name="T18" fmla="*/ 25 w 28"/>
                <a:gd name="T19" fmla="*/ 23 h 23"/>
                <a:gd name="T20" fmla="*/ 28 w 28"/>
                <a:gd name="T21" fmla="*/ 23 h 23"/>
                <a:gd name="T22" fmla="*/ 28 w 28"/>
                <a:gd name="T23" fmla="*/ 20 h 23"/>
                <a:gd name="T24" fmla="*/ 28 w 28"/>
                <a:gd name="T25" fmla="*/ 17 h 23"/>
                <a:gd name="T26" fmla="*/ 28 w 28"/>
                <a:gd name="T27" fmla="*/ 14 h 23"/>
                <a:gd name="T28" fmla="*/ 11 w 28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3"/>
                <a:gd name="T47" fmla="*/ 28 w 2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35" name="Line 1495"/>
            <p:cNvSpPr>
              <a:spLocks noChangeShapeType="1"/>
            </p:cNvSpPr>
            <p:nvPr/>
          </p:nvSpPr>
          <p:spPr bwMode="auto">
            <a:xfrm>
              <a:off x="3678" y="2316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36" name="Line 1496"/>
            <p:cNvSpPr>
              <a:spLocks noChangeShapeType="1"/>
            </p:cNvSpPr>
            <p:nvPr/>
          </p:nvSpPr>
          <p:spPr bwMode="auto">
            <a:xfrm>
              <a:off x="3690" y="2316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37" name="Freeform 1497"/>
            <p:cNvSpPr>
              <a:spLocks/>
            </p:cNvSpPr>
            <p:nvPr/>
          </p:nvSpPr>
          <p:spPr bwMode="auto">
            <a:xfrm>
              <a:off x="3701" y="2319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7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38" name="Line 1498"/>
            <p:cNvSpPr>
              <a:spLocks noChangeShapeType="1"/>
            </p:cNvSpPr>
            <p:nvPr/>
          </p:nvSpPr>
          <p:spPr bwMode="auto">
            <a:xfrm>
              <a:off x="3718" y="2333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39" name="Freeform 1499"/>
            <p:cNvSpPr>
              <a:spLocks/>
            </p:cNvSpPr>
            <p:nvPr/>
          </p:nvSpPr>
          <p:spPr bwMode="auto">
            <a:xfrm>
              <a:off x="3729" y="2336"/>
              <a:ext cx="28" cy="30"/>
            </a:xfrm>
            <a:custGeom>
              <a:avLst/>
              <a:gdLst>
                <a:gd name="T0" fmla="*/ 11 w 28"/>
                <a:gd name="T1" fmla="*/ 2 h 30"/>
                <a:gd name="T2" fmla="*/ 8 w 28"/>
                <a:gd name="T3" fmla="*/ 0 h 30"/>
                <a:gd name="T4" fmla="*/ 5 w 28"/>
                <a:gd name="T5" fmla="*/ 0 h 30"/>
                <a:gd name="T6" fmla="*/ 3 w 28"/>
                <a:gd name="T7" fmla="*/ 2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19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8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40" name="Line 1500"/>
            <p:cNvSpPr>
              <a:spLocks noChangeShapeType="1"/>
            </p:cNvSpPr>
            <p:nvPr/>
          </p:nvSpPr>
          <p:spPr bwMode="auto">
            <a:xfrm>
              <a:off x="3751" y="2361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41" name="Freeform 1501"/>
            <p:cNvSpPr>
              <a:spLocks/>
            </p:cNvSpPr>
            <p:nvPr/>
          </p:nvSpPr>
          <p:spPr bwMode="auto">
            <a:xfrm>
              <a:off x="3754" y="2375"/>
              <a:ext cx="31" cy="28"/>
            </a:xfrm>
            <a:custGeom>
              <a:avLst/>
              <a:gdLst>
                <a:gd name="T0" fmla="*/ 11 w 31"/>
                <a:gd name="T1" fmla="*/ 3 h 28"/>
                <a:gd name="T2" fmla="*/ 8 w 31"/>
                <a:gd name="T3" fmla="*/ 0 h 28"/>
                <a:gd name="T4" fmla="*/ 6 w 31"/>
                <a:gd name="T5" fmla="*/ 0 h 28"/>
                <a:gd name="T6" fmla="*/ 3 w 31"/>
                <a:gd name="T7" fmla="*/ 3 h 28"/>
                <a:gd name="T8" fmla="*/ 0 w 31"/>
                <a:gd name="T9" fmla="*/ 5 h 28"/>
                <a:gd name="T10" fmla="*/ 0 w 31"/>
                <a:gd name="T11" fmla="*/ 8 h 28"/>
                <a:gd name="T12" fmla="*/ 3 w 31"/>
                <a:gd name="T13" fmla="*/ 11 h 28"/>
                <a:gd name="T14" fmla="*/ 22 w 31"/>
                <a:gd name="T15" fmla="*/ 28 h 28"/>
                <a:gd name="T16" fmla="*/ 25 w 31"/>
                <a:gd name="T17" fmla="*/ 28 h 28"/>
                <a:gd name="T18" fmla="*/ 28 w 31"/>
                <a:gd name="T19" fmla="*/ 28 h 28"/>
                <a:gd name="T20" fmla="*/ 31 w 31"/>
                <a:gd name="T21" fmla="*/ 28 h 28"/>
                <a:gd name="T22" fmla="*/ 31 w 31"/>
                <a:gd name="T23" fmla="*/ 25 h 28"/>
                <a:gd name="T24" fmla="*/ 31 w 31"/>
                <a:gd name="T25" fmla="*/ 22 h 28"/>
                <a:gd name="T26" fmla="*/ 31 w 31"/>
                <a:gd name="T27" fmla="*/ 19 h 28"/>
                <a:gd name="T28" fmla="*/ 11 w 31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8"/>
                <a:gd name="T47" fmla="*/ 31 w 31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8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42" name="Line 1502"/>
            <p:cNvSpPr>
              <a:spLocks noChangeShapeType="1"/>
            </p:cNvSpPr>
            <p:nvPr/>
          </p:nvSpPr>
          <p:spPr bwMode="auto">
            <a:xfrm>
              <a:off x="3779" y="2397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43" name="Freeform 1503"/>
            <p:cNvSpPr>
              <a:spLocks/>
            </p:cNvSpPr>
            <p:nvPr/>
          </p:nvSpPr>
          <p:spPr bwMode="auto">
            <a:xfrm>
              <a:off x="3782" y="2419"/>
              <a:ext cx="31" cy="40"/>
            </a:xfrm>
            <a:custGeom>
              <a:avLst/>
              <a:gdLst>
                <a:gd name="T0" fmla="*/ 11 w 31"/>
                <a:gd name="T1" fmla="*/ 3 h 40"/>
                <a:gd name="T2" fmla="*/ 8 w 31"/>
                <a:gd name="T3" fmla="*/ 0 h 40"/>
                <a:gd name="T4" fmla="*/ 6 w 31"/>
                <a:gd name="T5" fmla="*/ 0 h 40"/>
                <a:gd name="T6" fmla="*/ 3 w 31"/>
                <a:gd name="T7" fmla="*/ 3 h 40"/>
                <a:gd name="T8" fmla="*/ 0 w 31"/>
                <a:gd name="T9" fmla="*/ 6 h 40"/>
                <a:gd name="T10" fmla="*/ 0 w 31"/>
                <a:gd name="T11" fmla="*/ 9 h 40"/>
                <a:gd name="T12" fmla="*/ 3 w 31"/>
                <a:gd name="T13" fmla="*/ 12 h 40"/>
                <a:gd name="T14" fmla="*/ 22 w 31"/>
                <a:gd name="T15" fmla="*/ 40 h 40"/>
                <a:gd name="T16" fmla="*/ 25 w 31"/>
                <a:gd name="T17" fmla="*/ 40 h 40"/>
                <a:gd name="T18" fmla="*/ 28 w 31"/>
                <a:gd name="T19" fmla="*/ 40 h 40"/>
                <a:gd name="T20" fmla="*/ 31 w 31"/>
                <a:gd name="T21" fmla="*/ 40 h 40"/>
                <a:gd name="T22" fmla="*/ 31 w 31"/>
                <a:gd name="T23" fmla="*/ 37 h 40"/>
                <a:gd name="T24" fmla="*/ 31 w 31"/>
                <a:gd name="T25" fmla="*/ 34 h 40"/>
                <a:gd name="T26" fmla="*/ 31 w 31"/>
                <a:gd name="T27" fmla="*/ 31 h 40"/>
                <a:gd name="T28" fmla="*/ 11 w 31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44" name="Line 1504"/>
            <p:cNvSpPr>
              <a:spLocks noChangeShapeType="1"/>
            </p:cNvSpPr>
            <p:nvPr/>
          </p:nvSpPr>
          <p:spPr bwMode="auto">
            <a:xfrm>
              <a:off x="3807" y="2453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45" name="Freeform 1505"/>
            <p:cNvSpPr>
              <a:spLocks/>
            </p:cNvSpPr>
            <p:nvPr/>
          </p:nvSpPr>
          <p:spPr bwMode="auto">
            <a:xfrm>
              <a:off x="3810" y="2473"/>
              <a:ext cx="31" cy="39"/>
            </a:xfrm>
            <a:custGeom>
              <a:avLst/>
              <a:gdLst>
                <a:gd name="T0" fmla="*/ 11 w 31"/>
                <a:gd name="T1" fmla="*/ 2 h 39"/>
                <a:gd name="T2" fmla="*/ 8 w 31"/>
                <a:gd name="T3" fmla="*/ 0 h 39"/>
                <a:gd name="T4" fmla="*/ 6 w 31"/>
                <a:gd name="T5" fmla="*/ 0 h 39"/>
                <a:gd name="T6" fmla="*/ 3 w 31"/>
                <a:gd name="T7" fmla="*/ 2 h 39"/>
                <a:gd name="T8" fmla="*/ 0 w 31"/>
                <a:gd name="T9" fmla="*/ 5 h 39"/>
                <a:gd name="T10" fmla="*/ 0 w 31"/>
                <a:gd name="T11" fmla="*/ 8 h 39"/>
                <a:gd name="T12" fmla="*/ 3 w 31"/>
                <a:gd name="T13" fmla="*/ 11 h 39"/>
                <a:gd name="T14" fmla="*/ 22 w 31"/>
                <a:gd name="T15" fmla="*/ 39 h 39"/>
                <a:gd name="T16" fmla="*/ 25 w 31"/>
                <a:gd name="T17" fmla="*/ 39 h 39"/>
                <a:gd name="T18" fmla="*/ 28 w 31"/>
                <a:gd name="T19" fmla="*/ 39 h 39"/>
                <a:gd name="T20" fmla="*/ 31 w 31"/>
                <a:gd name="T21" fmla="*/ 39 h 39"/>
                <a:gd name="T22" fmla="*/ 31 w 31"/>
                <a:gd name="T23" fmla="*/ 36 h 39"/>
                <a:gd name="T24" fmla="*/ 31 w 31"/>
                <a:gd name="T25" fmla="*/ 33 h 39"/>
                <a:gd name="T26" fmla="*/ 31 w 31"/>
                <a:gd name="T27" fmla="*/ 30 h 39"/>
                <a:gd name="T28" fmla="*/ 11 w 31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46" name="Line 1506"/>
            <p:cNvSpPr>
              <a:spLocks noChangeShapeType="1"/>
            </p:cNvSpPr>
            <p:nvPr/>
          </p:nvSpPr>
          <p:spPr bwMode="auto">
            <a:xfrm>
              <a:off x="3835" y="2506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47" name="Freeform 1507"/>
            <p:cNvSpPr>
              <a:spLocks/>
            </p:cNvSpPr>
            <p:nvPr/>
          </p:nvSpPr>
          <p:spPr bwMode="auto">
            <a:xfrm>
              <a:off x="3838" y="2529"/>
              <a:ext cx="31" cy="36"/>
            </a:xfrm>
            <a:custGeom>
              <a:avLst/>
              <a:gdLst>
                <a:gd name="T0" fmla="*/ 11 w 31"/>
                <a:gd name="T1" fmla="*/ 2 h 36"/>
                <a:gd name="T2" fmla="*/ 8 w 31"/>
                <a:gd name="T3" fmla="*/ 0 h 36"/>
                <a:gd name="T4" fmla="*/ 5 w 31"/>
                <a:gd name="T5" fmla="*/ 0 h 36"/>
                <a:gd name="T6" fmla="*/ 3 w 31"/>
                <a:gd name="T7" fmla="*/ 2 h 36"/>
                <a:gd name="T8" fmla="*/ 0 w 31"/>
                <a:gd name="T9" fmla="*/ 5 h 36"/>
                <a:gd name="T10" fmla="*/ 0 w 31"/>
                <a:gd name="T11" fmla="*/ 8 h 36"/>
                <a:gd name="T12" fmla="*/ 3 w 31"/>
                <a:gd name="T13" fmla="*/ 11 h 36"/>
                <a:gd name="T14" fmla="*/ 22 w 31"/>
                <a:gd name="T15" fmla="*/ 36 h 36"/>
                <a:gd name="T16" fmla="*/ 25 w 31"/>
                <a:gd name="T17" fmla="*/ 36 h 36"/>
                <a:gd name="T18" fmla="*/ 28 w 31"/>
                <a:gd name="T19" fmla="*/ 36 h 36"/>
                <a:gd name="T20" fmla="*/ 31 w 31"/>
                <a:gd name="T21" fmla="*/ 36 h 36"/>
                <a:gd name="T22" fmla="*/ 31 w 31"/>
                <a:gd name="T23" fmla="*/ 33 h 36"/>
                <a:gd name="T24" fmla="*/ 31 w 31"/>
                <a:gd name="T25" fmla="*/ 30 h 36"/>
                <a:gd name="T26" fmla="*/ 31 w 31"/>
                <a:gd name="T27" fmla="*/ 28 h 36"/>
                <a:gd name="T28" fmla="*/ 11 w 31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48" name="Line 1508"/>
            <p:cNvSpPr>
              <a:spLocks noChangeShapeType="1"/>
            </p:cNvSpPr>
            <p:nvPr/>
          </p:nvSpPr>
          <p:spPr bwMode="auto">
            <a:xfrm>
              <a:off x="3863" y="2559"/>
              <a:ext cx="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49" name="Line 1509"/>
            <p:cNvSpPr>
              <a:spLocks noChangeShapeType="1"/>
            </p:cNvSpPr>
            <p:nvPr/>
          </p:nvSpPr>
          <p:spPr bwMode="auto">
            <a:xfrm>
              <a:off x="3871" y="2596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50" name="Line 1510"/>
            <p:cNvSpPr>
              <a:spLocks noChangeShapeType="1"/>
            </p:cNvSpPr>
            <p:nvPr/>
          </p:nvSpPr>
          <p:spPr bwMode="auto">
            <a:xfrm>
              <a:off x="3888" y="2632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51" name="Line 1511"/>
            <p:cNvSpPr>
              <a:spLocks noChangeShapeType="1"/>
            </p:cNvSpPr>
            <p:nvPr/>
          </p:nvSpPr>
          <p:spPr bwMode="auto">
            <a:xfrm>
              <a:off x="3899" y="2660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52" name="Freeform 1512"/>
            <p:cNvSpPr>
              <a:spLocks/>
            </p:cNvSpPr>
            <p:nvPr/>
          </p:nvSpPr>
          <p:spPr bwMode="auto">
            <a:xfrm>
              <a:off x="2901" y="2355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8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3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53" name="Freeform 1513"/>
            <p:cNvSpPr>
              <a:spLocks/>
            </p:cNvSpPr>
            <p:nvPr/>
          </p:nvSpPr>
          <p:spPr bwMode="auto">
            <a:xfrm>
              <a:off x="2918" y="2375"/>
              <a:ext cx="22" cy="28"/>
            </a:xfrm>
            <a:custGeom>
              <a:avLst/>
              <a:gdLst>
                <a:gd name="T0" fmla="*/ 11 w 22"/>
                <a:gd name="T1" fmla="*/ 3 h 28"/>
                <a:gd name="T2" fmla="*/ 8 w 22"/>
                <a:gd name="T3" fmla="*/ 0 h 28"/>
                <a:gd name="T4" fmla="*/ 5 w 22"/>
                <a:gd name="T5" fmla="*/ 0 h 28"/>
                <a:gd name="T6" fmla="*/ 3 w 22"/>
                <a:gd name="T7" fmla="*/ 3 h 28"/>
                <a:gd name="T8" fmla="*/ 0 w 22"/>
                <a:gd name="T9" fmla="*/ 5 h 28"/>
                <a:gd name="T10" fmla="*/ 0 w 22"/>
                <a:gd name="T11" fmla="*/ 8 h 28"/>
                <a:gd name="T12" fmla="*/ 3 w 22"/>
                <a:gd name="T13" fmla="*/ 11 h 28"/>
                <a:gd name="T14" fmla="*/ 14 w 22"/>
                <a:gd name="T15" fmla="*/ 28 h 28"/>
                <a:gd name="T16" fmla="*/ 16 w 22"/>
                <a:gd name="T17" fmla="*/ 28 h 28"/>
                <a:gd name="T18" fmla="*/ 19 w 22"/>
                <a:gd name="T19" fmla="*/ 28 h 28"/>
                <a:gd name="T20" fmla="*/ 22 w 22"/>
                <a:gd name="T21" fmla="*/ 28 h 28"/>
                <a:gd name="T22" fmla="*/ 22 w 22"/>
                <a:gd name="T23" fmla="*/ 25 h 28"/>
                <a:gd name="T24" fmla="*/ 22 w 22"/>
                <a:gd name="T25" fmla="*/ 22 h 28"/>
                <a:gd name="T26" fmla="*/ 22 w 22"/>
                <a:gd name="T27" fmla="*/ 19 h 28"/>
                <a:gd name="T28" fmla="*/ 11 w 22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54" name="Freeform 1514"/>
            <p:cNvSpPr>
              <a:spLocks/>
            </p:cNvSpPr>
            <p:nvPr/>
          </p:nvSpPr>
          <p:spPr bwMode="auto">
            <a:xfrm>
              <a:off x="2929" y="2392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5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19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55" name="Line 1515"/>
            <p:cNvSpPr>
              <a:spLocks noChangeShapeType="1"/>
            </p:cNvSpPr>
            <p:nvPr/>
          </p:nvSpPr>
          <p:spPr bwMode="auto">
            <a:xfrm>
              <a:off x="2951" y="2425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56" name="Freeform 1516"/>
            <p:cNvSpPr>
              <a:spLocks/>
            </p:cNvSpPr>
            <p:nvPr/>
          </p:nvSpPr>
          <p:spPr bwMode="auto">
            <a:xfrm>
              <a:off x="2954" y="2447"/>
              <a:ext cx="31" cy="37"/>
            </a:xfrm>
            <a:custGeom>
              <a:avLst/>
              <a:gdLst>
                <a:gd name="T0" fmla="*/ 11 w 31"/>
                <a:gd name="T1" fmla="*/ 3 h 37"/>
                <a:gd name="T2" fmla="*/ 8 w 31"/>
                <a:gd name="T3" fmla="*/ 0 h 37"/>
                <a:gd name="T4" fmla="*/ 6 w 31"/>
                <a:gd name="T5" fmla="*/ 0 h 37"/>
                <a:gd name="T6" fmla="*/ 3 w 31"/>
                <a:gd name="T7" fmla="*/ 3 h 37"/>
                <a:gd name="T8" fmla="*/ 0 w 31"/>
                <a:gd name="T9" fmla="*/ 6 h 37"/>
                <a:gd name="T10" fmla="*/ 0 w 31"/>
                <a:gd name="T11" fmla="*/ 9 h 37"/>
                <a:gd name="T12" fmla="*/ 3 w 31"/>
                <a:gd name="T13" fmla="*/ 12 h 37"/>
                <a:gd name="T14" fmla="*/ 22 w 31"/>
                <a:gd name="T15" fmla="*/ 37 h 37"/>
                <a:gd name="T16" fmla="*/ 25 w 31"/>
                <a:gd name="T17" fmla="*/ 37 h 37"/>
                <a:gd name="T18" fmla="*/ 28 w 31"/>
                <a:gd name="T19" fmla="*/ 37 h 37"/>
                <a:gd name="T20" fmla="*/ 31 w 31"/>
                <a:gd name="T21" fmla="*/ 37 h 37"/>
                <a:gd name="T22" fmla="*/ 31 w 31"/>
                <a:gd name="T23" fmla="*/ 34 h 37"/>
                <a:gd name="T24" fmla="*/ 31 w 31"/>
                <a:gd name="T25" fmla="*/ 31 h 37"/>
                <a:gd name="T26" fmla="*/ 31 w 31"/>
                <a:gd name="T27" fmla="*/ 28 h 37"/>
                <a:gd name="T28" fmla="*/ 11 w 31"/>
                <a:gd name="T29" fmla="*/ 3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7"/>
                <a:gd name="T47" fmla="*/ 31 w 31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7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37"/>
                  </a:lnTo>
                  <a:lnTo>
                    <a:pt x="25" y="37"/>
                  </a:lnTo>
                  <a:lnTo>
                    <a:pt x="28" y="37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57" name="Line 1517"/>
            <p:cNvSpPr>
              <a:spLocks noChangeShapeType="1"/>
            </p:cNvSpPr>
            <p:nvPr/>
          </p:nvSpPr>
          <p:spPr bwMode="auto">
            <a:xfrm>
              <a:off x="2979" y="2478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58" name="Freeform 1518"/>
            <p:cNvSpPr>
              <a:spLocks/>
            </p:cNvSpPr>
            <p:nvPr/>
          </p:nvSpPr>
          <p:spPr bwMode="auto">
            <a:xfrm>
              <a:off x="2982" y="2501"/>
              <a:ext cx="31" cy="39"/>
            </a:xfrm>
            <a:custGeom>
              <a:avLst/>
              <a:gdLst>
                <a:gd name="T0" fmla="*/ 11 w 31"/>
                <a:gd name="T1" fmla="*/ 2 h 39"/>
                <a:gd name="T2" fmla="*/ 8 w 31"/>
                <a:gd name="T3" fmla="*/ 0 h 39"/>
                <a:gd name="T4" fmla="*/ 6 w 31"/>
                <a:gd name="T5" fmla="*/ 0 h 39"/>
                <a:gd name="T6" fmla="*/ 3 w 31"/>
                <a:gd name="T7" fmla="*/ 2 h 39"/>
                <a:gd name="T8" fmla="*/ 0 w 31"/>
                <a:gd name="T9" fmla="*/ 5 h 39"/>
                <a:gd name="T10" fmla="*/ 0 w 31"/>
                <a:gd name="T11" fmla="*/ 8 h 39"/>
                <a:gd name="T12" fmla="*/ 3 w 31"/>
                <a:gd name="T13" fmla="*/ 11 h 39"/>
                <a:gd name="T14" fmla="*/ 22 w 31"/>
                <a:gd name="T15" fmla="*/ 39 h 39"/>
                <a:gd name="T16" fmla="*/ 25 w 31"/>
                <a:gd name="T17" fmla="*/ 39 h 39"/>
                <a:gd name="T18" fmla="*/ 28 w 31"/>
                <a:gd name="T19" fmla="*/ 39 h 39"/>
                <a:gd name="T20" fmla="*/ 31 w 31"/>
                <a:gd name="T21" fmla="*/ 39 h 39"/>
                <a:gd name="T22" fmla="*/ 31 w 31"/>
                <a:gd name="T23" fmla="*/ 36 h 39"/>
                <a:gd name="T24" fmla="*/ 31 w 31"/>
                <a:gd name="T25" fmla="*/ 33 h 39"/>
                <a:gd name="T26" fmla="*/ 31 w 31"/>
                <a:gd name="T27" fmla="*/ 30 h 39"/>
                <a:gd name="T28" fmla="*/ 11 w 31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59" name="Line 1519"/>
            <p:cNvSpPr>
              <a:spLocks noChangeShapeType="1"/>
            </p:cNvSpPr>
            <p:nvPr/>
          </p:nvSpPr>
          <p:spPr bwMode="auto">
            <a:xfrm>
              <a:off x="3007" y="2534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60" name="Freeform 1520"/>
            <p:cNvSpPr>
              <a:spLocks/>
            </p:cNvSpPr>
            <p:nvPr/>
          </p:nvSpPr>
          <p:spPr bwMode="auto">
            <a:xfrm>
              <a:off x="3010" y="2557"/>
              <a:ext cx="31" cy="44"/>
            </a:xfrm>
            <a:custGeom>
              <a:avLst/>
              <a:gdLst>
                <a:gd name="T0" fmla="*/ 11 w 31"/>
                <a:gd name="T1" fmla="*/ 0 h 44"/>
                <a:gd name="T2" fmla="*/ 8 w 31"/>
                <a:gd name="T3" fmla="*/ 0 h 44"/>
                <a:gd name="T4" fmla="*/ 6 w 31"/>
                <a:gd name="T5" fmla="*/ 0 h 44"/>
                <a:gd name="T6" fmla="*/ 3 w 31"/>
                <a:gd name="T7" fmla="*/ 0 h 44"/>
                <a:gd name="T8" fmla="*/ 0 w 31"/>
                <a:gd name="T9" fmla="*/ 2 h 44"/>
                <a:gd name="T10" fmla="*/ 0 w 31"/>
                <a:gd name="T11" fmla="*/ 5 h 44"/>
                <a:gd name="T12" fmla="*/ 3 w 31"/>
                <a:gd name="T13" fmla="*/ 8 h 44"/>
                <a:gd name="T14" fmla="*/ 22 w 31"/>
                <a:gd name="T15" fmla="*/ 44 h 44"/>
                <a:gd name="T16" fmla="*/ 25 w 31"/>
                <a:gd name="T17" fmla="*/ 44 h 44"/>
                <a:gd name="T18" fmla="*/ 28 w 31"/>
                <a:gd name="T19" fmla="*/ 44 h 44"/>
                <a:gd name="T20" fmla="*/ 31 w 31"/>
                <a:gd name="T21" fmla="*/ 44 h 44"/>
                <a:gd name="T22" fmla="*/ 31 w 31"/>
                <a:gd name="T23" fmla="*/ 42 h 44"/>
                <a:gd name="T24" fmla="*/ 31 w 31"/>
                <a:gd name="T25" fmla="*/ 39 h 44"/>
                <a:gd name="T26" fmla="*/ 31 w 31"/>
                <a:gd name="T27" fmla="*/ 36 h 44"/>
                <a:gd name="T28" fmla="*/ 11 w 31"/>
                <a:gd name="T29" fmla="*/ 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61" name="Line 1521"/>
            <p:cNvSpPr>
              <a:spLocks noChangeShapeType="1"/>
            </p:cNvSpPr>
            <p:nvPr/>
          </p:nvSpPr>
          <p:spPr bwMode="auto">
            <a:xfrm>
              <a:off x="3035" y="2596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62" name="Freeform 1522"/>
            <p:cNvSpPr>
              <a:spLocks/>
            </p:cNvSpPr>
            <p:nvPr/>
          </p:nvSpPr>
          <p:spPr bwMode="auto">
            <a:xfrm>
              <a:off x="3038" y="2626"/>
              <a:ext cx="28" cy="40"/>
            </a:xfrm>
            <a:custGeom>
              <a:avLst/>
              <a:gdLst>
                <a:gd name="T0" fmla="*/ 11 w 28"/>
                <a:gd name="T1" fmla="*/ 3 h 40"/>
                <a:gd name="T2" fmla="*/ 8 w 28"/>
                <a:gd name="T3" fmla="*/ 0 h 40"/>
                <a:gd name="T4" fmla="*/ 6 w 28"/>
                <a:gd name="T5" fmla="*/ 0 h 40"/>
                <a:gd name="T6" fmla="*/ 3 w 28"/>
                <a:gd name="T7" fmla="*/ 3 h 40"/>
                <a:gd name="T8" fmla="*/ 0 w 28"/>
                <a:gd name="T9" fmla="*/ 6 h 40"/>
                <a:gd name="T10" fmla="*/ 0 w 28"/>
                <a:gd name="T11" fmla="*/ 9 h 40"/>
                <a:gd name="T12" fmla="*/ 3 w 28"/>
                <a:gd name="T13" fmla="*/ 12 h 40"/>
                <a:gd name="T14" fmla="*/ 20 w 28"/>
                <a:gd name="T15" fmla="*/ 40 h 40"/>
                <a:gd name="T16" fmla="*/ 22 w 28"/>
                <a:gd name="T17" fmla="*/ 40 h 40"/>
                <a:gd name="T18" fmla="*/ 25 w 28"/>
                <a:gd name="T19" fmla="*/ 40 h 40"/>
                <a:gd name="T20" fmla="*/ 28 w 28"/>
                <a:gd name="T21" fmla="*/ 40 h 40"/>
                <a:gd name="T22" fmla="*/ 28 w 28"/>
                <a:gd name="T23" fmla="*/ 37 h 40"/>
                <a:gd name="T24" fmla="*/ 28 w 28"/>
                <a:gd name="T25" fmla="*/ 34 h 40"/>
                <a:gd name="T26" fmla="*/ 28 w 28"/>
                <a:gd name="T27" fmla="*/ 31 h 40"/>
                <a:gd name="T28" fmla="*/ 11 w 28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63" name="Freeform 1523"/>
            <p:cNvSpPr>
              <a:spLocks/>
            </p:cNvSpPr>
            <p:nvPr/>
          </p:nvSpPr>
          <p:spPr bwMode="auto">
            <a:xfrm>
              <a:off x="3055" y="2654"/>
              <a:ext cx="31" cy="48"/>
            </a:xfrm>
            <a:custGeom>
              <a:avLst/>
              <a:gdLst>
                <a:gd name="T0" fmla="*/ 11 w 31"/>
                <a:gd name="T1" fmla="*/ 3 h 48"/>
                <a:gd name="T2" fmla="*/ 8 w 31"/>
                <a:gd name="T3" fmla="*/ 0 h 48"/>
                <a:gd name="T4" fmla="*/ 5 w 31"/>
                <a:gd name="T5" fmla="*/ 0 h 48"/>
                <a:gd name="T6" fmla="*/ 3 w 31"/>
                <a:gd name="T7" fmla="*/ 3 h 48"/>
                <a:gd name="T8" fmla="*/ 0 w 31"/>
                <a:gd name="T9" fmla="*/ 6 h 48"/>
                <a:gd name="T10" fmla="*/ 0 w 31"/>
                <a:gd name="T11" fmla="*/ 9 h 48"/>
                <a:gd name="T12" fmla="*/ 3 w 31"/>
                <a:gd name="T13" fmla="*/ 12 h 48"/>
                <a:gd name="T14" fmla="*/ 22 w 31"/>
                <a:gd name="T15" fmla="*/ 48 h 48"/>
                <a:gd name="T16" fmla="*/ 25 w 31"/>
                <a:gd name="T17" fmla="*/ 48 h 48"/>
                <a:gd name="T18" fmla="*/ 28 w 31"/>
                <a:gd name="T19" fmla="*/ 48 h 48"/>
                <a:gd name="T20" fmla="*/ 31 w 31"/>
                <a:gd name="T21" fmla="*/ 48 h 48"/>
                <a:gd name="T22" fmla="*/ 31 w 31"/>
                <a:gd name="T23" fmla="*/ 45 h 48"/>
                <a:gd name="T24" fmla="*/ 31 w 31"/>
                <a:gd name="T25" fmla="*/ 42 h 48"/>
                <a:gd name="T26" fmla="*/ 31 w 31"/>
                <a:gd name="T27" fmla="*/ 40 h 48"/>
                <a:gd name="T28" fmla="*/ 11 w 31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8"/>
                <a:gd name="T47" fmla="*/ 31 w 31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48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64" name="Line 1524"/>
            <p:cNvSpPr>
              <a:spLocks noChangeShapeType="1"/>
            </p:cNvSpPr>
            <p:nvPr/>
          </p:nvSpPr>
          <p:spPr bwMode="auto">
            <a:xfrm flipV="1">
              <a:off x="3080" y="2660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65" name="Freeform 1525"/>
            <p:cNvSpPr>
              <a:spLocks/>
            </p:cNvSpPr>
            <p:nvPr/>
          </p:nvSpPr>
          <p:spPr bwMode="auto">
            <a:xfrm>
              <a:off x="3083" y="2626"/>
              <a:ext cx="30" cy="40"/>
            </a:xfrm>
            <a:custGeom>
              <a:avLst/>
              <a:gdLst>
                <a:gd name="T0" fmla="*/ 3 w 30"/>
                <a:gd name="T1" fmla="*/ 31 h 40"/>
                <a:gd name="T2" fmla="*/ 0 w 30"/>
                <a:gd name="T3" fmla="*/ 34 h 40"/>
                <a:gd name="T4" fmla="*/ 0 w 30"/>
                <a:gd name="T5" fmla="*/ 37 h 40"/>
                <a:gd name="T6" fmla="*/ 3 w 30"/>
                <a:gd name="T7" fmla="*/ 40 h 40"/>
                <a:gd name="T8" fmla="*/ 5 w 30"/>
                <a:gd name="T9" fmla="*/ 40 h 40"/>
                <a:gd name="T10" fmla="*/ 8 w 30"/>
                <a:gd name="T11" fmla="*/ 40 h 40"/>
                <a:gd name="T12" fmla="*/ 11 w 30"/>
                <a:gd name="T13" fmla="*/ 40 h 40"/>
                <a:gd name="T14" fmla="*/ 30 w 30"/>
                <a:gd name="T15" fmla="*/ 12 h 40"/>
                <a:gd name="T16" fmla="*/ 30 w 30"/>
                <a:gd name="T17" fmla="*/ 9 h 40"/>
                <a:gd name="T18" fmla="*/ 30 w 30"/>
                <a:gd name="T19" fmla="*/ 6 h 40"/>
                <a:gd name="T20" fmla="*/ 30 w 30"/>
                <a:gd name="T21" fmla="*/ 3 h 40"/>
                <a:gd name="T22" fmla="*/ 28 w 30"/>
                <a:gd name="T23" fmla="*/ 0 h 40"/>
                <a:gd name="T24" fmla="*/ 25 w 30"/>
                <a:gd name="T25" fmla="*/ 0 h 40"/>
                <a:gd name="T26" fmla="*/ 22 w 30"/>
                <a:gd name="T27" fmla="*/ 3 h 40"/>
                <a:gd name="T28" fmla="*/ 3 w 30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0"/>
                <a:gd name="T47" fmla="*/ 30 w 3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66" name="Line 1526"/>
            <p:cNvSpPr>
              <a:spLocks noChangeShapeType="1"/>
            </p:cNvSpPr>
            <p:nvPr/>
          </p:nvSpPr>
          <p:spPr bwMode="auto">
            <a:xfrm flipV="1">
              <a:off x="3108" y="2596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67" name="Freeform 1527"/>
            <p:cNvSpPr>
              <a:spLocks/>
            </p:cNvSpPr>
            <p:nvPr/>
          </p:nvSpPr>
          <p:spPr bwMode="auto">
            <a:xfrm>
              <a:off x="3111" y="2557"/>
              <a:ext cx="30" cy="44"/>
            </a:xfrm>
            <a:custGeom>
              <a:avLst/>
              <a:gdLst>
                <a:gd name="T0" fmla="*/ 2 w 30"/>
                <a:gd name="T1" fmla="*/ 36 h 44"/>
                <a:gd name="T2" fmla="*/ 0 w 30"/>
                <a:gd name="T3" fmla="*/ 39 h 44"/>
                <a:gd name="T4" fmla="*/ 0 w 30"/>
                <a:gd name="T5" fmla="*/ 42 h 44"/>
                <a:gd name="T6" fmla="*/ 2 w 30"/>
                <a:gd name="T7" fmla="*/ 44 h 44"/>
                <a:gd name="T8" fmla="*/ 5 w 30"/>
                <a:gd name="T9" fmla="*/ 44 h 44"/>
                <a:gd name="T10" fmla="*/ 8 w 30"/>
                <a:gd name="T11" fmla="*/ 44 h 44"/>
                <a:gd name="T12" fmla="*/ 11 w 30"/>
                <a:gd name="T13" fmla="*/ 44 h 44"/>
                <a:gd name="T14" fmla="*/ 30 w 30"/>
                <a:gd name="T15" fmla="*/ 8 h 44"/>
                <a:gd name="T16" fmla="*/ 30 w 30"/>
                <a:gd name="T17" fmla="*/ 5 h 44"/>
                <a:gd name="T18" fmla="*/ 30 w 30"/>
                <a:gd name="T19" fmla="*/ 2 h 44"/>
                <a:gd name="T20" fmla="*/ 30 w 30"/>
                <a:gd name="T21" fmla="*/ 0 h 44"/>
                <a:gd name="T22" fmla="*/ 28 w 30"/>
                <a:gd name="T23" fmla="*/ 0 h 44"/>
                <a:gd name="T24" fmla="*/ 25 w 30"/>
                <a:gd name="T25" fmla="*/ 0 h 44"/>
                <a:gd name="T26" fmla="*/ 22 w 30"/>
                <a:gd name="T27" fmla="*/ 0 h 44"/>
                <a:gd name="T28" fmla="*/ 2 w 30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4"/>
                <a:gd name="T47" fmla="*/ 30 w 30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4">
                  <a:moveTo>
                    <a:pt x="2" y="36"/>
                  </a:moveTo>
                  <a:lnTo>
                    <a:pt x="0" y="39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68" name="Line 1528"/>
            <p:cNvSpPr>
              <a:spLocks noChangeShapeType="1"/>
            </p:cNvSpPr>
            <p:nvPr/>
          </p:nvSpPr>
          <p:spPr bwMode="auto">
            <a:xfrm flipV="1">
              <a:off x="3136" y="2534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69" name="Freeform 1529"/>
            <p:cNvSpPr>
              <a:spLocks/>
            </p:cNvSpPr>
            <p:nvPr/>
          </p:nvSpPr>
          <p:spPr bwMode="auto">
            <a:xfrm>
              <a:off x="3139" y="2501"/>
              <a:ext cx="28" cy="39"/>
            </a:xfrm>
            <a:custGeom>
              <a:avLst/>
              <a:gdLst>
                <a:gd name="T0" fmla="*/ 2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2 w 28"/>
                <a:gd name="T7" fmla="*/ 39 h 39"/>
                <a:gd name="T8" fmla="*/ 5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19 w 28"/>
                <a:gd name="T27" fmla="*/ 2 h 39"/>
                <a:gd name="T28" fmla="*/ 2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2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70" name="Line 1530"/>
            <p:cNvSpPr>
              <a:spLocks noChangeShapeType="1"/>
            </p:cNvSpPr>
            <p:nvPr/>
          </p:nvSpPr>
          <p:spPr bwMode="auto">
            <a:xfrm flipV="1">
              <a:off x="3161" y="2478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71" name="Freeform 1531"/>
            <p:cNvSpPr>
              <a:spLocks/>
            </p:cNvSpPr>
            <p:nvPr/>
          </p:nvSpPr>
          <p:spPr bwMode="auto">
            <a:xfrm>
              <a:off x="3167" y="2447"/>
              <a:ext cx="28" cy="37"/>
            </a:xfrm>
            <a:custGeom>
              <a:avLst/>
              <a:gdLst>
                <a:gd name="T0" fmla="*/ 2 w 28"/>
                <a:gd name="T1" fmla="*/ 28 h 37"/>
                <a:gd name="T2" fmla="*/ 0 w 28"/>
                <a:gd name="T3" fmla="*/ 31 h 37"/>
                <a:gd name="T4" fmla="*/ 0 w 28"/>
                <a:gd name="T5" fmla="*/ 34 h 37"/>
                <a:gd name="T6" fmla="*/ 2 w 28"/>
                <a:gd name="T7" fmla="*/ 37 h 37"/>
                <a:gd name="T8" fmla="*/ 5 w 28"/>
                <a:gd name="T9" fmla="*/ 37 h 37"/>
                <a:gd name="T10" fmla="*/ 8 w 28"/>
                <a:gd name="T11" fmla="*/ 37 h 37"/>
                <a:gd name="T12" fmla="*/ 11 w 28"/>
                <a:gd name="T13" fmla="*/ 37 h 37"/>
                <a:gd name="T14" fmla="*/ 28 w 28"/>
                <a:gd name="T15" fmla="*/ 12 h 37"/>
                <a:gd name="T16" fmla="*/ 28 w 28"/>
                <a:gd name="T17" fmla="*/ 9 h 37"/>
                <a:gd name="T18" fmla="*/ 28 w 28"/>
                <a:gd name="T19" fmla="*/ 6 h 37"/>
                <a:gd name="T20" fmla="*/ 28 w 28"/>
                <a:gd name="T21" fmla="*/ 3 h 37"/>
                <a:gd name="T22" fmla="*/ 25 w 28"/>
                <a:gd name="T23" fmla="*/ 0 h 37"/>
                <a:gd name="T24" fmla="*/ 22 w 28"/>
                <a:gd name="T25" fmla="*/ 0 h 37"/>
                <a:gd name="T26" fmla="*/ 19 w 28"/>
                <a:gd name="T27" fmla="*/ 3 h 37"/>
                <a:gd name="T28" fmla="*/ 2 w 28"/>
                <a:gd name="T29" fmla="*/ 2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7"/>
                <a:gd name="T47" fmla="*/ 28 w 28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7">
                  <a:moveTo>
                    <a:pt x="2" y="28"/>
                  </a:move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72" name="Line 1532"/>
            <p:cNvSpPr>
              <a:spLocks noChangeShapeType="1"/>
            </p:cNvSpPr>
            <p:nvPr/>
          </p:nvSpPr>
          <p:spPr bwMode="auto">
            <a:xfrm flipV="1">
              <a:off x="3189" y="2425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73" name="Freeform 1533"/>
            <p:cNvSpPr>
              <a:spLocks/>
            </p:cNvSpPr>
            <p:nvPr/>
          </p:nvSpPr>
          <p:spPr bwMode="auto">
            <a:xfrm>
              <a:off x="3192" y="2392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5 w 31"/>
                <a:gd name="T9" fmla="*/ 39 h 39"/>
                <a:gd name="T10" fmla="*/ 8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74" name="Freeform 1534"/>
            <p:cNvSpPr>
              <a:spLocks/>
            </p:cNvSpPr>
            <p:nvPr/>
          </p:nvSpPr>
          <p:spPr bwMode="auto">
            <a:xfrm>
              <a:off x="3211" y="2375"/>
              <a:ext cx="20" cy="28"/>
            </a:xfrm>
            <a:custGeom>
              <a:avLst/>
              <a:gdLst>
                <a:gd name="T0" fmla="*/ 3 w 20"/>
                <a:gd name="T1" fmla="*/ 19 h 28"/>
                <a:gd name="T2" fmla="*/ 0 w 20"/>
                <a:gd name="T3" fmla="*/ 22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9 w 20"/>
                <a:gd name="T11" fmla="*/ 28 h 28"/>
                <a:gd name="T12" fmla="*/ 12 w 20"/>
                <a:gd name="T13" fmla="*/ 28 h 28"/>
                <a:gd name="T14" fmla="*/ 20 w 20"/>
                <a:gd name="T15" fmla="*/ 11 h 28"/>
                <a:gd name="T16" fmla="*/ 20 w 20"/>
                <a:gd name="T17" fmla="*/ 8 h 28"/>
                <a:gd name="T18" fmla="*/ 20 w 20"/>
                <a:gd name="T19" fmla="*/ 5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2 w 20"/>
                <a:gd name="T27" fmla="*/ 3 h 28"/>
                <a:gd name="T28" fmla="*/ 3 w 20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75" name="Freeform 1535"/>
            <p:cNvSpPr>
              <a:spLocks/>
            </p:cNvSpPr>
            <p:nvPr/>
          </p:nvSpPr>
          <p:spPr bwMode="auto">
            <a:xfrm>
              <a:off x="3220" y="2355"/>
              <a:ext cx="31" cy="31"/>
            </a:xfrm>
            <a:custGeom>
              <a:avLst/>
              <a:gdLst>
                <a:gd name="T0" fmla="*/ 3 w 31"/>
                <a:gd name="T1" fmla="*/ 23 h 31"/>
                <a:gd name="T2" fmla="*/ 0 w 31"/>
                <a:gd name="T3" fmla="*/ 25 h 31"/>
                <a:gd name="T4" fmla="*/ 0 w 31"/>
                <a:gd name="T5" fmla="*/ 28 h 31"/>
                <a:gd name="T6" fmla="*/ 3 w 31"/>
                <a:gd name="T7" fmla="*/ 31 h 31"/>
                <a:gd name="T8" fmla="*/ 5 w 31"/>
                <a:gd name="T9" fmla="*/ 31 h 31"/>
                <a:gd name="T10" fmla="*/ 8 w 31"/>
                <a:gd name="T11" fmla="*/ 31 h 31"/>
                <a:gd name="T12" fmla="*/ 11 w 31"/>
                <a:gd name="T13" fmla="*/ 31 h 31"/>
                <a:gd name="T14" fmla="*/ 31 w 31"/>
                <a:gd name="T15" fmla="*/ 11 h 31"/>
                <a:gd name="T16" fmla="*/ 31 w 31"/>
                <a:gd name="T17" fmla="*/ 9 h 31"/>
                <a:gd name="T18" fmla="*/ 31 w 31"/>
                <a:gd name="T19" fmla="*/ 6 h 31"/>
                <a:gd name="T20" fmla="*/ 31 w 31"/>
                <a:gd name="T21" fmla="*/ 3 h 31"/>
                <a:gd name="T22" fmla="*/ 28 w 31"/>
                <a:gd name="T23" fmla="*/ 0 h 31"/>
                <a:gd name="T24" fmla="*/ 25 w 31"/>
                <a:gd name="T25" fmla="*/ 0 h 31"/>
                <a:gd name="T26" fmla="*/ 22 w 31"/>
                <a:gd name="T27" fmla="*/ 3 h 31"/>
                <a:gd name="T28" fmla="*/ 3 w 31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1"/>
                <a:gd name="T47" fmla="*/ 31 w 31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76" name="Freeform 1536"/>
            <p:cNvSpPr>
              <a:spLocks/>
            </p:cNvSpPr>
            <p:nvPr/>
          </p:nvSpPr>
          <p:spPr bwMode="auto">
            <a:xfrm>
              <a:off x="3239" y="2336"/>
              <a:ext cx="28" cy="30"/>
            </a:xfrm>
            <a:custGeom>
              <a:avLst/>
              <a:gdLst>
                <a:gd name="T0" fmla="*/ 3 w 28"/>
                <a:gd name="T1" fmla="*/ 22 h 30"/>
                <a:gd name="T2" fmla="*/ 0 w 28"/>
                <a:gd name="T3" fmla="*/ 25 h 30"/>
                <a:gd name="T4" fmla="*/ 0 w 28"/>
                <a:gd name="T5" fmla="*/ 28 h 30"/>
                <a:gd name="T6" fmla="*/ 3 w 28"/>
                <a:gd name="T7" fmla="*/ 30 h 30"/>
                <a:gd name="T8" fmla="*/ 6 w 28"/>
                <a:gd name="T9" fmla="*/ 30 h 30"/>
                <a:gd name="T10" fmla="*/ 9 w 28"/>
                <a:gd name="T11" fmla="*/ 30 h 30"/>
                <a:gd name="T12" fmla="*/ 12 w 28"/>
                <a:gd name="T13" fmla="*/ 30 h 30"/>
                <a:gd name="T14" fmla="*/ 28 w 28"/>
                <a:gd name="T15" fmla="*/ 11 h 30"/>
                <a:gd name="T16" fmla="*/ 28 w 28"/>
                <a:gd name="T17" fmla="*/ 8 h 30"/>
                <a:gd name="T18" fmla="*/ 28 w 28"/>
                <a:gd name="T19" fmla="*/ 5 h 30"/>
                <a:gd name="T20" fmla="*/ 28 w 28"/>
                <a:gd name="T21" fmla="*/ 2 h 30"/>
                <a:gd name="T22" fmla="*/ 26 w 28"/>
                <a:gd name="T23" fmla="*/ 0 h 30"/>
                <a:gd name="T24" fmla="*/ 23 w 28"/>
                <a:gd name="T25" fmla="*/ 0 h 30"/>
                <a:gd name="T26" fmla="*/ 20 w 28"/>
                <a:gd name="T27" fmla="*/ 2 h 30"/>
                <a:gd name="T28" fmla="*/ 3 w 28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77" name="Freeform 1537"/>
            <p:cNvSpPr>
              <a:spLocks/>
            </p:cNvSpPr>
            <p:nvPr/>
          </p:nvSpPr>
          <p:spPr bwMode="auto">
            <a:xfrm>
              <a:off x="3256" y="2327"/>
              <a:ext cx="23" cy="20"/>
            </a:xfrm>
            <a:custGeom>
              <a:avLst/>
              <a:gdLst>
                <a:gd name="T0" fmla="*/ 3 w 23"/>
                <a:gd name="T1" fmla="*/ 11 h 20"/>
                <a:gd name="T2" fmla="*/ 0 w 23"/>
                <a:gd name="T3" fmla="*/ 14 h 20"/>
                <a:gd name="T4" fmla="*/ 0 w 23"/>
                <a:gd name="T5" fmla="*/ 17 h 20"/>
                <a:gd name="T6" fmla="*/ 3 w 23"/>
                <a:gd name="T7" fmla="*/ 20 h 20"/>
                <a:gd name="T8" fmla="*/ 6 w 23"/>
                <a:gd name="T9" fmla="*/ 20 h 20"/>
                <a:gd name="T10" fmla="*/ 9 w 23"/>
                <a:gd name="T11" fmla="*/ 20 h 20"/>
                <a:gd name="T12" fmla="*/ 11 w 23"/>
                <a:gd name="T13" fmla="*/ 20 h 20"/>
                <a:gd name="T14" fmla="*/ 23 w 23"/>
                <a:gd name="T15" fmla="*/ 11 h 20"/>
                <a:gd name="T16" fmla="*/ 23 w 23"/>
                <a:gd name="T17" fmla="*/ 9 h 20"/>
                <a:gd name="T18" fmla="*/ 23 w 23"/>
                <a:gd name="T19" fmla="*/ 6 h 20"/>
                <a:gd name="T20" fmla="*/ 23 w 23"/>
                <a:gd name="T21" fmla="*/ 3 h 20"/>
                <a:gd name="T22" fmla="*/ 20 w 23"/>
                <a:gd name="T23" fmla="*/ 0 h 20"/>
                <a:gd name="T24" fmla="*/ 17 w 23"/>
                <a:gd name="T25" fmla="*/ 0 h 20"/>
                <a:gd name="T26" fmla="*/ 14 w 23"/>
                <a:gd name="T27" fmla="*/ 3 h 20"/>
                <a:gd name="T28" fmla="*/ 3 w 23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78" name="Freeform 1538"/>
            <p:cNvSpPr>
              <a:spLocks/>
            </p:cNvSpPr>
            <p:nvPr/>
          </p:nvSpPr>
          <p:spPr bwMode="auto">
            <a:xfrm>
              <a:off x="3267" y="2319"/>
              <a:ext cx="28" cy="19"/>
            </a:xfrm>
            <a:custGeom>
              <a:avLst/>
              <a:gdLst>
                <a:gd name="T0" fmla="*/ 6 w 28"/>
                <a:gd name="T1" fmla="*/ 8 h 19"/>
                <a:gd name="T2" fmla="*/ 3 w 28"/>
                <a:gd name="T3" fmla="*/ 11 h 19"/>
                <a:gd name="T4" fmla="*/ 0 w 28"/>
                <a:gd name="T5" fmla="*/ 14 h 19"/>
                <a:gd name="T6" fmla="*/ 0 w 28"/>
                <a:gd name="T7" fmla="*/ 17 h 19"/>
                <a:gd name="T8" fmla="*/ 3 w 28"/>
                <a:gd name="T9" fmla="*/ 19 h 19"/>
                <a:gd name="T10" fmla="*/ 6 w 28"/>
                <a:gd name="T11" fmla="*/ 19 h 19"/>
                <a:gd name="T12" fmla="*/ 9 w 28"/>
                <a:gd name="T13" fmla="*/ 19 h 19"/>
                <a:gd name="T14" fmla="*/ 25 w 28"/>
                <a:gd name="T15" fmla="*/ 11 h 19"/>
                <a:gd name="T16" fmla="*/ 28 w 28"/>
                <a:gd name="T17" fmla="*/ 11 h 19"/>
                <a:gd name="T18" fmla="*/ 28 w 28"/>
                <a:gd name="T19" fmla="*/ 8 h 19"/>
                <a:gd name="T20" fmla="*/ 28 w 28"/>
                <a:gd name="T21" fmla="*/ 5 h 19"/>
                <a:gd name="T22" fmla="*/ 28 w 28"/>
                <a:gd name="T23" fmla="*/ 3 h 19"/>
                <a:gd name="T24" fmla="*/ 25 w 28"/>
                <a:gd name="T25" fmla="*/ 0 h 19"/>
                <a:gd name="T26" fmla="*/ 23 w 28"/>
                <a:gd name="T27" fmla="*/ 0 h 19"/>
                <a:gd name="T28" fmla="*/ 6 w 28"/>
                <a:gd name="T29" fmla="*/ 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6" y="8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79" name="Freeform 1539"/>
            <p:cNvSpPr>
              <a:spLocks/>
            </p:cNvSpPr>
            <p:nvPr/>
          </p:nvSpPr>
          <p:spPr bwMode="auto">
            <a:xfrm>
              <a:off x="3284" y="2310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80" name="Line 1540"/>
            <p:cNvSpPr>
              <a:spLocks noChangeShapeType="1"/>
            </p:cNvSpPr>
            <p:nvPr/>
          </p:nvSpPr>
          <p:spPr bwMode="auto">
            <a:xfrm>
              <a:off x="3298" y="23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81" name="Freeform 1541"/>
            <p:cNvSpPr>
              <a:spLocks/>
            </p:cNvSpPr>
            <p:nvPr/>
          </p:nvSpPr>
          <p:spPr bwMode="auto">
            <a:xfrm>
              <a:off x="3312" y="2299"/>
              <a:ext cx="20" cy="23"/>
            </a:xfrm>
            <a:custGeom>
              <a:avLst/>
              <a:gdLst>
                <a:gd name="T0" fmla="*/ 3 w 20"/>
                <a:gd name="T1" fmla="*/ 14 h 23"/>
                <a:gd name="T2" fmla="*/ 0 w 20"/>
                <a:gd name="T3" fmla="*/ 17 h 23"/>
                <a:gd name="T4" fmla="*/ 0 w 20"/>
                <a:gd name="T5" fmla="*/ 20 h 23"/>
                <a:gd name="T6" fmla="*/ 3 w 20"/>
                <a:gd name="T7" fmla="*/ 23 h 23"/>
                <a:gd name="T8" fmla="*/ 6 w 20"/>
                <a:gd name="T9" fmla="*/ 23 h 23"/>
                <a:gd name="T10" fmla="*/ 8 w 20"/>
                <a:gd name="T11" fmla="*/ 23 h 23"/>
                <a:gd name="T12" fmla="*/ 11 w 20"/>
                <a:gd name="T13" fmla="*/ 23 h 23"/>
                <a:gd name="T14" fmla="*/ 20 w 20"/>
                <a:gd name="T15" fmla="*/ 11 h 23"/>
                <a:gd name="T16" fmla="*/ 20 w 20"/>
                <a:gd name="T17" fmla="*/ 9 h 23"/>
                <a:gd name="T18" fmla="*/ 20 w 20"/>
                <a:gd name="T19" fmla="*/ 6 h 23"/>
                <a:gd name="T20" fmla="*/ 20 w 20"/>
                <a:gd name="T21" fmla="*/ 3 h 23"/>
                <a:gd name="T22" fmla="*/ 17 w 20"/>
                <a:gd name="T23" fmla="*/ 0 h 23"/>
                <a:gd name="T24" fmla="*/ 14 w 20"/>
                <a:gd name="T25" fmla="*/ 0 h 23"/>
                <a:gd name="T26" fmla="*/ 11 w 20"/>
                <a:gd name="T27" fmla="*/ 3 h 23"/>
                <a:gd name="T28" fmla="*/ 3 w 20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82" name="Freeform 1542"/>
            <p:cNvSpPr>
              <a:spLocks/>
            </p:cNvSpPr>
            <p:nvPr/>
          </p:nvSpPr>
          <p:spPr bwMode="auto">
            <a:xfrm>
              <a:off x="3320" y="2299"/>
              <a:ext cx="31" cy="23"/>
            </a:xfrm>
            <a:custGeom>
              <a:avLst/>
              <a:gdLst>
                <a:gd name="T0" fmla="*/ 12 w 31"/>
                <a:gd name="T1" fmla="*/ 3 h 23"/>
                <a:gd name="T2" fmla="*/ 9 w 31"/>
                <a:gd name="T3" fmla="*/ 0 h 23"/>
                <a:gd name="T4" fmla="*/ 6 w 31"/>
                <a:gd name="T5" fmla="*/ 0 h 23"/>
                <a:gd name="T6" fmla="*/ 3 w 31"/>
                <a:gd name="T7" fmla="*/ 3 h 23"/>
                <a:gd name="T8" fmla="*/ 0 w 31"/>
                <a:gd name="T9" fmla="*/ 6 h 23"/>
                <a:gd name="T10" fmla="*/ 0 w 31"/>
                <a:gd name="T11" fmla="*/ 9 h 23"/>
                <a:gd name="T12" fmla="*/ 3 w 31"/>
                <a:gd name="T13" fmla="*/ 11 h 23"/>
                <a:gd name="T14" fmla="*/ 23 w 31"/>
                <a:gd name="T15" fmla="*/ 23 h 23"/>
                <a:gd name="T16" fmla="*/ 26 w 31"/>
                <a:gd name="T17" fmla="*/ 23 h 23"/>
                <a:gd name="T18" fmla="*/ 28 w 31"/>
                <a:gd name="T19" fmla="*/ 23 h 23"/>
                <a:gd name="T20" fmla="*/ 31 w 31"/>
                <a:gd name="T21" fmla="*/ 23 h 23"/>
                <a:gd name="T22" fmla="*/ 31 w 31"/>
                <a:gd name="T23" fmla="*/ 20 h 23"/>
                <a:gd name="T24" fmla="*/ 31 w 31"/>
                <a:gd name="T25" fmla="*/ 17 h 23"/>
                <a:gd name="T26" fmla="*/ 31 w 31"/>
                <a:gd name="T27" fmla="*/ 14 h 23"/>
                <a:gd name="T28" fmla="*/ 12 w 31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3"/>
                <a:gd name="T47" fmla="*/ 31 w 31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3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83" name="Line 1543"/>
            <p:cNvSpPr>
              <a:spLocks noChangeShapeType="1"/>
            </p:cNvSpPr>
            <p:nvPr/>
          </p:nvSpPr>
          <p:spPr bwMode="auto">
            <a:xfrm>
              <a:off x="3346" y="23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84" name="Line 1544"/>
            <p:cNvSpPr>
              <a:spLocks noChangeShapeType="1"/>
            </p:cNvSpPr>
            <p:nvPr/>
          </p:nvSpPr>
          <p:spPr bwMode="auto">
            <a:xfrm>
              <a:off x="3354" y="2316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85" name="Freeform 1545"/>
            <p:cNvSpPr>
              <a:spLocks/>
            </p:cNvSpPr>
            <p:nvPr/>
          </p:nvSpPr>
          <p:spPr bwMode="auto">
            <a:xfrm>
              <a:off x="3368" y="2319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86" name="Line 1546"/>
            <p:cNvSpPr>
              <a:spLocks noChangeShapeType="1"/>
            </p:cNvSpPr>
            <p:nvPr/>
          </p:nvSpPr>
          <p:spPr bwMode="auto">
            <a:xfrm>
              <a:off x="3382" y="2333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87" name="Freeform 1547"/>
            <p:cNvSpPr>
              <a:spLocks/>
            </p:cNvSpPr>
            <p:nvPr/>
          </p:nvSpPr>
          <p:spPr bwMode="auto">
            <a:xfrm>
              <a:off x="3396" y="2336"/>
              <a:ext cx="28" cy="30"/>
            </a:xfrm>
            <a:custGeom>
              <a:avLst/>
              <a:gdLst>
                <a:gd name="T0" fmla="*/ 11 w 28"/>
                <a:gd name="T1" fmla="*/ 2 h 30"/>
                <a:gd name="T2" fmla="*/ 8 w 28"/>
                <a:gd name="T3" fmla="*/ 0 h 30"/>
                <a:gd name="T4" fmla="*/ 6 w 28"/>
                <a:gd name="T5" fmla="*/ 0 h 30"/>
                <a:gd name="T6" fmla="*/ 3 w 28"/>
                <a:gd name="T7" fmla="*/ 2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20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8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88" name="Line 1548"/>
            <p:cNvSpPr>
              <a:spLocks noChangeShapeType="1"/>
            </p:cNvSpPr>
            <p:nvPr/>
          </p:nvSpPr>
          <p:spPr bwMode="auto">
            <a:xfrm>
              <a:off x="3418" y="2361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89" name="Freeform 1549"/>
            <p:cNvSpPr>
              <a:spLocks/>
            </p:cNvSpPr>
            <p:nvPr/>
          </p:nvSpPr>
          <p:spPr bwMode="auto">
            <a:xfrm>
              <a:off x="3421" y="2375"/>
              <a:ext cx="31" cy="28"/>
            </a:xfrm>
            <a:custGeom>
              <a:avLst/>
              <a:gdLst>
                <a:gd name="T0" fmla="*/ 11 w 31"/>
                <a:gd name="T1" fmla="*/ 3 h 28"/>
                <a:gd name="T2" fmla="*/ 9 w 31"/>
                <a:gd name="T3" fmla="*/ 0 h 28"/>
                <a:gd name="T4" fmla="*/ 6 w 31"/>
                <a:gd name="T5" fmla="*/ 0 h 28"/>
                <a:gd name="T6" fmla="*/ 3 w 31"/>
                <a:gd name="T7" fmla="*/ 3 h 28"/>
                <a:gd name="T8" fmla="*/ 0 w 31"/>
                <a:gd name="T9" fmla="*/ 5 h 28"/>
                <a:gd name="T10" fmla="*/ 0 w 31"/>
                <a:gd name="T11" fmla="*/ 8 h 28"/>
                <a:gd name="T12" fmla="*/ 3 w 31"/>
                <a:gd name="T13" fmla="*/ 11 h 28"/>
                <a:gd name="T14" fmla="*/ 23 w 31"/>
                <a:gd name="T15" fmla="*/ 28 h 28"/>
                <a:gd name="T16" fmla="*/ 25 w 31"/>
                <a:gd name="T17" fmla="*/ 28 h 28"/>
                <a:gd name="T18" fmla="*/ 28 w 31"/>
                <a:gd name="T19" fmla="*/ 28 h 28"/>
                <a:gd name="T20" fmla="*/ 31 w 31"/>
                <a:gd name="T21" fmla="*/ 28 h 28"/>
                <a:gd name="T22" fmla="*/ 31 w 31"/>
                <a:gd name="T23" fmla="*/ 25 h 28"/>
                <a:gd name="T24" fmla="*/ 31 w 31"/>
                <a:gd name="T25" fmla="*/ 22 h 28"/>
                <a:gd name="T26" fmla="*/ 31 w 31"/>
                <a:gd name="T27" fmla="*/ 19 h 28"/>
                <a:gd name="T28" fmla="*/ 11 w 31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8"/>
                <a:gd name="T47" fmla="*/ 31 w 31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8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90" name="Line 1550"/>
            <p:cNvSpPr>
              <a:spLocks noChangeShapeType="1"/>
            </p:cNvSpPr>
            <p:nvPr/>
          </p:nvSpPr>
          <p:spPr bwMode="auto">
            <a:xfrm>
              <a:off x="3446" y="2397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91" name="Freeform 1551"/>
            <p:cNvSpPr>
              <a:spLocks/>
            </p:cNvSpPr>
            <p:nvPr/>
          </p:nvSpPr>
          <p:spPr bwMode="auto">
            <a:xfrm>
              <a:off x="3449" y="2419"/>
              <a:ext cx="28" cy="40"/>
            </a:xfrm>
            <a:custGeom>
              <a:avLst/>
              <a:gdLst>
                <a:gd name="T0" fmla="*/ 11 w 28"/>
                <a:gd name="T1" fmla="*/ 3 h 40"/>
                <a:gd name="T2" fmla="*/ 9 w 28"/>
                <a:gd name="T3" fmla="*/ 0 h 40"/>
                <a:gd name="T4" fmla="*/ 6 w 28"/>
                <a:gd name="T5" fmla="*/ 0 h 40"/>
                <a:gd name="T6" fmla="*/ 3 w 28"/>
                <a:gd name="T7" fmla="*/ 3 h 40"/>
                <a:gd name="T8" fmla="*/ 0 w 28"/>
                <a:gd name="T9" fmla="*/ 6 h 40"/>
                <a:gd name="T10" fmla="*/ 0 w 28"/>
                <a:gd name="T11" fmla="*/ 9 h 40"/>
                <a:gd name="T12" fmla="*/ 3 w 28"/>
                <a:gd name="T13" fmla="*/ 12 h 40"/>
                <a:gd name="T14" fmla="*/ 20 w 28"/>
                <a:gd name="T15" fmla="*/ 40 h 40"/>
                <a:gd name="T16" fmla="*/ 22 w 28"/>
                <a:gd name="T17" fmla="*/ 40 h 40"/>
                <a:gd name="T18" fmla="*/ 25 w 28"/>
                <a:gd name="T19" fmla="*/ 40 h 40"/>
                <a:gd name="T20" fmla="*/ 28 w 28"/>
                <a:gd name="T21" fmla="*/ 40 h 40"/>
                <a:gd name="T22" fmla="*/ 28 w 28"/>
                <a:gd name="T23" fmla="*/ 37 h 40"/>
                <a:gd name="T24" fmla="*/ 28 w 28"/>
                <a:gd name="T25" fmla="*/ 34 h 40"/>
                <a:gd name="T26" fmla="*/ 28 w 28"/>
                <a:gd name="T27" fmla="*/ 31 h 40"/>
                <a:gd name="T28" fmla="*/ 11 w 28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92" name="Line 1552"/>
            <p:cNvSpPr>
              <a:spLocks noChangeShapeType="1"/>
            </p:cNvSpPr>
            <p:nvPr/>
          </p:nvSpPr>
          <p:spPr bwMode="auto">
            <a:xfrm>
              <a:off x="3471" y="2453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93" name="Freeform 1553"/>
            <p:cNvSpPr>
              <a:spLocks/>
            </p:cNvSpPr>
            <p:nvPr/>
          </p:nvSpPr>
          <p:spPr bwMode="auto">
            <a:xfrm>
              <a:off x="3477" y="2473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6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20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94" name="Line 1554"/>
            <p:cNvSpPr>
              <a:spLocks noChangeShapeType="1"/>
            </p:cNvSpPr>
            <p:nvPr/>
          </p:nvSpPr>
          <p:spPr bwMode="auto">
            <a:xfrm>
              <a:off x="3499" y="2506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95" name="Freeform 1555"/>
            <p:cNvSpPr>
              <a:spLocks/>
            </p:cNvSpPr>
            <p:nvPr/>
          </p:nvSpPr>
          <p:spPr bwMode="auto">
            <a:xfrm>
              <a:off x="3505" y="2529"/>
              <a:ext cx="28" cy="36"/>
            </a:xfrm>
            <a:custGeom>
              <a:avLst/>
              <a:gdLst>
                <a:gd name="T0" fmla="*/ 11 w 28"/>
                <a:gd name="T1" fmla="*/ 2 h 36"/>
                <a:gd name="T2" fmla="*/ 8 w 28"/>
                <a:gd name="T3" fmla="*/ 0 h 36"/>
                <a:gd name="T4" fmla="*/ 6 w 28"/>
                <a:gd name="T5" fmla="*/ 0 h 36"/>
                <a:gd name="T6" fmla="*/ 3 w 28"/>
                <a:gd name="T7" fmla="*/ 2 h 36"/>
                <a:gd name="T8" fmla="*/ 0 w 28"/>
                <a:gd name="T9" fmla="*/ 5 h 36"/>
                <a:gd name="T10" fmla="*/ 0 w 28"/>
                <a:gd name="T11" fmla="*/ 8 h 36"/>
                <a:gd name="T12" fmla="*/ 3 w 28"/>
                <a:gd name="T13" fmla="*/ 11 h 36"/>
                <a:gd name="T14" fmla="*/ 20 w 28"/>
                <a:gd name="T15" fmla="*/ 36 h 36"/>
                <a:gd name="T16" fmla="*/ 22 w 28"/>
                <a:gd name="T17" fmla="*/ 36 h 36"/>
                <a:gd name="T18" fmla="*/ 25 w 28"/>
                <a:gd name="T19" fmla="*/ 36 h 36"/>
                <a:gd name="T20" fmla="*/ 28 w 28"/>
                <a:gd name="T21" fmla="*/ 36 h 36"/>
                <a:gd name="T22" fmla="*/ 28 w 28"/>
                <a:gd name="T23" fmla="*/ 33 h 36"/>
                <a:gd name="T24" fmla="*/ 28 w 28"/>
                <a:gd name="T25" fmla="*/ 30 h 36"/>
                <a:gd name="T26" fmla="*/ 28 w 28"/>
                <a:gd name="T27" fmla="*/ 28 h 36"/>
                <a:gd name="T28" fmla="*/ 11 w 28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96" name="Line 1556"/>
            <p:cNvSpPr>
              <a:spLocks noChangeShapeType="1"/>
            </p:cNvSpPr>
            <p:nvPr/>
          </p:nvSpPr>
          <p:spPr bwMode="auto">
            <a:xfrm>
              <a:off x="3527" y="2559"/>
              <a:ext cx="12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97" name="Line 1557"/>
            <p:cNvSpPr>
              <a:spLocks noChangeShapeType="1"/>
            </p:cNvSpPr>
            <p:nvPr/>
          </p:nvSpPr>
          <p:spPr bwMode="auto">
            <a:xfrm>
              <a:off x="3539" y="2596"/>
              <a:ext cx="1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98" name="Line 1558"/>
            <p:cNvSpPr>
              <a:spLocks noChangeShapeType="1"/>
            </p:cNvSpPr>
            <p:nvPr/>
          </p:nvSpPr>
          <p:spPr bwMode="auto">
            <a:xfrm>
              <a:off x="3555" y="2632"/>
              <a:ext cx="3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99" name="Freeform 1559"/>
            <p:cNvSpPr>
              <a:spLocks/>
            </p:cNvSpPr>
            <p:nvPr/>
          </p:nvSpPr>
          <p:spPr bwMode="auto">
            <a:xfrm>
              <a:off x="3553" y="2654"/>
              <a:ext cx="33" cy="48"/>
            </a:xfrm>
            <a:custGeom>
              <a:avLst/>
              <a:gdLst>
                <a:gd name="T0" fmla="*/ 11 w 33"/>
                <a:gd name="T1" fmla="*/ 3 h 48"/>
                <a:gd name="T2" fmla="*/ 8 w 33"/>
                <a:gd name="T3" fmla="*/ 0 h 48"/>
                <a:gd name="T4" fmla="*/ 5 w 33"/>
                <a:gd name="T5" fmla="*/ 0 h 48"/>
                <a:gd name="T6" fmla="*/ 2 w 33"/>
                <a:gd name="T7" fmla="*/ 3 h 48"/>
                <a:gd name="T8" fmla="*/ 0 w 33"/>
                <a:gd name="T9" fmla="*/ 6 h 48"/>
                <a:gd name="T10" fmla="*/ 0 w 33"/>
                <a:gd name="T11" fmla="*/ 9 h 48"/>
                <a:gd name="T12" fmla="*/ 2 w 33"/>
                <a:gd name="T13" fmla="*/ 12 h 48"/>
                <a:gd name="T14" fmla="*/ 25 w 33"/>
                <a:gd name="T15" fmla="*/ 48 h 48"/>
                <a:gd name="T16" fmla="*/ 28 w 33"/>
                <a:gd name="T17" fmla="*/ 48 h 48"/>
                <a:gd name="T18" fmla="*/ 30 w 33"/>
                <a:gd name="T19" fmla="*/ 48 h 48"/>
                <a:gd name="T20" fmla="*/ 33 w 33"/>
                <a:gd name="T21" fmla="*/ 48 h 48"/>
                <a:gd name="T22" fmla="*/ 33 w 33"/>
                <a:gd name="T23" fmla="*/ 45 h 48"/>
                <a:gd name="T24" fmla="*/ 33 w 33"/>
                <a:gd name="T25" fmla="*/ 42 h 48"/>
                <a:gd name="T26" fmla="*/ 33 w 33"/>
                <a:gd name="T27" fmla="*/ 40 h 48"/>
                <a:gd name="T28" fmla="*/ 11 w 33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48"/>
                <a:gd name="T47" fmla="*/ 33 w 33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00" name="Freeform 1560"/>
            <p:cNvSpPr>
              <a:spLocks/>
            </p:cNvSpPr>
            <p:nvPr/>
          </p:nvSpPr>
          <p:spPr bwMode="auto">
            <a:xfrm>
              <a:off x="3575" y="2654"/>
              <a:ext cx="28" cy="48"/>
            </a:xfrm>
            <a:custGeom>
              <a:avLst/>
              <a:gdLst>
                <a:gd name="T0" fmla="*/ 0 w 28"/>
                <a:gd name="T1" fmla="*/ 42 h 48"/>
                <a:gd name="T2" fmla="*/ 0 w 28"/>
                <a:gd name="T3" fmla="*/ 45 h 48"/>
                <a:gd name="T4" fmla="*/ 3 w 28"/>
                <a:gd name="T5" fmla="*/ 48 h 48"/>
                <a:gd name="T6" fmla="*/ 6 w 28"/>
                <a:gd name="T7" fmla="*/ 48 h 48"/>
                <a:gd name="T8" fmla="*/ 8 w 28"/>
                <a:gd name="T9" fmla="*/ 48 h 48"/>
                <a:gd name="T10" fmla="*/ 11 w 28"/>
                <a:gd name="T11" fmla="*/ 48 h 48"/>
                <a:gd name="T12" fmla="*/ 11 w 28"/>
                <a:gd name="T13" fmla="*/ 45 h 48"/>
                <a:gd name="T14" fmla="*/ 28 w 28"/>
                <a:gd name="T15" fmla="*/ 9 h 48"/>
                <a:gd name="T16" fmla="*/ 28 w 28"/>
                <a:gd name="T17" fmla="*/ 6 h 48"/>
                <a:gd name="T18" fmla="*/ 28 w 28"/>
                <a:gd name="T19" fmla="*/ 3 h 48"/>
                <a:gd name="T20" fmla="*/ 25 w 28"/>
                <a:gd name="T21" fmla="*/ 0 h 48"/>
                <a:gd name="T22" fmla="*/ 22 w 28"/>
                <a:gd name="T23" fmla="*/ 0 h 48"/>
                <a:gd name="T24" fmla="*/ 20 w 28"/>
                <a:gd name="T25" fmla="*/ 3 h 48"/>
                <a:gd name="T26" fmla="*/ 17 w 28"/>
                <a:gd name="T27" fmla="*/ 6 h 48"/>
                <a:gd name="T28" fmla="*/ 0 w 28"/>
                <a:gd name="T29" fmla="*/ 42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8"/>
                <a:gd name="T47" fmla="*/ 28 w 28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8">
                  <a:moveTo>
                    <a:pt x="0" y="42"/>
                  </a:moveTo>
                  <a:lnTo>
                    <a:pt x="0" y="45"/>
                  </a:lnTo>
                  <a:lnTo>
                    <a:pt x="3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01" name="Line 1561"/>
            <p:cNvSpPr>
              <a:spLocks noChangeShapeType="1"/>
            </p:cNvSpPr>
            <p:nvPr/>
          </p:nvSpPr>
          <p:spPr bwMode="auto">
            <a:xfrm flipV="1">
              <a:off x="3597" y="2632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02" name="Line 1562"/>
            <p:cNvSpPr>
              <a:spLocks noChangeShapeType="1"/>
            </p:cNvSpPr>
            <p:nvPr/>
          </p:nvSpPr>
          <p:spPr bwMode="auto">
            <a:xfrm flipV="1">
              <a:off x="3609" y="2596"/>
              <a:ext cx="14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03" name="Line 1563"/>
            <p:cNvSpPr>
              <a:spLocks noChangeShapeType="1"/>
            </p:cNvSpPr>
            <p:nvPr/>
          </p:nvSpPr>
          <p:spPr bwMode="auto">
            <a:xfrm flipV="1">
              <a:off x="3623" y="2559"/>
              <a:ext cx="14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04" name="Freeform 1564"/>
            <p:cNvSpPr>
              <a:spLocks/>
            </p:cNvSpPr>
            <p:nvPr/>
          </p:nvSpPr>
          <p:spPr bwMode="auto">
            <a:xfrm>
              <a:off x="3631" y="2529"/>
              <a:ext cx="25" cy="36"/>
            </a:xfrm>
            <a:custGeom>
              <a:avLst/>
              <a:gdLst>
                <a:gd name="T0" fmla="*/ 3 w 25"/>
                <a:gd name="T1" fmla="*/ 28 h 36"/>
                <a:gd name="T2" fmla="*/ 0 w 25"/>
                <a:gd name="T3" fmla="*/ 30 h 36"/>
                <a:gd name="T4" fmla="*/ 0 w 25"/>
                <a:gd name="T5" fmla="*/ 33 h 36"/>
                <a:gd name="T6" fmla="*/ 3 w 25"/>
                <a:gd name="T7" fmla="*/ 36 h 36"/>
                <a:gd name="T8" fmla="*/ 6 w 25"/>
                <a:gd name="T9" fmla="*/ 36 h 36"/>
                <a:gd name="T10" fmla="*/ 8 w 25"/>
                <a:gd name="T11" fmla="*/ 36 h 36"/>
                <a:gd name="T12" fmla="*/ 11 w 25"/>
                <a:gd name="T13" fmla="*/ 36 h 36"/>
                <a:gd name="T14" fmla="*/ 25 w 25"/>
                <a:gd name="T15" fmla="*/ 11 h 36"/>
                <a:gd name="T16" fmla="*/ 25 w 25"/>
                <a:gd name="T17" fmla="*/ 8 h 36"/>
                <a:gd name="T18" fmla="*/ 25 w 25"/>
                <a:gd name="T19" fmla="*/ 5 h 36"/>
                <a:gd name="T20" fmla="*/ 25 w 25"/>
                <a:gd name="T21" fmla="*/ 2 h 36"/>
                <a:gd name="T22" fmla="*/ 22 w 25"/>
                <a:gd name="T23" fmla="*/ 0 h 36"/>
                <a:gd name="T24" fmla="*/ 20 w 25"/>
                <a:gd name="T25" fmla="*/ 0 h 36"/>
                <a:gd name="T26" fmla="*/ 17 w 25"/>
                <a:gd name="T27" fmla="*/ 2 h 36"/>
                <a:gd name="T28" fmla="*/ 3 w 25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6"/>
                <a:gd name="T47" fmla="*/ 25 w 25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05" name="Line 1565"/>
            <p:cNvSpPr>
              <a:spLocks noChangeShapeType="1"/>
            </p:cNvSpPr>
            <p:nvPr/>
          </p:nvSpPr>
          <p:spPr bwMode="auto">
            <a:xfrm flipV="1">
              <a:off x="3651" y="2506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06" name="Freeform 1566"/>
            <p:cNvSpPr>
              <a:spLocks/>
            </p:cNvSpPr>
            <p:nvPr/>
          </p:nvSpPr>
          <p:spPr bwMode="auto">
            <a:xfrm>
              <a:off x="3656" y="2473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07" name="Line 1567"/>
            <p:cNvSpPr>
              <a:spLocks noChangeShapeType="1"/>
            </p:cNvSpPr>
            <p:nvPr/>
          </p:nvSpPr>
          <p:spPr bwMode="auto">
            <a:xfrm flipV="1">
              <a:off x="3678" y="2453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08" name="Freeform 1568"/>
            <p:cNvSpPr>
              <a:spLocks/>
            </p:cNvSpPr>
            <p:nvPr/>
          </p:nvSpPr>
          <p:spPr bwMode="auto">
            <a:xfrm>
              <a:off x="3684" y="2419"/>
              <a:ext cx="28" cy="40"/>
            </a:xfrm>
            <a:custGeom>
              <a:avLst/>
              <a:gdLst>
                <a:gd name="T0" fmla="*/ 3 w 28"/>
                <a:gd name="T1" fmla="*/ 31 h 40"/>
                <a:gd name="T2" fmla="*/ 0 w 28"/>
                <a:gd name="T3" fmla="*/ 34 h 40"/>
                <a:gd name="T4" fmla="*/ 0 w 28"/>
                <a:gd name="T5" fmla="*/ 37 h 40"/>
                <a:gd name="T6" fmla="*/ 3 w 28"/>
                <a:gd name="T7" fmla="*/ 40 h 40"/>
                <a:gd name="T8" fmla="*/ 6 w 28"/>
                <a:gd name="T9" fmla="*/ 40 h 40"/>
                <a:gd name="T10" fmla="*/ 8 w 28"/>
                <a:gd name="T11" fmla="*/ 40 h 40"/>
                <a:gd name="T12" fmla="*/ 11 w 28"/>
                <a:gd name="T13" fmla="*/ 40 h 40"/>
                <a:gd name="T14" fmla="*/ 28 w 28"/>
                <a:gd name="T15" fmla="*/ 12 h 40"/>
                <a:gd name="T16" fmla="*/ 28 w 28"/>
                <a:gd name="T17" fmla="*/ 9 h 40"/>
                <a:gd name="T18" fmla="*/ 28 w 28"/>
                <a:gd name="T19" fmla="*/ 6 h 40"/>
                <a:gd name="T20" fmla="*/ 28 w 28"/>
                <a:gd name="T21" fmla="*/ 3 h 40"/>
                <a:gd name="T22" fmla="*/ 25 w 28"/>
                <a:gd name="T23" fmla="*/ 0 h 40"/>
                <a:gd name="T24" fmla="*/ 22 w 28"/>
                <a:gd name="T25" fmla="*/ 0 h 40"/>
                <a:gd name="T26" fmla="*/ 20 w 28"/>
                <a:gd name="T27" fmla="*/ 3 h 40"/>
                <a:gd name="T28" fmla="*/ 3 w 28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09" name="Line 1569"/>
            <p:cNvSpPr>
              <a:spLocks noChangeShapeType="1"/>
            </p:cNvSpPr>
            <p:nvPr/>
          </p:nvSpPr>
          <p:spPr bwMode="auto">
            <a:xfrm flipV="1">
              <a:off x="3706" y="2397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10" name="Freeform 1570"/>
            <p:cNvSpPr>
              <a:spLocks/>
            </p:cNvSpPr>
            <p:nvPr/>
          </p:nvSpPr>
          <p:spPr bwMode="auto">
            <a:xfrm>
              <a:off x="3712" y="2375"/>
              <a:ext cx="28" cy="28"/>
            </a:xfrm>
            <a:custGeom>
              <a:avLst/>
              <a:gdLst>
                <a:gd name="T0" fmla="*/ 3 w 28"/>
                <a:gd name="T1" fmla="*/ 19 h 28"/>
                <a:gd name="T2" fmla="*/ 0 w 28"/>
                <a:gd name="T3" fmla="*/ 22 h 28"/>
                <a:gd name="T4" fmla="*/ 0 w 28"/>
                <a:gd name="T5" fmla="*/ 25 h 28"/>
                <a:gd name="T6" fmla="*/ 3 w 28"/>
                <a:gd name="T7" fmla="*/ 28 h 28"/>
                <a:gd name="T8" fmla="*/ 6 w 28"/>
                <a:gd name="T9" fmla="*/ 28 h 28"/>
                <a:gd name="T10" fmla="*/ 8 w 28"/>
                <a:gd name="T11" fmla="*/ 28 h 28"/>
                <a:gd name="T12" fmla="*/ 11 w 28"/>
                <a:gd name="T13" fmla="*/ 28 h 28"/>
                <a:gd name="T14" fmla="*/ 28 w 28"/>
                <a:gd name="T15" fmla="*/ 11 h 28"/>
                <a:gd name="T16" fmla="*/ 28 w 28"/>
                <a:gd name="T17" fmla="*/ 8 h 28"/>
                <a:gd name="T18" fmla="*/ 28 w 28"/>
                <a:gd name="T19" fmla="*/ 5 h 28"/>
                <a:gd name="T20" fmla="*/ 28 w 28"/>
                <a:gd name="T21" fmla="*/ 3 h 28"/>
                <a:gd name="T22" fmla="*/ 25 w 28"/>
                <a:gd name="T23" fmla="*/ 0 h 28"/>
                <a:gd name="T24" fmla="*/ 22 w 28"/>
                <a:gd name="T25" fmla="*/ 0 h 28"/>
                <a:gd name="T26" fmla="*/ 20 w 28"/>
                <a:gd name="T27" fmla="*/ 3 h 28"/>
                <a:gd name="T28" fmla="*/ 3 w 28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8"/>
                <a:gd name="T47" fmla="*/ 28 w 2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11" name="Freeform 1571"/>
            <p:cNvSpPr>
              <a:spLocks/>
            </p:cNvSpPr>
            <p:nvPr/>
          </p:nvSpPr>
          <p:spPr bwMode="auto">
            <a:xfrm>
              <a:off x="3729" y="2355"/>
              <a:ext cx="28" cy="31"/>
            </a:xfrm>
            <a:custGeom>
              <a:avLst/>
              <a:gdLst>
                <a:gd name="T0" fmla="*/ 3 w 28"/>
                <a:gd name="T1" fmla="*/ 23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5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19 w 28"/>
                <a:gd name="T27" fmla="*/ 3 h 31"/>
                <a:gd name="T28" fmla="*/ 3 w 28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12" name="Line 1572"/>
            <p:cNvSpPr>
              <a:spLocks noChangeShapeType="1"/>
            </p:cNvSpPr>
            <p:nvPr/>
          </p:nvSpPr>
          <p:spPr bwMode="auto">
            <a:xfrm flipV="1">
              <a:off x="3751" y="2341"/>
              <a:ext cx="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13" name="Line 1573"/>
            <p:cNvSpPr>
              <a:spLocks noChangeShapeType="1"/>
            </p:cNvSpPr>
            <p:nvPr/>
          </p:nvSpPr>
          <p:spPr bwMode="auto">
            <a:xfrm flipV="1">
              <a:off x="3760" y="2333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14" name="Freeform 1574"/>
            <p:cNvSpPr>
              <a:spLocks/>
            </p:cNvSpPr>
            <p:nvPr/>
          </p:nvSpPr>
          <p:spPr bwMode="auto">
            <a:xfrm>
              <a:off x="3774" y="2319"/>
              <a:ext cx="19" cy="19"/>
            </a:xfrm>
            <a:custGeom>
              <a:avLst/>
              <a:gdLst>
                <a:gd name="T0" fmla="*/ 2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2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6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2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15" name="Line 1575"/>
            <p:cNvSpPr>
              <a:spLocks noChangeShapeType="1"/>
            </p:cNvSpPr>
            <p:nvPr/>
          </p:nvSpPr>
          <p:spPr bwMode="auto">
            <a:xfrm flipV="1">
              <a:off x="3788" y="2316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16" name="Line 1576"/>
            <p:cNvSpPr>
              <a:spLocks noChangeShapeType="1"/>
            </p:cNvSpPr>
            <p:nvPr/>
          </p:nvSpPr>
          <p:spPr bwMode="auto">
            <a:xfrm>
              <a:off x="3807" y="2316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17" name="Freeform 1577"/>
            <p:cNvSpPr>
              <a:spLocks/>
            </p:cNvSpPr>
            <p:nvPr/>
          </p:nvSpPr>
          <p:spPr bwMode="auto">
            <a:xfrm>
              <a:off x="3810" y="2299"/>
              <a:ext cx="31" cy="23"/>
            </a:xfrm>
            <a:custGeom>
              <a:avLst/>
              <a:gdLst>
                <a:gd name="T0" fmla="*/ 3 w 31"/>
                <a:gd name="T1" fmla="*/ 14 h 23"/>
                <a:gd name="T2" fmla="*/ 0 w 31"/>
                <a:gd name="T3" fmla="*/ 17 h 23"/>
                <a:gd name="T4" fmla="*/ 0 w 31"/>
                <a:gd name="T5" fmla="*/ 20 h 23"/>
                <a:gd name="T6" fmla="*/ 3 w 31"/>
                <a:gd name="T7" fmla="*/ 23 h 23"/>
                <a:gd name="T8" fmla="*/ 6 w 31"/>
                <a:gd name="T9" fmla="*/ 23 h 23"/>
                <a:gd name="T10" fmla="*/ 8 w 31"/>
                <a:gd name="T11" fmla="*/ 23 h 23"/>
                <a:gd name="T12" fmla="*/ 11 w 31"/>
                <a:gd name="T13" fmla="*/ 23 h 23"/>
                <a:gd name="T14" fmla="*/ 31 w 31"/>
                <a:gd name="T15" fmla="*/ 11 h 23"/>
                <a:gd name="T16" fmla="*/ 31 w 31"/>
                <a:gd name="T17" fmla="*/ 9 h 23"/>
                <a:gd name="T18" fmla="*/ 31 w 31"/>
                <a:gd name="T19" fmla="*/ 6 h 23"/>
                <a:gd name="T20" fmla="*/ 31 w 31"/>
                <a:gd name="T21" fmla="*/ 3 h 23"/>
                <a:gd name="T22" fmla="*/ 28 w 31"/>
                <a:gd name="T23" fmla="*/ 0 h 23"/>
                <a:gd name="T24" fmla="*/ 25 w 31"/>
                <a:gd name="T25" fmla="*/ 0 h 23"/>
                <a:gd name="T26" fmla="*/ 22 w 31"/>
                <a:gd name="T27" fmla="*/ 3 h 23"/>
                <a:gd name="T28" fmla="*/ 3 w 31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3"/>
                <a:gd name="T47" fmla="*/ 31 w 31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18" name="Freeform 1578"/>
            <p:cNvSpPr>
              <a:spLocks/>
            </p:cNvSpPr>
            <p:nvPr/>
          </p:nvSpPr>
          <p:spPr bwMode="auto">
            <a:xfrm>
              <a:off x="3830" y="2299"/>
              <a:ext cx="19" cy="23"/>
            </a:xfrm>
            <a:custGeom>
              <a:avLst/>
              <a:gdLst>
                <a:gd name="T0" fmla="*/ 11 w 19"/>
                <a:gd name="T1" fmla="*/ 3 h 23"/>
                <a:gd name="T2" fmla="*/ 8 w 19"/>
                <a:gd name="T3" fmla="*/ 0 h 23"/>
                <a:gd name="T4" fmla="*/ 5 w 19"/>
                <a:gd name="T5" fmla="*/ 0 h 23"/>
                <a:gd name="T6" fmla="*/ 2 w 19"/>
                <a:gd name="T7" fmla="*/ 3 h 23"/>
                <a:gd name="T8" fmla="*/ 0 w 19"/>
                <a:gd name="T9" fmla="*/ 6 h 23"/>
                <a:gd name="T10" fmla="*/ 0 w 19"/>
                <a:gd name="T11" fmla="*/ 9 h 23"/>
                <a:gd name="T12" fmla="*/ 2 w 19"/>
                <a:gd name="T13" fmla="*/ 11 h 23"/>
                <a:gd name="T14" fmla="*/ 11 w 19"/>
                <a:gd name="T15" fmla="*/ 23 h 23"/>
                <a:gd name="T16" fmla="*/ 13 w 19"/>
                <a:gd name="T17" fmla="*/ 23 h 23"/>
                <a:gd name="T18" fmla="*/ 16 w 19"/>
                <a:gd name="T19" fmla="*/ 23 h 23"/>
                <a:gd name="T20" fmla="*/ 19 w 19"/>
                <a:gd name="T21" fmla="*/ 23 h 23"/>
                <a:gd name="T22" fmla="*/ 19 w 19"/>
                <a:gd name="T23" fmla="*/ 20 h 23"/>
                <a:gd name="T24" fmla="*/ 19 w 19"/>
                <a:gd name="T25" fmla="*/ 17 h 23"/>
                <a:gd name="T26" fmla="*/ 19 w 19"/>
                <a:gd name="T27" fmla="*/ 14 h 23"/>
                <a:gd name="T28" fmla="*/ 11 w 19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19" name="Line 1579"/>
            <p:cNvSpPr>
              <a:spLocks noChangeShapeType="1"/>
            </p:cNvSpPr>
            <p:nvPr/>
          </p:nvSpPr>
          <p:spPr bwMode="auto">
            <a:xfrm>
              <a:off x="3843" y="23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20" name="Freeform 1580"/>
            <p:cNvSpPr>
              <a:spLocks/>
            </p:cNvSpPr>
            <p:nvPr/>
          </p:nvSpPr>
          <p:spPr bwMode="auto">
            <a:xfrm>
              <a:off x="3857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21" name="Freeform 1581"/>
            <p:cNvSpPr>
              <a:spLocks/>
            </p:cNvSpPr>
            <p:nvPr/>
          </p:nvSpPr>
          <p:spPr bwMode="auto">
            <a:xfrm>
              <a:off x="3866" y="2319"/>
              <a:ext cx="28" cy="19"/>
            </a:xfrm>
            <a:custGeom>
              <a:avLst/>
              <a:gdLst>
                <a:gd name="T0" fmla="*/ 11 w 28"/>
                <a:gd name="T1" fmla="*/ 3 h 19"/>
                <a:gd name="T2" fmla="*/ 8 w 28"/>
                <a:gd name="T3" fmla="*/ 0 h 19"/>
                <a:gd name="T4" fmla="*/ 5 w 28"/>
                <a:gd name="T5" fmla="*/ 0 h 19"/>
                <a:gd name="T6" fmla="*/ 3 w 28"/>
                <a:gd name="T7" fmla="*/ 3 h 19"/>
                <a:gd name="T8" fmla="*/ 0 w 28"/>
                <a:gd name="T9" fmla="*/ 5 h 19"/>
                <a:gd name="T10" fmla="*/ 0 w 28"/>
                <a:gd name="T11" fmla="*/ 8 h 19"/>
                <a:gd name="T12" fmla="*/ 3 w 28"/>
                <a:gd name="T13" fmla="*/ 11 h 19"/>
                <a:gd name="T14" fmla="*/ 19 w 28"/>
                <a:gd name="T15" fmla="*/ 19 h 19"/>
                <a:gd name="T16" fmla="*/ 22 w 28"/>
                <a:gd name="T17" fmla="*/ 19 h 19"/>
                <a:gd name="T18" fmla="*/ 25 w 28"/>
                <a:gd name="T19" fmla="*/ 19 h 19"/>
                <a:gd name="T20" fmla="*/ 28 w 28"/>
                <a:gd name="T21" fmla="*/ 19 h 19"/>
                <a:gd name="T22" fmla="*/ 28 w 28"/>
                <a:gd name="T23" fmla="*/ 17 h 19"/>
                <a:gd name="T24" fmla="*/ 28 w 28"/>
                <a:gd name="T25" fmla="*/ 14 h 19"/>
                <a:gd name="T26" fmla="*/ 28 w 28"/>
                <a:gd name="T27" fmla="*/ 11 h 19"/>
                <a:gd name="T28" fmla="*/ 11 w 28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22" name="Freeform 1582"/>
            <p:cNvSpPr>
              <a:spLocks/>
            </p:cNvSpPr>
            <p:nvPr/>
          </p:nvSpPr>
          <p:spPr bwMode="auto">
            <a:xfrm>
              <a:off x="3883" y="2327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2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2 w 22"/>
                <a:gd name="T13" fmla="*/ 11 h 20"/>
                <a:gd name="T14" fmla="*/ 14 w 22"/>
                <a:gd name="T15" fmla="*/ 20 h 20"/>
                <a:gd name="T16" fmla="*/ 16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23" name="Freeform 1583"/>
            <p:cNvSpPr>
              <a:spLocks/>
            </p:cNvSpPr>
            <p:nvPr/>
          </p:nvSpPr>
          <p:spPr bwMode="auto">
            <a:xfrm>
              <a:off x="3894" y="2336"/>
              <a:ext cx="28" cy="30"/>
            </a:xfrm>
            <a:custGeom>
              <a:avLst/>
              <a:gdLst>
                <a:gd name="T0" fmla="*/ 11 w 28"/>
                <a:gd name="T1" fmla="*/ 2 h 30"/>
                <a:gd name="T2" fmla="*/ 8 w 28"/>
                <a:gd name="T3" fmla="*/ 0 h 30"/>
                <a:gd name="T4" fmla="*/ 5 w 28"/>
                <a:gd name="T5" fmla="*/ 0 h 30"/>
                <a:gd name="T6" fmla="*/ 3 w 28"/>
                <a:gd name="T7" fmla="*/ 2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19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8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24" name="Freeform 1584"/>
            <p:cNvSpPr>
              <a:spLocks/>
            </p:cNvSpPr>
            <p:nvPr/>
          </p:nvSpPr>
          <p:spPr bwMode="auto">
            <a:xfrm>
              <a:off x="2901" y="2336"/>
              <a:ext cx="28" cy="30"/>
            </a:xfrm>
            <a:custGeom>
              <a:avLst/>
              <a:gdLst>
                <a:gd name="T0" fmla="*/ 3 w 28"/>
                <a:gd name="T1" fmla="*/ 22 h 30"/>
                <a:gd name="T2" fmla="*/ 0 w 28"/>
                <a:gd name="T3" fmla="*/ 25 h 30"/>
                <a:gd name="T4" fmla="*/ 0 w 28"/>
                <a:gd name="T5" fmla="*/ 28 h 30"/>
                <a:gd name="T6" fmla="*/ 3 w 28"/>
                <a:gd name="T7" fmla="*/ 30 h 30"/>
                <a:gd name="T8" fmla="*/ 6 w 28"/>
                <a:gd name="T9" fmla="*/ 30 h 30"/>
                <a:gd name="T10" fmla="*/ 8 w 28"/>
                <a:gd name="T11" fmla="*/ 30 h 30"/>
                <a:gd name="T12" fmla="*/ 11 w 28"/>
                <a:gd name="T13" fmla="*/ 30 h 30"/>
                <a:gd name="T14" fmla="*/ 28 w 28"/>
                <a:gd name="T15" fmla="*/ 11 h 30"/>
                <a:gd name="T16" fmla="*/ 28 w 28"/>
                <a:gd name="T17" fmla="*/ 8 h 30"/>
                <a:gd name="T18" fmla="*/ 28 w 28"/>
                <a:gd name="T19" fmla="*/ 5 h 30"/>
                <a:gd name="T20" fmla="*/ 28 w 28"/>
                <a:gd name="T21" fmla="*/ 2 h 30"/>
                <a:gd name="T22" fmla="*/ 25 w 28"/>
                <a:gd name="T23" fmla="*/ 0 h 30"/>
                <a:gd name="T24" fmla="*/ 22 w 28"/>
                <a:gd name="T25" fmla="*/ 0 h 30"/>
                <a:gd name="T26" fmla="*/ 20 w 28"/>
                <a:gd name="T27" fmla="*/ 2 h 30"/>
                <a:gd name="T28" fmla="*/ 3 w 28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25" name="Freeform 1585"/>
            <p:cNvSpPr>
              <a:spLocks/>
            </p:cNvSpPr>
            <p:nvPr/>
          </p:nvSpPr>
          <p:spPr bwMode="auto">
            <a:xfrm>
              <a:off x="2918" y="2327"/>
              <a:ext cx="22" cy="20"/>
            </a:xfrm>
            <a:custGeom>
              <a:avLst/>
              <a:gdLst>
                <a:gd name="T0" fmla="*/ 3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3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26" name="Freeform 1586"/>
            <p:cNvSpPr>
              <a:spLocks/>
            </p:cNvSpPr>
            <p:nvPr/>
          </p:nvSpPr>
          <p:spPr bwMode="auto">
            <a:xfrm>
              <a:off x="2929" y="2319"/>
              <a:ext cx="28" cy="19"/>
            </a:xfrm>
            <a:custGeom>
              <a:avLst/>
              <a:gdLst>
                <a:gd name="T0" fmla="*/ 5 w 28"/>
                <a:gd name="T1" fmla="*/ 8 h 19"/>
                <a:gd name="T2" fmla="*/ 3 w 28"/>
                <a:gd name="T3" fmla="*/ 11 h 19"/>
                <a:gd name="T4" fmla="*/ 0 w 28"/>
                <a:gd name="T5" fmla="*/ 14 h 19"/>
                <a:gd name="T6" fmla="*/ 0 w 28"/>
                <a:gd name="T7" fmla="*/ 17 h 19"/>
                <a:gd name="T8" fmla="*/ 3 w 28"/>
                <a:gd name="T9" fmla="*/ 19 h 19"/>
                <a:gd name="T10" fmla="*/ 5 w 28"/>
                <a:gd name="T11" fmla="*/ 19 h 19"/>
                <a:gd name="T12" fmla="*/ 8 w 28"/>
                <a:gd name="T13" fmla="*/ 19 h 19"/>
                <a:gd name="T14" fmla="*/ 25 w 28"/>
                <a:gd name="T15" fmla="*/ 11 h 19"/>
                <a:gd name="T16" fmla="*/ 28 w 28"/>
                <a:gd name="T17" fmla="*/ 11 h 19"/>
                <a:gd name="T18" fmla="*/ 28 w 28"/>
                <a:gd name="T19" fmla="*/ 8 h 19"/>
                <a:gd name="T20" fmla="*/ 28 w 28"/>
                <a:gd name="T21" fmla="*/ 5 h 19"/>
                <a:gd name="T22" fmla="*/ 28 w 28"/>
                <a:gd name="T23" fmla="*/ 3 h 19"/>
                <a:gd name="T24" fmla="*/ 25 w 28"/>
                <a:gd name="T25" fmla="*/ 0 h 19"/>
                <a:gd name="T26" fmla="*/ 22 w 28"/>
                <a:gd name="T27" fmla="*/ 0 h 19"/>
                <a:gd name="T28" fmla="*/ 5 w 28"/>
                <a:gd name="T29" fmla="*/ 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5" y="8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27" name="Freeform 1587"/>
            <p:cNvSpPr>
              <a:spLocks/>
            </p:cNvSpPr>
            <p:nvPr/>
          </p:nvSpPr>
          <p:spPr bwMode="auto">
            <a:xfrm>
              <a:off x="2946" y="2310"/>
              <a:ext cx="19" cy="20"/>
            </a:xfrm>
            <a:custGeom>
              <a:avLst/>
              <a:gdLst>
                <a:gd name="T0" fmla="*/ 2 w 19"/>
                <a:gd name="T1" fmla="*/ 12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2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28" name="Line 1588"/>
            <p:cNvSpPr>
              <a:spLocks noChangeShapeType="1"/>
            </p:cNvSpPr>
            <p:nvPr/>
          </p:nvSpPr>
          <p:spPr bwMode="auto">
            <a:xfrm>
              <a:off x="2960" y="2316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29" name="Freeform 1589"/>
            <p:cNvSpPr>
              <a:spLocks/>
            </p:cNvSpPr>
            <p:nvPr/>
          </p:nvSpPr>
          <p:spPr bwMode="auto">
            <a:xfrm>
              <a:off x="2974" y="2299"/>
              <a:ext cx="19" cy="23"/>
            </a:xfrm>
            <a:custGeom>
              <a:avLst/>
              <a:gdLst>
                <a:gd name="T0" fmla="*/ 2 w 19"/>
                <a:gd name="T1" fmla="*/ 14 h 23"/>
                <a:gd name="T2" fmla="*/ 0 w 19"/>
                <a:gd name="T3" fmla="*/ 17 h 23"/>
                <a:gd name="T4" fmla="*/ 0 w 19"/>
                <a:gd name="T5" fmla="*/ 20 h 23"/>
                <a:gd name="T6" fmla="*/ 2 w 19"/>
                <a:gd name="T7" fmla="*/ 23 h 23"/>
                <a:gd name="T8" fmla="*/ 5 w 19"/>
                <a:gd name="T9" fmla="*/ 23 h 23"/>
                <a:gd name="T10" fmla="*/ 8 w 19"/>
                <a:gd name="T11" fmla="*/ 23 h 23"/>
                <a:gd name="T12" fmla="*/ 11 w 19"/>
                <a:gd name="T13" fmla="*/ 23 h 23"/>
                <a:gd name="T14" fmla="*/ 19 w 19"/>
                <a:gd name="T15" fmla="*/ 11 h 23"/>
                <a:gd name="T16" fmla="*/ 19 w 19"/>
                <a:gd name="T17" fmla="*/ 9 h 23"/>
                <a:gd name="T18" fmla="*/ 19 w 19"/>
                <a:gd name="T19" fmla="*/ 6 h 23"/>
                <a:gd name="T20" fmla="*/ 19 w 19"/>
                <a:gd name="T21" fmla="*/ 3 h 23"/>
                <a:gd name="T22" fmla="*/ 16 w 19"/>
                <a:gd name="T23" fmla="*/ 0 h 23"/>
                <a:gd name="T24" fmla="*/ 14 w 19"/>
                <a:gd name="T25" fmla="*/ 0 h 23"/>
                <a:gd name="T26" fmla="*/ 11 w 19"/>
                <a:gd name="T27" fmla="*/ 3 h 23"/>
                <a:gd name="T28" fmla="*/ 2 w 19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30" name="Freeform 1590"/>
            <p:cNvSpPr>
              <a:spLocks/>
            </p:cNvSpPr>
            <p:nvPr/>
          </p:nvSpPr>
          <p:spPr bwMode="auto">
            <a:xfrm>
              <a:off x="2982" y="2299"/>
              <a:ext cx="31" cy="23"/>
            </a:xfrm>
            <a:custGeom>
              <a:avLst/>
              <a:gdLst>
                <a:gd name="T0" fmla="*/ 11 w 31"/>
                <a:gd name="T1" fmla="*/ 3 h 23"/>
                <a:gd name="T2" fmla="*/ 8 w 31"/>
                <a:gd name="T3" fmla="*/ 0 h 23"/>
                <a:gd name="T4" fmla="*/ 6 w 31"/>
                <a:gd name="T5" fmla="*/ 0 h 23"/>
                <a:gd name="T6" fmla="*/ 3 w 31"/>
                <a:gd name="T7" fmla="*/ 3 h 23"/>
                <a:gd name="T8" fmla="*/ 0 w 31"/>
                <a:gd name="T9" fmla="*/ 6 h 23"/>
                <a:gd name="T10" fmla="*/ 0 w 31"/>
                <a:gd name="T11" fmla="*/ 9 h 23"/>
                <a:gd name="T12" fmla="*/ 3 w 31"/>
                <a:gd name="T13" fmla="*/ 11 h 23"/>
                <a:gd name="T14" fmla="*/ 22 w 31"/>
                <a:gd name="T15" fmla="*/ 23 h 23"/>
                <a:gd name="T16" fmla="*/ 25 w 31"/>
                <a:gd name="T17" fmla="*/ 23 h 23"/>
                <a:gd name="T18" fmla="*/ 28 w 31"/>
                <a:gd name="T19" fmla="*/ 23 h 23"/>
                <a:gd name="T20" fmla="*/ 31 w 31"/>
                <a:gd name="T21" fmla="*/ 23 h 23"/>
                <a:gd name="T22" fmla="*/ 31 w 31"/>
                <a:gd name="T23" fmla="*/ 20 h 23"/>
                <a:gd name="T24" fmla="*/ 31 w 31"/>
                <a:gd name="T25" fmla="*/ 17 h 23"/>
                <a:gd name="T26" fmla="*/ 31 w 31"/>
                <a:gd name="T27" fmla="*/ 14 h 23"/>
                <a:gd name="T28" fmla="*/ 11 w 31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3"/>
                <a:gd name="T47" fmla="*/ 31 w 31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31" name="Line 1591"/>
            <p:cNvSpPr>
              <a:spLocks noChangeShapeType="1"/>
            </p:cNvSpPr>
            <p:nvPr/>
          </p:nvSpPr>
          <p:spPr bwMode="auto">
            <a:xfrm>
              <a:off x="3007" y="2316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32" name="Line 1592"/>
            <p:cNvSpPr>
              <a:spLocks noChangeShapeType="1"/>
            </p:cNvSpPr>
            <p:nvPr/>
          </p:nvSpPr>
          <p:spPr bwMode="auto">
            <a:xfrm>
              <a:off x="3016" y="2316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33" name="Freeform 1593"/>
            <p:cNvSpPr>
              <a:spLocks/>
            </p:cNvSpPr>
            <p:nvPr/>
          </p:nvSpPr>
          <p:spPr bwMode="auto">
            <a:xfrm>
              <a:off x="3030" y="2319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34" name="Freeform 1594"/>
            <p:cNvSpPr>
              <a:spLocks/>
            </p:cNvSpPr>
            <p:nvPr/>
          </p:nvSpPr>
          <p:spPr bwMode="auto">
            <a:xfrm>
              <a:off x="3038" y="2327"/>
              <a:ext cx="28" cy="20"/>
            </a:xfrm>
            <a:custGeom>
              <a:avLst/>
              <a:gdLst>
                <a:gd name="T0" fmla="*/ 11 w 28"/>
                <a:gd name="T1" fmla="*/ 3 h 20"/>
                <a:gd name="T2" fmla="*/ 8 w 28"/>
                <a:gd name="T3" fmla="*/ 0 h 20"/>
                <a:gd name="T4" fmla="*/ 6 w 28"/>
                <a:gd name="T5" fmla="*/ 0 h 20"/>
                <a:gd name="T6" fmla="*/ 3 w 28"/>
                <a:gd name="T7" fmla="*/ 3 h 20"/>
                <a:gd name="T8" fmla="*/ 0 w 28"/>
                <a:gd name="T9" fmla="*/ 6 h 20"/>
                <a:gd name="T10" fmla="*/ 0 w 28"/>
                <a:gd name="T11" fmla="*/ 9 h 20"/>
                <a:gd name="T12" fmla="*/ 3 w 28"/>
                <a:gd name="T13" fmla="*/ 11 h 20"/>
                <a:gd name="T14" fmla="*/ 20 w 28"/>
                <a:gd name="T15" fmla="*/ 20 h 20"/>
                <a:gd name="T16" fmla="*/ 22 w 28"/>
                <a:gd name="T17" fmla="*/ 20 h 20"/>
                <a:gd name="T18" fmla="*/ 25 w 28"/>
                <a:gd name="T19" fmla="*/ 20 h 20"/>
                <a:gd name="T20" fmla="*/ 28 w 28"/>
                <a:gd name="T21" fmla="*/ 20 h 20"/>
                <a:gd name="T22" fmla="*/ 28 w 28"/>
                <a:gd name="T23" fmla="*/ 17 h 20"/>
                <a:gd name="T24" fmla="*/ 28 w 28"/>
                <a:gd name="T25" fmla="*/ 14 h 20"/>
                <a:gd name="T26" fmla="*/ 28 w 28"/>
                <a:gd name="T27" fmla="*/ 11 h 20"/>
                <a:gd name="T28" fmla="*/ 11 w 28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0"/>
                <a:gd name="T47" fmla="*/ 28 w 2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35" name="Freeform 1595"/>
            <p:cNvSpPr>
              <a:spLocks/>
            </p:cNvSpPr>
            <p:nvPr/>
          </p:nvSpPr>
          <p:spPr bwMode="auto">
            <a:xfrm>
              <a:off x="3055" y="2336"/>
              <a:ext cx="31" cy="30"/>
            </a:xfrm>
            <a:custGeom>
              <a:avLst/>
              <a:gdLst>
                <a:gd name="T0" fmla="*/ 11 w 31"/>
                <a:gd name="T1" fmla="*/ 2 h 30"/>
                <a:gd name="T2" fmla="*/ 8 w 31"/>
                <a:gd name="T3" fmla="*/ 0 h 30"/>
                <a:gd name="T4" fmla="*/ 5 w 31"/>
                <a:gd name="T5" fmla="*/ 0 h 30"/>
                <a:gd name="T6" fmla="*/ 3 w 31"/>
                <a:gd name="T7" fmla="*/ 2 h 30"/>
                <a:gd name="T8" fmla="*/ 0 w 31"/>
                <a:gd name="T9" fmla="*/ 5 h 30"/>
                <a:gd name="T10" fmla="*/ 0 w 31"/>
                <a:gd name="T11" fmla="*/ 8 h 30"/>
                <a:gd name="T12" fmla="*/ 3 w 31"/>
                <a:gd name="T13" fmla="*/ 11 h 30"/>
                <a:gd name="T14" fmla="*/ 22 w 31"/>
                <a:gd name="T15" fmla="*/ 30 h 30"/>
                <a:gd name="T16" fmla="*/ 25 w 31"/>
                <a:gd name="T17" fmla="*/ 30 h 30"/>
                <a:gd name="T18" fmla="*/ 28 w 31"/>
                <a:gd name="T19" fmla="*/ 30 h 30"/>
                <a:gd name="T20" fmla="*/ 31 w 31"/>
                <a:gd name="T21" fmla="*/ 30 h 30"/>
                <a:gd name="T22" fmla="*/ 31 w 31"/>
                <a:gd name="T23" fmla="*/ 28 h 30"/>
                <a:gd name="T24" fmla="*/ 31 w 31"/>
                <a:gd name="T25" fmla="*/ 25 h 30"/>
                <a:gd name="T26" fmla="*/ 31 w 31"/>
                <a:gd name="T27" fmla="*/ 22 h 30"/>
                <a:gd name="T28" fmla="*/ 11 w 31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0"/>
                <a:gd name="T47" fmla="*/ 31 w 3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36" name="Line 1596"/>
            <p:cNvSpPr>
              <a:spLocks noChangeShapeType="1"/>
            </p:cNvSpPr>
            <p:nvPr/>
          </p:nvSpPr>
          <p:spPr bwMode="auto">
            <a:xfrm>
              <a:off x="3080" y="2361"/>
              <a:ext cx="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37" name="Freeform 1597"/>
            <p:cNvSpPr>
              <a:spLocks/>
            </p:cNvSpPr>
            <p:nvPr/>
          </p:nvSpPr>
          <p:spPr bwMode="auto">
            <a:xfrm>
              <a:off x="3083" y="2375"/>
              <a:ext cx="30" cy="28"/>
            </a:xfrm>
            <a:custGeom>
              <a:avLst/>
              <a:gdLst>
                <a:gd name="T0" fmla="*/ 11 w 30"/>
                <a:gd name="T1" fmla="*/ 3 h 28"/>
                <a:gd name="T2" fmla="*/ 8 w 30"/>
                <a:gd name="T3" fmla="*/ 0 h 28"/>
                <a:gd name="T4" fmla="*/ 5 w 30"/>
                <a:gd name="T5" fmla="*/ 0 h 28"/>
                <a:gd name="T6" fmla="*/ 3 w 30"/>
                <a:gd name="T7" fmla="*/ 3 h 28"/>
                <a:gd name="T8" fmla="*/ 0 w 30"/>
                <a:gd name="T9" fmla="*/ 5 h 28"/>
                <a:gd name="T10" fmla="*/ 0 w 30"/>
                <a:gd name="T11" fmla="*/ 8 h 28"/>
                <a:gd name="T12" fmla="*/ 3 w 30"/>
                <a:gd name="T13" fmla="*/ 11 h 28"/>
                <a:gd name="T14" fmla="*/ 22 w 30"/>
                <a:gd name="T15" fmla="*/ 28 h 28"/>
                <a:gd name="T16" fmla="*/ 25 w 30"/>
                <a:gd name="T17" fmla="*/ 28 h 28"/>
                <a:gd name="T18" fmla="*/ 28 w 30"/>
                <a:gd name="T19" fmla="*/ 28 h 28"/>
                <a:gd name="T20" fmla="*/ 30 w 30"/>
                <a:gd name="T21" fmla="*/ 28 h 28"/>
                <a:gd name="T22" fmla="*/ 30 w 30"/>
                <a:gd name="T23" fmla="*/ 25 h 28"/>
                <a:gd name="T24" fmla="*/ 30 w 30"/>
                <a:gd name="T25" fmla="*/ 22 h 28"/>
                <a:gd name="T26" fmla="*/ 30 w 30"/>
                <a:gd name="T27" fmla="*/ 19 h 28"/>
                <a:gd name="T28" fmla="*/ 11 w 30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8"/>
                <a:gd name="T47" fmla="*/ 30 w 3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38" name="Line 1598"/>
            <p:cNvSpPr>
              <a:spLocks noChangeShapeType="1"/>
            </p:cNvSpPr>
            <p:nvPr/>
          </p:nvSpPr>
          <p:spPr bwMode="auto">
            <a:xfrm>
              <a:off x="3108" y="2397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39" name="Freeform 1599"/>
            <p:cNvSpPr>
              <a:spLocks/>
            </p:cNvSpPr>
            <p:nvPr/>
          </p:nvSpPr>
          <p:spPr bwMode="auto">
            <a:xfrm>
              <a:off x="3111" y="2419"/>
              <a:ext cx="30" cy="40"/>
            </a:xfrm>
            <a:custGeom>
              <a:avLst/>
              <a:gdLst>
                <a:gd name="T0" fmla="*/ 11 w 30"/>
                <a:gd name="T1" fmla="*/ 3 h 40"/>
                <a:gd name="T2" fmla="*/ 8 w 30"/>
                <a:gd name="T3" fmla="*/ 0 h 40"/>
                <a:gd name="T4" fmla="*/ 5 w 30"/>
                <a:gd name="T5" fmla="*/ 0 h 40"/>
                <a:gd name="T6" fmla="*/ 2 w 30"/>
                <a:gd name="T7" fmla="*/ 3 h 40"/>
                <a:gd name="T8" fmla="*/ 0 w 30"/>
                <a:gd name="T9" fmla="*/ 6 h 40"/>
                <a:gd name="T10" fmla="*/ 0 w 30"/>
                <a:gd name="T11" fmla="*/ 9 h 40"/>
                <a:gd name="T12" fmla="*/ 2 w 30"/>
                <a:gd name="T13" fmla="*/ 12 h 40"/>
                <a:gd name="T14" fmla="*/ 22 w 30"/>
                <a:gd name="T15" fmla="*/ 40 h 40"/>
                <a:gd name="T16" fmla="*/ 25 w 30"/>
                <a:gd name="T17" fmla="*/ 40 h 40"/>
                <a:gd name="T18" fmla="*/ 28 w 30"/>
                <a:gd name="T19" fmla="*/ 40 h 40"/>
                <a:gd name="T20" fmla="*/ 30 w 30"/>
                <a:gd name="T21" fmla="*/ 40 h 40"/>
                <a:gd name="T22" fmla="*/ 30 w 30"/>
                <a:gd name="T23" fmla="*/ 37 h 40"/>
                <a:gd name="T24" fmla="*/ 30 w 30"/>
                <a:gd name="T25" fmla="*/ 34 h 40"/>
                <a:gd name="T26" fmla="*/ 30 w 30"/>
                <a:gd name="T27" fmla="*/ 31 h 40"/>
                <a:gd name="T28" fmla="*/ 11 w 30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0"/>
                <a:gd name="T47" fmla="*/ 30 w 3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40" name="Line 1600"/>
            <p:cNvSpPr>
              <a:spLocks noChangeShapeType="1"/>
            </p:cNvSpPr>
            <p:nvPr/>
          </p:nvSpPr>
          <p:spPr bwMode="auto">
            <a:xfrm>
              <a:off x="3136" y="2453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41" name="Freeform 1601"/>
            <p:cNvSpPr>
              <a:spLocks/>
            </p:cNvSpPr>
            <p:nvPr/>
          </p:nvSpPr>
          <p:spPr bwMode="auto">
            <a:xfrm>
              <a:off x="3139" y="2473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5 w 28"/>
                <a:gd name="T5" fmla="*/ 0 h 39"/>
                <a:gd name="T6" fmla="*/ 2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2 w 28"/>
                <a:gd name="T13" fmla="*/ 11 h 39"/>
                <a:gd name="T14" fmla="*/ 19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42" name="Line 1602"/>
            <p:cNvSpPr>
              <a:spLocks noChangeShapeType="1"/>
            </p:cNvSpPr>
            <p:nvPr/>
          </p:nvSpPr>
          <p:spPr bwMode="auto">
            <a:xfrm>
              <a:off x="3161" y="2506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43" name="Freeform 1603"/>
            <p:cNvSpPr>
              <a:spLocks/>
            </p:cNvSpPr>
            <p:nvPr/>
          </p:nvSpPr>
          <p:spPr bwMode="auto">
            <a:xfrm>
              <a:off x="3167" y="2529"/>
              <a:ext cx="28" cy="36"/>
            </a:xfrm>
            <a:custGeom>
              <a:avLst/>
              <a:gdLst>
                <a:gd name="T0" fmla="*/ 11 w 28"/>
                <a:gd name="T1" fmla="*/ 2 h 36"/>
                <a:gd name="T2" fmla="*/ 8 w 28"/>
                <a:gd name="T3" fmla="*/ 0 h 36"/>
                <a:gd name="T4" fmla="*/ 5 w 28"/>
                <a:gd name="T5" fmla="*/ 0 h 36"/>
                <a:gd name="T6" fmla="*/ 2 w 28"/>
                <a:gd name="T7" fmla="*/ 2 h 36"/>
                <a:gd name="T8" fmla="*/ 0 w 28"/>
                <a:gd name="T9" fmla="*/ 5 h 36"/>
                <a:gd name="T10" fmla="*/ 0 w 28"/>
                <a:gd name="T11" fmla="*/ 8 h 36"/>
                <a:gd name="T12" fmla="*/ 2 w 28"/>
                <a:gd name="T13" fmla="*/ 11 h 36"/>
                <a:gd name="T14" fmla="*/ 19 w 28"/>
                <a:gd name="T15" fmla="*/ 36 h 36"/>
                <a:gd name="T16" fmla="*/ 22 w 28"/>
                <a:gd name="T17" fmla="*/ 36 h 36"/>
                <a:gd name="T18" fmla="*/ 25 w 28"/>
                <a:gd name="T19" fmla="*/ 36 h 36"/>
                <a:gd name="T20" fmla="*/ 28 w 28"/>
                <a:gd name="T21" fmla="*/ 36 h 36"/>
                <a:gd name="T22" fmla="*/ 28 w 28"/>
                <a:gd name="T23" fmla="*/ 33 h 36"/>
                <a:gd name="T24" fmla="*/ 28 w 28"/>
                <a:gd name="T25" fmla="*/ 30 h 36"/>
                <a:gd name="T26" fmla="*/ 28 w 28"/>
                <a:gd name="T27" fmla="*/ 28 h 36"/>
                <a:gd name="T28" fmla="*/ 11 w 28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44" name="Line 1604"/>
            <p:cNvSpPr>
              <a:spLocks noChangeShapeType="1"/>
            </p:cNvSpPr>
            <p:nvPr/>
          </p:nvSpPr>
          <p:spPr bwMode="auto">
            <a:xfrm>
              <a:off x="3189" y="2559"/>
              <a:ext cx="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45" name="Freeform 1605"/>
            <p:cNvSpPr>
              <a:spLocks/>
            </p:cNvSpPr>
            <p:nvPr/>
          </p:nvSpPr>
          <p:spPr bwMode="auto">
            <a:xfrm>
              <a:off x="3192" y="2590"/>
              <a:ext cx="31" cy="48"/>
            </a:xfrm>
            <a:custGeom>
              <a:avLst/>
              <a:gdLst>
                <a:gd name="T0" fmla="*/ 11 w 31"/>
                <a:gd name="T1" fmla="*/ 3 h 48"/>
                <a:gd name="T2" fmla="*/ 8 w 31"/>
                <a:gd name="T3" fmla="*/ 0 h 48"/>
                <a:gd name="T4" fmla="*/ 5 w 31"/>
                <a:gd name="T5" fmla="*/ 0 h 48"/>
                <a:gd name="T6" fmla="*/ 3 w 31"/>
                <a:gd name="T7" fmla="*/ 3 h 48"/>
                <a:gd name="T8" fmla="*/ 0 w 31"/>
                <a:gd name="T9" fmla="*/ 6 h 48"/>
                <a:gd name="T10" fmla="*/ 0 w 31"/>
                <a:gd name="T11" fmla="*/ 9 h 48"/>
                <a:gd name="T12" fmla="*/ 3 w 31"/>
                <a:gd name="T13" fmla="*/ 11 h 48"/>
                <a:gd name="T14" fmla="*/ 22 w 31"/>
                <a:gd name="T15" fmla="*/ 48 h 48"/>
                <a:gd name="T16" fmla="*/ 25 w 31"/>
                <a:gd name="T17" fmla="*/ 48 h 48"/>
                <a:gd name="T18" fmla="*/ 28 w 31"/>
                <a:gd name="T19" fmla="*/ 48 h 48"/>
                <a:gd name="T20" fmla="*/ 31 w 31"/>
                <a:gd name="T21" fmla="*/ 48 h 48"/>
                <a:gd name="T22" fmla="*/ 31 w 31"/>
                <a:gd name="T23" fmla="*/ 45 h 48"/>
                <a:gd name="T24" fmla="*/ 31 w 31"/>
                <a:gd name="T25" fmla="*/ 42 h 48"/>
                <a:gd name="T26" fmla="*/ 31 w 31"/>
                <a:gd name="T27" fmla="*/ 39 h 48"/>
                <a:gd name="T28" fmla="*/ 11 w 31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8"/>
                <a:gd name="T47" fmla="*/ 31 w 31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48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46" name="Line 1606"/>
            <p:cNvSpPr>
              <a:spLocks noChangeShapeType="1"/>
            </p:cNvSpPr>
            <p:nvPr/>
          </p:nvSpPr>
          <p:spPr bwMode="auto">
            <a:xfrm>
              <a:off x="3217" y="2632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47" name="Freeform 1607"/>
            <p:cNvSpPr>
              <a:spLocks/>
            </p:cNvSpPr>
            <p:nvPr/>
          </p:nvSpPr>
          <p:spPr bwMode="auto">
            <a:xfrm>
              <a:off x="3220" y="2654"/>
              <a:ext cx="31" cy="48"/>
            </a:xfrm>
            <a:custGeom>
              <a:avLst/>
              <a:gdLst>
                <a:gd name="T0" fmla="*/ 11 w 31"/>
                <a:gd name="T1" fmla="*/ 3 h 48"/>
                <a:gd name="T2" fmla="*/ 8 w 31"/>
                <a:gd name="T3" fmla="*/ 0 h 48"/>
                <a:gd name="T4" fmla="*/ 5 w 31"/>
                <a:gd name="T5" fmla="*/ 0 h 48"/>
                <a:gd name="T6" fmla="*/ 3 w 31"/>
                <a:gd name="T7" fmla="*/ 3 h 48"/>
                <a:gd name="T8" fmla="*/ 0 w 31"/>
                <a:gd name="T9" fmla="*/ 6 h 48"/>
                <a:gd name="T10" fmla="*/ 0 w 31"/>
                <a:gd name="T11" fmla="*/ 9 h 48"/>
                <a:gd name="T12" fmla="*/ 3 w 31"/>
                <a:gd name="T13" fmla="*/ 12 h 48"/>
                <a:gd name="T14" fmla="*/ 22 w 31"/>
                <a:gd name="T15" fmla="*/ 48 h 48"/>
                <a:gd name="T16" fmla="*/ 25 w 31"/>
                <a:gd name="T17" fmla="*/ 48 h 48"/>
                <a:gd name="T18" fmla="*/ 28 w 31"/>
                <a:gd name="T19" fmla="*/ 48 h 48"/>
                <a:gd name="T20" fmla="*/ 31 w 31"/>
                <a:gd name="T21" fmla="*/ 48 h 48"/>
                <a:gd name="T22" fmla="*/ 31 w 31"/>
                <a:gd name="T23" fmla="*/ 45 h 48"/>
                <a:gd name="T24" fmla="*/ 31 w 31"/>
                <a:gd name="T25" fmla="*/ 42 h 48"/>
                <a:gd name="T26" fmla="*/ 31 w 31"/>
                <a:gd name="T27" fmla="*/ 40 h 48"/>
                <a:gd name="T28" fmla="*/ 11 w 31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8"/>
                <a:gd name="T47" fmla="*/ 31 w 31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48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48" name="Line 1608"/>
            <p:cNvSpPr>
              <a:spLocks noChangeShapeType="1"/>
            </p:cNvSpPr>
            <p:nvPr/>
          </p:nvSpPr>
          <p:spPr bwMode="auto">
            <a:xfrm flipV="1">
              <a:off x="3245" y="2660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49" name="Line 1609"/>
            <p:cNvSpPr>
              <a:spLocks noChangeShapeType="1"/>
            </p:cNvSpPr>
            <p:nvPr/>
          </p:nvSpPr>
          <p:spPr bwMode="auto">
            <a:xfrm flipV="1">
              <a:off x="3262" y="2632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50" name="Line 1610"/>
            <p:cNvSpPr>
              <a:spLocks noChangeShapeType="1"/>
            </p:cNvSpPr>
            <p:nvPr/>
          </p:nvSpPr>
          <p:spPr bwMode="auto">
            <a:xfrm flipV="1">
              <a:off x="3273" y="2596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51" name="Line 1611"/>
            <p:cNvSpPr>
              <a:spLocks noChangeShapeType="1"/>
            </p:cNvSpPr>
            <p:nvPr/>
          </p:nvSpPr>
          <p:spPr bwMode="auto">
            <a:xfrm flipV="1">
              <a:off x="3290" y="2559"/>
              <a:ext cx="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52" name="Freeform 1612"/>
            <p:cNvSpPr>
              <a:spLocks/>
            </p:cNvSpPr>
            <p:nvPr/>
          </p:nvSpPr>
          <p:spPr bwMode="auto">
            <a:xfrm>
              <a:off x="3292" y="2529"/>
              <a:ext cx="31" cy="36"/>
            </a:xfrm>
            <a:custGeom>
              <a:avLst/>
              <a:gdLst>
                <a:gd name="T0" fmla="*/ 3 w 31"/>
                <a:gd name="T1" fmla="*/ 28 h 36"/>
                <a:gd name="T2" fmla="*/ 0 w 31"/>
                <a:gd name="T3" fmla="*/ 30 h 36"/>
                <a:gd name="T4" fmla="*/ 0 w 31"/>
                <a:gd name="T5" fmla="*/ 33 h 36"/>
                <a:gd name="T6" fmla="*/ 3 w 31"/>
                <a:gd name="T7" fmla="*/ 36 h 36"/>
                <a:gd name="T8" fmla="*/ 6 w 31"/>
                <a:gd name="T9" fmla="*/ 36 h 36"/>
                <a:gd name="T10" fmla="*/ 9 w 31"/>
                <a:gd name="T11" fmla="*/ 36 h 36"/>
                <a:gd name="T12" fmla="*/ 12 w 31"/>
                <a:gd name="T13" fmla="*/ 36 h 36"/>
                <a:gd name="T14" fmla="*/ 31 w 31"/>
                <a:gd name="T15" fmla="*/ 11 h 36"/>
                <a:gd name="T16" fmla="*/ 31 w 31"/>
                <a:gd name="T17" fmla="*/ 8 h 36"/>
                <a:gd name="T18" fmla="*/ 31 w 31"/>
                <a:gd name="T19" fmla="*/ 5 h 36"/>
                <a:gd name="T20" fmla="*/ 31 w 31"/>
                <a:gd name="T21" fmla="*/ 2 h 36"/>
                <a:gd name="T22" fmla="*/ 28 w 31"/>
                <a:gd name="T23" fmla="*/ 0 h 36"/>
                <a:gd name="T24" fmla="*/ 26 w 31"/>
                <a:gd name="T25" fmla="*/ 0 h 36"/>
                <a:gd name="T26" fmla="*/ 23 w 31"/>
                <a:gd name="T27" fmla="*/ 2 h 36"/>
                <a:gd name="T28" fmla="*/ 3 w 31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53" name="Line 1613"/>
            <p:cNvSpPr>
              <a:spLocks noChangeShapeType="1"/>
            </p:cNvSpPr>
            <p:nvPr/>
          </p:nvSpPr>
          <p:spPr bwMode="auto">
            <a:xfrm flipV="1">
              <a:off x="3318" y="2506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54" name="Freeform 1614"/>
            <p:cNvSpPr>
              <a:spLocks/>
            </p:cNvSpPr>
            <p:nvPr/>
          </p:nvSpPr>
          <p:spPr bwMode="auto">
            <a:xfrm>
              <a:off x="3320" y="2473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9 w 31"/>
                <a:gd name="T11" fmla="*/ 39 h 39"/>
                <a:gd name="T12" fmla="*/ 12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6 w 31"/>
                <a:gd name="T25" fmla="*/ 0 h 39"/>
                <a:gd name="T26" fmla="*/ 23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55" name="Line 1615"/>
            <p:cNvSpPr>
              <a:spLocks noChangeShapeType="1"/>
            </p:cNvSpPr>
            <p:nvPr/>
          </p:nvSpPr>
          <p:spPr bwMode="auto">
            <a:xfrm flipV="1">
              <a:off x="3346" y="2453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56" name="Freeform 1616"/>
            <p:cNvSpPr>
              <a:spLocks/>
            </p:cNvSpPr>
            <p:nvPr/>
          </p:nvSpPr>
          <p:spPr bwMode="auto">
            <a:xfrm>
              <a:off x="3348" y="2419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9 w 31"/>
                <a:gd name="T11" fmla="*/ 40 h 40"/>
                <a:gd name="T12" fmla="*/ 12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6 w 31"/>
                <a:gd name="T25" fmla="*/ 0 h 40"/>
                <a:gd name="T26" fmla="*/ 23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57" name="Line 1617"/>
            <p:cNvSpPr>
              <a:spLocks noChangeShapeType="1"/>
            </p:cNvSpPr>
            <p:nvPr/>
          </p:nvSpPr>
          <p:spPr bwMode="auto">
            <a:xfrm flipV="1">
              <a:off x="3374" y="2397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58" name="Freeform 1618"/>
            <p:cNvSpPr>
              <a:spLocks/>
            </p:cNvSpPr>
            <p:nvPr/>
          </p:nvSpPr>
          <p:spPr bwMode="auto">
            <a:xfrm>
              <a:off x="3376" y="2375"/>
              <a:ext cx="31" cy="28"/>
            </a:xfrm>
            <a:custGeom>
              <a:avLst/>
              <a:gdLst>
                <a:gd name="T0" fmla="*/ 3 w 31"/>
                <a:gd name="T1" fmla="*/ 19 h 28"/>
                <a:gd name="T2" fmla="*/ 0 w 31"/>
                <a:gd name="T3" fmla="*/ 22 h 28"/>
                <a:gd name="T4" fmla="*/ 0 w 31"/>
                <a:gd name="T5" fmla="*/ 25 h 28"/>
                <a:gd name="T6" fmla="*/ 3 w 31"/>
                <a:gd name="T7" fmla="*/ 28 h 28"/>
                <a:gd name="T8" fmla="*/ 6 w 31"/>
                <a:gd name="T9" fmla="*/ 28 h 28"/>
                <a:gd name="T10" fmla="*/ 9 w 31"/>
                <a:gd name="T11" fmla="*/ 28 h 28"/>
                <a:gd name="T12" fmla="*/ 12 w 31"/>
                <a:gd name="T13" fmla="*/ 28 h 28"/>
                <a:gd name="T14" fmla="*/ 31 w 31"/>
                <a:gd name="T15" fmla="*/ 11 h 28"/>
                <a:gd name="T16" fmla="*/ 31 w 31"/>
                <a:gd name="T17" fmla="*/ 8 h 28"/>
                <a:gd name="T18" fmla="*/ 31 w 31"/>
                <a:gd name="T19" fmla="*/ 5 h 28"/>
                <a:gd name="T20" fmla="*/ 31 w 31"/>
                <a:gd name="T21" fmla="*/ 3 h 28"/>
                <a:gd name="T22" fmla="*/ 28 w 31"/>
                <a:gd name="T23" fmla="*/ 0 h 28"/>
                <a:gd name="T24" fmla="*/ 26 w 31"/>
                <a:gd name="T25" fmla="*/ 0 h 28"/>
                <a:gd name="T26" fmla="*/ 23 w 31"/>
                <a:gd name="T27" fmla="*/ 3 h 28"/>
                <a:gd name="T28" fmla="*/ 3 w 31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8"/>
                <a:gd name="T47" fmla="*/ 31 w 31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59" name="Freeform 1619"/>
            <p:cNvSpPr>
              <a:spLocks/>
            </p:cNvSpPr>
            <p:nvPr/>
          </p:nvSpPr>
          <p:spPr bwMode="auto">
            <a:xfrm>
              <a:off x="3396" y="2355"/>
              <a:ext cx="28" cy="31"/>
            </a:xfrm>
            <a:custGeom>
              <a:avLst/>
              <a:gdLst>
                <a:gd name="T0" fmla="*/ 3 w 28"/>
                <a:gd name="T1" fmla="*/ 23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6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20 w 28"/>
                <a:gd name="T27" fmla="*/ 3 h 31"/>
                <a:gd name="T28" fmla="*/ 3 w 28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60" name="Line 1620"/>
            <p:cNvSpPr>
              <a:spLocks noChangeShapeType="1"/>
            </p:cNvSpPr>
            <p:nvPr/>
          </p:nvSpPr>
          <p:spPr bwMode="auto">
            <a:xfrm flipV="1">
              <a:off x="3418" y="2341"/>
              <a:ext cx="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61" name="Line 1621"/>
            <p:cNvSpPr>
              <a:spLocks noChangeShapeType="1"/>
            </p:cNvSpPr>
            <p:nvPr/>
          </p:nvSpPr>
          <p:spPr bwMode="auto">
            <a:xfrm flipV="1">
              <a:off x="3427" y="2333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62" name="Freeform 1622"/>
            <p:cNvSpPr>
              <a:spLocks/>
            </p:cNvSpPr>
            <p:nvPr/>
          </p:nvSpPr>
          <p:spPr bwMode="auto">
            <a:xfrm>
              <a:off x="3441" y="2319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63" name="Line 1623"/>
            <p:cNvSpPr>
              <a:spLocks noChangeShapeType="1"/>
            </p:cNvSpPr>
            <p:nvPr/>
          </p:nvSpPr>
          <p:spPr bwMode="auto">
            <a:xfrm flipV="1">
              <a:off x="3455" y="2316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64" name="Line 1624"/>
            <p:cNvSpPr>
              <a:spLocks noChangeShapeType="1"/>
            </p:cNvSpPr>
            <p:nvPr/>
          </p:nvSpPr>
          <p:spPr bwMode="auto">
            <a:xfrm>
              <a:off x="3471" y="2316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65" name="Freeform 1625"/>
            <p:cNvSpPr>
              <a:spLocks/>
            </p:cNvSpPr>
            <p:nvPr/>
          </p:nvSpPr>
          <p:spPr bwMode="auto">
            <a:xfrm>
              <a:off x="3477" y="2299"/>
              <a:ext cx="28" cy="23"/>
            </a:xfrm>
            <a:custGeom>
              <a:avLst/>
              <a:gdLst>
                <a:gd name="T0" fmla="*/ 3 w 28"/>
                <a:gd name="T1" fmla="*/ 14 h 23"/>
                <a:gd name="T2" fmla="*/ 0 w 28"/>
                <a:gd name="T3" fmla="*/ 17 h 23"/>
                <a:gd name="T4" fmla="*/ 0 w 28"/>
                <a:gd name="T5" fmla="*/ 20 h 23"/>
                <a:gd name="T6" fmla="*/ 3 w 28"/>
                <a:gd name="T7" fmla="*/ 23 h 23"/>
                <a:gd name="T8" fmla="*/ 6 w 28"/>
                <a:gd name="T9" fmla="*/ 23 h 23"/>
                <a:gd name="T10" fmla="*/ 8 w 28"/>
                <a:gd name="T11" fmla="*/ 23 h 23"/>
                <a:gd name="T12" fmla="*/ 11 w 28"/>
                <a:gd name="T13" fmla="*/ 23 h 23"/>
                <a:gd name="T14" fmla="*/ 28 w 28"/>
                <a:gd name="T15" fmla="*/ 11 h 23"/>
                <a:gd name="T16" fmla="*/ 28 w 28"/>
                <a:gd name="T17" fmla="*/ 9 h 23"/>
                <a:gd name="T18" fmla="*/ 28 w 28"/>
                <a:gd name="T19" fmla="*/ 6 h 23"/>
                <a:gd name="T20" fmla="*/ 28 w 28"/>
                <a:gd name="T21" fmla="*/ 3 h 23"/>
                <a:gd name="T22" fmla="*/ 25 w 28"/>
                <a:gd name="T23" fmla="*/ 0 h 23"/>
                <a:gd name="T24" fmla="*/ 22 w 28"/>
                <a:gd name="T25" fmla="*/ 0 h 23"/>
                <a:gd name="T26" fmla="*/ 20 w 28"/>
                <a:gd name="T27" fmla="*/ 3 h 23"/>
                <a:gd name="T28" fmla="*/ 3 w 28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3"/>
                <a:gd name="T47" fmla="*/ 28 w 2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66" name="Freeform 1626"/>
            <p:cNvSpPr>
              <a:spLocks/>
            </p:cNvSpPr>
            <p:nvPr/>
          </p:nvSpPr>
          <p:spPr bwMode="auto">
            <a:xfrm>
              <a:off x="3494" y="2299"/>
              <a:ext cx="22" cy="23"/>
            </a:xfrm>
            <a:custGeom>
              <a:avLst/>
              <a:gdLst>
                <a:gd name="T0" fmla="*/ 11 w 22"/>
                <a:gd name="T1" fmla="*/ 3 h 23"/>
                <a:gd name="T2" fmla="*/ 8 w 22"/>
                <a:gd name="T3" fmla="*/ 0 h 23"/>
                <a:gd name="T4" fmla="*/ 5 w 22"/>
                <a:gd name="T5" fmla="*/ 0 h 23"/>
                <a:gd name="T6" fmla="*/ 3 w 22"/>
                <a:gd name="T7" fmla="*/ 3 h 23"/>
                <a:gd name="T8" fmla="*/ 0 w 22"/>
                <a:gd name="T9" fmla="*/ 6 h 23"/>
                <a:gd name="T10" fmla="*/ 0 w 22"/>
                <a:gd name="T11" fmla="*/ 9 h 23"/>
                <a:gd name="T12" fmla="*/ 3 w 22"/>
                <a:gd name="T13" fmla="*/ 11 h 23"/>
                <a:gd name="T14" fmla="*/ 14 w 22"/>
                <a:gd name="T15" fmla="*/ 23 h 23"/>
                <a:gd name="T16" fmla="*/ 17 w 22"/>
                <a:gd name="T17" fmla="*/ 23 h 23"/>
                <a:gd name="T18" fmla="*/ 19 w 22"/>
                <a:gd name="T19" fmla="*/ 23 h 23"/>
                <a:gd name="T20" fmla="*/ 22 w 22"/>
                <a:gd name="T21" fmla="*/ 23 h 23"/>
                <a:gd name="T22" fmla="*/ 22 w 22"/>
                <a:gd name="T23" fmla="*/ 20 h 23"/>
                <a:gd name="T24" fmla="*/ 22 w 22"/>
                <a:gd name="T25" fmla="*/ 17 h 23"/>
                <a:gd name="T26" fmla="*/ 22 w 22"/>
                <a:gd name="T27" fmla="*/ 14 h 23"/>
                <a:gd name="T28" fmla="*/ 11 w 22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67" name="Line 1627"/>
            <p:cNvSpPr>
              <a:spLocks noChangeShapeType="1"/>
            </p:cNvSpPr>
            <p:nvPr/>
          </p:nvSpPr>
          <p:spPr bwMode="auto">
            <a:xfrm>
              <a:off x="3511" y="2316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68" name="Freeform 1628"/>
            <p:cNvSpPr>
              <a:spLocks/>
            </p:cNvSpPr>
            <p:nvPr/>
          </p:nvSpPr>
          <p:spPr bwMode="auto">
            <a:xfrm>
              <a:off x="3522" y="2310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2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2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69" name="Freeform 1629"/>
            <p:cNvSpPr>
              <a:spLocks/>
            </p:cNvSpPr>
            <p:nvPr/>
          </p:nvSpPr>
          <p:spPr bwMode="auto">
            <a:xfrm>
              <a:off x="3533" y="2319"/>
              <a:ext cx="28" cy="19"/>
            </a:xfrm>
            <a:custGeom>
              <a:avLst/>
              <a:gdLst>
                <a:gd name="T0" fmla="*/ 11 w 28"/>
                <a:gd name="T1" fmla="*/ 3 h 19"/>
                <a:gd name="T2" fmla="*/ 8 w 28"/>
                <a:gd name="T3" fmla="*/ 0 h 19"/>
                <a:gd name="T4" fmla="*/ 6 w 28"/>
                <a:gd name="T5" fmla="*/ 0 h 19"/>
                <a:gd name="T6" fmla="*/ 3 w 28"/>
                <a:gd name="T7" fmla="*/ 3 h 19"/>
                <a:gd name="T8" fmla="*/ 0 w 28"/>
                <a:gd name="T9" fmla="*/ 5 h 19"/>
                <a:gd name="T10" fmla="*/ 0 w 28"/>
                <a:gd name="T11" fmla="*/ 8 h 19"/>
                <a:gd name="T12" fmla="*/ 3 w 28"/>
                <a:gd name="T13" fmla="*/ 11 h 19"/>
                <a:gd name="T14" fmla="*/ 20 w 28"/>
                <a:gd name="T15" fmla="*/ 19 h 19"/>
                <a:gd name="T16" fmla="*/ 22 w 28"/>
                <a:gd name="T17" fmla="*/ 19 h 19"/>
                <a:gd name="T18" fmla="*/ 25 w 28"/>
                <a:gd name="T19" fmla="*/ 19 h 19"/>
                <a:gd name="T20" fmla="*/ 28 w 28"/>
                <a:gd name="T21" fmla="*/ 19 h 19"/>
                <a:gd name="T22" fmla="*/ 28 w 28"/>
                <a:gd name="T23" fmla="*/ 17 h 19"/>
                <a:gd name="T24" fmla="*/ 28 w 28"/>
                <a:gd name="T25" fmla="*/ 14 h 19"/>
                <a:gd name="T26" fmla="*/ 28 w 28"/>
                <a:gd name="T27" fmla="*/ 11 h 19"/>
                <a:gd name="T28" fmla="*/ 11 w 28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70" name="Freeform 1630"/>
            <p:cNvSpPr>
              <a:spLocks/>
            </p:cNvSpPr>
            <p:nvPr/>
          </p:nvSpPr>
          <p:spPr bwMode="auto">
            <a:xfrm>
              <a:off x="3550" y="2327"/>
              <a:ext cx="14" cy="20"/>
            </a:xfrm>
            <a:custGeom>
              <a:avLst/>
              <a:gdLst>
                <a:gd name="T0" fmla="*/ 11 w 14"/>
                <a:gd name="T1" fmla="*/ 6 h 20"/>
                <a:gd name="T2" fmla="*/ 11 w 14"/>
                <a:gd name="T3" fmla="*/ 3 h 20"/>
                <a:gd name="T4" fmla="*/ 8 w 14"/>
                <a:gd name="T5" fmla="*/ 0 h 20"/>
                <a:gd name="T6" fmla="*/ 5 w 14"/>
                <a:gd name="T7" fmla="*/ 0 h 20"/>
                <a:gd name="T8" fmla="*/ 3 w 14"/>
                <a:gd name="T9" fmla="*/ 3 h 20"/>
                <a:gd name="T10" fmla="*/ 0 w 14"/>
                <a:gd name="T11" fmla="*/ 6 h 20"/>
                <a:gd name="T12" fmla="*/ 0 w 14"/>
                <a:gd name="T13" fmla="*/ 9 h 20"/>
                <a:gd name="T14" fmla="*/ 3 w 14"/>
                <a:gd name="T15" fmla="*/ 17 h 20"/>
                <a:gd name="T16" fmla="*/ 5 w 14"/>
                <a:gd name="T17" fmla="*/ 20 h 20"/>
                <a:gd name="T18" fmla="*/ 8 w 14"/>
                <a:gd name="T19" fmla="*/ 20 h 20"/>
                <a:gd name="T20" fmla="*/ 11 w 14"/>
                <a:gd name="T21" fmla="*/ 20 h 20"/>
                <a:gd name="T22" fmla="*/ 14 w 14"/>
                <a:gd name="T23" fmla="*/ 20 h 20"/>
                <a:gd name="T24" fmla="*/ 14 w 14"/>
                <a:gd name="T25" fmla="*/ 17 h 20"/>
                <a:gd name="T26" fmla="*/ 14 w 14"/>
                <a:gd name="T27" fmla="*/ 14 h 20"/>
                <a:gd name="T28" fmla="*/ 11 w 14"/>
                <a:gd name="T29" fmla="*/ 6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0"/>
                <a:gd name="T47" fmla="*/ 14 w 14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0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71" name="Freeform 1631"/>
            <p:cNvSpPr>
              <a:spLocks/>
            </p:cNvSpPr>
            <p:nvPr/>
          </p:nvSpPr>
          <p:spPr bwMode="auto">
            <a:xfrm>
              <a:off x="3553" y="2336"/>
              <a:ext cx="33" cy="30"/>
            </a:xfrm>
            <a:custGeom>
              <a:avLst/>
              <a:gdLst>
                <a:gd name="T0" fmla="*/ 11 w 33"/>
                <a:gd name="T1" fmla="*/ 2 h 30"/>
                <a:gd name="T2" fmla="*/ 8 w 33"/>
                <a:gd name="T3" fmla="*/ 0 h 30"/>
                <a:gd name="T4" fmla="*/ 5 w 33"/>
                <a:gd name="T5" fmla="*/ 0 h 30"/>
                <a:gd name="T6" fmla="*/ 2 w 33"/>
                <a:gd name="T7" fmla="*/ 2 h 30"/>
                <a:gd name="T8" fmla="*/ 0 w 33"/>
                <a:gd name="T9" fmla="*/ 5 h 30"/>
                <a:gd name="T10" fmla="*/ 0 w 33"/>
                <a:gd name="T11" fmla="*/ 8 h 30"/>
                <a:gd name="T12" fmla="*/ 2 w 33"/>
                <a:gd name="T13" fmla="*/ 11 h 30"/>
                <a:gd name="T14" fmla="*/ 25 w 33"/>
                <a:gd name="T15" fmla="*/ 30 h 30"/>
                <a:gd name="T16" fmla="*/ 28 w 33"/>
                <a:gd name="T17" fmla="*/ 30 h 30"/>
                <a:gd name="T18" fmla="*/ 30 w 33"/>
                <a:gd name="T19" fmla="*/ 30 h 30"/>
                <a:gd name="T20" fmla="*/ 33 w 33"/>
                <a:gd name="T21" fmla="*/ 30 h 30"/>
                <a:gd name="T22" fmla="*/ 33 w 33"/>
                <a:gd name="T23" fmla="*/ 28 h 30"/>
                <a:gd name="T24" fmla="*/ 33 w 33"/>
                <a:gd name="T25" fmla="*/ 25 h 30"/>
                <a:gd name="T26" fmla="*/ 33 w 33"/>
                <a:gd name="T27" fmla="*/ 22 h 30"/>
                <a:gd name="T28" fmla="*/ 11 w 33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0"/>
                <a:gd name="T47" fmla="*/ 33 w 33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72" name="Freeform 1632"/>
            <p:cNvSpPr>
              <a:spLocks/>
            </p:cNvSpPr>
            <p:nvPr/>
          </p:nvSpPr>
          <p:spPr bwMode="auto">
            <a:xfrm>
              <a:off x="3575" y="2355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8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3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73" name="Freeform 1633"/>
            <p:cNvSpPr>
              <a:spLocks/>
            </p:cNvSpPr>
            <p:nvPr/>
          </p:nvSpPr>
          <p:spPr bwMode="auto">
            <a:xfrm>
              <a:off x="3592" y="2375"/>
              <a:ext cx="22" cy="28"/>
            </a:xfrm>
            <a:custGeom>
              <a:avLst/>
              <a:gdLst>
                <a:gd name="T0" fmla="*/ 11 w 22"/>
                <a:gd name="T1" fmla="*/ 3 h 28"/>
                <a:gd name="T2" fmla="*/ 8 w 22"/>
                <a:gd name="T3" fmla="*/ 0 h 28"/>
                <a:gd name="T4" fmla="*/ 5 w 22"/>
                <a:gd name="T5" fmla="*/ 0 h 28"/>
                <a:gd name="T6" fmla="*/ 3 w 22"/>
                <a:gd name="T7" fmla="*/ 3 h 28"/>
                <a:gd name="T8" fmla="*/ 0 w 22"/>
                <a:gd name="T9" fmla="*/ 5 h 28"/>
                <a:gd name="T10" fmla="*/ 0 w 22"/>
                <a:gd name="T11" fmla="*/ 8 h 28"/>
                <a:gd name="T12" fmla="*/ 3 w 22"/>
                <a:gd name="T13" fmla="*/ 11 h 28"/>
                <a:gd name="T14" fmla="*/ 14 w 22"/>
                <a:gd name="T15" fmla="*/ 28 h 28"/>
                <a:gd name="T16" fmla="*/ 17 w 22"/>
                <a:gd name="T17" fmla="*/ 28 h 28"/>
                <a:gd name="T18" fmla="*/ 19 w 22"/>
                <a:gd name="T19" fmla="*/ 28 h 28"/>
                <a:gd name="T20" fmla="*/ 22 w 22"/>
                <a:gd name="T21" fmla="*/ 28 h 28"/>
                <a:gd name="T22" fmla="*/ 22 w 22"/>
                <a:gd name="T23" fmla="*/ 25 h 28"/>
                <a:gd name="T24" fmla="*/ 22 w 22"/>
                <a:gd name="T25" fmla="*/ 22 h 28"/>
                <a:gd name="T26" fmla="*/ 22 w 22"/>
                <a:gd name="T27" fmla="*/ 19 h 28"/>
                <a:gd name="T28" fmla="*/ 11 w 22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74" name="Freeform 1634"/>
            <p:cNvSpPr>
              <a:spLocks/>
            </p:cNvSpPr>
            <p:nvPr/>
          </p:nvSpPr>
          <p:spPr bwMode="auto">
            <a:xfrm>
              <a:off x="3603" y="2392"/>
              <a:ext cx="25" cy="39"/>
            </a:xfrm>
            <a:custGeom>
              <a:avLst/>
              <a:gdLst>
                <a:gd name="T0" fmla="*/ 11 w 25"/>
                <a:gd name="T1" fmla="*/ 5 h 39"/>
                <a:gd name="T2" fmla="*/ 11 w 25"/>
                <a:gd name="T3" fmla="*/ 2 h 39"/>
                <a:gd name="T4" fmla="*/ 8 w 25"/>
                <a:gd name="T5" fmla="*/ 0 h 39"/>
                <a:gd name="T6" fmla="*/ 6 w 25"/>
                <a:gd name="T7" fmla="*/ 0 h 39"/>
                <a:gd name="T8" fmla="*/ 3 w 25"/>
                <a:gd name="T9" fmla="*/ 2 h 39"/>
                <a:gd name="T10" fmla="*/ 0 w 25"/>
                <a:gd name="T11" fmla="*/ 5 h 39"/>
                <a:gd name="T12" fmla="*/ 0 w 25"/>
                <a:gd name="T13" fmla="*/ 8 h 39"/>
                <a:gd name="T14" fmla="*/ 14 w 25"/>
                <a:gd name="T15" fmla="*/ 36 h 39"/>
                <a:gd name="T16" fmla="*/ 17 w 25"/>
                <a:gd name="T17" fmla="*/ 39 h 39"/>
                <a:gd name="T18" fmla="*/ 20 w 25"/>
                <a:gd name="T19" fmla="*/ 39 h 39"/>
                <a:gd name="T20" fmla="*/ 22 w 25"/>
                <a:gd name="T21" fmla="*/ 39 h 39"/>
                <a:gd name="T22" fmla="*/ 25 w 25"/>
                <a:gd name="T23" fmla="*/ 39 h 39"/>
                <a:gd name="T24" fmla="*/ 25 w 25"/>
                <a:gd name="T25" fmla="*/ 36 h 39"/>
                <a:gd name="T26" fmla="*/ 25 w 25"/>
                <a:gd name="T27" fmla="*/ 33 h 39"/>
                <a:gd name="T28" fmla="*/ 11 w 25"/>
                <a:gd name="T29" fmla="*/ 5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9"/>
                <a:gd name="T47" fmla="*/ 25 w 25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9">
                  <a:moveTo>
                    <a:pt x="11" y="5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5" y="36"/>
                  </a:lnTo>
                  <a:lnTo>
                    <a:pt x="25" y="3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75" name="Line 1635"/>
            <p:cNvSpPr>
              <a:spLocks noChangeShapeType="1"/>
            </p:cNvSpPr>
            <p:nvPr/>
          </p:nvSpPr>
          <p:spPr bwMode="auto">
            <a:xfrm>
              <a:off x="3623" y="2425"/>
              <a:ext cx="14" cy="2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76" name="Freeform 1636"/>
            <p:cNvSpPr>
              <a:spLocks/>
            </p:cNvSpPr>
            <p:nvPr/>
          </p:nvSpPr>
          <p:spPr bwMode="auto">
            <a:xfrm>
              <a:off x="3631" y="2447"/>
              <a:ext cx="25" cy="37"/>
            </a:xfrm>
            <a:custGeom>
              <a:avLst/>
              <a:gdLst>
                <a:gd name="T0" fmla="*/ 11 w 25"/>
                <a:gd name="T1" fmla="*/ 3 h 37"/>
                <a:gd name="T2" fmla="*/ 8 w 25"/>
                <a:gd name="T3" fmla="*/ 0 h 37"/>
                <a:gd name="T4" fmla="*/ 6 w 25"/>
                <a:gd name="T5" fmla="*/ 0 h 37"/>
                <a:gd name="T6" fmla="*/ 3 w 25"/>
                <a:gd name="T7" fmla="*/ 3 h 37"/>
                <a:gd name="T8" fmla="*/ 0 w 25"/>
                <a:gd name="T9" fmla="*/ 6 h 37"/>
                <a:gd name="T10" fmla="*/ 0 w 25"/>
                <a:gd name="T11" fmla="*/ 9 h 37"/>
                <a:gd name="T12" fmla="*/ 3 w 25"/>
                <a:gd name="T13" fmla="*/ 12 h 37"/>
                <a:gd name="T14" fmla="*/ 17 w 25"/>
                <a:gd name="T15" fmla="*/ 37 h 37"/>
                <a:gd name="T16" fmla="*/ 20 w 25"/>
                <a:gd name="T17" fmla="*/ 37 h 37"/>
                <a:gd name="T18" fmla="*/ 22 w 25"/>
                <a:gd name="T19" fmla="*/ 37 h 37"/>
                <a:gd name="T20" fmla="*/ 25 w 25"/>
                <a:gd name="T21" fmla="*/ 37 h 37"/>
                <a:gd name="T22" fmla="*/ 25 w 25"/>
                <a:gd name="T23" fmla="*/ 34 h 37"/>
                <a:gd name="T24" fmla="*/ 25 w 25"/>
                <a:gd name="T25" fmla="*/ 31 h 37"/>
                <a:gd name="T26" fmla="*/ 25 w 25"/>
                <a:gd name="T27" fmla="*/ 28 h 37"/>
                <a:gd name="T28" fmla="*/ 11 w 25"/>
                <a:gd name="T29" fmla="*/ 3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7"/>
                <a:gd name="T47" fmla="*/ 25 w 25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7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7" y="37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77" name="Line 1637"/>
            <p:cNvSpPr>
              <a:spLocks noChangeShapeType="1"/>
            </p:cNvSpPr>
            <p:nvPr/>
          </p:nvSpPr>
          <p:spPr bwMode="auto">
            <a:xfrm>
              <a:off x="3651" y="2478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78" name="Freeform 1638"/>
            <p:cNvSpPr>
              <a:spLocks/>
            </p:cNvSpPr>
            <p:nvPr/>
          </p:nvSpPr>
          <p:spPr bwMode="auto">
            <a:xfrm>
              <a:off x="3656" y="2501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6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20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79" name="Line 1639"/>
            <p:cNvSpPr>
              <a:spLocks noChangeShapeType="1"/>
            </p:cNvSpPr>
            <p:nvPr/>
          </p:nvSpPr>
          <p:spPr bwMode="auto">
            <a:xfrm>
              <a:off x="3678" y="2534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80" name="Freeform 1640"/>
            <p:cNvSpPr>
              <a:spLocks/>
            </p:cNvSpPr>
            <p:nvPr/>
          </p:nvSpPr>
          <p:spPr bwMode="auto">
            <a:xfrm>
              <a:off x="3684" y="2557"/>
              <a:ext cx="28" cy="44"/>
            </a:xfrm>
            <a:custGeom>
              <a:avLst/>
              <a:gdLst>
                <a:gd name="T0" fmla="*/ 11 w 28"/>
                <a:gd name="T1" fmla="*/ 2 h 44"/>
                <a:gd name="T2" fmla="*/ 11 w 28"/>
                <a:gd name="T3" fmla="*/ 0 h 44"/>
                <a:gd name="T4" fmla="*/ 8 w 28"/>
                <a:gd name="T5" fmla="*/ 0 h 44"/>
                <a:gd name="T6" fmla="*/ 6 w 28"/>
                <a:gd name="T7" fmla="*/ 0 h 44"/>
                <a:gd name="T8" fmla="*/ 3 w 28"/>
                <a:gd name="T9" fmla="*/ 0 h 44"/>
                <a:gd name="T10" fmla="*/ 0 w 28"/>
                <a:gd name="T11" fmla="*/ 2 h 44"/>
                <a:gd name="T12" fmla="*/ 0 w 28"/>
                <a:gd name="T13" fmla="*/ 5 h 44"/>
                <a:gd name="T14" fmla="*/ 17 w 28"/>
                <a:gd name="T15" fmla="*/ 42 h 44"/>
                <a:gd name="T16" fmla="*/ 20 w 28"/>
                <a:gd name="T17" fmla="*/ 44 h 44"/>
                <a:gd name="T18" fmla="*/ 22 w 28"/>
                <a:gd name="T19" fmla="*/ 44 h 44"/>
                <a:gd name="T20" fmla="*/ 25 w 28"/>
                <a:gd name="T21" fmla="*/ 44 h 44"/>
                <a:gd name="T22" fmla="*/ 28 w 28"/>
                <a:gd name="T23" fmla="*/ 44 h 44"/>
                <a:gd name="T24" fmla="*/ 28 w 28"/>
                <a:gd name="T25" fmla="*/ 42 h 44"/>
                <a:gd name="T26" fmla="*/ 28 w 28"/>
                <a:gd name="T27" fmla="*/ 39 h 44"/>
                <a:gd name="T28" fmla="*/ 11 w 28"/>
                <a:gd name="T29" fmla="*/ 2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11" y="2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7" y="42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81" name="Line 1641"/>
            <p:cNvSpPr>
              <a:spLocks noChangeShapeType="1"/>
            </p:cNvSpPr>
            <p:nvPr/>
          </p:nvSpPr>
          <p:spPr bwMode="auto">
            <a:xfrm>
              <a:off x="3706" y="2596"/>
              <a:ext cx="12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82" name="Freeform 1642"/>
            <p:cNvSpPr>
              <a:spLocks/>
            </p:cNvSpPr>
            <p:nvPr/>
          </p:nvSpPr>
          <p:spPr bwMode="auto">
            <a:xfrm>
              <a:off x="3712" y="2626"/>
              <a:ext cx="28" cy="40"/>
            </a:xfrm>
            <a:custGeom>
              <a:avLst/>
              <a:gdLst>
                <a:gd name="T0" fmla="*/ 11 w 28"/>
                <a:gd name="T1" fmla="*/ 3 h 40"/>
                <a:gd name="T2" fmla="*/ 8 w 28"/>
                <a:gd name="T3" fmla="*/ 0 h 40"/>
                <a:gd name="T4" fmla="*/ 6 w 28"/>
                <a:gd name="T5" fmla="*/ 0 h 40"/>
                <a:gd name="T6" fmla="*/ 3 w 28"/>
                <a:gd name="T7" fmla="*/ 3 h 40"/>
                <a:gd name="T8" fmla="*/ 0 w 28"/>
                <a:gd name="T9" fmla="*/ 6 h 40"/>
                <a:gd name="T10" fmla="*/ 0 w 28"/>
                <a:gd name="T11" fmla="*/ 9 h 40"/>
                <a:gd name="T12" fmla="*/ 3 w 28"/>
                <a:gd name="T13" fmla="*/ 12 h 40"/>
                <a:gd name="T14" fmla="*/ 20 w 28"/>
                <a:gd name="T15" fmla="*/ 40 h 40"/>
                <a:gd name="T16" fmla="*/ 22 w 28"/>
                <a:gd name="T17" fmla="*/ 40 h 40"/>
                <a:gd name="T18" fmla="*/ 25 w 28"/>
                <a:gd name="T19" fmla="*/ 40 h 40"/>
                <a:gd name="T20" fmla="*/ 28 w 28"/>
                <a:gd name="T21" fmla="*/ 40 h 40"/>
                <a:gd name="T22" fmla="*/ 28 w 28"/>
                <a:gd name="T23" fmla="*/ 37 h 40"/>
                <a:gd name="T24" fmla="*/ 28 w 28"/>
                <a:gd name="T25" fmla="*/ 34 h 40"/>
                <a:gd name="T26" fmla="*/ 28 w 28"/>
                <a:gd name="T27" fmla="*/ 31 h 40"/>
                <a:gd name="T28" fmla="*/ 11 w 28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83" name="Line 1643"/>
            <p:cNvSpPr>
              <a:spLocks noChangeShapeType="1"/>
            </p:cNvSpPr>
            <p:nvPr/>
          </p:nvSpPr>
          <p:spPr bwMode="auto">
            <a:xfrm>
              <a:off x="3734" y="2660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84" name="Line 1644"/>
            <p:cNvSpPr>
              <a:spLocks noChangeShapeType="1"/>
            </p:cNvSpPr>
            <p:nvPr/>
          </p:nvSpPr>
          <p:spPr bwMode="auto">
            <a:xfrm flipV="1">
              <a:off x="3751" y="2660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85" name="Freeform 1645"/>
            <p:cNvSpPr>
              <a:spLocks/>
            </p:cNvSpPr>
            <p:nvPr/>
          </p:nvSpPr>
          <p:spPr bwMode="auto">
            <a:xfrm>
              <a:off x="3754" y="2626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8 w 31"/>
                <a:gd name="T11" fmla="*/ 40 h 40"/>
                <a:gd name="T12" fmla="*/ 11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5 w 31"/>
                <a:gd name="T25" fmla="*/ 0 h 40"/>
                <a:gd name="T26" fmla="*/ 22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86" name="Line 1646"/>
            <p:cNvSpPr>
              <a:spLocks noChangeShapeType="1"/>
            </p:cNvSpPr>
            <p:nvPr/>
          </p:nvSpPr>
          <p:spPr bwMode="auto">
            <a:xfrm flipV="1">
              <a:off x="3779" y="2596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87" name="Freeform 1647"/>
            <p:cNvSpPr>
              <a:spLocks/>
            </p:cNvSpPr>
            <p:nvPr/>
          </p:nvSpPr>
          <p:spPr bwMode="auto">
            <a:xfrm>
              <a:off x="3782" y="2557"/>
              <a:ext cx="31" cy="44"/>
            </a:xfrm>
            <a:custGeom>
              <a:avLst/>
              <a:gdLst>
                <a:gd name="T0" fmla="*/ 3 w 31"/>
                <a:gd name="T1" fmla="*/ 36 h 44"/>
                <a:gd name="T2" fmla="*/ 0 w 31"/>
                <a:gd name="T3" fmla="*/ 39 h 44"/>
                <a:gd name="T4" fmla="*/ 0 w 31"/>
                <a:gd name="T5" fmla="*/ 42 h 44"/>
                <a:gd name="T6" fmla="*/ 3 w 31"/>
                <a:gd name="T7" fmla="*/ 44 h 44"/>
                <a:gd name="T8" fmla="*/ 6 w 31"/>
                <a:gd name="T9" fmla="*/ 44 h 44"/>
                <a:gd name="T10" fmla="*/ 8 w 31"/>
                <a:gd name="T11" fmla="*/ 44 h 44"/>
                <a:gd name="T12" fmla="*/ 11 w 31"/>
                <a:gd name="T13" fmla="*/ 44 h 44"/>
                <a:gd name="T14" fmla="*/ 31 w 31"/>
                <a:gd name="T15" fmla="*/ 8 h 44"/>
                <a:gd name="T16" fmla="*/ 31 w 31"/>
                <a:gd name="T17" fmla="*/ 5 h 44"/>
                <a:gd name="T18" fmla="*/ 31 w 31"/>
                <a:gd name="T19" fmla="*/ 2 h 44"/>
                <a:gd name="T20" fmla="*/ 31 w 31"/>
                <a:gd name="T21" fmla="*/ 0 h 44"/>
                <a:gd name="T22" fmla="*/ 28 w 31"/>
                <a:gd name="T23" fmla="*/ 0 h 44"/>
                <a:gd name="T24" fmla="*/ 25 w 31"/>
                <a:gd name="T25" fmla="*/ 0 h 44"/>
                <a:gd name="T26" fmla="*/ 22 w 31"/>
                <a:gd name="T27" fmla="*/ 0 h 44"/>
                <a:gd name="T28" fmla="*/ 3 w 31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3" y="36"/>
                  </a:moveTo>
                  <a:lnTo>
                    <a:pt x="0" y="39"/>
                  </a:lnTo>
                  <a:lnTo>
                    <a:pt x="0" y="42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88" name="Line 1648"/>
            <p:cNvSpPr>
              <a:spLocks noChangeShapeType="1"/>
            </p:cNvSpPr>
            <p:nvPr/>
          </p:nvSpPr>
          <p:spPr bwMode="auto">
            <a:xfrm flipV="1">
              <a:off x="3807" y="2534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89" name="Freeform 1649"/>
            <p:cNvSpPr>
              <a:spLocks/>
            </p:cNvSpPr>
            <p:nvPr/>
          </p:nvSpPr>
          <p:spPr bwMode="auto">
            <a:xfrm>
              <a:off x="3810" y="2501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8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90" name="Line 1650"/>
            <p:cNvSpPr>
              <a:spLocks noChangeShapeType="1"/>
            </p:cNvSpPr>
            <p:nvPr/>
          </p:nvSpPr>
          <p:spPr bwMode="auto">
            <a:xfrm flipV="1">
              <a:off x="3835" y="2478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91" name="Freeform 1651"/>
            <p:cNvSpPr>
              <a:spLocks/>
            </p:cNvSpPr>
            <p:nvPr/>
          </p:nvSpPr>
          <p:spPr bwMode="auto">
            <a:xfrm>
              <a:off x="3838" y="2447"/>
              <a:ext cx="31" cy="37"/>
            </a:xfrm>
            <a:custGeom>
              <a:avLst/>
              <a:gdLst>
                <a:gd name="T0" fmla="*/ 3 w 31"/>
                <a:gd name="T1" fmla="*/ 28 h 37"/>
                <a:gd name="T2" fmla="*/ 0 w 31"/>
                <a:gd name="T3" fmla="*/ 31 h 37"/>
                <a:gd name="T4" fmla="*/ 0 w 31"/>
                <a:gd name="T5" fmla="*/ 34 h 37"/>
                <a:gd name="T6" fmla="*/ 3 w 31"/>
                <a:gd name="T7" fmla="*/ 37 h 37"/>
                <a:gd name="T8" fmla="*/ 5 w 31"/>
                <a:gd name="T9" fmla="*/ 37 h 37"/>
                <a:gd name="T10" fmla="*/ 8 w 31"/>
                <a:gd name="T11" fmla="*/ 37 h 37"/>
                <a:gd name="T12" fmla="*/ 11 w 31"/>
                <a:gd name="T13" fmla="*/ 37 h 37"/>
                <a:gd name="T14" fmla="*/ 31 w 31"/>
                <a:gd name="T15" fmla="*/ 12 h 37"/>
                <a:gd name="T16" fmla="*/ 31 w 31"/>
                <a:gd name="T17" fmla="*/ 9 h 37"/>
                <a:gd name="T18" fmla="*/ 31 w 31"/>
                <a:gd name="T19" fmla="*/ 6 h 37"/>
                <a:gd name="T20" fmla="*/ 31 w 31"/>
                <a:gd name="T21" fmla="*/ 3 h 37"/>
                <a:gd name="T22" fmla="*/ 28 w 31"/>
                <a:gd name="T23" fmla="*/ 0 h 37"/>
                <a:gd name="T24" fmla="*/ 25 w 31"/>
                <a:gd name="T25" fmla="*/ 0 h 37"/>
                <a:gd name="T26" fmla="*/ 22 w 31"/>
                <a:gd name="T27" fmla="*/ 3 h 37"/>
                <a:gd name="T28" fmla="*/ 3 w 31"/>
                <a:gd name="T29" fmla="*/ 2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7"/>
                <a:gd name="T47" fmla="*/ 31 w 31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7">
                  <a:moveTo>
                    <a:pt x="3" y="28"/>
                  </a:moveTo>
                  <a:lnTo>
                    <a:pt x="0" y="31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92" name="Line 1652"/>
            <p:cNvSpPr>
              <a:spLocks noChangeShapeType="1"/>
            </p:cNvSpPr>
            <p:nvPr/>
          </p:nvSpPr>
          <p:spPr bwMode="auto">
            <a:xfrm flipV="1">
              <a:off x="3863" y="2425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93" name="Freeform 1653"/>
            <p:cNvSpPr>
              <a:spLocks/>
            </p:cNvSpPr>
            <p:nvPr/>
          </p:nvSpPr>
          <p:spPr bwMode="auto">
            <a:xfrm>
              <a:off x="3866" y="2392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5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19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94" name="Freeform 1654"/>
            <p:cNvSpPr>
              <a:spLocks/>
            </p:cNvSpPr>
            <p:nvPr/>
          </p:nvSpPr>
          <p:spPr bwMode="auto">
            <a:xfrm>
              <a:off x="3883" y="2375"/>
              <a:ext cx="22" cy="28"/>
            </a:xfrm>
            <a:custGeom>
              <a:avLst/>
              <a:gdLst>
                <a:gd name="T0" fmla="*/ 2 w 22"/>
                <a:gd name="T1" fmla="*/ 19 h 28"/>
                <a:gd name="T2" fmla="*/ 0 w 22"/>
                <a:gd name="T3" fmla="*/ 22 h 28"/>
                <a:gd name="T4" fmla="*/ 0 w 22"/>
                <a:gd name="T5" fmla="*/ 25 h 28"/>
                <a:gd name="T6" fmla="*/ 2 w 22"/>
                <a:gd name="T7" fmla="*/ 28 h 28"/>
                <a:gd name="T8" fmla="*/ 5 w 22"/>
                <a:gd name="T9" fmla="*/ 28 h 28"/>
                <a:gd name="T10" fmla="*/ 8 w 22"/>
                <a:gd name="T11" fmla="*/ 28 h 28"/>
                <a:gd name="T12" fmla="*/ 11 w 22"/>
                <a:gd name="T13" fmla="*/ 28 h 28"/>
                <a:gd name="T14" fmla="*/ 22 w 22"/>
                <a:gd name="T15" fmla="*/ 11 h 28"/>
                <a:gd name="T16" fmla="*/ 22 w 22"/>
                <a:gd name="T17" fmla="*/ 8 h 28"/>
                <a:gd name="T18" fmla="*/ 22 w 22"/>
                <a:gd name="T19" fmla="*/ 5 h 28"/>
                <a:gd name="T20" fmla="*/ 22 w 22"/>
                <a:gd name="T21" fmla="*/ 3 h 28"/>
                <a:gd name="T22" fmla="*/ 19 w 22"/>
                <a:gd name="T23" fmla="*/ 0 h 28"/>
                <a:gd name="T24" fmla="*/ 16 w 22"/>
                <a:gd name="T25" fmla="*/ 0 h 28"/>
                <a:gd name="T26" fmla="*/ 14 w 22"/>
                <a:gd name="T27" fmla="*/ 3 h 28"/>
                <a:gd name="T28" fmla="*/ 2 w 22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2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95" name="Freeform 1655"/>
            <p:cNvSpPr>
              <a:spLocks/>
            </p:cNvSpPr>
            <p:nvPr/>
          </p:nvSpPr>
          <p:spPr bwMode="auto">
            <a:xfrm>
              <a:off x="3894" y="2355"/>
              <a:ext cx="28" cy="31"/>
            </a:xfrm>
            <a:custGeom>
              <a:avLst/>
              <a:gdLst>
                <a:gd name="T0" fmla="*/ 3 w 28"/>
                <a:gd name="T1" fmla="*/ 23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5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19 w 28"/>
                <a:gd name="T27" fmla="*/ 3 h 31"/>
                <a:gd name="T28" fmla="*/ 3 w 28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96" name="Freeform 1656"/>
            <p:cNvSpPr>
              <a:spLocks/>
            </p:cNvSpPr>
            <p:nvPr/>
          </p:nvSpPr>
          <p:spPr bwMode="auto">
            <a:xfrm>
              <a:off x="2890" y="2288"/>
              <a:ext cx="1026" cy="76"/>
            </a:xfrm>
            <a:custGeom>
              <a:avLst/>
              <a:gdLst>
                <a:gd name="T0" fmla="*/ 42 w 1026"/>
                <a:gd name="T1" fmla="*/ 45 h 76"/>
                <a:gd name="T2" fmla="*/ 81 w 1026"/>
                <a:gd name="T3" fmla="*/ 28 h 76"/>
                <a:gd name="T4" fmla="*/ 106 w 1026"/>
                <a:gd name="T5" fmla="*/ 28 h 76"/>
                <a:gd name="T6" fmla="*/ 142 w 1026"/>
                <a:gd name="T7" fmla="*/ 45 h 76"/>
                <a:gd name="T8" fmla="*/ 190 w 1026"/>
                <a:gd name="T9" fmla="*/ 73 h 76"/>
                <a:gd name="T10" fmla="*/ 223 w 1026"/>
                <a:gd name="T11" fmla="*/ 36 h 76"/>
                <a:gd name="T12" fmla="*/ 260 w 1026"/>
                <a:gd name="T13" fmla="*/ 20 h 76"/>
                <a:gd name="T14" fmla="*/ 293 w 1026"/>
                <a:gd name="T15" fmla="*/ 34 h 76"/>
                <a:gd name="T16" fmla="*/ 341 w 1026"/>
                <a:gd name="T17" fmla="*/ 73 h 76"/>
                <a:gd name="T18" fmla="*/ 380 w 1026"/>
                <a:gd name="T19" fmla="*/ 45 h 76"/>
                <a:gd name="T20" fmla="*/ 419 w 1026"/>
                <a:gd name="T21" fmla="*/ 28 h 76"/>
                <a:gd name="T22" fmla="*/ 447 w 1026"/>
                <a:gd name="T23" fmla="*/ 28 h 76"/>
                <a:gd name="T24" fmla="*/ 481 w 1026"/>
                <a:gd name="T25" fmla="*/ 45 h 76"/>
                <a:gd name="T26" fmla="*/ 528 w 1026"/>
                <a:gd name="T27" fmla="*/ 73 h 76"/>
                <a:gd name="T28" fmla="*/ 556 w 1026"/>
                <a:gd name="T29" fmla="*/ 45 h 76"/>
                <a:gd name="T30" fmla="*/ 590 w 1026"/>
                <a:gd name="T31" fmla="*/ 25 h 76"/>
                <a:gd name="T32" fmla="*/ 623 w 1026"/>
                <a:gd name="T33" fmla="*/ 28 h 76"/>
                <a:gd name="T34" fmla="*/ 660 w 1026"/>
                <a:gd name="T35" fmla="*/ 53 h 76"/>
                <a:gd name="T36" fmla="*/ 705 w 1026"/>
                <a:gd name="T37" fmla="*/ 53 h 76"/>
                <a:gd name="T38" fmla="*/ 738 w 1026"/>
                <a:gd name="T39" fmla="*/ 28 h 76"/>
                <a:gd name="T40" fmla="*/ 777 w 1026"/>
                <a:gd name="T41" fmla="*/ 25 h 76"/>
                <a:gd name="T42" fmla="*/ 814 w 1026"/>
                <a:gd name="T43" fmla="*/ 45 h 76"/>
                <a:gd name="T44" fmla="*/ 856 w 1026"/>
                <a:gd name="T45" fmla="*/ 76 h 76"/>
                <a:gd name="T46" fmla="*/ 884 w 1026"/>
                <a:gd name="T47" fmla="*/ 45 h 76"/>
                <a:gd name="T48" fmla="*/ 917 w 1026"/>
                <a:gd name="T49" fmla="*/ 28 h 76"/>
                <a:gd name="T50" fmla="*/ 945 w 1026"/>
                <a:gd name="T51" fmla="*/ 28 h 76"/>
                <a:gd name="T52" fmla="*/ 984 w 1026"/>
                <a:gd name="T53" fmla="*/ 45 h 76"/>
                <a:gd name="T54" fmla="*/ 1007 w 1026"/>
                <a:gd name="T55" fmla="*/ 39 h 76"/>
                <a:gd name="T56" fmla="*/ 970 w 1026"/>
                <a:gd name="T57" fmla="*/ 11 h 76"/>
                <a:gd name="T58" fmla="*/ 934 w 1026"/>
                <a:gd name="T59" fmla="*/ 0 h 76"/>
                <a:gd name="T60" fmla="*/ 906 w 1026"/>
                <a:gd name="T61" fmla="*/ 8 h 76"/>
                <a:gd name="T62" fmla="*/ 858 w 1026"/>
                <a:gd name="T63" fmla="*/ 36 h 76"/>
                <a:gd name="T64" fmla="*/ 842 w 1026"/>
                <a:gd name="T65" fmla="*/ 36 h 76"/>
                <a:gd name="T66" fmla="*/ 794 w 1026"/>
                <a:gd name="T67" fmla="*/ 8 h 76"/>
                <a:gd name="T68" fmla="*/ 761 w 1026"/>
                <a:gd name="T69" fmla="*/ 0 h 76"/>
                <a:gd name="T70" fmla="*/ 730 w 1026"/>
                <a:gd name="T71" fmla="*/ 11 h 76"/>
                <a:gd name="T72" fmla="*/ 691 w 1026"/>
                <a:gd name="T73" fmla="*/ 39 h 76"/>
                <a:gd name="T74" fmla="*/ 663 w 1026"/>
                <a:gd name="T75" fmla="*/ 28 h 76"/>
                <a:gd name="T76" fmla="*/ 612 w 1026"/>
                <a:gd name="T77" fmla="*/ 8 h 76"/>
                <a:gd name="T78" fmla="*/ 581 w 1026"/>
                <a:gd name="T79" fmla="*/ 8 h 76"/>
                <a:gd name="T80" fmla="*/ 551 w 1026"/>
                <a:gd name="T81" fmla="*/ 22 h 76"/>
                <a:gd name="T82" fmla="*/ 514 w 1026"/>
                <a:gd name="T83" fmla="*/ 48 h 76"/>
                <a:gd name="T84" fmla="*/ 478 w 1026"/>
                <a:gd name="T85" fmla="*/ 22 h 76"/>
                <a:gd name="T86" fmla="*/ 450 w 1026"/>
                <a:gd name="T87" fmla="*/ 8 h 76"/>
                <a:gd name="T88" fmla="*/ 416 w 1026"/>
                <a:gd name="T89" fmla="*/ 8 h 76"/>
                <a:gd name="T90" fmla="*/ 369 w 1026"/>
                <a:gd name="T91" fmla="*/ 28 h 76"/>
                <a:gd name="T92" fmla="*/ 335 w 1026"/>
                <a:gd name="T93" fmla="*/ 39 h 76"/>
                <a:gd name="T94" fmla="*/ 299 w 1026"/>
                <a:gd name="T95" fmla="*/ 11 h 76"/>
                <a:gd name="T96" fmla="*/ 263 w 1026"/>
                <a:gd name="T97" fmla="*/ 0 h 76"/>
                <a:gd name="T98" fmla="*/ 229 w 1026"/>
                <a:gd name="T99" fmla="*/ 8 h 76"/>
                <a:gd name="T100" fmla="*/ 187 w 1026"/>
                <a:gd name="T101" fmla="*/ 36 h 76"/>
                <a:gd name="T102" fmla="*/ 168 w 1026"/>
                <a:gd name="T103" fmla="*/ 36 h 76"/>
                <a:gd name="T104" fmla="*/ 123 w 1026"/>
                <a:gd name="T105" fmla="*/ 8 h 76"/>
                <a:gd name="T106" fmla="*/ 89 w 1026"/>
                <a:gd name="T107" fmla="*/ 0 h 76"/>
                <a:gd name="T108" fmla="*/ 56 w 1026"/>
                <a:gd name="T109" fmla="*/ 11 h 76"/>
                <a:gd name="T110" fmla="*/ 19 w 1026"/>
                <a:gd name="T111" fmla="*/ 39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6"/>
                <a:gd name="T169" fmla="*/ 0 h 76"/>
                <a:gd name="T170" fmla="*/ 1026 w 1026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6" h="76">
                  <a:moveTo>
                    <a:pt x="0" y="59"/>
                  </a:moveTo>
                  <a:lnTo>
                    <a:pt x="14" y="73"/>
                  </a:lnTo>
                  <a:lnTo>
                    <a:pt x="33" y="53"/>
                  </a:lnTo>
                  <a:lnTo>
                    <a:pt x="42" y="45"/>
                  </a:lnTo>
                  <a:lnTo>
                    <a:pt x="56" y="36"/>
                  </a:lnTo>
                  <a:lnTo>
                    <a:pt x="61" y="34"/>
                  </a:lnTo>
                  <a:lnTo>
                    <a:pt x="67" y="28"/>
                  </a:lnTo>
                  <a:lnTo>
                    <a:pt x="81" y="28"/>
                  </a:lnTo>
                  <a:lnTo>
                    <a:pt x="89" y="25"/>
                  </a:lnTo>
                  <a:lnTo>
                    <a:pt x="92" y="20"/>
                  </a:lnTo>
                  <a:lnTo>
                    <a:pt x="103" y="25"/>
                  </a:lnTo>
                  <a:lnTo>
                    <a:pt x="106" y="28"/>
                  </a:lnTo>
                  <a:lnTo>
                    <a:pt x="114" y="28"/>
                  </a:lnTo>
                  <a:lnTo>
                    <a:pt x="128" y="36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56" y="53"/>
                  </a:lnTo>
                  <a:lnTo>
                    <a:pt x="176" y="73"/>
                  </a:lnTo>
                  <a:lnTo>
                    <a:pt x="182" y="76"/>
                  </a:lnTo>
                  <a:lnTo>
                    <a:pt x="190" y="73"/>
                  </a:lnTo>
                  <a:lnTo>
                    <a:pt x="190" y="70"/>
                  </a:lnTo>
                  <a:lnTo>
                    <a:pt x="198" y="53"/>
                  </a:lnTo>
                  <a:lnTo>
                    <a:pt x="212" y="45"/>
                  </a:lnTo>
                  <a:lnTo>
                    <a:pt x="223" y="36"/>
                  </a:lnTo>
                  <a:lnTo>
                    <a:pt x="240" y="28"/>
                  </a:lnTo>
                  <a:lnTo>
                    <a:pt x="246" y="28"/>
                  </a:lnTo>
                  <a:lnTo>
                    <a:pt x="251" y="25"/>
                  </a:lnTo>
                  <a:lnTo>
                    <a:pt x="260" y="20"/>
                  </a:lnTo>
                  <a:lnTo>
                    <a:pt x="265" y="25"/>
                  </a:lnTo>
                  <a:lnTo>
                    <a:pt x="271" y="28"/>
                  </a:lnTo>
                  <a:lnTo>
                    <a:pt x="288" y="28"/>
                  </a:lnTo>
                  <a:lnTo>
                    <a:pt x="293" y="34"/>
                  </a:lnTo>
                  <a:lnTo>
                    <a:pt x="296" y="36"/>
                  </a:lnTo>
                  <a:lnTo>
                    <a:pt x="313" y="45"/>
                  </a:lnTo>
                  <a:lnTo>
                    <a:pt x="321" y="53"/>
                  </a:lnTo>
                  <a:lnTo>
                    <a:pt x="341" y="73"/>
                  </a:lnTo>
                  <a:lnTo>
                    <a:pt x="347" y="76"/>
                  </a:lnTo>
                  <a:lnTo>
                    <a:pt x="355" y="73"/>
                  </a:lnTo>
                  <a:lnTo>
                    <a:pt x="372" y="53"/>
                  </a:lnTo>
                  <a:lnTo>
                    <a:pt x="380" y="45"/>
                  </a:lnTo>
                  <a:lnTo>
                    <a:pt x="394" y="36"/>
                  </a:lnTo>
                  <a:lnTo>
                    <a:pt x="400" y="34"/>
                  </a:lnTo>
                  <a:lnTo>
                    <a:pt x="405" y="28"/>
                  </a:lnTo>
                  <a:lnTo>
                    <a:pt x="419" y="28"/>
                  </a:lnTo>
                  <a:lnTo>
                    <a:pt x="428" y="25"/>
                  </a:lnTo>
                  <a:lnTo>
                    <a:pt x="430" y="20"/>
                  </a:lnTo>
                  <a:lnTo>
                    <a:pt x="444" y="25"/>
                  </a:lnTo>
                  <a:lnTo>
                    <a:pt x="447" y="28"/>
                  </a:lnTo>
                  <a:lnTo>
                    <a:pt x="453" y="28"/>
                  </a:lnTo>
                  <a:lnTo>
                    <a:pt x="467" y="36"/>
                  </a:lnTo>
                  <a:lnTo>
                    <a:pt x="478" y="45"/>
                  </a:lnTo>
                  <a:lnTo>
                    <a:pt x="481" y="45"/>
                  </a:lnTo>
                  <a:lnTo>
                    <a:pt x="495" y="53"/>
                  </a:lnTo>
                  <a:lnTo>
                    <a:pt x="514" y="73"/>
                  </a:lnTo>
                  <a:lnTo>
                    <a:pt x="520" y="76"/>
                  </a:lnTo>
                  <a:lnTo>
                    <a:pt x="528" y="73"/>
                  </a:lnTo>
                  <a:lnTo>
                    <a:pt x="528" y="70"/>
                  </a:lnTo>
                  <a:lnTo>
                    <a:pt x="537" y="53"/>
                  </a:lnTo>
                  <a:lnTo>
                    <a:pt x="551" y="45"/>
                  </a:lnTo>
                  <a:lnTo>
                    <a:pt x="556" y="45"/>
                  </a:lnTo>
                  <a:lnTo>
                    <a:pt x="562" y="36"/>
                  </a:lnTo>
                  <a:lnTo>
                    <a:pt x="579" y="28"/>
                  </a:lnTo>
                  <a:lnTo>
                    <a:pt x="581" y="28"/>
                  </a:lnTo>
                  <a:lnTo>
                    <a:pt x="590" y="25"/>
                  </a:lnTo>
                  <a:lnTo>
                    <a:pt x="598" y="20"/>
                  </a:lnTo>
                  <a:lnTo>
                    <a:pt x="607" y="25"/>
                  </a:lnTo>
                  <a:lnTo>
                    <a:pt x="609" y="28"/>
                  </a:lnTo>
                  <a:lnTo>
                    <a:pt x="623" y="28"/>
                  </a:lnTo>
                  <a:lnTo>
                    <a:pt x="632" y="34"/>
                  </a:lnTo>
                  <a:lnTo>
                    <a:pt x="635" y="36"/>
                  </a:lnTo>
                  <a:lnTo>
                    <a:pt x="651" y="45"/>
                  </a:lnTo>
                  <a:lnTo>
                    <a:pt x="660" y="53"/>
                  </a:lnTo>
                  <a:lnTo>
                    <a:pt x="677" y="73"/>
                  </a:lnTo>
                  <a:lnTo>
                    <a:pt x="679" y="76"/>
                  </a:lnTo>
                  <a:lnTo>
                    <a:pt x="691" y="73"/>
                  </a:lnTo>
                  <a:lnTo>
                    <a:pt x="705" y="53"/>
                  </a:lnTo>
                  <a:lnTo>
                    <a:pt x="716" y="45"/>
                  </a:lnTo>
                  <a:lnTo>
                    <a:pt x="733" y="36"/>
                  </a:lnTo>
                  <a:lnTo>
                    <a:pt x="733" y="34"/>
                  </a:lnTo>
                  <a:lnTo>
                    <a:pt x="738" y="28"/>
                  </a:lnTo>
                  <a:lnTo>
                    <a:pt x="752" y="28"/>
                  </a:lnTo>
                  <a:lnTo>
                    <a:pt x="761" y="25"/>
                  </a:lnTo>
                  <a:lnTo>
                    <a:pt x="763" y="20"/>
                  </a:lnTo>
                  <a:lnTo>
                    <a:pt x="777" y="25"/>
                  </a:lnTo>
                  <a:lnTo>
                    <a:pt x="780" y="28"/>
                  </a:lnTo>
                  <a:lnTo>
                    <a:pt x="788" y="28"/>
                  </a:lnTo>
                  <a:lnTo>
                    <a:pt x="802" y="36"/>
                  </a:lnTo>
                  <a:lnTo>
                    <a:pt x="814" y="45"/>
                  </a:lnTo>
                  <a:lnTo>
                    <a:pt x="828" y="53"/>
                  </a:lnTo>
                  <a:lnTo>
                    <a:pt x="847" y="73"/>
                  </a:lnTo>
                  <a:lnTo>
                    <a:pt x="856" y="76"/>
                  </a:lnTo>
                  <a:lnTo>
                    <a:pt x="861" y="73"/>
                  </a:lnTo>
                  <a:lnTo>
                    <a:pt x="861" y="70"/>
                  </a:lnTo>
                  <a:lnTo>
                    <a:pt x="870" y="53"/>
                  </a:lnTo>
                  <a:lnTo>
                    <a:pt x="884" y="45"/>
                  </a:lnTo>
                  <a:lnTo>
                    <a:pt x="889" y="45"/>
                  </a:lnTo>
                  <a:lnTo>
                    <a:pt x="898" y="36"/>
                  </a:lnTo>
                  <a:lnTo>
                    <a:pt x="912" y="28"/>
                  </a:lnTo>
                  <a:lnTo>
                    <a:pt x="917" y="28"/>
                  </a:lnTo>
                  <a:lnTo>
                    <a:pt x="923" y="25"/>
                  </a:lnTo>
                  <a:lnTo>
                    <a:pt x="934" y="20"/>
                  </a:lnTo>
                  <a:lnTo>
                    <a:pt x="940" y="25"/>
                  </a:lnTo>
                  <a:lnTo>
                    <a:pt x="945" y="28"/>
                  </a:lnTo>
                  <a:lnTo>
                    <a:pt x="959" y="28"/>
                  </a:lnTo>
                  <a:lnTo>
                    <a:pt x="967" y="36"/>
                  </a:lnTo>
                  <a:lnTo>
                    <a:pt x="970" y="36"/>
                  </a:lnTo>
                  <a:lnTo>
                    <a:pt x="984" y="45"/>
                  </a:lnTo>
                  <a:lnTo>
                    <a:pt x="993" y="53"/>
                  </a:lnTo>
                  <a:lnTo>
                    <a:pt x="1012" y="73"/>
                  </a:lnTo>
                  <a:lnTo>
                    <a:pt x="1026" y="59"/>
                  </a:lnTo>
                  <a:lnTo>
                    <a:pt x="1007" y="39"/>
                  </a:lnTo>
                  <a:lnTo>
                    <a:pt x="998" y="31"/>
                  </a:lnTo>
                  <a:lnTo>
                    <a:pt x="995" y="28"/>
                  </a:lnTo>
                  <a:lnTo>
                    <a:pt x="981" y="22"/>
                  </a:lnTo>
                  <a:lnTo>
                    <a:pt x="970" y="11"/>
                  </a:lnTo>
                  <a:lnTo>
                    <a:pt x="962" y="8"/>
                  </a:lnTo>
                  <a:lnTo>
                    <a:pt x="948" y="8"/>
                  </a:lnTo>
                  <a:lnTo>
                    <a:pt x="940" y="3"/>
                  </a:lnTo>
                  <a:lnTo>
                    <a:pt x="934" y="0"/>
                  </a:lnTo>
                  <a:lnTo>
                    <a:pt x="931" y="0"/>
                  </a:lnTo>
                  <a:lnTo>
                    <a:pt x="917" y="8"/>
                  </a:lnTo>
                  <a:lnTo>
                    <a:pt x="909" y="8"/>
                  </a:lnTo>
                  <a:lnTo>
                    <a:pt x="906" y="8"/>
                  </a:lnTo>
                  <a:lnTo>
                    <a:pt x="886" y="20"/>
                  </a:lnTo>
                  <a:lnTo>
                    <a:pt x="884" y="22"/>
                  </a:lnTo>
                  <a:lnTo>
                    <a:pt x="875" y="31"/>
                  </a:lnTo>
                  <a:lnTo>
                    <a:pt x="858" y="36"/>
                  </a:lnTo>
                  <a:lnTo>
                    <a:pt x="856" y="42"/>
                  </a:lnTo>
                  <a:lnTo>
                    <a:pt x="850" y="48"/>
                  </a:lnTo>
                  <a:lnTo>
                    <a:pt x="842" y="39"/>
                  </a:lnTo>
                  <a:lnTo>
                    <a:pt x="842" y="36"/>
                  </a:lnTo>
                  <a:lnTo>
                    <a:pt x="828" y="31"/>
                  </a:lnTo>
                  <a:lnTo>
                    <a:pt x="816" y="22"/>
                  </a:lnTo>
                  <a:lnTo>
                    <a:pt x="814" y="20"/>
                  </a:lnTo>
                  <a:lnTo>
                    <a:pt x="794" y="8"/>
                  </a:lnTo>
                  <a:lnTo>
                    <a:pt x="788" y="8"/>
                  </a:lnTo>
                  <a:lnTo>
                    <a:pt x="786" y="8"/>
                  </a:lnTo>
                  <a:lnTo>
                    <a:pt x="766" y="0"/>
                  </a:lnTo>
                  <a:lnTo>
                    <a:pt x="761" y="0"/>
                  </a:lnTo>
                  <a:lnTo>
                    <a:pt x="758" y="3"/>
                  </a:lnTo>
                  <a:lnTo>
                    <a:pt x="749" y="8"/>
                  </a:lnTo>
                  <a:lnTo>
                    <a:pt x="733" y="8"/>
                  </a:lnTo>
                  <a:lnTo>
                    <a:pt x="730" y="11"/>
                  </a:lnTo>
                  <a:lnTo>
                    <a:pt x="719" y="20"/>
                  </a:lnTo>
                  <a:lnTo>
                    <a:pt x="705" y="28"/>
                  </a:lnTo>
                  <a:lnTo>
                    <a:pt x="705" y="31"/>
                  </a:lnTo>
                  <a:lnTo>
                    <a:pt x="691" y="39"/>
                  </a:lnTo>
                  <a:lnTo>
                    <a:pt x="679" y="50"/>
                  </a:lnTo>
                  <a:lnTo>
                    <a:pt x="674" y="39"/>
                  </a:lnTo>
                  <a:lnTo>
                    <a:pt x="665" y="31"/>
                  </a:lnTo>
                  <a:lnTo>
                    <a:pt x="663" y="28"/>
                  </a:lnTo>
                  <a:lnTo>
                    <a:pt x="640" y="20"/>
                  </a:lnTo>
                  <a:lnTo>
                    <a:pt x="637" y="11"/>
                  </a:lnTo>
                  <a:lnTo>
                    <a:pt x="626" y="8"/>
                  </a:lnTo>
                  <a:lnTo>
                    <a:pt x="612" y="8"/>
                  </a:lnTo>
                  <a:lnTo>
                    <a:pt x="607" y="3"/>
                  </a:lnTo>
                  <a:lnTo>
                    <a:pt x="598" y="0"/>
                  </a:lnTo>
                  <a:lnTo>
                    <a:pt x="595" y="0"/>
                  </a:lnTo>
                  <a:lnTo>
                    <a:pt x="581" y="8"/>
                  </a:lnTo>
                  <a:lnTo>
                    <a:pt x="570" y="8"/>
                  </a:lnTo>
                  <a:lnTo>
                    <a:pt x="568" y="8"/>
                  </a:lnTo>
                  <a:lnTo>
                    <a:pt x="551" y="20"/>
                  </a:lnTo>
                  <a:lnTo>
                    <a:pt x="551" y="22"/>
                  </a:lnTo>
                  <a:lnTo>
                    <a:pt x="542" y="31"/>
                  </a:lnTo>
                  <a:lnTo>
                    <a:pt x="526" y="36"/>
                  </a:lnTo>
                  <a:lnTo>
                    <a:pt x="520" y="42"/>
                  </a:lnTo>
                  <a:lnTo>
                    <a:pt x="514" y="48"/>
                  </a:lnTo>
                  <a:lnTo>
                    <a:pt x="509" y="39"/>
                  </a:lnTo>
                  <a:lnTo>
                    <a:pt x="506" y="36"/>
                  </a:lnTo>
                  <a:lnTo>
                    <a:pt x="486" y="28"/>
                  </a:lnTo>
                  <a:lnTo>
                    <a:pt x="478" y="22"/>
                  </a:lnTo>
                  <a:lnTo>
                    <a:pt x="478" y="20"/>
                  </a:lnTo>
                  <a:lnTo>
                    <a:pt x="461" y="8"/>
                  </a:lnTo>
                  <a:lnTo>
                    <a:pt x="456" y="8"/>
                  </a:lnTo>
                  <a:lnTo>
                    <a:pt x="450" y="8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2" y="3"/>
                  </a:lnTo>
                  <a:lnTo>
                    <a:pt x="416" y="8"/>
                  </a:lnTo>
                  <a:lnTo>
                    <a:pt x="400" y="8"/>
                  </a:lnTo>
                  <a:lnTo>
                    <a:pt x="394" y="11"/>
                  </a:lnTo>
                  <a:lnTo>
                    <a:pt x="386" y="22"/>
                  </a:lnTo>
                  <a:lnTo>
                    <a:pt x="369" y="28"/>
                  </a:lnTo>
                  <a:lnTo>
                    <a:pt x="366" y="31"/>
                  </a:lnTo>
                  <a:lnTo>
                    <a:pt x="358" y="39"/>
                  </a:lnTo>
                  <a:lnTo>
                    <a:pt x="347" y="50"/>
                  </a:lnTo>
                  <a:lnTo>
                    <a:pt x="335" y="39"/>
                  </a:lnTo>
                  <a:lnTo>
                    <a:pt x="327" y="31"/>
                  </a:lnTo>
                  <a:lnTo>
                    <a:pt x="324" y="28"/>
                  </a:lnTo>
                  <a:lnTo>
                    <a:pt x="305" y="20"/>
                  </a:lnTo>
                  <a:lnTo>
                    <a:pt x="299" y="11"/>
                  </a:lnTo>
                  <a:lnTo>
                    <a:pt x="291" y="8"/>
                  </a:lnTo>
                  <a:lnTo>
                    <a:pt x="277" y="8"/>
                  </a:lnTo>
                  <a:lnTo>
                    <a:pt x="271" y="3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246" y="8"/>
                  </a:lnTo>
                  <a:lnTo>
                    <a:pt x="235" y="8"/>
                  </a:lnTo>
                  <a:lnTo>
                    <a:pt x="229" y="8"/>
                  </a:lnTo>
                  <a:lnTo>
                    <a:pt x="212" y="20"/>
                  </a:lnTo>
                  <a:lnTo>
                    <a:pt x="212" y="22"/>
                  </a:lnTo>
                  <a:lnTo>
                    <a:pt x="204" y="28"/>
                  </a:lnTo>
                  <a:lnTo>
                    <a:pt x="187" y="36"/>
                  </a:lnTo>
                  <a:lnTo>
                    <a:pt x="182" y="42"/>
                  </a:lnTo>
                  <a:lnTo>
                    <a:pt x="179" y="48"/>
                  </a:lnTo>
                  <a:lnTo>
                    <a:pt x="170" y="39"/>
                  </a:lnTo>
                  <a:lnTo>
                    <a:pt x="168" y="36"/>
                  </a:lnTo>
                  <a:lnTo>
                    <a:pt x="151" y="28"/>
                  </a:lnTo>
                  <a:lnTo>
                    <a:pt x="140" y="22"/>
                  </a:lnTo>
                  <a:lnTo>
                    <a:pt x="140" y="20"/>
                  </a:lnTo>
                  <a:lnTo>
                    <a:pt x="123" y="8"/>
                  </a:lnTo>
                  <a:lnTo>
                    <a:pt x="117" y="8"/>
                  </a:lnTo>
                  <a:lnTo>
                    <a:pt x="109" y="8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4" y="3"/>
                  </a:lnTo>
                  <a:lnTo>
                    <a:pt x="78" y="8"/>
                  </a:lnTo>
                  <a:lnTo>
                    <a:pt x="61" y="8"/>
                  </a:lnTo>
                  <a:lnTo>
                    <a:pt x="56" y="11"/>
                  </a:lnTo>
                  <a:lnTo>
                    <a:pt x="47" y="22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19" y="3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97" name="Rectangle 1657"/>
            <p:cNvSpPr>
              <a:spLocks noChangeArrowheads="1"/>
            </p:cNvSpPr>
            <p:nvPr/>
          </p:nvSpPr>
          <p:spPr bwMode="auto">
            <a:xfrm>
              <a:off x="3625" y="301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43698" name="Rectangle 1658"/>
            <p:cNvSpPr>
              <a:spLocks noChangeArrowheads="1"/>
            </p:cNvSpPr>
            <p:nvPr/>
          </p:nvSpPr>
          <p:spPr bwMode="auto">
            <a:xfrm>
              <a:off x="3648" y="301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43699" name="Rectangle 1659"/>
            <p:cNvSpPr>
              <a:spLocks noChangeArrowheads="1"/>
            </p:cNvSpPr>
            <p:nvPr/>
          </p:nvSpPr>
          <p:spPr bwMode="auto">
            <a:xfrm>
              <a:off x="3673" y="3012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3700" name="Rectangle 1660"/>
            <p:cNvSpPr>
              <a:spLocks noChangeArrowheads="1"/>
            </p:cNvSpPr>
            <p:nvPr/>
          </p:nvSpPr>
          <p:spPr bwMode="auto">
            <a:xfrm>
              <a:off x="3737" y="3060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43701" name="Rectangle 1661"/>
            <p:cNvSpPr>
              <a:spLocks noChangeArrowheads="1"/>
            </p:cNvSpPr>
            <p:nvPr/>
          </p:nvSpPr>
          <p:spPr bwMode="auto">
            <a:xfrm>
              <a:off x="2890" y="3012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3702" name="Rectangle 1662"/>
            <p:cNvSpPr>
              <a:spLocks noChangeArrowheads="1"/>
            </p:cNvSpPr>
            <p:nvPr/>
          </p:nvSpPr>
          <p:spPr bwMode="auto">
            <a:xfrm>
              <a:off x="2957" y="3060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43703" name="Freeform 1663"/>
            <p:cNvSpPr>
              <a:spLocks/>
            </p:cNvSpPr>
            <p:nvPr/>
          </p:nvSpPr>
          <p:spPr bwMode="auto">
            <a:xfrm>
              <a:off x="728" y="2285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04" name="Line 1664"/>
            <p:cNvSpPr>
              <a:spLocks noChangeShapeType="1"/>
            </p:cNvSpPr>
            <p:nvPr/>
          </p:nvSpPr>
          <p:spPr bwMode="auto">
            <a:xfrm>
              <a:off x="731" y="2288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05" name="Line 1665"/>
            <p:cNvSpPr>
              <a:spLocks noChangeShapeType="1"/>
            </p:cNvSpPr>
            <p:nvPr/>
          </p:nvSpPr>
          <p:spPr bwMode="auto">
            <a:xfrm flipV="1">
              <a:off x="798" y="2288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06" name="Line 1666"/>
            <p:cNvSpPr>
              <a:spLocks noChangeShapeType="1"/>
            </p:cNvSpPr>
            <p:nvPr/>
          </p:nvSpPr>
          <p:spPr bwMode="auto">
            <a:xfrm flipH="1">
              <a:off x="731" y="2288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07" name="Line 1667"/>
            <p:cNvSpPr>
              <a:spLocks noChangeShapeType="1"/>
            </p:cNvSpPr>
            <p:nvPr/>
          </p:nvSpPr>
          <p:spPr bwMode="auto">
            <a:xfrm>
              <a:off x="731" y="228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08" name="Line 1668"/>
            <p:cNvSpPr>
              <a:spLocks noChangeShapeType="1"/>
            </p:cNvSpPr>
            <p:nvPr/>
          </p:nvSpPr>
          <p:spPr bwMode="auto">
            <a:xfrm>
              <a:off x="739" y="2403"/>
              <a:ext cx="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09" name="Freeform 1669"/>
            <p:cNvSpPr>
              <a:spLocks/>
            </p:cNvSpPr>
            <p:nvPr/>
          </p:nvSpPr>
          <p:spPr bwMode="auto">
            <a:xfrm>
              <a:off x="728" y="3013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10" name="Line 1670"/>
            <p:cNvSpPr>
              <a:spLocks noChangeShapeType="1"/>
            </p:cNvSpPr>
            <p:nvPr/>
          </p:nvSpPr>
          <p:spPr bwMode="auto">
            <a:xfrm>
              <a:off x="731" y="3015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11" name="Line 1671"/>
            <p:cNvSpPr>
              <a:spLocks noChangeShapeType="1"/>
            </p:cNvSpPr>
            <p:nvPr/>
          </p:nvSpPr>
          <p:spPr bwMode="auto">
            <a:xfrm flipV="1">
              <a:off x="798" y="3015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12" name="Line 1672"/>
            <p:cNvSpPr>
              <a:spLocks noChangeShapeType="1"/>
            </p:cNvSpPr>
            <p:nvPr/>
          </p:nvSpPr>
          <p:spPr bwMode="auto">
            <a:xfrm flipH="1">
              <a:off x="731" y="3015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13" name="Line 1673"/>
            <p:cNvSpPr>
              <a:spLocks noChangeShapeType="1"/>
            </p:cNvSpPr>
            <p:nvPr/>
          </p:nvSpPr>
          <p:spPr bwMode="auto">
            <a:xfrm>
              <a:off x="731" y="301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14" name="Line 1674"/>
            <p:cNvSpPr>
              <a:spLocks noChangeShapeType="1"/>
            </p:cNvSpPr>
            <p:nvPr/>
          </p:nvSpPr>
          <p:spPr bwMode="auto">
            <a:xfrm>
              <a:off x="739" y="3130"/>
              <a:ext cx="11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15" name="Line 1675"/>
            <p:cNvSpPr>
              <a:spLocks noChangeShapeType="1"/>
            </p:cNvSpPr>
            <p:nvPr/>
          </p:nvSpPr>
          <p:spPr bwMode="auto">
            <a:xfrm>
              <a:off x="792" y="2392"/>
              <a:ext cx="0" cy="6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16" name="Line 1676"/>
            <p:cNvSpPr>
              <a:spLocks noChangeShapeType="1"/>
            </p:cNvSpPr>
            <p:nvPr/>
          </p:nvSpPr>
          <p:spPr bwMode="auto">
            <a:xfrm>
              <a:off x="686" y="2705"/>
              <a:ext cx="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17" name="Oval 1677"/>
            <p:cNvSpPr>
              <a:spLocks noChangeArrowheads="1"/>
            </p:cNvSpPr>
            <p:nvPr/>
          </p:nvSpPr>
          <p:spPr bwMode="auto">
            <a:xfrm>
              <a:off x="661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18" name="Oval 1678"/>
            <p:cNvSpPr>
              <a:spLocks noChangeArrowheads="1"/>
            </p:cNvSpPr>
            <p:nvPr/>
          </p:nvSpPr>
          <p:spPr bwMode="auto">
            <a:xfrm>
              <a:off x="767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19" name="Line 1679"/>
            <p:cNvSpPr>
              <a:spLocks noChangeShapeType="1"/>
            </p:cNvSpPr>
            <p:nvPr/>
          </p:nvSpPr>
          <p:spPr bwMode="auto">
            <a:xfrm flipV="1">
              <a:off x="792" y="2185"/>
              <a:ext cx="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20" name="Line 1680"/>
            <p:cNvSpPr>
              <a:spLocks noChangeShapeType="1"/>
            </p:cNvSpPr>
            <p:nvPr/>
          </p:nvSpPr>
          <p:spPr bwMode="auto">
            <a:xfrm flipV="1">
              <a:off x="792" y="3122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21" name="Freeform 1681"/>
            <p:cNvSpPr>
              <a:spLocks/>
            </p:cNvSpPr>
            <p:nvPr/>
          </p:nvSpPr>
          <p:spPr bwMode="auto">
            <a:xfrm>
              <a:off x="1251" y="2285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22" name="Line 1682"/>
            <p:cNvSpPr>
              <a:spLocks noChangeShapeType="1"/>
            </p:cNvSpPr>
            <p:nvPr/>
          </p:nvSpPr>
          <p:spPr bwMode="auto">
            <a:xfrm>
              <a:off x="1254" y="2288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23" name="Line 1683"/>
            <p:cNvSpPr>
              <a:spLocks noChangeShapeType="1"/>
            </p:cNvSpPr>
            <p:nvPr/>
          </p:nvSpPr>
          <p:spPr bwMode="auto">
            <a:xfrm flipV="1">
              <a:off x="1321" y="2288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24" name="Line 1684"/>
            <p:cNvSpPr>
              <a:spLocks noChangeShapeType="1"/>
            </p:cNvSpPr>
            <p:nvPr/>
          </p:nvSpPr>
          <p:spPr bwMode="auto">
            <a:xfrm flipH="1">
              <a:off x="1254" y="2288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25" name="Line 1685"/>
            <p:cNvSpPr>
              <a:spLocks noChangeShapeType="1"/>
            </p:cNvSpPr>
            <p:nvPr/>
          </p:nvSpPr>
          <p:spPr bwMode="auto">
            <a:xfrm>
              <a:off x="1254" y="228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26" name="Line 1686"/>
            <p:cNvSpPr>
              <a:spLocks noChangeShapeType="1"/>
            </p:cNvSpPr>
            <p:nvPr/>
          </p:nvSpPr>
          <p:spPr bwMode="auto">
            <a:xfrm>
              <a:off x="1262" y="2403"/>
              <a:ext cx="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27" name="Freeform 1687"/>
            <p:cNvSpPr>
              <a:spLocks/>
            </p:cNvSpPr>
            <p:nvPr/>
          </p:nvSpPr>
          <p:spPr bwMode="auto">
            <a:xfrm>
              <a:off x="1251" y="3013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28" name="Line 1688"/>
            <p:cNvSpPr>
              <a:spLocks noChangeShapeType="1"/>
            </p:cNvSpPr>
            <p:nvPr/>
          </p:nvSpPr>
          <p:spPr bwMode="auto">
            <a:xfrm>
              <a:off x="1254" y="3015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29" name="Line 1689"/>
            <p:cNvSpPr>
              <a:spLocks noChangeShapeType="1"/>
            </p:cNvSpPr>
            <p:nvPr/>
          </p:nvSpPr>
          <p:spPr bwMode="auto">
            <a:xfrm flipV="1">
              <a:off x="1321" y="3015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30" name="Line 1690"/>
            <p:cNvSpPr>
              <a:spLocks noChangeShapeType="1"/>
            </p:cNvSpPr>
            <p:nvPr/>
          </p:nvSpPr>
          <p:spPr bwMode="auto">
            <a:xfrm flipH="1">
              <a:off x="1254" y="3015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31" name="Line 1691"/>
            <p:cNvSpPr>
              <a:spLocks noChangeShapeType="1"/>
            </p:cNvSpPr>
            <p:nvPr/>
          </p:nvSpPr>
          <p:spPr bwMode="auto">
            <a:xfrm>
              <a:off x="1254" y="301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32" name="Line 1692"/>
            <p:cNvSpPr>
              <a:spLocks noChangeShapeType="1"/>
            </p:cNvSpPr>
            <p:nvPr/>
          </p:nvSpPr>
          <p:spPr bwMode="auto">
            <a:xfrm>
              <a:off x="1262" y="3130"/>
              <a:ext cx="11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33" name="Line 1693"/>
            <p:cNvSpPr>
              <a:spLocks noChangeShapeType="1"/>
            </p:cNvSpPr>
            <p:nvPr/>
          </p:nvSpPr>
          <p:spPr bwMode="auto">
            <a:xfrm>
              <a:off x="1315" y="2392"/>
              <a:ext cx="0" cy="6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34" name="Line 1694"/>
            <p:cNvSpPr>
              <a:spLocks noChangeShapeType="1"/>
            </p:cNvSpPr>
            <p:nvPr/>
          </p:nvSpPr>
          <p:spPr bwMode="auto">
            <a:xfrm>
              <a:off x="1212" y="2705"/>
              <a:ext cx="1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35" name="Oval 1695"/>
            <p:cNvSpPr>
              <a:spLocks noChangeArrowheads="1"/>
            </p:cNvSpPr>
            <p:nvPr/>
          </p:nvSpPr>
          <p:spPr bwMode="auto">
            <a:xfrm>
              <a:off x="1186" y="2680"/>
              <a:ext cx="51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36" name="Oval 1696"/>
            <p:cNvSpPr>
              <a:spLocks noChangeArrowheads="1"/>
            </p:cNvSpPr>
            <p:nvPr/>
          </p:nvSpPr>
          <p:spPr bwMode="auto">
            <a:xfrm>
              <a:off x="1290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37" name="Line 1697"/>
            <p:cNvSpPr>
              <a:spLocks noChangeShapeType="1"/>
            </p:cNvSpPr>
            <p:nvPr/>
          </p:nvSpPr>
          <p:spPr bwMode="auto">
            <a:xfrm flipV="1">
              <a:off x="1315" y="2185"/>
              <a:ext cx="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38" name="Line 1698"/>
            <p:cNvSpPr>
              <a:spLocks noChangeShapeType="1"/>
            </p:cNvSpPr>
            <p:nvPr/>
          </p:nvSpPr>
          <p:spPr bwMode="auto">
            <a:xfrm flipV="1">
              <a:off x="1315" y="3122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39" name="Freeform 1699"/>
            <p:cNvSpPr>
              <a:spLocks/>
            </p:cNvSpPr>
            <p:nvPr/>
          </p:nvSpPr>
          <p:spPr bwMode="auto">
            <a:xfrm>
              <a:off x="1777" y="2285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40" name="Line 1700"/>
            <p:cNvSpPr>
              <a:spLocks noChangeShapeType="1"/>
            </p:cNvSpPr>
            <p:nvPr/>
          </p:nvSpPr>
          <p:spPr bwMode="auto">
            <a:xfrm>
              <a:off x="1779" y="2288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41" name="Line 1701"/>
            <p:cNvSpPr>
              <a:spLocks noChangeShapeType="1"/>
            </p:cNvSpPr>
            <p:nvPr/>
          </p:nvSpPr>
          <p:spPr bwMode="auto">
            <a:xfrm flipV="1">
              <a:off x="1846" y="2288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42" name="Line 1702"/>
            <p:cNvSpPr>
              <a:spLocks noChangeShapeType="1"/>
            </p:cNvSpPr>
            <p:nvPr/>
          </p:nvSpPr>
          <p:spPr bwMode="auto">
            <a:xfrm flipH="1">
              <a:off x="1779" y="2288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43" name="Line 1703"/>
            <p:cNvSpPr>
              <a:spLocks noChangeShapeType="1"/>
            </p:cNvSpPr>
            <p:nvPr/>
          </p:nvSpPr>
          <p:spPr bwMode="auto">
            <a:xfrm>
              <a:off x="1779" y="228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44" name="Line 1704"/>
            <p:cNvSpPr>
              <a:spLocks noChangeShapeType="1"/>
            </p:cNvSpPr>
            <p:nvPr/>
          </p:nvSpPr>
          <p:spPr bwMode="auto">
            <a:xfrm>
              <a:off x="1788" y="2403"/>
              <a:ext cx="1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45" name="Freeform 1705"/>
            <p:cNvSpPr>
              <a:spLocks/>
            </p:cNvSpPr>
            <p:nvPr/>
          </p:nvSpPr>
          <p:spPr bwMode="auto">
            <a:xfrm>
              <a:off x="1777" y="3013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46" name="Line 1706"/>
            <p:cNvSpPr>
              <a:spLocks noChangeShapeType="1"/>
            </p:cNvSpPr>
            <p:nvPr/>
          </p:nvSpPr>
          <p:spPr bwMode="auto">
            <a:xfrm>
              <a:off x="1779" y="3015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47" name="Line 1707"/>
            <p:cNvSpPr>
              <a:spLocks noChangeShapeType="1"/>
            </p:cNvSpPr>
            <p:nvPr/>
          </p:nvSpPr>
          <p:spPr bwMode="auto">
            <a:xfrm flipV="1">
              <a:off x="1846" y="3015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48" name="Line 1708"/>
            <p:cNvSpPr>
              <a:spLocks noChangeShapeType="1"/>
            </p:cNvSpPr>
            <p:nvPr/>
          </p:nvSpPr>
          <p:spPr bwMode="auto">
            <a:xfrm flipH="1">
              <a:off x="1779" y="3015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49" name="Line 1709"/>
            <p:cNvSpPr>
              <a:spLocks noChangeShapeType="1"/>
            </p:cNvSpPr>
            <p:nvPr/>
          </p:nvSpPr>
          <p:spPr bwMode="auto">
            <a:xfrm>
              <a:off x="1779" y="301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50" name="Line 1710"/>
            <p:cNvSpPr>
              <a:spLocks noChangeShapeType="1"/>
            </p:cNvSpPr>
            <p:nvPr/>
          </p:nvSpPr>
          <p:spPr bwMode="auto">
            <a:xfrm>
              <a:off x="1788" y="3130"/>
              <a:ext cx="1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51" name="Line 1711"/>
            <p:cNvSpPr>
              <a:spLocks noChangeShapeType="1"/>
            </p:cNvSpPr>
            <p:nvPr/>
          </p:nvSpPr>
          <p:spPr bwMode="auto">
            <a:xfrm>
              <a:off x="1841" y="2392"/>
              <a:ext cx="0" cy="6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52" name="Line 1712"/>
            <p:cNvSpPr>
              <a:spLocks noChangeShapeType="1"/>
            </p:cNvSpPr>
            <p:nvPr/>
          </p:nvSpPr>
          <p:spPr bwMode="auto">
            <a:xfrm>
              <a:off x="1735" y="2705"/>
              <a:ext cx="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53" name="Oval 1713"/>
            <p:cNvSpPr>
              <a:spLocks noChangeArrowheads="1"/>
            </p:cNvSpPr>
            <p:nvPr/>
          </p:nvSpPr>
          <p:spPr bwMode="auto">
            <a:xfrm>
              <a:off x="1709" y="2680"/>
              <a:ext cx="51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54" name="Oval 1714"/>
            <p:cNvSpPr>
              <a:spLocks noChangeArrowheads="1"/>
            </p:cNvSpPr>
            <p:nvPr/>
          </p:nvSpPr>
          <p:spPr bwMode="auto">
            <a:xfrm>
              <a:off x="1816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55" name="Line 1715"/>
            <p:cNvSpPr>
              <a:spLocks noChangeShapeType="1"/>
            </p:cNvSpPr>
            <p:nvPr/>
          </p:nvSpPr>
          <p:spPr bwMode="auto">
            <a:xfrm flipV="1">
              <a:off x="1841" y="2185"/>
              <a:ext cx="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56" name="Line 1716"/>
            <p:cNvSpPr>
              <a:spLocks noChangeShapeType="1"/>
            </p:cNvSpPr>
            <p:nvPr/>
          </p:nvSpPr>
          <p:spPr bwMode="auto">
            <a:xfrm flipV="1">
              <a:off x="1841" y="3122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57" name="Line 1717"/>
            <p:cNvSpPr>
              <a:spLocks noChangeShapeType="1"/>
            </p:cNvSpPr>
            <p:nvPr/>
          </p:nvSpPr>
          <p:spPr bwMode="auto">
            <a:xfrm>
              <a:off x="792" y="2185"/>
              <a:ext cx="14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58" name="Oval 1718"/>
            <p:cNvSpPr>
              <a:spLocks noChangeArrowheads="1"/>
            </p:cNvSpPr>
            <p:nvPr/>
          </p:nvSpPr>
          <p:spPr bwMode="auto">
            <a:xfrm>
              <a:off x="2235" y="2159"/>
              <a:ext cx="51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59" name="Line 1719"/>
            <p:cNvSpPr>
              <a:spLocks noChangeShapeType="1"/>
            </p:cNvSpPr>
            <p:nvPr/>
          </p:nvSpPr>
          <p:spPr bwMode="auto">
            <a:xfrm>
              <a:off x="792" y="3222"/>
              <a:ext cx="14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60" name="Oval 1720"/>
            <p:cNvSpPr>
              <a:spLocks noChangeArrowheads="1"/>
            </p:cNvSpPr>
            <p:nvPr/>
          </p:nvSpPr>
          <p:spPr bwMode="auto">
            <a:xfrm>
              <a:off x="2235" y="3197"/>
              <a:ext cx="51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61" name="Line 1721"/>
            <p:cNvSpPr>
              <a:spLocks noChangeShapeType="1"/>
            </p:cNvSpPr>
            <p:nvPr/>
          </p:nvSpPr>
          <p:spPr bwMode="auto">
            <a:xfrm flipV="1">
              <a:off x="2260" y="2378"/>
              <a:ext cx="0" cy="7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62" name="Freeform 1722"/>
            <p:cNvSpPr>
              <a:spLocks/>
            </p:cNvSpPr>
            <p:nvPr/>
          </p:nvSpPr>
          <p:spPr bwMode="auto">
            <a:xfrm>
              <a:off x="2216" y="2288"/>
              <a:ext cx="92" cy="92"/>
            </a:xfrm>
            <a:custGeom>
              <a:avLst/>
              <a:gdLst>
                <a:gd name="T0" fmla="*/ 92 w 92"/>
                <a:gd name="T1" fmla="*/ 92 h 92"/>
                <a:gd name="T2" fmla="*/ 44 w 92"/>
                <a:gd name="T3" fmla="*/ 0 h 92"/>
                <a:gd name="T4" fmla="*/ 0 w 92"/>
                <a:gd name="T5" fmla="*/ 92 h 92"/>
                <a:gd name="T6" fmla="*/ 92 w 92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92"/>
                <a:gd name="T14" fmla="*/ 92 w 92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92">
                  <a:moveTo>
                    <a:pt x="92" y="92"/>
                  </a:moveTo>
                  <a:lnTo>
                    <a:pt x="44" y="0"/>
                  </a:lnTo>
                  <a:lnTo>
                    <a:pt x="0" y="92"/>
                  </a:lnTo>
                  <a:lnTo>
                    <a:pt x="9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63" name="Line 1723"/>
            <p:cNvSpPr>
              <a:spLocks noChangeShapeType="1"/>
            </p:cNvSpPr>
            <p:nvPr/>
          </p:nvSpPr>
          <p:spPr bwMode="auto">
            <a:xfrm>
              <a:off x="1315" y="3222"/>
              <a:ext cx="5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64" name="Oval 1724"/>
            <p:cNvSpPr>
              <a:spLocks noChangeArrowheads="1"/>
            </p:cNvSpPr>
            <p:nvPr/>
          </p:nvSpPr>
          <p:spPr bwMode="auto">
            <a:xfrm>
              <a:off x="1290" y="3197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65" name="Oval 1725"/>
            <p:cNvSpPr>
              <a:spLocks noChangeArrowheads="1"/>
            </p:cNvSpPr>
            <p:nvPr/>
          </p:nvSpPr>
          <p:spPr bwMode="auto">
            <a:xfrm>
              <a:off x="1816" y="3197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66" name="Line 1726"/>
            <p:cNvSpPr>
              <a:spLocks noChangeShapeType="1"/>
            </p:cNvSpPr>
            <p:nvPr/>
          </p:nvSpPr>
          <p:spPr bwMode="auto">
            <a:xfrm>
              <a:off x="1315" y="2185"/>
              <a:ext cx="5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67" name="Oval 1727"/>
            <p:cNvSpPr>
              <a:spLocks noChangeArrowheads="1"/>
            </p:cNvSpPr>
            <p:nvPr/>
          </p:nvSpPr>
          <p:spPr bwMode="auto">
            <a:xfrm>
              <a:off x="1290" y="2159"/>
              <a:ext cx="50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68" name="Oval 1728"/>
            <p:cNvSpPr>
              <a:spLocks noChangeArrowheads="1"/>
            </p:cNvSpPr>
            <p:nvPr/>
          </p:nvSpPr>
          <p:spPr bwMode="auto">
            <a:xfrm>
              <a:off x="1816" y="2159"/>
              <a:ext cx="50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3769" name="Rectangle 1729"/>
            <p:cNvSpPr>
              <a:spLocks noChangeArrowheads="1"/>
            </p:cNvSpPr>
            <p:nvPr/>
          </p:nvSpPr>
          <p:spPr bwMode="auto">
            <a:xfrm>
              <a:off x="3206" y="3012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3770" name="Rectangle 1730"/>
            <p:cNvSpPr>
              <a:spLocks noChangeArrowheads="1"/>
            </p:cNvSpPr>
            <p:nvPr/>
          </p:nvSpPr>
          <p:spPr bwMode="auto">
            <a:xfrm>
              <a:off x="3273" y="3060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</p:grpSp>
      <p:sp>
        <p:nvSpPr>
          <p:cNvPr id="43087" name="Line 1080"/>
          <p:cNvSpPr>
            <a:spLocks noChangeShapeType="1"/>
          </p:cNvSpPr>
          <p:nvPr/>
        </p:nvSpPr>
        <p:spPr bwMode="auto">
          <a:xfrm>
            <a:off x="4140200" y="1484313"/>
            <a:ext cx="1754188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088" name="Freeform 1081"/>
          <p:cNvSpPr>
            <a:spLocks/>
          </p:cNvSpPr>
          <p:nvPr/>
        </p:nvSpPr>
        <p:spPr bwMode="auto">
          <a:xfrm>
            <a:off x="5940425" y="1412875"/>
            <a:ext cx="146050" cy="146050"/>
          </a:xfrm>
          <a:custGeom>
            <a:avLst/>
            <a:gdLst>
              <a:gd name="T0" fmla="*/ 0 w 92"/>
              <a:gd name="T1" fmla="*/ 231854397 h 92"/>
              <a:gd name="T2" fmla="*/ 231854397 w 92"/>
              <a:gd name="T3" fmla="*/ 113407837 h 92"/>
              <a:gd name="T4" fmla="*/ 0 w 92"/>
              <a:gd name="T5" fmla="*/ 0 h 92"/>
              <a:gd name="T6" fmla="*/ 0 w 92"/>
              <a:gd name="T7" fmla="*/ 23185439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92"/>
              <a:gd name="T14" fmla="*/ 92 w 92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92">
                <a:moveTo>
                  <a:pt x="0" y="92"/>
                </a:moveTo>
                <a:lnTo>
                  <a:pt x="92" y="45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089" name="Text Box 8"/>
          <p:cNvSpPr txBox="1">
            <a:spLocks noChangeArrowheads="1"/>
          </p:cNvSpPr>
          <p:nvPr/>
        </p:nvSpPr>
        <p:spPr bwMode="auto">
          <a:xfrm>
            <a:off x="395288" y="2565400"/>
            <a:ext cx="50403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63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Redresseur en étoile triphasé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Dreiphasengleichrichter: Sternschalt</a:t>
            </a:r>
            <a:r>
              <a:rPr lang="fr-FR" altLang="fr-FR"/>
              <a:t>ung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43090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59039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64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Redresseur en pont triphasé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Dreiphasengleichrichter: Brückenschalt</a:t>
            </a:r>
            <a:r>
              <a:rPr lang="fr-FR" altLang="fr-FR"/>
              <a:t>ung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43091" name="Line 1058"/>
          <p:cNvSpPr>
            <a:spLocks noChangeShapeType="1"/>
          </p:cNvSpPr>
          <p:nvPr/>
        </p:nvSpPr>
        <p:spPr bwMode="auto">
          <a:xfrm flipV="1">
            <a:off x="827088" y="620713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3092" name="Rectangle 1059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3079" name="Object 1095"/>
          <p:cNvGraphicFramePr>
            <a:graphicFrameLocks noChangeAspect="1"/>
          </p:cNvGraphicFramePr>
          <p:nvPr/>
        </p:nvGraphicFramePr>
        <p:xfrm>
          <a:off x="827088" y="692150"/>
          <a:ext cx="3333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7" name="Equation" r:id="rId3" imgW="330200" imgH="279400" progId="Equation.3">
                  <p:embed/>
                </p:oleObj>
              </mc:Choice>
              <mc:Fallback>
                <p:oleObj name="Equation" r:id="rId3" imgW="330200" imgH="279400" progId="Equation.3">
                  <p:embed/>
                  <p:pic>
                    <p:nvPicPr>
                      <p:cNvPr id="0" name="Picture 10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92150"/>
                        <a:ext cx="3333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93" name="Rectangle 1061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3080" name="Object 1096"/>
          <p:cNvGraphicFramePr>
            <a:graphicFrameLocks noChangeAspect="1"/>
          </p:cNvGraphicFramePr>
          <p:nvPr/>
        </p:nvGraphicFramePr>
        <p:xfrm>
          <a:off x="6011863" y="2289175"/>
          <a:ext cx="2016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8" name="Equation" r:id="rId5" imgW="1701800" imgH="330200" progId="Equation.3">
                  <p:embed/>
                </p:oleObj>
              </mc:Choice>
              <mc:Fallback>
                <p:oleObj name="Equation" r:id="rId5" imgW="1701800" imgH="330200" progId="Equation.3">
                  <p:embed/>
                  <p:pic>
                    <p:nvPicPr>
                      <p:cNvPr id="0" name="Picture 10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289175"/>
                        <a:ext cx="20161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94" name="Rectangle 106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3081" name="Object 1097"/>
          <p:cNvGraphicFramePr>
            <a:graphicFrameLocks noChangeAspect="1"/>
          </p:cNvGraphicFramePr>
          <p:nvPr/>
        </p:nvGraphicFramePr>
        <p:xfrm>
          <a:off x="6011863" y="2786063"/>
          <a:ext cx="11525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9" name="Equation" r:id="rId7" imgW="914400" imgH="254000" progId="Equation.3">
                  <p:embed/>
                </p:oleObj>
              </mc:Choice>
              <mc:Fallback>
                <p:oleObj name="Equation" r:id="rId7" imgW="914400" imgH="254000" progId="Equation.3">
                  <p:embed/>
                  <p:pic>
                    <p:nvPicPr>
                      <p:cNvPr id="0" name="Picture 1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86063"/>
                        <a:ext cx="11525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95" name="Rectangle 106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3082" name="Object 1098"/>
          <p:cNvGraphicFramePr>
            <a:graphicFrameLocks noChangeAspect="1"/>
          </p:cNvGraphicFramePr>
          <p:nvPr/>
        </p:nvGraphicFramePr>
        <p:xfrm>
          <a:off x="6011863" y="3227388"/>
          <a:ext cx="25923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0" name="Equation" r:id="rId9" imgW="2222500" imgH="342900" progId="Equation.3">
                  <p:embed/>
                </p:oleObj>
              </mc:Choice>
              <mc:Fallback>
                <p:oleObj name="Equation" r:id="rId9" imgW="2222500" imgH="342900" progId="Equation.3">
                  <p:embed/>
                  <p:pic>
                    <p:nvPicPr>
                      <p:cNvPr id="0" name="Picture 1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227388"/>
                        <a:ext cx="25923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96" name="Text Box 1067"/>
          <p:cNvSpPr txBox="1">
            <a:spLocks noChangeArrowheads="1"/>
          </p:cNvSpPr>
          <p:nvPr/>
        </p:nvSpPr>
        <p:spPr bwMode="auto">
          <a:xfrm>
            <a:off x="7956550" y="2349500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(10.75)</a:t>
            </a:r>
            <a:r>
              <a:rPr lang="fr-FR"/>
              <a:t> </a:t>
            </a:r>
          </a:p>
        </p:txBody>
      </p:sp>
      <p:sp>
        <p:nvSpPr>
          <p:cNvPr id="43097" name="Text Box 1068"/>
          <p:cNvSpPr txBox="1">
            <a:spLocks noChangeArrowheads="1"/>
          </p:cNvSpPr>
          <p:nvPr/>
        </p:nvSpPr>
        <p:spPr bwMode="auto">
          <a:xfrm>
            <a:off x="7956550" y="2781300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(10.76)</a:t>
            </a:r>
            <a:r>
              <a:rPr lang="fr-FR"/>
              <a:t> </a:t>
            </a:r>
          </a:p>
        </p:txBody>
      </p:sp>
      <p:sp>
        <p:nvSpPr>
          <p:cNvPr id="43098" name="Text Box 1069"/>
          <p:cNvSpPr txBox="1">
            <a:spLocks noChangeArrowheads="1"/>
          </p:cNvSpPr>
          <p:nvPr/>
        </p:nvSpPr>
        <p:spPr bwMode="auto">
          <a:xfrm>
            <a:off x="7956550" y="3644900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(10.77)</a:t>
            </a:r>
            <a:r>
              <a:rPr lang="fr-FR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9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4B0B842-B592-4545-A38D-457C635CDE5E}" type="slidenum">
              <a:rPr lang="fr-CH" sz="1000">
                <a:solidFill>
                  <a:srgbClr val="ACA39A"/>
                </a:solidFill>
              </a:rPr>
              <a:pPr algn="ctr"/>
              <a:t>19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131" name="Group 6"/>
          <p:cNvGrpSpPr>
            <a:grpSpLocks noChangeAspect="1"/>
          </p:cNvGrpSpPr>
          <p:nvPr/>
        </p:nvGrpSpPr>
        <p:grpSpPr bwMode="auto">
          <a:xfrm>
            <a:off x="755650" y="549275"/>
            <a:ext cx="5224463" cy="1876425"/>
            <a:chOff x="703" y="388"/>
            <a:chExt cx="3291" cy="1182"/>
          </a:xfrm>
        </p:grpSpPr>
        <p:sp>
          <p:nvSpPr>
            <p:cNvPr id="45822" name="AutoShape 5"/>
            <p:cNvSpPr>
              <a:spLocks noChangeAspect="1" noChangeArrowheads="1" noTextEdit="1"/>
            </p:cNvSpPr>
            <p:nvPr/>
          </p:nvSpPr>
          <p:spPr bwMode="auto">
            <a:xfrm>
              <a:off x="703" y="391"/>
              <a:ext cx="3291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23" name="Freeform 7"/>
            <p:cNvSpPr>
              <a:spLocks/>
            </p:cNvSpPr>
            <p:nvPr/>
          </p:nvSpPr>
          <p:spPr bwMode="auto">
            <a:xfrm>
              <a:off x="1143" y="663"/>
              <a:ext cx="83" cy="44"/>
            </a:xfrm>
            <a:custGeom>
              <a:avLst/>
              <a:gdLst>
                <a:gd name="T0" fmla="*/ 6 w 83"/>
                <a:gd name="T1" fmla="*/ 33 h 44"/>
                <a:gd name="T2" fmla="*/ 3 w 83"/>
                <a:gd name="T3" fmla="*/ 36 h 44"/>
                <a:gd name="T4" fmla="*/ 0 w 83"/>
                <a:gd name="T5" fmla="*/ 39 h 44"/>
                <a:gd name="T6" fmla="*/ 0 w 83"/>
                <a:gd name="T7" fmla="*/ 41 h 44"/>
                <a:gd name="T8" fmla="*/ 3 w 83"/>
                <a:gd name="T9" fmla="*/ 44 h 44"/>
                <a:gd name="T10" fmla="*/ 6 w 83"/>
                <a:gd name="T11" fmla="*/ 44 h 44"/>
                <a:gd name="T12" fmla="*/ 9 w 83"/>
                <a:gd name="T13" fmla="*/ 44 h 44"/>
                <a:gd name="T14" fmla="*/ 80 w 83"/>
                <a:gd name="T15" fmla="*/ 11 h 44"/>
                <a:gd name="T16" fmla="*/ 83 w 83"/>
                <a:gd name="T17" fmla="*/ 11 h 44"/>
                <a:gd name="T18" fmla="*/ 83 w 83"/>
                <a:gd name="T19" fmla="*/ 8 h 44"/>
                <a:gd name="T20" fmla="*/ 83 w 83"/>
                <a:gd name="T21" fmla="*/ 6 h 44"/>
                <a:gd name="T22" fmla="*/ 83 w 83"/>
                <a:gd name="T23" fmla="*/ 3 h 44"/>
                <a:gd name="T24" fmla="*/ 80 w 83"/>
                <a:gd name="T25" fmla="*/ 0 h 44"/>
                <a:gd name="T26" fmla="*/ 77 w 83"/>
                <a:gd name="T27" fmla="*/ 0 h 44"/>
                <a:gd name="T28" fmla="*/ 6 w 83"/>
                <a:gd name="T29" fmla="*/ 3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44"/>
                <a:gd name="T47" fmla="*/ 83 w 83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44">
                  <a:moveTo>
                    <a:pt x="6" y="33"/>
                  </a:moveTo>
                  <a:lnTo>
                    <a:pt x="3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24" name="Freeform 8"/>
            <p:cNvSpPr>
              <a:spLocks/>
            </p:cNvSpPr>
            <p:nvPr/>
          </p:nvSpPr>
          <p:spPr bwMode="auto">
            <a:xfrm>
              <a:off x="1132" y="696"/>
              <a:ext cx="94" cy="55"/>
            </a:xfrm>
            <a:custGeom>
              <a:avLst/>
              <a:gdLst>
                <a:gd name="T0" fmla="*/ 11 w 94"/>
                <a:gd name="T1" fmla="*/ 3 h 55"/>
                <a:gd name="T2" fmla="*/ 9 w 94"/>
                <a:gd name="T3" fmla="*/ 0 h 55"/>
                <a:gd name="T4" fmla="*/ 6 w 94"/>
                <a:gd name="T5" fmla="*/ 0 h 55"/>
                <a:gd name="T6" fmla="*/ 3 w 94"/>
                <a:gd name="T7" fmla="*/ 3 h 55"/>
                <a:gd name="T8" fmla="*/ 0 w 94"/>
                <a:gd name="T9" fmla="*/ 6 h 55"/>
                <a:gd name="T10" fmla="*/ 0 w 94"/>
                <a:gd name="T11" fmla="*/ 8 h 55"/>
                <a:gd name="T12" fmla="*/ 3 w 94"/>
                <a:gd name="T13" fmla="*/ 11 h 55"/>
                <a:gd name="T14" fmla="*/ 86 w 94"/>
                <a:gd name="T15" fmla="*/ 55 h 55"/>
                <a:gd name="T16" fmla="*/ 88 w 94"/>
                <a:gd name="T17" fmla="*/ 55 h 55"/>
                <a:gd name="T18" fmla="*/ 91 w 94"/>
                <a:gd name="T19" fmla="*/ 55 h 55"/>
                <a:gd name="T20" fmla="*/ 94 w 94"/>
                <a:gd name="T21" fmla="*/ 55 h 55"/>
                <a:gd name="T22" fmla="*/ 94 w 94"/>
                <a:gd name="T23" fmla="*/ 52 h 55"/>
                <a:gd name="T24" fmla="*/ 94 w 94"/>
                <a:gd name="T25" fmla="*/ 50 h 55"/>
                <a:gd name="T26" fmla="*/ 94 w 94"/>
                <a:gd name="T27" fmla="*/ 47 h 55"/>
                <a:gd name="T28" fmla="*/ 11 w 94"/>
                <a:gd name="T29" fmla="*/ 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55"/>
                <a:gd name="T47" fmla="*/ 94 w 94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55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91" y="55"/>
                  </a:lnTo>
                  <a:lnTo>
                    <a:pt x="94" y="55"/>
                  </a:lnTo>
                  <a:lnTo>
                    <a:pt x="94" y="52"/>
                  </a:lnTo>
                  <a:lnTo>
                    <a:pt x="94" y="50"/>
                  </a:lnTo>
                  <a:lnTo>
                    <a:pt x="94" y="4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25" name="Freeform 9"/>
            <p:cNvSpPr>
              <a:spLocks/>
            </p:cNvSpPr>
            <p:nvPr/>
          </p:nvSpPr>
          <p:spPr bwMode="auto">
            <a:xfrm>
              <a:off x="1176" y="732"/>
              <a:ext cx="50" cy="36"/>
            </a:xfrm>
            <a:custGeom>
              <a:avLst/>
              <a:gdLst>
                <a:gd name="T0" fmla="*/ 3 w 50"/>
                <a:gd name="T1" fmla="*/ 27 h 36"/>
                <a:gd name="T2" fmla="*/ 0 w 50"/>
                <a:gd name="T3" fmla="*/ 30 h 36"/>
                <a:gd name="T4" fmla="*/ 0 w 50"/>
                <a:gd name="T5" fmla="*/ 33 h 36"/>
                <a:gd name="T6" fmla="*/ 3 w 50"/>
                <a:gd name="T7" fmla="*/ 36 h 36"/>
                <a:gd name="T8" fmla="*/ 6 w 50"/>
                <a:gd name="T9" fmla="*/ 36 h 36"/>
                <a:gd name="T10" fmla="*/ 9 w 50"/>
                <a:gd name="T11" fmla="*/ 36 h 36"/>
                <a:gd name="T12" fmla="*/ 11 w 50"/>
                <a:gd name="T13" fmla="*/ 36 h 36"/>
                <a:gd name="T14" fmla="*/ 50 w 50"/>
                <a:gd name="T15" fmla="*/ 11 h 36"/>
                <a:gd name="T16" fmla="*/ 50 w 50"/>
                <a:gd name="T17" fmla="*/ 8 h 36"/>
                <a:gd name="T18" fmla="*/ 50 w 50"/>
                <a:gd name="T19" fmla="*/ 5 h 36"/>
                <a:gd name="T20" fmla="*/ 50 w 50"/>
                <a:gd name="T21" fmla="*/ 3 h 36"/>
                <a:gd name="T22" fmla="*/ 47 w 50"/>
                <a:gd name="T23" fmla="*/ 0 h 36"/>
                <a:gd name="T24" fmla="*/ 44 w 50"/>
                <a:gd name="T25" fmla="*/ 0 h 36"/>
                <a:gd name="T26" fmla="*/ 42 w 50"/>
                <a:gd name="T27" fmla="*/ 3 h 36"/>
                <a:gd name="T28" fmla="*/ 3 w 50"/>
                <a:gd name="T29" fmla="*/ 2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50" y="11"/>
                  </a:lnTo>
                  <a:lnTo>
                    <a:pt x="50" y="8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3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26" name="Freeform 10"/>
            <p:cNvSpPr>
              <a:spLocks/>
            </p:cNvSpPr>
            <p:nvPr/>
          </p:nvSpPr>
          <p:spPr bwMode="auto">
            <a:xfrm>
              <a:off x="1143" y="586"/>
              <a:ext cx="83" cy="41"/>
            </a:xfrm>
            <a:custGeom>
              <a:avLst/>
              <a:gdLst>
                <a:gd name="T0" fmla="*/ 6 w 83"/>
                <a:gd name="T1" fmla="*/ 30 h 41"/>
                <a:gd name="T2" fmla="*/ 3 w 83"/>
                <a:gd name="T3" fmla="*/ 33 h 41"/>
                <a:gd name="T4" fmla="*/ 0 w 83"/>
                <a:gd name="T5" fmla="*/ 36 h 41"/>
                <a:gd name="T6" fmla="*/ 0 w 83"/>
                <a:gd name="T7" fmla="*/ 39 h 41"/>
                <a:gd name="T8" fmla="*/ 3 w 83"/>
                <a:gd name="T9" fmla="*/ 41 h 41"/>
                <a:gd name="T10" fmla="*/ 6 w 83"/>
                <a:gd name="T11" fmla="*/ 41 h 41"/>
                <a:gd name="T12" fmla="*/ 9 w 83"/>
                <a:gd name="T13" fmla="*/ 41 h 41"/>
                <a:gd name="T14" fmla="*/ 80 w 83"/>
                <a:gd name="T15" fmla="*/ 11 h 41"/>
                <a:gd name="T16" fmla="*/ 83 w 83"/>
                <a:gd name="T17" fmla="*/ 11 h 41"/>
                <a:gd name="T18" fmla="*/ 83 w 83"/>
                <a:gd name="T19" fmla="*/ 8 h 41"/>
                <a:gd name="T20" fmla="*/ 83 w 83"/>
                <a:gd name="T21" fmla="*/ 6 h 41"/>
                <a:gd name="T22" fmla="*/ 83 w 83"/>
                <a:gd name="T23" fmla="*/ 3 h 41"/>
                <a:gd name="T24" fmla="*/ 80 w 83"/>
                <a:gd name="T25" fmla="*/ 0 h 41"/>
                <a:gd name="T26" fmla="*/ 77 w 83"/>
                <a:gd name="T27" fmla="*/ 0 h 41"/>
                <a:gd name="T28" fmla="*/ 6 w 83"/>
                <a:gd name="T29" fmla="*/ 3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41"/>
                <a:gd name="T47" fmla="*/ 83 w 83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41">
                  <a:moveTo>
                    <a:pt x="6" y="30"/>
                  </a:moveTo>
                  <a:lnTo>
                    <a:pt x="3" y="33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27" name="Freeform 11"/>
            <p:cNvSpPr>
              <a:spLocks/>
            </p:cNvSpPr>
            <p:nvPr/>
          </p:nvSpPr>
          <p:spPr bwMode="auto">
            <a:xfrm>
              <a:off x="1132" y="616"/>
              <a:ext cx="94" cy="58"/>
            </a:xfrm>
            <a:custGeom>
              <a:avLst/>
              <a:gdLst>
                <a:gd name="T0" fmla="*/ 11 w 94"/>
                <a:gd name="T1" fmla="*/ 3 h 58"/>
                <a:gd name="T2" fmla="*/ 9 w 94"/>
                <a:gd name="T3" fmla="*/ 0 h 58"/>
                <a:gd name="T4" fmla="*/ 6 w 94"/>
                <a:gd name="T5" fmla="*/ 0 h 58"/>
                <a:gd name="T6" fmla="*/ 3 w 94"/>
                <a:gd name="T7" fmla="*/ 3 h 58"/>
                <a:gd name="T8" fmla="*/ 0 w 94"/>
                <a:gd name="T9" fmla="*/ 6 h 58"/>
                <a:gd name="T10" fmla="*/ 0 w 94"/>
                <a:gd name="T11" fmla="*/ 9 h 58"/>
                <a:gd name="T12" fmla="*/ 3 w 94"/>
                <a:gd name="T13" fmla="*/ 11 h 58"/>
                <a:gd name="T14" fmla="*/ 86 w 94"/>
                <a:gd name="T15" fmla="*/ 58 h 58"/>
                <a:gd name="T16" fmla="*/ 88 w 94"/>
                <a:gd name="T17" fmla="*/ 58 h 58"/>
                <a:gd name="T18" fmla="*/ 91 w 94"/>
                <a:gd name="T19" fmla="*/ 58 h 58"/>
                <a:gd name="T20" fmla="*/ 94 w 94"/>
                <a:gd name="T21" fmla="*/ 58 h 58"/>
                <a:gd name="T22" fmla="*/ 94 w 94"/>
                <a:gd name="T23" fmla="*/ 55 h 58"/>
                <a:gd name="T24" fmla="*/ 94 w 94"/>
                <a:gd name="T25" fmla="*/ 53 h 58"/>
                <a:gd name="T26" fmla="*/ 94 w 94"/>
                <a:gd name="T27" fmla="*/ 50 h 58"/>
                <a:gd name="T28" fmla="*/ 11 w 94"/>
                <a:gd name="T29" fmla="*/ 3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58"/>
                <a:gd name="T47" fmla="*/ 94 w 94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58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91" y="58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53"/>
                  </a:lnTo>
                  <a:lnTo>
                    <a:pt x="94" y="5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28" name="Freeform 12"/>
            <p:cNvSpPr>
              <a:spLocks/>
            </p:cNvSpPr>
            <p:nvPr/>
          </p:nvSpPr>
          <p:spPr bwMode="auto">
            <a:xfrm>
              <a:off x="1143" y="509"/>
              <a:ext cx="83" cy="44"/>
            </a:xfrm>
            <a:custGeom>
              <a:avLst/>
              <a:gdLst>
                <a:gd name="T0" fmla="*/ 6 w 83"/>
                <a:gd name="T1" fmla="*/ 33 h 44"/>
                <a:gd name="T2" fmla="*/ 3 w 83"/>
                <a:gd name="T3" fmla="*/ 36 h 44"/>
                <a:gd name="T4" fmla="*/ 0 w 83"/>
                <a:gd name="T5" fmla="*/ 39 h 44"/>
                <a:gd name="T6" fmla="*/ 0 w 83"/>
                <a:gd name="T7" fmla="*/ 41 h 44"/>
                <a:gd name="T8" fmla="*/ 3 w 83"/>
                <a:gd name="T9" fmla="*/ 44 h 44"/>
                <a:gd name="T10" fmla="*/ 6 w 83"/>
                <a:gd name="T11" fmla="*/ 44 h 44"/>
                <a:gd name="T12" fmla="*/ 9 w 83"/>
                <a:gd name="T13" fmla="*/ 44 h 44"/>
                <a:gd name="T14" fmla="*/ 80 w 83"/>
                <a:gd name="T15" fmla="*/ 11 h 44"/>
                <a:gd name="T16" fmla="*/ 83 w 83"/>
                <a:gd name="T17" fmla="*/ 11 h 44"/>
                <a:gd name="T18" fmla="*/ 83 w 83"/>
                <a:gd name="T19" fmla="*/ 8 h 44"/>
                <a:gd name="T20" fmla="*/ 83 w 83"/>
                <a:gd name="T21" fmla="*/ 6 h 44"/>
                <a:gd name="T22" fmla="*/ 83 w 83"/>
                <a:gd name="T23" fmla="*/ 3 h 44"/>
                <a:gd name="T24" fmla="*/ 80 w 83"/>
                <a:gd name="T25" fmla="*/ 0 h 44"/>
                <a:gd name="T26" fmla="*/ 77 w 83"/>
                <a:gd name="T27" fmla="*/ 0 h 44"/>
                <a:gd name="T28" fmla="*/ 6 w 83"/>
                <a:gd name="T29" fmla="*/ 3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44"/>
                <a:gd name="T47" fmla="*/ 83 w 83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44">
                  <a:moveTo>
                    <a:pt x="6" y="33"/>
                  </a:moveTo>
                  <a:lnTo>
                    <a:pt x="3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29" name="Freeform 13"/>
            <p:cNvSpPr>
              <a:spLocks/>
            </p:cNvSpPr>
            <p:nvPr/>
          </p:nvSpPr>
          <p:spPr bwMode="auto">
            <a:xfrm>
              <a:off x="1132" y="542"/>
              <a:ext cx="94" cy="55"/>
            </a:xfrm>
            <a:custGeom>
              <a:avLst/>
              <a:gdLst>
                <a:gd name="T0" fmla="*/ 11 w 94"/>
                <a:gd name="T1" fmla="*/ 3 h 55"/>
                <a:gd name="T2" fmla="*/ 9 w 94"/>
                <a:gd name="T3" fmla="*/ 0 h 55"/>
                <a:gd name="T4" fmla="*/ 6 w 94"/>
                <a:gd name="T5" fmla="*/ 0 h 55"/>
                <a:gd name="T6" fmla="*/ 3 w 94"/>
                <a:gd name="T7" fmla="*/ 3 h 55"/>
                <a:gd name="T8" fmla="*/ 0 w 94"/>
                <a:gd name="T9" fmla="*/ 6 h 55"/>
                <a:gd name="T10" fmla="*/ 0 w 94"/>
                <a:gd name="T11" fmla="*/ 8 h 55"/>
                <a:gd name="T12" fmla="*/ 3 w 94"/>
                <a:gd name="T13" fmla="*/ 11 h 55"/>
                <a:gd name="T14" fmla="*/ 86 w 94"/>
                <a:gd name="T15" fmla="*/ 55 h 55"/>
                <a:gd name="T16" fmla="*/ 88 w 94"/>
                <a:gd name="T17" fmla="*/ 55 h 55"/>
                <a:gd name="T18" fmla="*/ 91 w 94"/>
                <a:gd name="T19" fmla="*/ 55 h 55"/>
                <a:gd name="T20" fmla="*/ 94 w 94"/>
                <a:gd name="T21" fmla="*/ 55 h 55"/>
                <a:gd name="T22" fmla="*/ 94 w 94"/>
                <a:gd name="T23" fmla="*/ 52 h 55"/>
                <a:gd name="T24" fmla="*/ 94 w 94"/>
                <a:gd name="T25" fmla="*/ 50 h 55"/>
                <a:gd name="T26" fmla="*/ 94 w 94"/>
                <a:gd name="T27" fmla="*/ 47 h 55"/>
                <a:gd name="T28" fmla="*/ 11 w 94"/>
                <a:gd name="T29" fmla="*/ 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55"/>
                <a:gd name="T47" fmla="*/ 94 w 94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55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91" y="55"/>
                  </a:lnTo>
                  <a:lnTo>
                    <a:pt x="94" y="55"/>
                  </a:lnTo>
                  <a:lnTo>
                    <a:pt x="94" y="52"/>
                  </a:lnTo>
                  <a:lnTo>
                    <a:pt x="94" y="50"/>
                  </a:lnTo>
                  <a:lnTo>
                    <a:pt x="94" y="4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30" name="Freeform 14"/>
            <p:cNvSpPr>
              <a:spLocks/>
            </p:cNvSpPr>
            <p:nvPr/>
          </p:nvSpPr>
          <p:spPr bwMode="auto">
            <a:xfrm>
              <a:off x="1176" y="484"/>
              <a:ext cx="50" cy="36"/>
            </a:xfrm>
            <a:custGeom>
              <a:avLst/>
              <a:gdLst>
                <a:gd name="T0" fmla="*/ 11 w 50"/>
                <a:gd name="T1" fmla="*/ 3 h 36"/>
                <a:gd name="T2" fmla="*/ 9 w 50"/>
                <a:gd name="T3" fmla="*/ 0 h 36"/>
                <a:gd name="T4" fmla="*/ 6 w 50"/>
                <a:gd name="T5" fmla="*/ 0 h 36"/>
                <a:gd name="T6" fmla="*/ 3 w 50"/>
                <a:gd name="T7" fmla="*/ 3 h 36"/>
                <a:gd name="T8" fmla="*/ 0 w 50"/>
                <a:gd name="T9" fmla="*/ 6 h 36"/>
                <a:gd name="T10" fmla="*/ 0 w 50"/>
                <a:gd name="T11" fmla="*/ 9 h 36"/>
                <a:gd name="T12" fmla="*/ 3 w 50"/>
                <a:gd name="T13" fmla="*/ 11 h 36"/>
                <a:gd name="T14" fmla="*/ 42 w 50"/>
                <a:gd name="T15" fmla="*/ 36 h 36"/>
                <a:gd name="T16" fmla="*/ 44 w 50"/>
                <a:gd name="T17" fmla="*/ 36 h 36"/>
                <a:gd name="T18" fmla="*/ 47 w 50"/>
                <a:gd name="T19" fmla="*/ 36 h 36"/>
                <a:gd name="T20" fmla="*/ 50 w 50"/>
                <a:gd name="T21" fmla="*/ 36 h 36"/>
                <a:gd name="T22" fmla="*/ 50 w 50"/>
                <a:gd name="T23" fmla="*/ 33 h 36"/>
                <a:gd name="T24" fmla="*/ 50 w 50"/>
                <a:gd name="T25" fmla="*/ 31 h 36"/>
                <a:gd name="T26" fmla="*/ 50 w 50"/>
                <a:gd name="T27" fmla="*/ 28 h 36"/>
                <a:gd name="T28" fmla="*/ 11 w 5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7" y="36"/>
                  </a:lnTo>
                  <a:lnTo>
                    <a:pt x="50" y="36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5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31" name="Line 15"/>
            <p:cNvSpPr>
              <a:spLocks noChangeShapeType="1"/>
            </p:cNvSpPr>
            <p:nvPr/>
          </p:nvSpPr>
          <p:spPr bwMode="auto">
            <a:xfrm flipV="1">
              <a:off x="1182" y="762"/>
              <a:ext cx="3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32" name="Line 16"/>
            <p:cNvSpPr>
              <a:spLocks noChangeShapeType="1"/>
            </p:cNvSpPr>
            <p:nvPr/>
          </p:nvSpPr>
          <p:spPr bwMode="auto">
            <a:xfrm flipV="1">
              <a:off x="1182" y="410"/>
              <a:ext cx="3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33" name="Line 17"/>
            <p:cNvSpPr>
              <a:spLocks noChangeShapeType="1"/>
            </p:cNvSpPr>
            <p:nvPr/>
          </p:nvSpPr>
          <p:spPr bwMode="auto">
            <a:xfrm>
              <a:off x="775" y="1029"/>
              <a:ext cx="0" cy="4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34" name="Freeform 18"/>
            <p:cNvSpPr>
              <a:spLocks/>
            </p:cNvSpPr>
            <p:nvPr/>
          </p:nvSpPr>
          <p:spPr bwMode="auto">
            <a:xfrm>
              <a:off x="706" y="1215"/>
              <a:ext cx="129" cy="113"/>
            </a:xfrm>
            <a:custGeom>
              <a:avLst/>
              <a:gdLst>
                <a:gd name="T0" fmla="*/ 0 w 129"/>
                <a:gd name="T1" fmla="*/ 0 h 113"/>
                <a:gd name="T2" fmla="*/ 66 w 129"/>
                <a:gd name="T3" fmla="*/ 113 h 113"/>
                <a:gd name="T4" fmla="*/ 129 w 129"/>
                <a:gd name="T5" fmla="*/ 0 h 113"/>
                <a:gd name="T6" fmla="*/ 0 w 129"/>
                <a:gd name="T7" fmla="*/ 0 h 113"/>
                <a:gd name="T8" fmla="*/ 0 w 12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3"/>
                <a:gd name="T17" fmla="*/ 129 w 12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3">
                  <a:moveTo>
                    <a:pt x="0" y="0"/>
                  </a:moveTo>
                  <a:lnTo>
                    <a:pt x="66" y="113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35" name="Line 19"/>
            <p:cNvSpPr>
              <a:spLocks noChangeShapeType="1"/>
            </p:cNvSpPr>
            <p:nvPr/>
          </p:nvSpPr>
          <p:spPr bwMode="auto">
            <a:xfrm>
              <a:off x="709" y="1218"/>
              <a:ext cx="66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36" name="Line 20"/>
            <p:cNvSpPr>
              <a:spLocks noChangeShapeType="1"/>
            </p:cNvSpPr>
            <p:nvPr/>
          </p:nvSpPr>
          <p:spPr bwMode="auto">
            <a:xfrm flipV="1">
              <a:off x="775" y="1218"/>
              <a:ext cx="63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37" name="Line 21"/>
            <p:cNvSpPr>
              <a:spLocks noChangeShapeType="1"/>
            </p:cNvSpPr>
            <p:nvPr/>
          </p:nvSpPr>
          <p:spPr bwMode="auto">
            <a:xfrm flipH="1">
              <a:off x="709" y="1218"/>
              <a:ext cx="1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38" name="Line 22"/>
            <p:cNvSpPr>
              <a:spLocks noChangeShapeType="1"/>
            </p:cNvSpPr>
            <p:nvPr/>
          </p:nvSpPr>
          <p:spPr bwMode="auto">
            <a:xfrm>
              <a:off x="709" y="121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39" name="Line 23"/>
            <p:cNvSpPr>
              <a:spLocks noChangeShapeType="1"/>
            </p:cNvSpPr>
            <p:nvPr/>
          </p:nvSpPr>
          <p:spPr bwMode="auto">
            <a:xfrm>
              <a:off x="728" y="1323"/>
              <a:ext cx="10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40" name="Freeform 24"/>
            <p:cNvSpPr>
              <a:spLocks/>
            </p:cNvSpPr>
            <p:nvPr/>
          </p:nvSpPr>
          <p:spPr bwMode="auto">
            <a:xfrm>
              <a:off x="871" y="930"/>
              <a:ext cx="88" cy="55"/>
            </a:xfrm>
            <a:custGeom>
              <a:avLst/>
              <a:gdLst>
                <a:gd name="T0" fmla="*/ 11 w 88"/>
                <a:gd name="T1" fmla="*/ 2 h 55"/>
                <a:gd name="T2" fmla="*/ 8 w 88"/>
                <a:gd name="T3" fmla="*/ 0 h 55"/>
                <a:gd name="T4" fmla="*/ 5 w 88"/>
                <a:gd name="T5" fmla="*/ 0 h 55"/>
                <a:gd name="T6" fmla="*/ 3 w 88"/>
                <a:gd name="T7" fmla="*/ 2 h 55"/>
                <a:gd name="T8" fmla="*/ 0 w 88"/>
                <a:gd name="T9" fmla="*/ 5 h 55"/>
                <a:gd name="T10" fmla="*/ 0 w 88"/>
                <a:gd name="T11" fmla="*/ 8 h 55"/>
                <a:gd name="T12" fmla="*/ 3 w 88"/>
                <a:gd name="T13" fmla="*/ 11 h 55"/>
                <a:gd name="T14" fmla="*/ 80 w 88"/>
                <a:gd name="T15" fmla="*/ 55 h 55"/>
                <a:gd name="T16" fmla="*/ 82 w 88"/>
                <a:gd name="T17" fmla="*/ 55 h 55"/>
                <a:gd name="T18" fmla="*/ 85 w 88"/>
                <a:gd name="T19" fmla="*/ 55 h 55"/>
                <a:gd name="T20" fmla="*/ 88 w 88"/>
                <a:gd name="T21" fmla="*/ 55 h 55"/>
                <a:gd name="T22" fmla="*/ 88 w 88"/>
                <a:gd name="T23" fmla="*/ 52 h 55"/>
                <a:gd name="T24" fmla="*/ 88 w 88"/>
                <a:gd name="T25" fmla="*/ 49 h 55"/>
                <a:gd name="T26" fmla="*/ 88 w 88"/>
                <a:gd name="T27" fmla="*/ 46 h 55"/>
                <a:gd name="T28" fmla="*/ 11 w 88"/>
                <a:gd name="T29" fmla="*/ 2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55"/>
                <a:gd name="T47" fmla="*/ 88 w 8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55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0" y="55"/>
                  </a:lnTo>
                  <a:lnTo>
                    <a:pt x="82" y="55"/>
                  </a:lnTo>
                  <a:lnTo>
                    <a:pt x="85" y="55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88" y="4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41" name="Line 25"/>
            <p:cNvSpPr>
              <a:spLocks noChangeShapeType="1"/>
            </p:cNvSpPr>
            <p:nvPr/>
          </p:nvSpPr>
          <p:spPr bwMode="auto">
            <a:xfrm>
              <a:off x="876" y="924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42" name="Freeform 26"/>
            <p:cNvSpPr>
              <a:spLocks/>
            </p:cNvSpPr>
            <p:nvPr/>
          </p:nvSpPr>
          <p:spPr bwMode="auto">
            <a:xfrm>
              <a:off x="832" y="982"/>
              <a:ext cx="50" cy="36"/>
            </a:xfrm>
            <a:custGeom>
              <a:avLst/>
              <a:gdLst>
                <a:gd name="T0" fmla="*/ 11 w 50"/>
                <a:gd name="T1" fmla="*/ 3 h 36"/>
                <a:gd name="T2" fmla="*/ 9 w 50"/>
                <a:gd name="T3" fmla="*/ 0 h 36"/>
                <a:gd name="T4" fmla="*/ 6 w 50"/>
                <a:gd name="T5" fmla="*/ 0 h 36"/>
                <a:gd name="T6" fmla="*/ 3 w 50"/>
                <a:gd name="T7" fmla="*/ 3 h 36"/>
                <a:gd name="T8" fmla="*/ 0 w 50"/>
                <a:gd name="T9" fmla="*/ 5 h 36"/>
                <a:gd name="T10" fmla="*/ 0 w 50"/>
                <a:gd name="T11" fmla="*/ 8 h 36"/>
                <a:gd name="T12" fmla="*/ 3 w 50"/>
                <a:gd name="T13" fmla="*/ 11 h 36"/>
                <a:gd name="T14" fmla="*/ 42 w 50"/>
                <a:gd name="T15" fmla="*/ 36 h 36"/>
                <a:gd name="T16" fmla="*/ 44 w 50"/>
                <a:gd name="T17" fmla="*/ 36 h 36"/>
                <a:gd name="T18" fmla="*/ 47 w 50"/>
                <a:gd name="T19" fmla="*/ 36 h 36"/>
                <a:gd name="T20" fmla="*/ 50 w 50"/>
                <a:gd name="T21" fmla="*/ 36 h 36"/>
                <a:gd name="T22" fmla="*/ 50 w 50"/>
                <a:gd name="T23" fmla="*/ 33 h 36"/>
                <a:gd name="T24" fmla="*/ 50 w 50"/>
                <a:gd name="T25" fmla="*/ 30 h 36"/>
                <a:gd name="T26" fmla="*/ 50 w 50"/>
                <a:gd name="T27" fmla="*/ 27 h 36"/>
                <a:gd name="T28" fmla="*/ 11 w 5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7" y="36"/>
                  </a:lnTo>
                  <a:lnTo>
                    <a:pt x="50" y="36"/>
                  </a:lnTo>
                  <a:lnTo>
                    <a:pt x="50" y="33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43" name="Freeform 27"/>
            <p:cNvSpPr>
              <a:spLocks/>
            </p:cNvSpPr>
            <p:nvPr/>
          </p:nvSpPr>
          <p:spPr bwMode="auto">
            <a:xfrm>
              <a:off x="948" y="894"/>
              <a:ext cx="82" cy="55"/>
            </a:xfrm>
            <a:custGeom>
              <a:avLst/>
              <a:gdLst>
                <a:gd name="T0" fmla="*/ 11 w 82"/>
                <a:gd name="T1" fmla="*/ 3 h 55"/>
                <a:gd name="T2" fmla="*/ 8 w 82"/>
                <a:gd name="T3" fmla="*/ 0 h 55"/>
                <a:gd name="T4" fmla="*/ 5 w 82"/>
                <a:gd name="T5" fmla="*/ 0 h 55"/>
                <a:gd name="T6" fmla="*/ 3 w 82"/>
                <a:gd name="T7" fmla="*/ 3 h 55"/>
                <a:gd name="T8" fmla="*/ 0 w 82"/>
                <a:gd name="T9" fmla="*/ 5 h 55"/>
                <a:gd name="T10" fmla="*/ 0 w 82"/>
                <a:gd name="T11" fmla="*/ 8 h 55"/>
                <a:gd name="T12" fmla="*/ 3 w 82"/>
                <a:gd name="T13" fmla="*/ 11 h 55"/>
                <a:gd name="T14" fmla="*/ 74 w 82"/>
                <a:gd name="T15" fmla="*/ 55 h 55"/>
                <a:gd name="T16" fmla="*/ 77 w 82"/>
                <a:gd name="T17" fmla="*/ 55 h 55"/>
                <a:gd name="T18" fmla="*/ 80 w 82"/>
                <a:gd name="T19" fmla="*/ 55 h 55"/>
                <a:gd name="T20" fmla="*/ 82 w 82"/>
                <a:gd name="T21" fmla="*/ 55 h 55"/>
                <a:gd name="T22" fmla="*/ 82 w 82"/>
                <a:gd name="T23" fmla="*/ 52 h 55"/>
                <a:gd name="T24" fmla="*/ 82 w 82"/>
                <a:gd name="T25" fmla="*/ 49 h 55"/>
                <a:gd name="T26" fmla="*/ 82 w 82"/>
                <a:gd name="T27" fmla="*/ 47 h 55"/>
                <a:gd name="T28" fmla="*/ 11 w 82"/>
                <a:gd name="T29" fmla="*/ 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55"/>
                <a:gd name="T47" fmla="*/ 82 w 82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55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4" y="55"/>
                  </a:lnTo>
                  <a:lnTo>
                    <a:pt x="77" y="55"/>
                  </a:lnTo>
                  <a:lnTo>
                    <a:pt x="80" y="55"/>
                  </a:lnTo>
                  <a:lnTo>
                    <a:pt x="82" y="55"/>
                  </a:lnTo>
                  <a:lnTo>
                    <a:pt x="82" y="52"/>
                  </a:lnTo>
                  <a:lnTo>
                    <a:pt x="82" y="49"/>
                  </a:lnTo>
                  <a:lnTo>
                    <a:pt x="82" y="4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44" name="Line 28"/>
            <p:cNvSpPr>
              <a:spLocks noChangeShapeType="1"/>
            </p:cNvSpPr>
            <p:nvPr/>
          </p:nvSpPr>
          <p:spPr bwMode="auto">
            <a:xfrm>
              <a:off x="953" y="891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45" name="Freeform 29"/>
            <p:cNvSpPr>
              <a:spLocks/>
            </p:cNvSpPr>
            <p:nvPr/>
          </p:nvSpPr>
          <p:spPr bwMode="auto">
            <a:xfrm>
              <a:off x="1019" y="850"/>
              <a:ext cx="86" cy="63"/>
            </a:xfrm>
            <a:custGeom>
              <a:avLst/>
              <a:gdLst>
                <a:gd name="T0" fmla="*/ 11 w 86"/>
                <a:gd name="T1" fmla="*/ 3 h 63"/>
                <a:gd name="T2" fmla="*/ 9 w 86"/>
                <a:gd name="T3" fmla="*/ 0 h 63"/>
                <a:gd name="T4" fmla="*/ 6 w 86"/>
                <a:gd name="T5" fmla="*/ 0 h 63"/>
                <a:gd name="T6" fmla="*/ 3 w 86"/>
                <a:gd name="T7" fmla="*/ 3 h 63"/>
                <a:gd name="T8" fmla="*/ 0 w 86"/>
                <a:gd name="T9" fmla="*/ 5 h 63"/>
                <a:gd name="T10" fmla="*/ 0 w 86"/>
                <a:gd name="T11" fmla="*/ 8 h 63"/>
                <a:gd name="T12" fmla="*/ 3 w 86"/>
                <a:gd name="T13" fmla="*/ 11 h 63"/>
                <a:gd name="T14" fmla="*/ 77 w 86"/>
                <a:gd name="T15" fmla="*/ 63 h 63"/>
                <a:gd name="T16" fmla="*/ 80 w 86"/>
                <a:gd name="T17" fmla="*/ 63 h 63"/>
                <a:gd name="T18" fmla="*/ 83 w 86"/>
                <a:gd name="T19" fmla="*/ 63 h 63"/>
                <a:gd name="T20" fmla="*/ 86 w 86"/>
                <a:gd name="T21" fmla="*/ 63 h 63"/>
                <a:gd name="T22" fmla="*/ 86 w 86"/>
                <a:gd name="T23" fmla="*/ 60 h 63"/>
                <a:gd name="T24" fmla="*/ 86 w 86"/>
                <a:gd name="T25" fmla="*/ 58 h 63"/>
                <a:gd name="T26" fmla="*/ 86 w 86"/>
                <a:gd name="T27" fmla="*/ 55 h 63"/>
                <a:gd name="T28" fmla="*/ 11 w 86"/>
                <a:gd name="T29" fmla="*/ 3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63"/>
                <a:gd name="T47" fmla="*/ 86 w 86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63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7" y="63"/>
                  </a:lnTo>
                  <a:lnTo>
                    <a:pt x="80" y="63"/>
                  </a:lnTo>
                  <a:lnTo>
                    <a:pt x="83" y="63"/>
                  </a:lnTo>
                  <a:lnTo>
                    <a:pt x="86" y="63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6" y="5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46" name="Line 30"/>
            <p:cNvSpPr>
              <a:spLocks noChangeShapeType="1"/>
            </p:cNvSpPr>
            <p:nvPr/>
          </p:nvSpPr>
          <p:spPr bwMode="auto">
            <a:xfrm>
              <a:off x="1025" y="855"/>
              <a:ext cx="3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47" name="Line 31"/>
            <p:cNvSpPr>
              <a:spLocks noChangeShapeType="1"/>
            </p:cNvSpPr>
            <p:nvPr/>
          </p:nvSpPr>
          <p:spPr bwMode="auto">
            <a:xfrm>
              <a:off x="1110" y="864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48" name="Line 32"/>
            <p:cNvSpPr>
              <a:spLocks noChangeShapeType="1"/>
            </p:cNvSpPr>
            <p:nvPr/>
          </p:nvSpPr>
          <p:spPr bwMode="auto">
            <a:xfrm flipV="1">
              <a:off x="775" y="996"/>
              <a:ext cx="63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49" name="Freeform 33"/>
            <p:cNvSpPr>
              <a:spLocks/>
            </p:cNvSpPr>
            <p:nvPr/>
          </p:nvSpPr>
          <p:spPr bwMode="auto">
            <a:xfrm>
              <a:off x="1105" y="828"/>
              <a:ext cx="82" cy="41"/>
            </a:xfrm>
            <a:custGeom>
              <a:avLst/>
              <a:gdLst>
                <a:gd name="T0" fmla="*/ 5 w 82"/>
                <a:gd name="T1" fmla="*/ 30 h 41"/>
                <a:gd name="T2" fmla="*/ 2 w 82"/>
                <a:gd name="T3" fmla="*/ 33 h 41"/>
                <a:gd name="T4" fmla="*/ 0 w 82"/>
                <a:gd name="T5" fmla="*/ 36 h 41"/>
                <a:gd name="T6" fmla="*/ 0 w 82"/>
                <a:gd name="T7" fmla="*/ 38 h 41"/>
                <a:gd name="T8" fmla="*/ 2 w 82"/>
                <a:gd name="T9" fmla="*/ 41 h 41"/>
                <a:gd name="T10" fmla="*/ 5 w 82"/>
                <a:gd name="T11" fmla="*/ 41 h 41"/>
                <a:gd name="T12" fmla="*/ 8 w 82"/>
                <a:gd name="T13" fmla="*/ 41 h 41"/>
                <a:gd name="T14" fmla="*/ 80 w 82"/>
                <a:gd name="T15" fmla="*/ 8 h 41"/>
                <a:gd name="T16" fmla="*/ 82 w 82"/>
                <a:gd name="T17" fmla="*/ 8 h 41"/>
                <a:gd name="T18" fmla="*/ 82 w 82"/>
                <a:gd name="T19" fmla="*/ 5 h 41"/>
                <a:gd name="T20" fmla="*/ 82 w 82"/>
                <a:gd name="T21" fmla="*/ 5 h 41"/>
                <a:gd name="T22" fmla="*/ 82 w 82"/>
                <a:gd name="T23" fmla="*/ 3 h 41"/>
                <a:gd name="T24" fmla="*/ 80 w 82"/>
                <a:gd name="T25" fmla="*/ 0 h 41"/>
                <a:gd name="T26" fmla="*/ 77 w 82"/>
                <a:gd name="T27" fmla="*/ 0 h 41"/>
                <a:gd name="T28" fmla="*/ 5 w 82"/>
                <a:gd name="T29" fmla="*/ 3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41"/>
                <a:gd name="T47" fmla="*/ 82 w 82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41">
                  <a:moveTo>
                    <a:pt x="5" y="30"/>
                  </a:moveTo>
                  <a:lnTo>
                    <a:pt x="2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8" y="41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50" name="Freeform 34"/>
            <p:cNvSpPr>
              <a:spLocks/>
            </p:cNvSpPr>
            <p:nvPr/>
          </p:nvSpPr>
          <p:spPr bwMode="auto">
            <a:xfrm>
              <a:off x="1399" y="930"/>
              <a:ext cx="88" cy="55"/>
            </a:xfrm>
            <a:custGeom>
              <a:avLst/>
              <a:gdLst>
                <a:gd name="T0" fmla="*/ 88 w 88"/>
                <a:gd name="T1" fmla="*/ 11 h 55"/>
                <a:gd name="T2" fmla="*/ 88 w 88"/>
                <a:gd name="T3" fmla="*/ 8 h 55"/>
                <a:gd name="T4" fmla="*/ 88 w 88"/>
                <a:gd name="T5" fmla="*/ 5 h 55"/>
                <a:gd name="T6" fmla="*/ 88 w 88"/>
                <a:gd name="T7" fmla="*/ 2 h 55"/>
                <a:gd name="T8" fmla="*/ 85 w 88"/>
                <a:gd name="T9" fmla="*/ 0 h 55"/>
                <a:gd name="T10" fmla="*/ 83 w 88"/>
                <a:gd name="T11" fmla="*/ 0 h 55"/>
                <a:gd name="T12" fmla="*/ 80 w 88"/>
                <a:gd name="T13" fmla="*/ 2 h 55"/>
                <a:gd name="T14" fmla="*/ 3 w 88"/>
                <a:gd name="T15" fmla="*/ 46 h 55"/>
                <a:gd name="T16" fmla="*/ 0 w 88"/>
                <a:gd name="T17" fmla="*/ 49 h 55"/>
                <a:gd name="T18" fmla="*/ 0 w 88"/>
                <a:gd name="T19" fmla="*/ 52 h 55"/>
                <a:gd name="T20" fmla="*/ 3 w 88"/>
                <a:gd name="T21" fmla="*/ 55 h 55"/>
                <a:gd name="T22" fmla="*/ 6 w 88"/>
                <a:gd name="T23" fmla="*/ 55 h 55"/>
                <a:gd name="T24" fmla="*/ 8 w 88"/>
                <a:gd name="T25" fmla="*/ 55 h 55"/>
                <a:gd name="T26" fmla="*/ 11 w 88"/>
                <a:gd name="T27" fmla="*/ 55 h 55"/>
                <a:gd name="T28" fmla="*/ 88 w 88"/>
                <a:gd name="T29" fmla="*/ 1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55"/>
                <a:gd name="T47" fmla="*/ 88 w 8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55">
                  <a:moveTo>
                    <a:pt x="88" y="11"/>
                  </a:moveTo>
                  <a:lnTo>
                    <a:pt x="88" y="8"/>
                  </a:lnTo>
                  <a:lnTo>
                    <a:pt x="88" y="5"/>
                  </a:lnTo>
                  <a:lnTo>
                    <a:pt x="88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1" y="55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51" name="Line 35"/>
            <p:cNvSpPr>
              <a:spLocks noChangeShapeType="1"/>
            </p:cNvSpPr>
            <p:nvPr/>
          </p:nvSpPr>
          <p:spPr bwMode="auto">
            <a:xfrm>
              <a:off x="1482" y="924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52" name="Freeform 36"/>
            <p:cNvSpPr>
              <a:spLocks/>
            </p:cNvSpPr>
            <p:nvPr/>
          </p:nvSpPr>
          <p:spPr bwMode="auto">
            <a:xfrm>
              <a:off x="1476" y="982"/>
              <a:ext cx="50" cy="36"/>
            </a:xfrm>
            <a:custGeom>
              <a:avLst/>
              <a:gdLst>
                <a:gd name="T0" fmla="*/ 50 w 50"/>
                <a:gd name="T1" fmla="*/ 11 h 36"/>
                <a:gd name="T2" fmla="*/ 50 w 50"/>
                <a:gd name="T3" fmla="*/ 8 h 36"/>
                <a:gd name="T4" fmla="*/ 50 w 50"/>
                <a:gd name="T5" fmla="*/ 5 h 36"/>
                <a:gd name="T6" fmla="*/ 50 w 50"/>
                <a:gd name="T7" fmla="*/ 3 h 36"/>
                <a:gd name="T8" fmla="*/ 47 w 50"/>
                <a:gd name="T9" fmla="*/ 0 h 36"/>
                <a:gd name="T10" fmla="*/ 44 w 50"/>
                <a:gd name="T11" fmla="*/ 0 h 36"/>
                <a:gd name="T12" fmla="*/ 41 w 50"/>
                <a:gd name="T13" fmla="*/ 3 h 36"/>
                <a:gd name="T14" fmla="*/ 3 w 50"/>
                <a:gd name="T15" fmla="*/ 27 h 36"/>
                <a:gd name="T16" fmla="*/ 0 w 50"/>
                <a:gd name="T17" fmla="*/ 30 h 36"/>
                <a:gd name="T18" fmla="*/ 0 w 50"/>
                <a:gd name="T19" fmla="*/ 33 h 36"/>
                <a:gd name="T20" fmla="*/ 3 w 50"/>
                <a:gd name="T21" fmla="*/ 36 h 36"/>
                <a:gd name="T22" fmla="*/ 6 w 50"/>
                <a:gd name="T23" fmla="*/ 36 h 36"/>
                <a:gd name="T24" fmla="*/ 8 w 50"/>
                <a:gd name="T25" fmla="*/ 36 h 36"/>
                <a:gd name="T26" fmla="*/ 11 w 50"/>
                <a:gd name="T27" fmla="*/ 36 h 36"/>
                <a:gd name="T28" fmla="*/ 50 w 50"/>
                <a:gd name="T29" fmla="*/ 11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6"/>
                <a:gd name="T47" fmla="*/ 50 w 5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6">
                  <a:moveTo>
                    <a:pt x="50" y="11"/>
                  </a:moveTo>
                  <a:lnTo>
                    <a:pt x="50" y="8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53" name="Freeform 37"/>
            <p:cNvSpPr>
              <a:spLocks/>
            </p:cNvSpPr>
            <p:nvPr/>
          </p:nvSpPr>
          <p:spPr bwMode="auto">
            <a:xfrm>
              <a:off x="1328" y="894"/>
              <a:ext cx="82" cy="55"/>
            </a:xfrm>
            <a:custGeom>
              <a:avLst/>
              <a:gdLst>
                <a:gd name="T0" fmla="*/ 82 w 82"/>
                <a:gd name="T1" fmla="*/ 11 h 55"/>
                <a:gd name="T2" fmla="*/ 82 w 82"/>
                <a:gd name="T3" fmla="*/ 8 h 55"/>
                <a:gd name="T4" fmla="*/ 82 w 82"/>
                <a:gd name="T5" fmla="*/ 5 h 55"/>
                <a:gd name="T6" fmla="*/ 82 w 82"/>
                <a:gd name="T7" fmla="*/ 3 h 55"/>
                <a:gd name="T8" fmla="*/ 79 w 82"/>
                <a:gd name="T9" fmla="*/ 0 h 55"/>
                <a:gd name="T10" fmla="*/ 77 w 82"/>
                <a:gd name="T11" fmla="*/ 0 h 55"/>
                <a:gd name="T12" fmla="*/ 74 w 82"/>
                <a:gd name="T13" fmla="*/ 3 h 55"/>
                <a:gd name="T14" fmla="*/ 2 w 82"/>
                <a:gd name="T15" fmla="*/ 47 h 55"/>
                <a:gd name="T16" fmla="*/ 0 w 82"/>
                <a:gd name="T17" fmla="*/ 49 h 55"/>
                <a:gd name="T18" fmla="*/ 0 w 82"/>
                <a:gd name="T19" fmla="*/ 52 h 55"/>
                <a:gd name="T20" fmla="*/ 2 w 82"/>
                <a:gd name="T21" fmla="*/ 55 h 55"/>
                <a:gd name="T22" fmla="*/ 5 w 82"/>
                <a:gd name="T23" fmla="*/ 55 h 55"/>
                <a:gd name="T24" fmla="*/ 8 w 82"/>
                <a:gd name="T25" fmla="*/ 55 h 55"/>
                <a:gd name="T26" fmla="*/ 11 w 82"/>
                <a:gd name="T27" fmla="*/ 55 h 55"/>
                <a:gd name="T28" fmla="*/ 82 w 82"/>
                <a:gd name="T29" fmla="*/ 1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55"/>
                <a:gd name="T47" fmla="*/ 82 w 82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55">
                  <a:moveTo>
                    <a:pt x="82" y="11"/>
                  </a:moveTo>
                  <a:lnTo>
                    <a:pt x="82" y="8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4" y="3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11" y="55"/>
                  </a:lnTo>
                  <a:lnTo>
                    <a:pt x="8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54" name="Line 38"/>
            <p:cNvSpPr>
              <a:spLocks noChangeShapeType="1"/>
            </p:cNvSpPr>
            <p:nvPr/>
          </p:nvSpPr>
          <p:spPr bwMode="auto">
            <a:xfrm>
              <a:off x="1405" y="891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55" name="Freeform 39"/>
            <p:cNvSpPr>
              <a:spLocks/>
            </p:cNvSpPr>
            <p:nvPr/>
          </p:nvSpPr>
          <p:spPr bwMode="auto">
            <a:xfrm>
              <a:off x="1253" y="850"/>
              <a:ext cx="86" cy="63"/>
            </a:xfrm>
            <a:custGeom>
              <a:avLst/>
              <a:gdLst>
                <a:gd name="T0" fmla="*/ 86 w 86"/>
                <a:gd name="T1" fmla="*/ 11 h 63"/>
                <a:gd name="T2" fmla="*/ 86 w 86"/>
                <a:gd name="T3" fmla="*/ 8 h 63"/>
                <a:gd name="T4" fmla="*/ 86 w 86"/>
                <a:gd name="T5" fmla="*/ 5 h 63"/>
                <a:gd name="T6" fmla="*/ 86 w 86"/>
                <a:gd name="T7" fmla="*/ 3 h 63"/>
                <a:gd name="T8" fmla="*/ 83 w 86"/>
                <a:gd name="T9" fmla="*/ 0 h 63"/>
                <a:gd name="T10" fmla="*/ 80 w 86"/>
                <a:gd name="T11" fmla="*/ 0 h 63"/>
                <a:gd name="T12" fmla="*/ 77 w 86"/>
                <a:gd name="T13" fmla="*/ 3 h 63"/>
                <a:gd name="T14" fmla="*/ 3 w 86"/>
                <a:gd name="T15" fmla="*/ 55 h 63"/>
                <a:gd name="T16" fmla="*/ 0 w 86"/>
                <a:gd name="T17" fmla="*/ 58 h 63"/>
                <a:gd name="T18" fmla="*/ 0 w 86"/>
                <a:gd name="T19" fmla="*/ 60 h 63"/>
                <a:gd name="T20" fmla="*/ 3 w 86"/>
                <a:gd name="T21" fmla="*/ 63 h 63"/>
                <a:gd name="T22" fmla="*/ 6 w 86"/>
                <a:gd name="T23" fmla="*/ 63 h 63"/>
                <a:gd name="T24" fmla="*/ 9 w 86"/>
                <a:gd name="T25" fmla="*/ 63 h 63"/>
                <a:gd name="T26" fmla="*/ 11 w 86"/>
                <a:gd name="T27" fmla="*/ 63 h 63"/>
                <a:gd name="T28" fmla="*/ 86 w 86"/>
                <a:gd name="T29" fmla="*/ 11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63"/>
                <a:gd name="T47" fmla="*/ 86 w 86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63">
                  <a:moveTo>
                    <a:pt x="86" y="11"/>
                  </a:moveTo>
                  <a:lnTo>
                    <a:pt x="86" y="8"/>
                  </a:lnTo>
                  <a:lnTo>
                    <a:pt x="86" y="5"/>
                  </a:lnTo>
                  <a:lnTo>
                    <a:pt x="86" y="3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7" y="3"/>
                  </a:lnTo>
                  <a:lnTo>
                    <a:pt x="3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3" y="63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56" name="Line 40"/>
            <p:cNvSpPr>
              <a:spLocks noChangeShapeType="1"/>
            </p:cNvSpPr>
            <p:nvPr/>
          </p:nvSpPr>
          <p:spPr bwMode="auto">
            <a:xfrm>
              <a:off x="1333" y="855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57" name="Line 41"/>
            <p:cNvSpPr>
              <a:spLocks noChangeShapeType="1"/>
            </p:cNvSpPr>
            <p:nvPr/>
          </p:nvSpPr>
          <p:spPr bwMode="auto">
            <a:xfrm>
              <a:off x="1259" y="864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58" name="Line 42"/>
            <p:cNvSpPr>
              <a:spLocks noChangeShapeType="1"/>
            </p:cNvSpPr>
            <p:nvPr/>
          </p:nvSpPr>
          <p:spPr bwMode="auto">
            <a:xfrm flipH="1" flipV="1">
              <a:off x="1520" y="996"/>
              <a:ext cx="64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59" name="Freeform 43"/>
            <p:cNvSpPr>
              <a:spLocks/>
            </p:cNvSpPr>
            <p:nvPr/>
          </p:nvSpPr>
          <p:spPr bwMode="auto">
            <a:xfrm>
              <a:off x="1176" y="828"/>
              <a:ext cx="77" cy="41"/>
            </a:xfrm>
            <a:custGeom>
              <a:avLst/>
              <a:gdLst>
                <a:gd name="T0" fmla="*/ 72 w 77"/>
                <a:gd name="T1" fmla="*/ 41 h 41"/>
                <a:gd name="T2" fmla="*/ 75 w 77"/>
                <a:gd name="T3" fmla="*/ 41 h 41"/>
                <a:gd name="T4" fmla="*/ 77 w 77"/>
                <a:gd name="T5" fmla="*/ 41 h 41"/>
                <a:gd name="T6" fmla="*/ 77 w 77"/>
                <a:gd name="T7" fmla="*/ 38 h 41"/>
                <a:gd name="T8" fmla="*/ 77 w 77"/>
                <a:gd name="T9" fmla="*/ 36 h 41"/>
                <a:gd name="T10" fmla="*/ 77 w 77"/>
                <a:gd name="T11" fmla="*/ 33 h 41"/>
                <a:gd name="T12" fmla="*/ 75 w 77"/>
                <a:gd name="T13" fmla="*/ 30 h 41"/>
                <a:gd name="T14" fmla="*/ 9 w 77"/>
                <a:gd name="T15" fmla="*/ 0 h 41"/>
                <a:gd name="T16" fmla="*/ 6 w 77"/>
                <a:gd name="T17" fmla="*/ 0 h 41"/>
                <a:gd name="T18" fmla="*/ 3 w 77"/>
                <a:gd name="T19" fmla="*/ 3 h 41"/>
                <a:gd name="T20" fmla="*/ 0 w 77"/>
                <a:gd name="T21" fmla="*/ 5 h 41"/>
                <a:gd name="T22" fmla="*/ 0 w 77"/>
                <a:gd name="T23" fmla="*/ 5 h 41"/>
                <a:gd name="T24" fmla="*/ 3 w 77"/>
                <a:gd name="T25" fmla="*/ 8 h 41"/>
                <a:gd name="T26" fmla="*/ 6 w 77"/>
                <a:gd name="T27" fmla="*/ 8 h 41"/>
                <a:gd name="T28" fmla="*/ 72 w 77"/>
                <a:gd name="T29" fmla="*/ 41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41"/>
                <a:gd name="T47" fmla="*/ 77 w 7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41">
                  <a:moveTo>
                    <a:pt x="72" y="41"/>
                  </a:moveTo>
                  <a:lnTo>
                    <a:pt x="75" y="41"/>
                  </a:lnTo>
                  <a:lnTo>
                    <a:pt x="77" y="41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7" y="33"/>
                  </a:lnTo>
                  <a:lnTo>
                    <a:pt x="75" y="3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lnTo>
                    <a:pt x="72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60" name="Line 44"/>
            <p:cNvSpPr>
              <a:spLocks noChangeShapeType="1"/>
            </p:cNvSpPr>
            <p:nvPr/>
          </p:nvSpPr>
          <p:spPr bwMode="auto">
            <a:xfrm>
              <a:off x="1592" y="1029"/>
              <a:ext cx="0" cy="4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61" name="Freeform 45"/>
            <p:cNvSpPr>
              <a:spLocks/>
            </p:cNvSpPr>
            <p:nvPr/>
          </p:nvSpPr>
          <p:spPr bwMode="auto">
            <a:xfrm>
              <a:off x="1526" y="1215"/>
              <a:ext cx="129" cy="113"/>
            </a:xfrm>
            <a:custGeom>
              <a:avLst/>
              <a:gdLst>
                <a:gd name="T0" fmla="*/ 0 w 129"/>
                <a:gd name="T1" fmla="*/ 0 h 113"/>
                <a:gd name="T2" fmla="*/ 63 w 129"/>
                <a:gd name="T3" fmla="*/ 113 h 113"/>
                <a:gd name="T4" fmla="*/ 129 w 129"/>
                <a:gd name="T5" fmla="*/ 0 h 113"/>
                <a:gd name="T6" fmla="*/ 0 w 129"/>
                <a:gd name="T7" fmla="*/ 0 h 113"/>
                <a:gd name="T8" fmla="*/ 0 w 12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3"/>
                <a:gd name="T17" fmla="*/ 129 w 12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3">
                  <a:moveTo>
                    <a:pt x="0" y="0"/>
                  </a:moveTo>
                  <a:lnTo>
                    <a:pt x="63" y="113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62" name="Line 46"/>
            <p:cNvSpPr>
              <a:spLocks noChangeShapeType="1"/>
            </p:cNvSpPr>
            <p:nvPr/>
          </p:nvSpPr>
          <p:spPr bwMode="auto">
            <a:xfrm>
              <a:off x="1529" y="1218"/>
              <a:ext cx="63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63" name="Line 47"/>
            <p:cNvSpPr>
              <a:spLocks noChangeShapeType="1"/>
            </p:cNvSpPr>
            <p:nvPr/>
          </p:nvSpPr>
          <p:spPr bwMode="auto">
            <a:xfrm flipV="1">
              <a:off x="1592" y="1218"/>
              <a:ext cx="66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64" name="Line 48"/>
            <p:cNvSpPr>
              <a:spLocks noChangeShapeType="1"/>
            </p:cNvSpPr>
            <p:nvPr/>
          </p:nvSpPr>
          <p:spPr bwMode="auto">
            <a:xfrm flipH="1">
              <a:off x="1529" y="1218"/>
              <a:ext cx="1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65" name="Line 49"/>
            <p:cNvSpPr>
              <a:spLocks noChangeShapeType="1"/>
            </p:cNvSpPr>
            <p:nvPr/>
          </p:nvSpPr>
          <p:spPr bwMode="auto">
            <a:xfrm>
              <a:off x="1529" y="121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66" name="Line 50"/>
            <p:cNvSpPr>
              <a:spLocks noChangeShapeType="1"/>
            </p:cNvSpPr>
            <p:nvPr/>
          </p:nvSpPr>
          <p:spPr bwMode="auto">
            <a:xfrm>
              <a:off x="1537" y="1323"/>
              <a:ext cx="11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67" name="Line 51"/>
            <p:cNvSpPr>
              <a:spLocks noChangeShapeType="1"/>
            </p:cNvSpPr>
            <p:nvPr/>
          </p:nvSpPr>
          <p:spPr bwMode="auto">
            <a:xfrm>
              <a:off x="1870" y="410"/>
              <a:ext cx="2" cy="1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68" name="Freeform 52"/>
            <p:cNvSpPr>
              <a:spLocks/>
            </p:cNvSpPr>
            <p:nvPr/>
          </p:nvSpPr>
          <p:spPr bwMode="auto">
            <a:xfrm>
              <a:off x="1804" y="1215"/>
              <a:ext cx="118" cy="113"/>
            </a:xfrm>
            <a:custGeom>
              <a:avLst/>
              <a:gdLst>
                <a:gd name="T0" fmla="*/ 0 w 118"/>
                <a:gd name="T1" fmla="*/ 0 h 113"/>
                <a:gd name="T2" fmla="*/ 66 w 118"/>
                <a:gd name="T3" fmla="*/ 113 h 113"/>
                <a:gd name="T4" fmla="*/ 118 w 118"/>
                <a:gd name="T5" fmla="*/ 0 h 113"/>
                <a:gd name="T6" fmla="*/ 0 w 118"/>
                <a:gd name="T7" fmla="*/ 0 h 113"/>
                <a:gd name="T8" fmla="*/ 0 w 11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3"/>
                <a:gd name="T17" fmla="*/ 118 w 11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3">
                  <a:moveTo>
                    <a:pt x="0" y="0"/>
                  </a:moveTo>
                  <a:lnTo>
                    <a:pt x="66" y="113"/>
                  </a:lnTo>
                  <a:lnTo>
                    <a:pt x="1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69" name="Line 53"/>
            <p:cNvSpPr>
              <a:spLocks noChangeShapeType="1"/>
            </p:cNvSpPr>
            <p:nvPr/>
          </p:nvSpPr>
          <p:spPr bwMode="auto">
            <a:xfrm>
              <a:off x="1806" y="1218"/>
              <a:ext cx="66" cy="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70" name="Line 54"/>
            <p:cNvSpPr>
              <a:spLocks noChangeShapeType="1"/>
            </p:cNvSpPr>
            <p:nvPr/>
          </p:nvSpPr>
          <p:spPr bwMode="auto">
            <a:xfrm flipV="1">
              <a:off x="1872" y="1218"/>
              <a:ext cx="5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71" name="Line 55"/>
            <p:cNvSpPr>
              <a:spLocks noChangeShapeType="1"/>
            </p:cNvSpPr>
            <p:nvPr/>
          </p:nvSpPr>
          <p:spPr bwMode="auto">
            <a:xfrm flipH="1">
              <a:off x="1806" y="1218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72" name="Line 56"/>
            <p:cNvSpPr>
              <a:spLocks noChangeShapeType="1"/>
            </p:cNvSpPr>
            <p:nvPr/>
          </p:nvSpPr>
          <p:spPr bwMode="auto">
            <a:xfrm>
              <a:off x="1806" y="121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73" name="Line 57"/>
            <p:cNvSpPr>
              <a:spLocks noChangeShapeType="1"/>
            </p:cNvSpPr>
            <p:nvPr/>
          </p:nvSpPr>
          <p:spPr bwMode="auto">
            <a:xfrm>
              <a:off x="1815" y="1323"/>
              <a:ext cx="11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74" name="Line 58"/>
            <p:cNvSpPr>
              <a:spLocks noChangeShapeType="1"/>
            </p:cNvSpPr>
            <p:nvPr/>
          </p:nvSpPr>
          <p:spPr bwMode="auto">
            <a:xfrm>
              <a:off x="775" y="1510"/>
              <a:ext cx="109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75" name="Line 59"/>
            <p:cNvSpPr>
              <a:spLocks noChangeShapeType="1"/>
            </p:cNvSpPr>
            <p:nvPr/>
          </p:nvSpPr>
          <p:spPr bwMode="auto">
            <a:xfrm>
              <a:off x="1182" y="410"/>
              <a:ext cx="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76" name="Line 60"/>
            <p:cNvSpPr>
              <a:spLocks noChangeShapeType="1"/>
            </p:cNvSpPr>
            <p:nvPr/>
          </p:nvSpPr>
          <p:spPr bwMode="auto">
            <a:xfrm flipV="1">
              <a:off x="1182" y="1383"/>
              <a:ext cx="3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77" name="Oval 61"/>
            <p:cNvSpPr>
              <a:spLocks noChangeArrowheads="1"/>
            </p:cNvSpPr>
            <p:nvPr/>
          </p:nvSpPr>
          <p:spPr bwMode="auto">
            <a:xfrm>
              <a:off x="1154" y="1353"/>
              <a:ext cx="47" cy="4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78" name="Oval 62"/>
            <p:cNvSpPr>
              <a:spLocks noChangeArrowheads="1"/>
            </p:cNvSpPr>
            <p:nvPr/>
          </p:nvSpPr>
          <p:spPr bwMode="auto">
            <a:xfrm>
              <a:off x="1155" y="1356"/>
              <a:ext cx="48" cy="43"/>
            </a:xfrm>
            <a:prstGeom prst="ellips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79" name="Line 63"/>
            <p:cNvSpPr>
              <a:spLocks noChangeShapeType="1"/>
            </p:cNvSpPr>
            <p:nvPr/>
          </p:nvSpPr>
          <p:spPr bwMode="auto">
            <a:xfrm>
              <a:off x="1182" y="839"/>
              <a:ext cx="3" cy="2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80" name="Oval 64"/>
            <p:cNvSpPr>
              <a:spLocks noChangeArrowheads="1"/>
            </p:cNvSpPr>
            <p:nvPr/>
          </p:nvSpPr>
          <p:spPr bwMode="auto">
            <a:xfrm>
              <a:off x="1154" y="1081"/>
              <a:ext cx="47" cy="4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81" name="Oval 65"/>
            <p:cNvSpPr>
              <a:spLocks noChangeArrowheads="1"/>
            </p:cNvSpPr>
            <p:nvPr/>
          </p:nvSpPr>
          <p:spPr bwMode="auto">
            <a:xfrm>
              <a:off x="1155" y="1079"/>
              <a:ext cx="48" cy="42"/>
            </a:xfrm>
            <a:prstGeom prst="ellips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82" name="Freeform 66"/>
            <p:cNvSpPr>
              <a:spLocks/>
            </p:cNvSpPr>
            <p:nvPr/>
          </p:nvSpPr>
          <p:spPr bwMode="auto">
            <a:xfrm>
              <a:off x="1218" y="1114"/>
              <a:ext cx="66" cy="85"/>
            </a:xfrm>
            <a:custGeom>
              <a:avLst/>
              <a:gdLst>
                <a:gd name="T0" fmla="*/ 27 w 66"/>
                <a:gd name="T1" fmla="*/ 0 h 85"/>
                <a:gd name="T2" fmla="*/ 66 w 66"/>
                <a:gd name="T3" fmla="*/ 85 h 85"/>
                <a:gd name="T4" fmla="*/ 27 w 66"/>
                <a:gd name="T5" fmla="*/ 85 h 85"/>
                <a:gd name="T6" fmla="*/ 0 w 66"/>
                <a:gd name="T7" fmla="*/ 85 h 85"/>
                <a:gd name="T8" fmla="*/ 27 w 66"/>
                <a:gd name="T9" fmla="*/ 0 h 85"/>
                <a:gd name="T10" fmla="*/ 27 w 66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5"/>
                <a:gd name="T20" fmla="*/ 66 w 66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5">
                  <a:moveTo>
                    <a:pt x="27" y="0"/>
                  </a:moveTo>
                  <a:lnTo>
                    <a:pt x="66" y="85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83" name="Line 67"/>
            <p:cNvSpPr>
              <a:spLocks noChangeShapeType="1"/>
            </p:cNvSpPr>
            <p:nvPr/>
          </p:nvSpPr>
          <p:spPr bwMode="auto">
            <a:xfrm flipV="1">
              <a:off x="1248" y="1202"/>
              <a:ext cx="0" cy="1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84" name="Rectangle 68"/>
            <p:cNvSpPr>
              <a:spLocks noChangeArrowheads="1"/>
            </p:cNvSpPr>
            <p:nvPr/>
          </p:nvSpPr>
          <p:spPr bwMode="auto">
            <a:xfrm>
              <a:off x="967" y="592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4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 sz="1400"/>
            </a:p>
          </p:txBody>
        </p:sp>
        <p:sp>
          <p:nvSpPr>
            <p:cNvPr id="45885" name="Rectangle 69"/>
            <p:cNvSpPr>
              <a:spLocks noChangeArrowheads="1"/>
            </p:cNvSpPr>
            <p:nvPr/>
          </p:nvSpPr>
          <p:spPr bwMode="auto">
            <a:xfrm>
              <a:off x="1041" y="63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45886" name="Rectangle 70"/>
            <p:cNvSpPr>
              <a:spLocks noChangeArrowheads="1"/>
            </p:cNvSpPr>
            <p:nvPr/>
          </p:nvSpPr>
          <p:spPr bwMode="auto">
            <a:xfrm>
              <a:off x="1273" y="1210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5887" name="Rectangle 71"/>
            <p:cNvSpPr>
              <a:spLocks noChangeArrowheads="1"/>
            </p:cNvSpPr>
            <p:nvPr/>
          </p:nvSpPr>
          <p:spPr bwMode="auto">
            <a:xfrm>
              <a:off x="1347" y="1251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  <p:sp>
          <p:nvSpPr>
            <p:cNvPr id="45888" name="Rectangle 72"/>
            <p:cNvSpPr>
              <a:spLocks noChangeArrowheads="1"/>
            </p:cNvSpPr>
            <p:nvPr/>
          </p:nvSpPr>
          <p:spPr bwMode="auto">
            <a:xfrm>
              <a:off x="1061" y="1304"/>
              <a:ext cx="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fr-FR" altLang="fr-FR"/>
            </a:p>
          </p:txBody>
        </p:sp>
        <p:sp>
          <p:nvSpPr>
            <p:cNvPr id="45889" name="Rectangle 73"/>
            <p:cNvSpPr>
              <a:spLocks noChangeArrowheads="1"/>
            </p:cNvSpPr>
            <p:nvPr/>
          </p:nvSpPr>
          <p:spPr bwMode="auto">
            <a:xfrm>
              <a:off x="1072" y="1026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fr-FR" altLang="fr-FR"/>
            </a:p>
          </p:txBody>
        </p:sp>
        <p:sp>
          <p:nvSpPr>
            <p:cNvPr id="45890" name="Rectangle 74"/>
            <p:cNvSpPr>
              <a:spLocks noChangeArrowheads="1"/>
            </p:cNvSpPr>
            <p:nvPr/>
          </p:nvSpPr>
          <p:spPr bwMode="auto">
            <a:xfrm>
              <a:off x="1410" y="675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4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 sz="1400"/>
            </a:p>
          </p:txBody>
        </p:sp>
        <p:sp>
          <p:nvSpPr>
            <p:cNvPr id="45891" name="Rectangle 75"/>
            <p:cNvSpPr>
              <a:spLocks noChangeArrowheads="1"/>
            </p:cNvSpPr>
            <p:nvPr/>
          </p:nvSpPr>
          <p:spPr bwMode="auto">
            <a:xfrm>
              <a:off x="1484" y="716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45892" name="Rectangle 76"/>
            <p:cNvSpPr>
              <a:spLocks noChangeArrowheads="1"/>
            </p:cNvSpPr>
            <p:nvPr/>
          </p:nvSpPr>
          <p:spPr bwMode="auto">
            <a:xfrm>
              <a:off x="901" y="958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5893" name="Rectangle 77"/>
            <p:cNvSpPr>
              <a:spLocks noChangeArrowheads="1"/>
            </p:cNvSpPr>
            <p:nvPr/>
          </p:nvSpPr>
          <p:spPr bwMode="auto">
            <a:xfrm>
              <a:off x="975" y="999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  <p:sp>
          <p:nvSpPr>
            <p:cNvPr id="45894" name="Line 78"/>
            <p:cNvSpPr>
              <a:spLocks noChangeShapeType="1"/>
            </p:cNvSpPr>
            <p:nvPr/>
          </p:nvSpPr>
          <p:spPr bwMode="auto">
            <a:xfrm>
              <a:off x="1190" y="1512"/>
              <a:ext cx="4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95" name="Oval 79"/>
            <p:cNvSpPr>
              <a:spLocks noChangeArrowheads="1"/>
            </p:cNvSpPr>
            <p:nvPr/>
          </p:nvSpPr>
          <p:spPr bwMode="auto">
            <a:xfrm>
              <a:off x="1165" y="1488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96" name="Oval 80"/>
            <p:cNvSpPr>
              <a:spLocks noChangeArrowheads="1"/>
            </p:cNvSpPr>
            <p:nvPr/>
          </p:nvSpPr>
          <p:spPr bwMode="auto">
            <a:xfrm>
              <a:off x="1578" y="1488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97" name="Rectangle 81"/>
            <p:cNvSpPr>
              <a:spLocks noChangeArrowheads="1"/>
            </p:cNvSpPr>
            <p:nvPr/>
          </p:nvSpPr>
          <p:spPr bwMode="auto">
            <a:xfrm>
              <a:off x="2866" y="603"/>
              <a:ext cx="1117" cy="7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98" name="Line 82"/>
            <p:cNvSpPr>
              <a:spLocks noChangeShapeType="1"/>
            </p:cNvSpPr>
            <p:nvPr/>
          </p:nvSpPr>
          <p:spPr bwMode="auto">
            <a:xfrm flipH="1" flipV="1">
              <a:off x="2866" y="578"/>
              <a:ext cx="3" cy="7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99" name="Freeform 83"/>
            <p:cNvSpPr>
              <a:spLocks/>
            </p:cNvSpPr>
            <p:nvPr/>
          </p:nvSpPr>
          <p:spPr bwMode="auto">
            <a:xfrm>
              <a:off x="2822" y="493"/>
              <a:ext cx="91" cy="88"/>
            </a:xfrm>
            <a:custGeom>
              <a:avLst/>
              <a:gdLst>
                <a:gd name="T0" fmla="*/ 91 w 91"/>
                <a:gd name="T1" fmla="*/ 88 h 88"/>
                <a:gd name="T2" fmla="*/ 44 w 91"/>
                <a:gd name="T3" fmla="*/ 0 h 88"/>
                <a:gd name="T4" fmla="*/ 0 w 91"/>
                <a:gd name="T5" fmla="*/ 88 h 88"/>
                <a:gd name="T6" fmla="*/ 91 w 91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88"/>
                <a:gd name="T14" fmla="*/ 91 w 91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88">
                  <a:moveTo>
                    <a:pt x="91" y="88"/>
                  </a:moveTo>
                  <a:lnTo>
                    <a:pt x="44" y="0"/>
                  </a:lnTo>
                  <a:lnTo>
                    <a:pt x="0" y="88"/>
                  </a:lnTo>
                  <a:lnTo>
                    <a:pt x="9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00" name="Line 84"/>
            <p:cNvSpPr>
              <a:spLocks noChangeShapeType="1"/>
            </p:cNvSpPr>
            <p:nvPr/>
          </p:nvSpPr>
          <p:spPr bwMode="auto">
            <a:xfrm flipV="1">
              <a:off x="2869" y="932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01" name="Freeform 85"/>
            <p:cNvSpPr>
              <a:spLocks/>
            </p:cNvSpPr>
            <p:nvPr/>
          </p:nvSpPr>
          <p:spPr bwMode="auto">
            <a:xfrm>
              <a:off x="2874" y="894"/>
              <a:ext cx="28" cy="44"/>
            </a:xfrm>
            <a:custGeom>
              <a:avLst/>
              <a:gdLst>
                <a:gd name="T0" fmla="*/ 3 w 28"/>
                <a:gd name="T1" fmla="*/ 36 h 44"/>
                <a:gd name="T2" fmla="*/ 0 w 28"/>
                <a:gd name="T3" fmla="*/ 38 h 44"/>
                <a:gd name="T4" fmla="*/ 0 w 28"/>
                <a:gd name="T5" fmla="*/ 41 h 44"/>
                <a:gd name="T6" fmla="*/ 3 w 28"/>
                <a:gd name="T7" fmla="*/ 44 h 44"/>
                <a:gd name="T8" fmla="*/ 6 w 28"/>
                <a:gd name="T9" fmla="*/ 44 h 44"/>
                <a:gd name="T10" fmla="*/ 8 w 28"/>
                <a:gd name="T11" fmla="*/ 44 h 44"/>
                <a:gd name="T12" fmla="*/ 11 w 28"/>
                <a:gd name="T13" fmla="*/ 44 h 44"/>
                <a:gd name="T14" fmla="*/ 28 w 28"/>
                <a:gd name="T15" fmla="*/ 11 h 44"/>
                <a:gd name="T16" fmla="*/ 28 w 28"/>
                <a:gd name="T17" fmla="*/ 8 h 44"/>
                <a:gd name="T18" fmla="*/ 28 w 28"/>
                <a:gd name="T19" fmla="*/ 5 h 44"/>
                <a:gd name="T20" fmla="*/ 28 w 28"/>
                <a:gd name="T21" fmla="*/ 3 h 44"/>
                <a:gd name="T22" fmla="*/ 25 w 28"/>
                <a:gd name="T23" fmla="*/ 0 h 44"/>
                <a:gd name="T24" fmla="*/ 22 w 28"/>
                <a:gd name="T25" fmla="*/ 0 h 44"/>
                <a:gd name="T26" fmla="*/ 19 w 28"/>
                <a:gd name="T27" fmla="*/ 3 h 44"/>
                <a:gd name="T28" fmla="*/ 3 w 28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3" y="36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02" name="Line 86"/>
            <p:cNvSpPr>
              <a:spLocks noChangeShapeType="1"/>
            </p:cNvSpPr>
            <p:nvPr/>
          </p:nvSpPr>
          <p:spPr bwMode="auto">
            <a:xfrm flipV="1">
              <a:off x="2896" y="875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03" name="Freeform 87"/>
            <p:cNvSpPr>
              <a:spLocks/>
            </p:cNvSpPr>
            <p:nvPr/>
          </p:nvSpPr>
          <p:spPr bwMode="auto">
            <a:xfrm>
              <a:off x="2899" y="833"/>
              <a:ext cx="30" cy="47"/>
            </a:xfrm>
            <a:custGeom>
              <a:avLst/>
              <a:gdLst>
                <a:gd name="T0" fmla="*/ 3 w 30"/>
                <a:gd name="T1" fmla="*/ 39 h 47"/>
                <a:gd name="T2" fmla="*/ 0 w 30"/>
                <a:gd name="T3" fmla="*/ 42 h 47"/>
                <a:gd name="T4" fmla="*/ 0 w 30"/>
                <a:gd name="T5" fmla="*/ 44 h 47"/>
                <a:gd name="T6" fmla="*/ 3 w 30"/>
                <a:gd name="T7" fmla="*/ 47 h 47"/>
                <a:gd name="T8" fmla="*/ 5 w 30"/>
                <a:gd name="T9" fmla="*/ 47 h 47"/>
                <a:gd name="T10" fmla="*/ 8 w 30"/>
                <a:gd name="T11" fmla="*/ 47 h 47"/>
                <a:gd name="T12" fmla="*/ 11 w 30"/>
                <a:gd name="T13" fmla="*/ 47 h 47"/>
                <a:gd name="T14" fmla="*/ 30 w 30"/>
                <a:gd name="T15" fmla="*/ 11 h 47"/>
                <a:gd name="T16" fmla="*/ 30 w 30"/>
                <a:gd name="T17" fmla="*/ 9 h 47"/>
                <a:gd name="T18" fmla="*/ 30 w 30"/>
                <a:gd name="T19" fmla="*/ 6 h 47"/>
                <a:gd name="T20" fmla="*/ 30 w 30"/>
                <a:gd name="T21" fmla="*/ 3 h 47"/>
                <a:gd name="T22" fmla="*/ 27 w 30"/>
                <a:gd name="T23" fmla="*/ 0 h 47"/>
                <a:gd name="T24" fmla="*/ 25 w 30"/>
                <a:gd name="T25" fmla="*/ 0 h 47"/>
                <a:gd name="T26" fmla="*/ 22 w 30"/>
                <a:gd name="T27" fmla="*/ 3 h 47"/>
                <a:gd name="T28" fmla="*/ 3 w 30"/>
                <a:gd name="T29" fmla="*/ 39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3" y="39"/>
                  </a:moveTo>
                  <a:lnTo>
                    <a:pt x="0" y="42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1" y="47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04" name="Freeform 88"/>
            <p:cNvSpPr>
              <a:spLocks/>
            </p:cNvSpPr>
            <p:nvPr/>
          </p:nvSpPr>
          <p:spPr bwMode="auto">
            <a:xfrm>
              <a:off x="2918" y="811"/>
              <a:ext cx="30" cy="33"/>
            </a:xfrm>
            <a:custGeom>
              <a:avLst/>
              <a:gdLst>
                <a:gd name="T0" fmla="*/ 3 w 30"/>
                <a:gd name="T1" fmla="*/ 25 h 33"/>
                <a:gd name="T2" fmla="*/ 0 w 30"/>
                <a:gd name="T3" fmla="*/ 28 h 33"/>
                <a:gd name="T4" fmla="*/ 0 w 30"/>
                <a:gd name="T5" fmla="*/ 31 h 33"/>
                <a:gd name="T6" fmla="*/ 3 w 30"/>
                <a:gd name="T7" fmla="*/ 33 h 33"/>
                <a:gd name="T8" fmla="*/ 6 w 30"/>
                <a:gd name="T9" fmla="*/ 33 h 33"/>
                <a:gd name="T10" fmla="*/ 8 w 30"/>
                <a:gd name="T11" fmla="*/ 33 h 33"/>
                <a:gd name="T12" fmla="*/ 11 w 30"/>
                <a:gd name="T13" fmla="*/ 33 h 33"/>
                <a:gd name="T14" fmla="*/ 30 w 30"/>
                <a:gd name="T15" fmla="*/ 11 h 33"/>
                <a:gd name="T16" fmla="*/ 30 w 30"/>
                <a:gd name="T17" fmla="*/ 9 h 33"/>
                <a:gd name="T18" fmla="*/ 30 w 30"/>
                <a:gd name="T19" fmla="*/ 6 h 33"/>
                <a:gd name="T20" fmla="*/ 30 w 30"/>
                <a:gd name="T21" fmla="*/ 3 h 33"/>
                <a:gd name="T22" fmla="*/ 28 w 30"/>
                <a:gd name="T23" fmla="*/ 0 h 33"/>
                <a:gd name="T24" fmla="*/ 25 w 30"/>
                <a:gd name="T25" fmla="*/ 0 h 33"/>
                <a:gd name="T26" fmla="*/ 22 w 30"/>
                <a:gd name="T27" fmla="*/ 3 h 33"/>
                <a:gd name="T28" fmla="*/ 3 w 30"/>
                <a:gd name="T29" fmla="*/ 25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3"/>
                <a:gd name="T47" fmla="*/ 30 w 3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3">
                  <a:moveTo>
                    <a:pt x="3" y="25"/>
                  </a:move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05" name="Line 89"/>
            <p:cNvSpPr>
              <a:spLocks noChangeShapeType="1"/>
            </p:cNvSpPr>
            <p:nvPr/>
          </p:nvSpPr>
          <p:spPr bwMode="auto">
            <a:xfrm flipV="1">
              <a:off x="2943" y="787"/>
              <a:ext cx="8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06" name="Freeform 90"/>
            <p:cNvSpPr>
              <a:spLocks/>
            </p:cNvSpPr>
            <p:nvPr/>
          </p:nvSpPr>
          <p:spPr bwMode="auto">
            <a:xfrm>
              <a:off x="2946" y="757"/>
              <a:ext cx="30" cy="35"/>
            </a:xfrm>
            <a:custGeom>
              <a:avLst/>
              <a:gdLst>
                <a:gd name="T0" fmla="*/ 2 w 30"/>
                <a:gd name="T1" fmla="*/ 27 h 35"/>
                <a:gd name="T2" fmla="*/ 0 w 30"/>
                <a:gd name="T3" fmla="*/ 30 h 35"/>
                <a:gd name="T4" fmla="*/ 0 w 30"/>
                <a:gd name="T5" fmla="*/ 32 h 35"/>
                <a:gd name="T6" fmla="*/ 2 w 30"/>
                <a:gd name="T7" fmla="*/ 35 h 35"/>
                <a:gd name="T8" fmla="*/ 5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7 w 30"/>
                <a:gd name="T23" fmla="*/ 0 h 35"/>
                <a:gd name="T24" fmla="*/ 24 w 30"/>
                <a:gd name="T25" fmla="*/ 0 h 35"/>
                <a:gd name="T26" fmla="*/ 22 w 30"/>
                <a:gd name="T27" fmla="*/ 2 h 35"/>
                <a:gd name="T28" fmla="*/ 2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2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07" name="Line 91"/>
            <p:cNvSpPr>
              <a:spLocks noChangeShapeType="1"/>
            </p:cNvSpPr>
            <p:nvPr/>
          </p:nvSpPr>
          <p:spPr bwMode="auto">
            <a:xfrm flipV="1">
              <a:off x="2970" y="737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08" name="Freeform 92"/>
            <p:cNvSpPr>
              <a:spLocks/>
            </p:cNvSpPr>
            <p:nvPr/>
          </p:nvSpPr>
          <p:spPr bwMode="auto">
            <a:xfrm>
              <a:off x="2976" y="704"/>
              <a:ext cx="27" cy="39"/>
            </a:xfrm>
            <a:custGeom>
              <a:avLst/>
              <a:gdLst>
                <a:gd name="T0" fmla="*/ 3 w 27"/>
                <a:gd name="T1" fmla="*/ 31 h 39"/>
                <a:gd name="T2" fmla="*/ 0 w 27"/>
                <a:gd name="T3" fmla="*/ 33 h 39"/>
                <a:gd name="T4" fmla="*/ 0 w 27"/>
                <a:gd name="T5" fmla="*/ 36 h 39"/>
                <a:gd name="T6" fmla="*/ 3 w 27"/>
                <a:gd name="T7" fmla="*/ 39 h 39"/>
                <a:gd name="T8" fmla="*/ 5 w 27"/>
                <a:gd name="T9" fmla="*/ 39 h 39"/>
                <a:gd name="T10" fmla="*/ 8 w 27"/>
                <a:gd name="T11" fmla="*/ 39 h 39"/>
                <a:gd name="T12" fmla="*/ 11 w 27"/>
                <a:gd name="T13" fmla="*/ 39 h 39"/>
                <a:gd name="T14" fmla="*/ 27 w 27"/>
                <a:gd name="T15" fmla="*/ 11 h 39"/>
                <a:gd name="T16" fmla="*/ 27 w 27"/>
                <a:gd name="T17" fmla="*/ 9 h 39"/>
                <a:gd name="T18" fmla="*/ 27 w 27"/>
                <a:gd name="T19" fmla="*/ 6 h 39"/>
                <a:gd name="T20" fmla="*/ 27 w 27"/>
                <a:gd name="T21" fmla="*/ 3 h 39"/>
                <a:gd name="T22" fmla="*/ 25 w 27"/>
                <a:gd name="T23" fmla="*/ 0 h 39"/>
                <a:gd name="T24" fmla="*/ 22 w 27"/>
                <a:gd name="T25" fmla="*/ 0 h 39"/>
                <a:gd name="T26" fmla="*/ 19 w 27"/>
                <a:gd name="T27" fmla="*/ 3 h 39"/>
                <a:gd name="T28" fmla="*/ 3 w 27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9"/>
                <a:gd name="T47" fmla="*/ 27 w 27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9">
                  <a:moveTo>
                    <a:pt x="3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09" name="Freeform 93"/>
            <p:cNvSpPr>
              <a:spLocks/>
            </p:cNvSpPr>
            <p:nvPr/>
          </p:nvSpPr>
          <p:spPr bwMode="auto">
            <a:xfrm>
              <a:off x="2992" y="688"/>
              <a:ext cx="22" cy="27"/>
            </a:xfrm>
            <a:custGeom>
              <a:avLst/>
              <a:gdLst>
                <a:gd name="T0" fmla="*/ 3 w 22"/>
                <a:gd name="T1" fmla="*/ 19 h 27"/>
                <a:gd name="T2" fmla="*/ 0 w 22"/>
                <a:gd name="T3" fmla="*/ 22 h 27"/>
                <a:gd name="T4" fmla="*/ 0 w 22"/>
                <a:gd name="T5" fmla="*/ 25 h 27"/>
                <a:gd name="T6" fmla="*/ 3 w 22"/>
                <a:gd name="T7" fmla="*/ 27 h 27"/>
                <a:gd name="T8" fmla="*/ 6 w 22"/>
                <a:gd name="T9" fmla="*/ 27 h 27"/>
                <a:gd name="T10" fmla="*/ 9 w 22"/>
                <a:gd name="T11" fmla="*/ 27 h 27"/>
                <a:gd name="T12" fmla="*/ 11 w 22"/>
                <a:gd name="T13" fmla="*/ 27 h 27"/>
                <a:gd name="T14" fmla="*/ 22 w 22"/>
                <a:gd name="T15" fmla="*/ 11 h 27"/>
                <a:gd name="T16" fmla="*/ 22 w 22"/>
                <a:gd name="T17" fmla="*/ 8 h 27"/>
                <a:gd name="T18" fmla="*/ 22 w 22"/>
                <a:gd name="T19" fmla="*/ 5 h 27"/>
                <a:gd name="T20" fmla="*/ 22 w 22"/>
                <a:gd name="T21" fmla="*/ 3 h 27"/>
                <a:gd name="T22" fmla="*/ 20 w 22"/>
                <a:gd name="T23" fmla="*/ 0 h 27"/>
                <a:gd name="T24" fmla="*/ 17 w 22"/>
                <a:gd name="T25" fmla="*/ 0 h 27"/>
                <a:gd name="T26" fmla="*/ 14 w 22"/>
                <a:gd name="T27" fmla="*/ 3 h 27"/>
                <a:gd name="T28" fmla="*/ 3 w 22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7"/>
                <a:gd name="T47" fmla="*/ 22 w 22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7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10" name="Freeform 94"/>
            <p:cNvSpPr>
              <a:spLocks/>
            </p:cNvSpPr>
            <p:nvPr/>
          </p:nvSpPr>
          <p:spPr bwMode="auto">
            <a:xfrm>
              <a:off x="3003" y="660"/>
              <a:ext cx="31" cy="39"/>
            </a:xfrm>
            <a:custGeom>
              <a:avLst/>
              <a:gdLst>
                <a:gd name="T0" fmla="*/ 3 w 31"/>
                <a:gd name="T1" fmla="*/ 31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9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9 h 39"/>
                <a:gd name="T18" fmla="*/ 31 w 31"/>
                <a:gd name="T19" fmla="*/ 6 h 39"/>
                <a:gd name="T20" fmla="*/ 31 w 31"/>
                <a:gd name="T21" fmla="*/ 3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3 h 39"/>
                <a:gd name="T28" fmla="*/ 3 w 31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11" name="Freeform 95"/>
            <p:cNvSpPr>
              <a:spLocks/>
            </p:cNvSpPr>
            <p:nvPr/>
          </p:nvSpPr>
          <p:spPr bwMode="auto">
            <a:xfrm>
              <a:off x="3023" y="647"/>
              <a:ext cx="30" cy="24"/>
            </a:xfrm>
            <a:custGeom>
              <a:avLst/>
              <a:gdLst>
                <a:gd name="T0" fmla="*/ 2 w 30"/>
                <a:gd name="T1" fmla="*/ 16 h 24"/>
                <a:gd name="T2" fmla="*/ 0 w 30"/>
                <a:gd name="T3" fmla="*/ 19 h 24"/>
                <a:gd name="T4" fmla="*/ 0 w 30"/>
                <a:gd name="T5" fmla="*/ 22 h 24"/>
                <a:gd name="T6" fmla="*/ 2 w 30"/>
                <a:gd name="T7" fmla="*/ 24 h 24"/>
                <a:gd name="T8" fmla="*/ 5 w 30"/>
                <a:gd name="T9" fmla="*/ 24 h 24"/>
                <a:gd name="T10" fmla="*/ 8 w 30"/>
                <a:gd name="T11" fmla="*/ 24 h 24"/>
                <a:gd name="T12" fmla="*/ 11 w 30"/>
                <a:gd name="T13" fmla="*/ 24 h 24"/>
                <a:gd name="T14" fmla="*/ 30 w 30"/>
                <a:gd name="T15" fmla="*/ 11 h 24"/>
                <a:gd name="T16" fmla="*/ 30 w 30"/>
                <a:gd name="T17" fmla="*/ 8 h 24"/>
                <a:gd name="T18" fmla="*/ 30 w 30"/>
                <a:gd name="T19" fmla="*/ 5 h 24"/>
                <a:gd name="T20" fmla="*/ 30 w 30"/>
                <a:gd name="T21" fmla="*/ 2 h 24"/>
                <a:gd name="T22" fmla="*/ 27 w 30"/>
                <a:gd name="T23" fmla="*/ 0 h 24"/>
                <a:gd name="T24" fmla="*/ 24 w 30"/>
                <a:gd name="T25" fmla="*/ 0 h 24"/>
                <a:gd name="T26" fmla="*/ 22 w 30"/>
                <a:gd name="T27" fmla="*/ 2 h 24"/>
                <a:gd name="T28" fmla="*/ 2 w 30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4"/>
                <a:gd name="T47" fmla="*/ 30 w 30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4">
                  <a:moveTo>
                    <a:pt x="2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12" name="Freeform 96"/>
            <p:cNvSpPr>
              <a:spLocks/>
            </p:cNvSpPr>
            <p:nvPr/>
          </p:nvSpPr>
          <p:spPr bwMode="auto">
            <a:xfrm>
              <a:off x="3042" y="636"/>
              <a:ext cx="19" cy="22"/>
            </a:xfrm>
            <a:custGeom>
              <a:avLst/>
              <a:gdLst>
                <a:gd name="T0" fmla="*/ 3 w 19"/>
                <a:gd name="T1" fmla="*/ 13 h 22"/>
                <a:gd name="T2" fmla="*/ 0 w 19"/>
                <a:gd name="T3" fmla="*/ 16 h 22"/>
                <a:gd name="T4" fmla="*/ 0 w 19"/>
                <a:gd name="T5" fmla="*/ 19 h 22"/>
                <a:gd name="T6" fmla="*/ 3 w 19"/>
                <a:gd name="T7" fmla="*/ 22 h 22"/>
                <a:gd name="T8" fmla="*/ 5 w 19"/>
                <a:gd name="T9" fmla="*/ 22 h 22"/>
                <a:gd name="T10" fmla="*/ 8 w 19"/>
                <a:gd name="T11" fmla="*/ 22 h 22"/>
                <a:gd name="T12" fmla="*/ 11 w 19"/>
                <a:gd name="T13" fmla="*/ 22 h 22"/>
                <a:gd name="T14" fmla="*/ 19 w 19"/>
                <a:gd name="T15" fmla="*/ 11 h 22"/>
                <a:gd name="T16" fmla="*/ 19 w 19"/>
                <a:gd name="T17" fmla="*/ 8 h 22"/>
                <a:gd name="T18" fmla="*/ 19 w 19"/>
                <a:gd name="T19" fmla="*/ 5 h 22"/>
                <a:gd name="T20" fmla="*/ 19 w 19"/>
                <a:gd name="T21" fmla="*/ 2 h 22"/>
                <a:gd name="T22" fmla="*/ 16 w 19"/>
                <a:gd name="T23" fmla="*/ 0 h 22"/>
                <a:gd name="T24" fmla="*/ 14 w 19"/>
                <a:gd name="T25" fmla="*/ 0 h 22"/>
                <a:gd name="T26" fmla="*/ 11 w 19"/>
                <a:gd name="T27" fmla="*/ 2 h 22"/>
                <a:gd name="T28" fmla="*/ 3 w 19"/>
                <a:gd name="T29" fmla="*/ 1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3" y="13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13" name="Freeform 97"/>
            <p:cNvSpPr>
              <a:spLocks/>
            </p:cNvSpPr>
            <p:nvPr/>
          </p:nvSpPr>
          <p:spPr bwMode="auto">
            <a:xfrm>
              <a:off x="3050" y="616"/>
              <a:ext cx="28" cy="31"/>
            </a:xfrm>
            <a:custGeom>
              <a:avLst/>
              <a:gdLst>
                <a:gd name="T0" fmla="*/ 3 w 28"/>
                <a:gd name="T1" fmla="*/ 22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6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19 w 28"/>
                <a:gd name="T27" fmla="*/ 3 h 31"/>
                <a:gd name="T28" fmla="*/ 3 w 28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14" name="Freeform 98"/>
            <p:cNvSpPr>
              <a:spLocks/>
            </p:cNvSpPr>
            <p:nvPr/>
          </p:nvSpPr>
          <p:spPr bwMode="auto">
            <a:xfrm>
              <a:off x="3067" y="611"/>
              <a:ext cx="19" cy="16"/>
            </a:xfrm>
            <a:custGeom>
              <a:avLst/>
              <a:gdLst>
                <a:gd name="T0" fmla="*/ 2 w 19"/>
                <a:gd name="T1" fmla="*/ 8 h 16"/>
                <a:gd name="T2" fmla="*/ 0 w 19"/>
                <a:gd name="T3" fmla="*/ 11 h 16"/>
                <a:gd name="T4" fmla="*/ 0 w 19"/>
                <a:gd name="T5" fmla="*/ 14 h 16"/>
                <a:gd name="T6" fmla="*/ 2 w 19"/>
                <a:gd name="T7" fmla="*/ 16 h 16"/>
                <a:gd name="T8" fmla="*/ 5 w 19"/>
                <a:gd name="T9" fmla="*/ 16 h 16"/>
                <a:gd name="T10" fmla="*/ 8 w 19"/>
                <a:gd name="T11" fmla="*/ 16 h 16"/>
                <a:gd name="T12" fmla="*/ 11 w 19"/>
                <a:gd name="T13" fmla="*/ 16 h 16"/>
                <a:gd name="T14" fmla="*/ 19 w 19"/>
                <a:gd name="T15" fmla="*/ 11 h 16"/>
                <a:gd name="T16" fmla="*/ 19 w 19"/>
                <a:gd name="T17" fmla="*/ 8 h 16"/>
                <a:gd name="T18" fmla="*/ 19 w 19"/>
                <a:gd name="T19" fmla="*/ 5 h 16"/>
                <a:gd name="T20" fmla="*/ 19 w 19"/>
                <a:gd name="T21" fmla="*/ 3 h 16"/>
                <a:gd name="T22" fmla="*/ 16 w 19"/>
                <a:gd name="T23" fmla="*/ 0 h 16"/>
                <a:gd name="T24" fmla="*/ 13 w 19"/>
                <a:gd name="T25" fmla="*/ 0 h 16"/>
                <a:gd name="T26" fmla="*/ 11 w 19"/>
                <a:gd name="T27" fmla="*/ 3 h 16"/>
                <a:gd name="T28" fmla="*/ 2 w 19"/>
                <a:gd name="T29" fmla="*/ 8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6"/>
                <a:gd name="T47" fmla="*/ 19 w 1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6">
                  <a:moveTo>
                    <a:pt x="2" y="8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15" name="Line 99"/>
            <p:cNvSpPr>
              <a:spLocks noChangeShapeType="1"/>
            </p:cNvSpPr>
            <p:nvPr/>
          </p:nvSpPr>
          <p:spPr bwMode="auto">
            <a:xfrm>
              <a:off x="3080" y="6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16" name="Freeform 100"/>
            <p:cNvSpPr>
              <a:spLocks/>
            </p:cNvSpPr>
            <p:nvPr/>
          </p:nvSpPr>
          <p:spPr bwMode="auto">
            <a:xfrm>
              <a:off x="3094" y="600"/>
              <a:ext cx="30" cy="22"/>
            </a:xfrm>
            <a:custGeom>
              <a:avLst/>
              <a:gdLst>
                <a:gd name="T0" fmla="*/ 3 w 30"/>
                <a:gd name="T1" fmla="*/ 14 h 22"/>
                <a:gd name="T2" fmla="*/ 0 w 30"/>
                <a:gd name="T3" fmla="*/ 16 h 22"/>
                <a:gd name="T4" fmla="*/ 0 w 30"/>
                <a:gd name="T5" fmla="*/ 19 h 22"/>
                <a:gd name="T6" fmla="*/ 3 w 30"/>
                <a:gd name="T7" fmla="*/ 22 h 22"/>
                <a:gd name="T8" fmla="*/ 6 w 30"/>
                <a:gd name="T9" fmla="*/ 22 h 22"/>
                <a:gd name="T10" fmla="*/ 8 w 30"/>
                <a:gd name="T11" fmla="*/ 22 h 22"/>
                <a:gd name="T12" fmla="*/ 11 w 30"/>
                <a:gd name="T13" fmla="*/ 22 h 22"/>
                <a:gd name="T14" fmla="*/ 30 w 30"/>
                <a:gd name="T15" fmla="*/ 11 h 22"/>
                <a:gd name="T16" fmla="*/ 30 w 30"/>
                <a:gd name="T17" fmla="*/ 8 h 22"/>
                <a:gd name="T18" fmla="*/ 30 w 30"/>
                <a:gd name="T19" fmla="*/ 5 h 22"/>
                <a:gd name="T20" fmla="*/ 30 w 30"/>
                <a:gd name="T21" fmla="*/ 3 h 22"/>
                <a:gd name="T22" fmla="*/ 28 w 30"/>
                <a:gd name="T23" fmla="*/ 0 h 22"/>
                <a:gd name="T24" fmla="*/ 25 w 30"/>
                <a:gd name="T25" fmla="*/ 0 h 22"/>
                <a:gd name="T26" fmla="*/ 22 w 30"/>
                <a:gd name="T27" fmla="*/ 3 h 22"/>
                <a:gd name="T28" fmla="*/ 3 w 3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17" name="Line 101"/>
            <p:cNvSpPr>
              <a:spLocks noChangeShapeType="1"/>
            </p:cNvSpPr>
            <p:nvPr/>
          </p:nvSpPr>
          <p:spPr bwMode="auto">
            <a:xfrm>
              <a:off x="3119" y="60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18" name="Line 102"/>
            <p:cNvSpPr>
              <a:spLocks noChangeShapeType="1"/>
            </p:cNvSpPr>
            <p:nvPr/>
          </p:nvSpPr>
          <p:spPr bwMode="auto">
            <a:xfrm>
              <a:off x="3127" y="605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19" name="Freeform 103"/>
            <p:cNvSpPr>
              <a:spLocks/>
            </p:cNvSpPr>
            <p:nvPr/>
          </p:nvSpPr>
          <p:spPr bwMode="auto">
            <a:xfrm>
              <a:off x="3141" y="600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8 w 22"/>
                <a:gd name="T3" fmla="*/ 0 h 22"/>
                <a:gd name="T4" fmla="*/ 5 w 22"/>
                <a:gd name="T5" fmla="*/ 0 h 22"/>
                <a:gd name="T6" fmla="*/ 3 w 22"/>
                <a:gd name="T7" fmla="*/ 3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6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20" name="Line 104"/>
            <p:cNvSpPr>
              <a:spLocks noChangeShapeType="1"/>
            </p:cNvSpPr>
            <p:nvPr/>
          </p:nvSpPr>
          <p:spPr bwMode="auto">
            <a:xfrm>
              <a:off x="3157" y="6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21" name="Freeform 105"/>
            <p:cNvSpPr>
              <a:spLocks/>
            </p:cNvSpPr>
            <p:nvPr/>
          </p:nvSpPr>
          <p:spPr bwMode="auto">
            <a:xfrm>
              <a:off x="3171" y="611"/>
              <a:ext cx="28" cy="16"/>
            </a:xfrm>
            <a:custGeom>
              <a:avLst/>
              <a:gdLst>
                <a:gd name="T0" fmla="*/ 9 w 28"/>
                <a:gd name="T1" fmla="*/ 0 h 16"/>
                <a:gd name="T2" fmla="*/ 6 w 28"/>
                <a:gd name="T3" fmla="*/ 0 h 16"/>
                <a:gd name="T4" fmla="*/ 3 w 28"/>
                <a:gd name="T5" fmla="*/ 3 h 16"/>
                <a:gd name="T6" fmla="*/ 0 w 28"/>
                <a:gd name="T7" fmla="*/ 5 h 16"/>
                <a:gd name="T8" fmla="*/ 0 w 28"/>
                <a:gd name="T9" fmla="*/ 8 h 16"/>
                <a:gd name="T10" fmla="*/ 3 w 28"/>
                <a:gd name="T11" fmla="*/ 11 h 16"/>
                <a:gd name="T12" fmla="*/ 6 w 28"/>
                <a:gd name="T13" fmla="*/ 11 h 16"/>
                <a:gd name="T14" fmla="*/ 22 w 28"/>
                <a:gd name="T15" fmla="*/ 16 h 16"/>
                <a:gd name="T16" fmla="*/ 25 w 28"/>
                <a:gd name="T17" fmla="*/ 16 h 16"/>
                <a:gd name="T18" fmla="*/ 28 w 28"/>
                <a:gd name="T19" fmla="*/ 16 h 16"/>
                <a:gd name="T20" fmla="*/ 28 w 28"/>
                <a:gd name="T21" fmla="*/ 14 h 16"/>
                <a:gd name="T22" fmla="*/ 28 w 28"/>
                <a:gd name="T23" fmla="*/ 11 h 16"/>
                <a:gd name="T24" fmla="*/ 28 w 28"/>
                <a:gd name="T25" fmla="*/ 8 h 16"/>
                <a:gd name="T26" fmla="*/ 25 w 28"/>
                <a:gd name="T27" fmla="*/ 5 h 16"/>
                <a:gd name="T28" fmla="*/ 9 w 28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6"/>
                <a:gd name="T47" fmla="*/ 28 w 2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6">
                  <a:moveTo>
                    <a:pt x="9" y="0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22" name="Freeform 106"/>
            <p:cNvSpPr>
              <a:spLocks/>
            </p:cNvSpPr>
            <p:nvPr/>
          </p:nvSpPr>
          <p:spPr bwMode="auto">
            <a:xfrm>
              <a:off x="3188" y="616"/>
              <a:ext cx="22" cy="31"/>
            </a:xfrm>
            <a:custGeom>
              <a:avLst/>
              <a:gdLst>
                <a:gd name="T0" fmla="*/ 11 w 22"/>
                <a:gd name="T1" fmla="*/ 3 h 31"/>
                <a:gd name="T2" fmla="*/ 8 w 22"/>
                <a:gd name="T3" fmla="*/ 0 h 31"/>
                <a:gd name="T4" fmla="*/ 5 w 22"/>
                <a:gd name="T5" fmla="*/ 0 h 31"/>
                <a:gd name="T6" fmla="*/ 3 w 22"/>
                <a:gd name="T7" fmla="*/ 3 h 31"/>
                <a:gd name="T8" fmla="*/ 0 w 22"/>
                <a:gd name="T9" fmla="*/ 6 h 31"/>
                <a:gd name="T10" fmla="*/ 0 w 22"/>
                <a:gd name="T11" fmla="*/ 9 h 31"/>
                <a:gd name="T12" fmla="*/ 3 w 22"/>
                <a:gd name="T13" fmla="*/ 11 h 31"/>
                <a:gd name="T14" fmla="*/ 14 w 22"/>
                <a:gd name="T15" fmla="*/ 31 h 31"/>
                <a:gd name="T16" fmla="*/ 16 w 22"/>
                <a:gd name="T17" fmla="*/ 31 h 31"/>
                <a:gd name="T18" fmla="*/ 19 w 22"/>
                <a:gd name="T19" fmla="*/ 31 h 31"/>
                <a:gd name="T20" fmla="*/ 22 w 22"/>
                <a:gd name="T21" fmla="*/ 31 h 31"/>
                <a:gd name="T22" fmla="*/ 22 w 22"/>
                <a:gd name="T23" fmla="*/ 28 h 31"/>
                <a:gd name="T24" fmla="*/ 22 w 22"/>
                <a:gd name="T25" fmla="*/ 25 h 31"/>
                <a:gd name="T26" fmla="*/ 22 w 22"/>
                <a:gd name="T27" fmla="*/ 22 h 31"/>
                <a:gd name="T28" fmla="*/ 11 w 22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1"/>
                <a:gd name="T47" fmla="*/ 22 w 22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23" name="Freeform 107"/>
            <p:cNvSpPr>
              <a:spLocks/>
            </p:cNvSpPr>
            <p:nvPr/>
          </p:nvSpPr>
          <p:spPr bwMode="auto">
            <a:xfrm>
              <a:off x="3199" y="636"/>
              <a:ext cx="27" cy="22"/>
            </a:xfrm>
            <a:custGeom>
              <a:avLst/>
              <a:gdLst>
                <a:gd name="T0" fmla="*/ 11 w 27"/>
                <a:gd name="T1" fmla="*/ 2 h 22"/>
                <a:gd name="T2" fmla="*/ 8 w 27"/>
                <a:gd name="T3" fmla="*/ 0 h 22"/>
                <a:gd name="T4" fmla="*/ 5 w 27"/>
                <a:gd name="T5" fmla="*/ 0 h 22"/>
                <a:gd name="T6" fmla="*/ 3 w 27"/>
                <a:gd name="T7" fmla="*/ 2 h 22"/>
                <a:gd name="T8" fmla="*/ 0 w 27"/>
                <a:gd name="T9" fmla="*/ 5 h 22"/>
                <a:gd name="T10" fmla="*/ 0 w 27"/>
                <a:gd name="T11" fmla="*/ 8 h 22"/>
                <a:gd name="T12" fmla="*/ 3 w 27"/>
                <a:gd name="T13" fmla="*/ 11 h 22"/>
                <a:gd name="T14" fmla="*/ 19 w 27"/>
                <a:gd name="T15" fmla="*/ 22 h 22"/>
                <a:gd name="T16" fmla="*/ 22 w 27"/>
                <a:gd name="T17" fmla="*/ 22 h 22"/>
                <a:gd name="T18" fmla="*/ 25 w 27"/>
                <a:gd name="T19" fmla="*/ 22 h 22"/>
                <a:gd name="T20" fmla="*/ 27 w 27"/>
                <a:gd name="T21" fmla="*/ 22 h 22"/>
                <a:gd name="T22" fmla="*/ 27 w 27"/>
                <a:gd name="T23" fmla="*/ 19 h 22"/>
                <a:gd name="T24" fmla="*/ 27 w 27"/>
                <a:gd name="T25" fmla="*/ 16 h 22"/>
                <a:gd name="T26" fmla="*/ 27 w 27"/>
                <a:gd name="T27" fmla="*/ 13 h 22"/>
                <a:gd name="T28" fmla="*/ 11 w 27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2"/>
                <a:gd name="T47" fmla="*/ 27 w 2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24" name="Freeform 108"/>
            <p:cNvSpPr>
              <a:spLocks/>
            </p:cNvSpPr>
            <p:nvPr/>
          </p:nvSpPr>
          <p:spPr bwMode="auto">
            <a:xfrm>
              <a:off x="3215" y="647"/>
              <a:ext cx="22" cy="24"/>
            </a:xfrm>
            <a:custGeom>
              <a:avLst/>
              <a:gdLst>
                <a:gd name="T0" fmla="*/ 11 w 22"/>
                <a:gd name="T1" fmla="*/ 2 h 24"/>
                <a:gd name="T2" fmla="*/ 9 w 22"/>
                <a:gd name="T3" fmla="*/ 0 h 24"/>
                <a:gd name="T4" fmla="*/ 6 w 22"/>
                <a:gd name="T5" fmla="*/ 0 h 24"/>
                <a:gd name="T6" fmla="*/ 3 w 22"/>
                <a:gd name="T7" fmla="*/ 2 h 24"/>
                <a:gd name="T8" fmla="*/ 0 w 22"/>
                <a:gd name="T9" fmla="*/ 5 h 24"/>
                <a:gd name="T10" fmla="*/ 0 w 22"/>
                <a:gd name="T11" fmla="*/ 8 h 24"/>
                <a:gd name="T12" fmla="*/ 3 w 22"/>
                <a:gd name="T13" fmla="*/ 11 h 24"/>
                <a:gd name="T14" fmla="*/ 14 w 22"/>
                <a:gd name="T15" fmla="*/ 24 h 24"/>
                <a:gd name="T16" fmla="*/ 17 w 22"/>
                <a:gd name="T17" fmla="*/ 24 h 24"/>
                <a:gd name="T18" fmla="*/ 20 w 22"/>
                <a:gd name="T19" fmla="*/ 24 h 24"/>
                <a:gd name="T20" fmla="*/ 22 w 22"/>
                <a:gd name="T21" fmla="*/ 24 h 24"/>
                <a:gd name="T22" fmla="*/ 22 w 22"/>
                <a:gd name="T23" fmla="*/ 22 h 24"/>
                <a:gd name="T24" fmla="*/ 22 w 22"/>
                <a:gd name="T25" fmla="*/ 19 h 24"/>
                <a:gd name="T26" fmla="*/ 22 w 22"/>
                <a:gd name="T27" fmla="*/ 16 h 24"/>
                <a:gd name="T28" fmla="*/ 11 w 22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4"/>
                <a:gd name="T47" fmla="*/ 22 w 2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4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25" name="Freeform 109"/>
            <p:cNvSpPr>
              <a:spLocks/>
            </p:cNvSpPr>
            <p:nvPr/>
          </p:nvSpPr>
          <p:spPr bwMode="auto">
            <a:xfrm>
              <a:off x="3226" y="660"/>
              <a:ext cx="28" cy="39"/>
            </a:xfrm>
            <a:custGeom>
              <a:avLst/>
              <a:gdLst>
                <a:gd name="T0" fmla="*/ 11 w 28"/>
                <a:gd name="T1" fmla="*/ 3 h 39"/>
                <a:gd name="T2" fmla="*/ 9 w 28"/>
                <a:gd name="T3" fmla="*/ 0 h 39"/>
                <a:gd name="T4" fmla="*/ 6 w 28"/>
                <a:gd name="T5" fmla="*/ 0 h 39"/>
                <a:gd name="T6" fmla="*/ 3 w 28"/>
                <a:gd name="T7" fmla="*/ 3 h 39"/>
                <a:gd name="T8" fmla="*/ 0 w 28"/>
                <a:gd name="T9" fmla="*/ 6 h 39"/>
                <a:gd name="T10" fmla="*/ 0 w 28"/>
                <a:gd name="T11" fmla="*/ 9 h 39"/>
                <a:gd name="T12" fmla="*/ 3 w 28"/>
                <a:gd name="T13" fmla="*/ 11 h 39"/>
                <a:gd name="T14" fmla="*/ 20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1 h 39"/>
                <a:gd name="T28" fmla="*/ 11 w 28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26" name="Freeform 110"/>
            <p:cNvSpPr>
              <a:spLocks/>
            </p:cNvSpPr>
            <p:nvPr/>
          </p:nvSpPr>
          <p:spPr bwMode="auto">
            <a:xfrm>
              <a:off x="3243" y="688"/>
              <a:ext cx="30" cy="27"/>
            </a:xfrm>
            <a:custGeom>
              <a:avLst/>
              <a:gdLst>
                <a:gd name="T0" fmla="*/ 11 w 30"/>
                <a:gd name="T1" fmla="*/ 3 h 27"/>
                <a:gd name="T2" fmla="*/ 8 w 30"/>
                <a:gd name="T3" fmla="*/ 0 h 27"/>
                <a:gd name="T4" fmla="*/ 5 w 30"/>
                <a:gd name="T5" fmla="*/ 0 h 27"/>
                <a:gd name="T6" fmla="*/ 3 w 30"/>
                <a:gd name="T7" fmla="*/ 3 h 27"/>
                <a:gd name="T8" fmla="*/ 0 w 30"/>
                <a:gd name="T9" fmla="*/ 5 h 27"/>
                <a:gd name="T10" fmla="*/ 0 w 30"/>
                <a:gd name="T11" fmla="*/ 8 h 27"/>
                <a:gd name="T12" fmla="*/ 3 w 30"/>
                <a:gd name="T13" fmla="*/ 11 h 27"/>
                <a:gd name="T14" fmla="*/ 22 w 30"/>
                <a:gd name="T15" fmla="*/ 27 h 27"/>
                <a:gd name="T16" fmla="*/ 25 w 30"/>
                <a:gd name="T17" fmla="*/ 27 h 27"/>
                <a:gd name="T18" fmla="*/ 27 w 30"/>
                <a:gd name="T19" fmla="*/ 27 h 27"/>
                <a:gd name="T20" fmla="*/ 30 w 30"/>
                <a:gd name="T21" fmla="*/ 27 h 27"/>
                <a:gd name="T22" fmla="*/ 30 w 30"/>
                <a:gd name="T23" fmla="*/ 25 h 27"/>
                <a:gd name="T24" fmla="*/ 30 w 30"/>
                <a:gd name="T25" fmla="*/ 22 h 27"/>
                <a:gd name="T26" fmla="*/ 30 w 30"/>
                <a:gd name="T27" fmla="*/ 19 h 27"/>
                <a:gd name="T28" fmla="*/ 11 w 30"/>
                <a:gd name="T29" fmla="*/ 3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7"/>
                <a:gd name="T47" fmla="*/ 30 w 30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7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27" name="Line 111"/>
            <p:cNvSpPr>
              <a:spLocks noChangeShapeType="1"/>
            </p:cNvSpPr>
            <p:nvPr/>
          </p:nvSpPr>
          <p:spPr bwMode="auto">
            <a:xfrm>
              <a:off x="3268" y="710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28" name="Freeform 112"/>
            <p:cNvSpPr>
              <a:spLocks/>
            </p:cNvSpPr>
            <p:nvPr/>
          </p:nvSpPr>
          <p:spPr bwMode="auto">
            <a:xfrm>
              <a:off x="3270" y="732"/>
              <a:ext cx="31" cy="36"/>
            </a:xfrm>
            <a:custGeom>
              <a:avLst/>
              <a:gdLst>
                <a:gd name="T0" fmla="*/ 11 w 31"/>
                <a:gd name="T1" fmla="*/ 3 h 36"/>
                <a:gd name="T2" fmla="*/ 9 w 31"/>
                <a:gd name="T3" fmla="*/ 0 h 36"/>
                <a:gd name="T4" fmla="*/ 6 w 31"/>
                <a:gd name="T5" fmla="*/ 0 h 36"/>
                <a:gd name="T6" fmla="*/ 3 w 31"/>
                <a:gd name="T7" fmla="*/ 3 h 36"/>
                <a:gd name="T8" fmla="*/ 0 w 31"/>
                <a:gd name="T9" fmla="*/ 5 h 36"/>
                <a:gd name="T10" fmla="*/ 0 w 31"/>
                <a:gd name="T11" fmla="*/ 8 h 36"/>
                <a:gd name="T12" fmla="*/ 3 w 31"/>
                <a:gd name="T13" fmla="*/ 11 h 36"/>
                <a:gd name="T14" fmla="*/ 22 w 31"/>
                <a:gd name="T15" fmla="*/ 36 h 36"/>
                <a:gd name="T16" fmla="*/ 25 w 31"/>
                <a:gd name="T17" fmla="*/ 36 h 36"/>
                <a:gd name="T18" fmla="*/ 28 w 31"/>
                <a:gd name="T19" fmla="*/ 36 h 36"/>
                <a:gd name="T20" fmla="*/ 31 w 31"/>
                <a:gd name="T21" fmla="*/ 36 h 36"/>
                <a:gd name="T22" fmla="*/ 31 w 31"/>
                <a:gd name="T23" fmla="*/ 33 h 36"/>
                <a:gd name="T24" fmla="*/ 31 w 31"/>
                <a:gd name="T25" fmla="*/ 30 h 36"/>
                <a:gd name="T26" fmla="*/ 31 w 31"/>
                <a:gd name="T27" fmla="*/ 27 h 36"/>
                <a:gd name="T28" fmla="*/ 11 w 31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29" name="Line 113"/>
            <p:cNvSpPr>
              <a:spLocks noChangeShapeType="1"/>
            </p:cNvSpPr>
            <p:nvPr/>
          </p:nvSpPr>
          <p:spPr bwMode="auto">
            <a:xfrm>
              <a:off x="3295" y="762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30" name="Freeform 114"/>
            <p:cNvSpPr>
              <a:spLocks/>
            </p:cNvSpPr>
            <p:nvPr/>
          </p:nvSpPr>
          <p:spPr bwMode="auto">
            <a:xfrm>
              <a:off x="3301" y="781"/>
              <a:ext cx="27" cy="41"/>
            </a:xfrm>
            <a:custGeom>
              <a:avLst/>
              <a:gdLst>
                <a:gd name="T0" fmla="*/ 11 w 27"/>
                <a:gd name="T1" fmla="*/ 3 h 41"/>
                <a:gd name="T2" fmla="*/ 8 w 27"/>
                <a:gd name="T3" fmla="*/ 0 h 41"/>
                <a:gd name="T4" fmla="*/ 5 w 27"/>
                <a:gd name="T5" fmla="*/ 0 h 41"/>
                <a:gd name="T6" fmla="*/ 2 w 27"/>
                <a:gd name="T7" fmla="*/ 3 h 41"/>
                <a:gd name="T8" fmla="*/ 0 w 27"/>
                <a:gd name="T9" fmla="*/ 6 h 41"/>
                <a:gd name="T10" fmla="*/ 0 w 27"/>
                <a:gd name="T11" fmla="*/ 8 h 41"/>
                <a:gd name="T12" fmla="*/ 2 w 27"/>
                <a:gd name="T13" fmla="*/ 11 h 41"/>
                <a:gd name="T14" fmla="*/ 19 w 27"/>
                <a:gd name="T15" fmla="*/ 41 h 41"/>
                <a:gd name="T16" fmla="*/ 22 w 27"/>
                <a:gd name="T17" fmla="*/ 41 h 41"/>
                <a:gd name="T18" fmla="*/ 24 w 27"/>
                <a:gd name="T19" fmla="*/ 41 h 41"/>
                <a:gd name="T20" fmla="*/ 27 w 27"/>
                <a:gd name="T21" fmla="*/ 41 h 41"/>
                <a:gd name="T22" fmla="*/ 27 w 27"/>
                <a:gd name="T23" fmla="*/ 39 h 41"/>
                <a:gd name="T24" fmla="*/ 27 w 27"/>
                <a:gd name="T25" fmla="*/ 36 h 41"/>
                <a:gd name="T26" fmla="*/ 27 w 27"/>
                <a:gd name="T27" fmla="*/ 33 h 41"/>
                <a:gd name="T28" fmla="*/ 11 w 27"/>
                <a:gd name="T29" fmla="*/ 3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41"/>
                <a:gd name="T47" fmla="*/ 27 w 2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4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31" name="Freeform 115"/>
            <p:cNvSpPr>
              <a:spLocks/>
            </p:cNvSpPr>
            <p:nvPr/>
          </p:nvSpPr>
          <p:spPr bwMode="auto">
            <a:xfrm>
              <a:off x="3317" y="811"/>
              <a:ext cx="30" cy="33"/>
            </a:xfrm>
            <a:custGeom>
              <a:avLst/>
              <a:gdLst>
                <a:gd name="T0" fmla="*/ 11 w 30"/>
                <a:gd name="T1" fmla="*/ 3 h 33"/>
                <a:gd name="T2" fmla="*/ 8 w 30"/>
                <a:gd name="T3" fmla="*/ 0 h 33"/>
                <a:gd name="T4" fmla="*/ 6 w 30"/>
                <a:gd name="T5" fmla="*/ 0 h 33"/>
                <a:gd name="T6" fmla="*/ 3 w 30"/>
                <a:gd name="T7" fmla="*/ 3 h 33"/>
                <a:gd name="T8" fmla="*/ 0 w 30"/>
                <a:gd name="T9" fmla="*/ 6 h 33"/>
                <a:gd name="T10" fmla="*/ 0 w 30"/>
                <a:gd name="T11" fmla="*/ 9 h 33"/>
                <a:gd name="T12" fmla="*/ 3 w 30"/>
                <a:gd name="T13" fmla="*/ 11 h 33"/>
                <a:gd name="T14" fmla="*/ 22 w 30"/>
                <a:gd name="T15" fmla="*/ 33 h 33"/>
                <a:gd name="T16" fmla="*/ 25 w 30"/>
                <a:gd name="T17" fmla="*/ 33 h 33"/>
                <a:gd name="T18" fmla="*/ 28 w 30"/>
                <a:gd name="T19" fmla="*/ 33 h 33"/>
                <a:gd name="T20" fmla="*/ 30 w 30"/>
                <a:gd name="T21" fmla="*/ 33 h 33"/>
                <a:gd name="T22" fmla="*/ 30 w 30"/>
                <a:gd name="T23" fmla="*/ 31 h 33"/>
                <a:gd name="T24" fmla="*/ 30 w 30"/>
                <a:gd name="T25" fmla="*/ 28 h 33"/>
                <a:gd name="T26" fmla="*/ 30 w 30"/>
                <a:gd name="T27" fmla="*/ 25 h 33"/>
                <a:gd name="T28" fmla="*/ 11 w 30"/>
                <a:gd name="T29" fmla="*/ 3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3"/>
                <a:gd name="T47" fmla="*/ 30 w 3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32" name="Line 116"/>
            <p:cNvSpPr>
              <a:spLocks noChangeShapeType="1"/>
            </p:cNvSpPr>
            <p:nvPr/>
          </p:nvSpPr>
          <p:spPr bwMode="auto">
            <a:xfrm>
              <a:off x="3342" y="839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33" name="Freeform 117"/>
            <p:cNvSpPr>
              <a:spLocks/>
            </p:cNvSpPr>
            <p:nvPr/>
          </p:nvSpPr>
          <p:spPr bwMode="auto">
            <a:xfrm>
              <a:off x="3347" y="869"/>
              <a:ext cx="28" cy="36"/>
            </a:xfrm>
            <a:custGeom>
              <a:avLst/>
              <a:gdLst>
                <a:gd name="T0" fmla="*/ 11 w 28"/>
                <a:gd name="T1" fmla="*/ 3 h 36"/>
                <a:gd name="T2" fmla="*/ 9 w 28"/>
                <a:gd name="T3" fmla="*/ 0 h 36"/>
                <a:gd name="T4" fmla="*/ 6 w 28"/>
                <a:gd name="T5" fmla="*/ 0 h 36"/>
                <a:gd name="T6" fmla="*/ 3 w 28"/>
                <a:gd name="T7" fmla="*/ 3 h 36"/>
                <a:gd name="T8" fmla="*/ 0 w 28"/>
                <a:gd name="T9" fmla="*/ 6 h 36"/>
                <a:gd name="T10" fmla="*/ 0 w 28"/>
                <a:gd name="T11" fmla="*/ 8 h 36"/>
                <a:gd name="T12" fmla="*/ 3 w 28"/>
                <a:gd name="T13" fmla="*/ 11 h 36"/>
                <a:gd name="T14" fmla="*/ 20 w 28"/>
                <a:gd name="T15" fmla="*/ 36 h 36"/>
                <a:gd name="T16" fmla="*/ 22 w 28"/>
                <a:gd name="T17" fmla="*/ 36 h 36"/>
                <a:gd name="T18" fmla="*/ 25 w 28"/>
                <a:gd name="T19" fmla="*/ 36 h 36"/>
                <a:gd name="T20" fmla="*/ 28 w 28"/>
                <a:gd name="T21" fmla="*/ 36 h 36"/>
                <a:gd name="T22" fmla="*/ 28 w 28"/>
                <a:gd name="T23" fmla="*/ 33 h 36"/>
                <a:gd name="T24" fmla="*/ 28 w 28"/>
                <a:gd name="T25" fmla="*/ 30 h 36"/>
                <a:gd name="T26" fmla="*/ 28 w 28"/>
                <a:gd name="T27" fmla="*/ 28 h 36"/>
                <a:gd name="T28" fmla="*/ 11 w 28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34" name="Line 118"/>
            <p:cNvSpPr>
              <a:spLocks noChangeShapeType="1"/>
            </p:cNvSpPr>
            <p:nvPr/>
          </p:nvSpPr>
          <p:spPr bwMode="auto">
            <a:xfrm>
              <a:off x="3369" y="899"/>
              <a:ext cx="1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35" name="Freeform 119"/>
            <p:cNvSpPr>
              <a:spLocks/>
            </p:cNvSpPr>
            <p:nvPr/>
          </p:nvSpPr>
          <p:spPr bwMode="auto">
            <a:xfrm>
              <a:off x="3375" y="927"/>
              <a:ext cx="27" cy="38"/>
            </a:xfrm>
            <a:custGeom>
              <a:avLst/>
              <a:gdLst>
                <a:gd name="T0" fmla="*/ 11 w 27"/>
                <a:gd name="T1" fmla="*/ 3 h 38"/>
                <a:gd name="T2" fmla="*/ 8 w 27"/>
                <a:gd name="T3" fmla="*/ 0 h 38"/>
                <a:gd name="T4" fmla="*/ 5 w 27"/>
                <a:gd name="T5" fmla="*/ 0 h 38"/>
                <a:gd name="T6" fmla="*/ 3 w 27"/>
                <a:gd name="T7" fmla="*/ 3 h 38"/>
                <a:gd name="T8" fmla="*/ 0 w 27"/>
                <a:gd name="T9" fmla="*/ 5 h 38"/>
                <a:gd name="T10" fmla="*/ 0 w 27"/>
                <a:gd name="T11" fmla="*/ 8 h 38"/>
                <a:gd name="T12" fmla="*/ 3 w 27"/>
                <a:gd name="T13" fmla="*/ 11 h 38"/>
                <a:gd name="T14" fmla="*/ 19 w 27"/>
                <a:gd name="T15" fmla="*/ 38 h 38"/>
                <a:gd name="T16" fmla="*/ 22 w 27"/>
                <a:gd name="T17" fmla="*/ 38 h 38"/>
                <a:gd name="T18" fmla="*/ 25 w 27"/>
                <a:gd name="T19" fmla="*/ 38 h 38"/>
                <a:gd name="T20" fmla="*/ 27 w 27"/>
                <a:gd name="T21" fmla="*/ 38 h 38"/>
                <a:gd name="T22" fmla="*/ 27 w 27"/>
                <a:gd name="T23" fmla="*/ 36 h 38"/>
                <a:gd name="T24" fmla="*/ 27 w 27"/>
                <a:gd name="T25" fmla="*/ 33 h 38"/>
                <a:gd name="T26" fmla="*/ 27 w 27"/>
                <a:gd name="T27" fmla="*/ 30 h 38"/>
                <a:gd name="T28" fmla="*/ 11 w 27"/>
                <a:gd name="T29" fmla="*/ 3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8"/>
                <a:gd name="T47" fmla="*/ 27 w 27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36" name="Line 120"/>
            <p:cNvSpPr>
              <a:spLocks noChangeShapeType="1"/>
            </p:cNvSpPr>
            <p:nvPr/>
          </p:nvSpPr>
          <p:spPr bwMode="auto">
            <a:xfrm>
              <a:off x="3397" y="960"/>
              <a:ext cx="1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37" name="Freeform 121"/>
            <p:cNvSpPr>
              <a:spLocks/>
            </p:cNvSpPr>
            <p:nvPr/>
          </p:nvSpPr>
          <p:spPr bwMode="auto">
            <a:xfrm>
              <a:off x="3402" y="987"/>
              <a:ext cx="28" cy="47"/>
            </a:xfrm>
            <a:custGeom>
              <a:avLst/>
              <a:gdLst>
                <a:gd name="T0" fmla="*/ 11 w 28"/>
                <a:gd name="T1" fmla="*/ 6 h 47"/>
                <a:gd name="T2" fmla="*/ 11 w 28"/>
                <a:gd name="T3" fmla="*/ 3 h 47"/>
                <a:gd name="T4" fmla="*/ 9 w 28"/>
                <a:gd name="T5" fmla="*/ 0 h 47"/>
                <a:gd name="T6" fmla="*/ 6 w 28"/>
                <a:gd name="T7" fmla="*/ 0 h 47"/>
                <a:gd name="T8" fmla="*/ 3 w 28"/>
                <a:gd name="T9" fmla="*/ 3 h 47"/>
                <a:gd name="T10" fmla="*/ 0 w 28"/>
                <a:gd name="T11" fmla="*/ 6 h 47"/>
                <a:gd name="T12" fmla="*/ 0 w 28"/>
                <a:gd name="T13" fmla="*/ 9 h 47"/>
                <a:gd name="T14" fmla="*/ 17 w 28"/>
                <a:gd name="T15" fmla="*/ 44 h 47"/>
                <a:gd name="T16" fmla="*/ 20 w 28"/>
                <a:gd name="T17" fmla="*/ 47 h 47"/>
                <a:gd name="T18" fmla="*/ 22 w 28"/>
                <a:gd name="T19" fmla="*/ 47 h 47"/>
                <a:gd name="T20" fmla="*/ 25 w 28"/>
                <a:gd name="T21" fmla="*/ 47 h 47"/>
                <a:gd name="T22" fmla="*/ 28 w 28"/>
                <a:gd name="T23" fmla="*/ 47 h 47"/>
                <a:gd name="T24" fmla="*/ 28 w 28"/>
                <a:gd name="T25" fmla="*/ 44 h 47"/>
                <a:gd name="T26" fmla="*/ 28 w 28"/>
                <a:gd name="T27" fmla="*/ 42 h 47"/>
                <a:gd name="T28" fmla="*/ 11 w 28"/>
                <a:gd name="T29" fmla="*/ 6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7"/>
                <a:gd name="T47" fmla="*/ 28 w 2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7">
                  <a:moveTo>
                    <a:pt x="11" y="6"/>
                  </a:moveTo>
                  <a:lnTo>
                    <a:pt x="11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7" y="44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8" y="47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38" name="Freeform 122"/>
            <p:cNvSpPr>
              <a:spLocks/>
            </p:cNvSpPr>
            <p:nvPr/>
          </p:nvSpPr>
          <p:spPr bwMode="auto">
            <a:xfrm>
              <a:off x="3419" y="1023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3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39" name="Line 123"/>
            <p:cNvSpPr>
              <a:spLocks noChangeShapeType="1"/>
            </p:cNvSpPr>
            <p:nvPr/>
          </p:nvSpPr>
          <p:spPr bwMode="auto">
            <a:xfrm>
              <a:off x="3444" y="1053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40" name="Freeform 124"/>
            <p:cNvSpPr>
              <a:spLocks/>
            </p:cNvSpPr>
            <p:nvPr/>
          </p:nvSpPr>
          <p:spPr bwMode="auto">
            <a:xfrm>
              <a:off x="3446" y="1084"/>
              <a:ext cx="31" cy="35"/>
            </a:xfrm>
            <a:custGeom>
              <a:avLst/>
              <a:gdLst>
                <a:gd name="T0" fmla="*/ 11 w 31"/>
                <a:gd name="T1" fmla="*/ 2 h 35"/>
                <a:gd name="T2" fmla="*/ 9 w 31"/>
                <a:gd name="T3" fmla="*/ 0 h 35"/>
                <a:gd name="T4" fmla="*/ 6 w 31"/>
                <a:gd name="T5" fmla="*/ 0 h 35"/>
                <a:gd name="T6" fmla="*/ 3 w 31"/>
                <a:gd name="T7" fmla="*/ 2 h 35"/>
                <a:gd name="T8" fmla="*/ 0 w 31"/>
                <a:gd name="T9" fmla="*/ 5 h 35"/>
                <a:gd name="T10" fmla="*/ 0 w 31"/>
                <a:gd name="T11" fmla="*/ 8 h 35"/>
                <a:gd name="T12" fmla="*/ 3 w 31"/>
                <a:gd name="T13" fmla="*/ 11 h 35"/>
                <a:gd name="T14" fmla="*/ 22 w 31"/>
                <a:gd name="T15" fmla="*/ 35 h 35"/>
                <a:gd name="T16" fmla="*/ 25 w 31"/>
                <a:gd name="T17" fmla="*/ 35 h 35"/>
                <a:gd name="T18" fmla="*/ 28 w 31"/>
                <a:gd name="T19" fmla="*/ 35 h 35"/>
                <a:gd name="T20" fmla="*/ 31 w 31"/>
                <a:gd name="T21" fmla="*/ 35 h 35"/>
                <a:gd name="T22" fmla="*/ 31 w 31"/>
                <a:gd name="T23" fmla="*/ 33 h 35"/>
                <a:gd name="T24" fmla="*/ 31 w 31"/>
                <a:gd name="T25" fmla="*/ 30 h 35"/>
                <a:gd name="T26" fmla="*/ 31 w 31"/>
                <a:gd name="T27" fmla="*/ 27 h 35"/>
                <a:gd name="T28" fmla="*/ 11 w 31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5"/>
                <a:gd name="T47" fmla="*/ 31 w 31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5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41" name="Line 125"/>
            <p:cNvSpPr>
              <a:spLocks noChangeShapeType="1"/>
            </p:cNvSpPr>
            <p:nvPr/>
          </p:nvSpPr>
          <p:spPr bwMode="auto">
            <a:xfrm>
              <a:off x="3471" y="1114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42" name="Freeform 126"/>
            <p:cNvSpPr>
              <a:spLocks/>
            </p:cNvSpPr>
            <p:nvPr/>
          </p:nvSpPr>
          <p:spPr bwMode="auto">
            <a:xfrm>
              <a:off x="3477" y="1136"/>
              <a:ext cx="27" cy="36"/>
            </a:xfrm>
            <a:custGeom>
              <a:avLst/>
              <a:gdLst>
                <a:gd name="T0" fmla="*/ 11 w 27"/>
                <a:gd name="T1" fmla="*/ 3 h 36"/>
                <a:gd name="T2" fmla="*/ 8 w 27"/>
                <a:gd name="T3" fmla="*/ 0 h 36"/>
                <a:gd name="T4" fmla="*/ 5 w 27"/>
                <a:gd name="T5" fmla="*/ 0 h 36"/>
                <a:gd name="T6" fmla="*/ 2 w 27"/>
                <a:gd name="T7" fmla="*/ 3 h 36"/>
                <a:gd name="T8" fmla="*/ 0 w 27"/>
                <a:gd name="T9" fmla="*/ 5 h 36"/>
                <a:gd name="T10" fmla="*/ 0 w 27"/>
                <a:gd name="T11" fmla="*/ 8 h 36"/>
                <a:gd name="T12" fmla="*/ 2 w 27"/>
                <a:gd name="T13" fmla="*/ 11 h 36"/>
                <a:gd name="T14" fmla="*/ 19 w 27"/>
                <a:gd name="T15" fmla="*/ 36 h 36"/>
                <a:gd name="T16" fmla="*/ 22 w 27"/>
                <a:gd name="T17" fmla="*/ 36 h 36"/>
                <a:gd name="T18" fmla="*/ 24 w 27"/>
                <a:gd name="T19" fmla="*/ 36 h 36"/>
                <a:gd name="T20" fmla="*/ 27 w 27"/>
                <a:gd name="T21" fmla="*/ 36 h 36"/>
                <a:gd name="T22" fmla="*/ 27 w 27"/>
                <a:gd name="T23" fmla="*/ 33 h 36"/>
                <a:gd name="T24" fmla="*/ 27 w 27"/>
                <a:gd name="T25" fmla="*/ 30 h 36"/>
                <a:gd name="T26" fmla="*/ 27 w 27"/>
                <a:gd name="T27" fmla="*/ 27 h 36"/>
                <a:gd name="T28" fmla="*/ 11 w 27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6"/>
                <a:gd name="T47" fmla="*/ 27 w 27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43" name="Freeform 127"/>
            <p:cNvSpPr>
              <a:spLocks/>
            </p:cNvSpPr>
            <p:nvPr/>
          </p:nvSpPr>
          <p:spPr bwMode="auto">
            <a:xfrm>
              <a:off x="3493" y="1161"/>
              <a:ext cx="30" cy="35"/>
            </a:xfrm>
            <a:custGeom>
              <a:avLst/>
              <a:gdLst>
                <a:gd name="T0" fmla="*/ 11 w 30"/>
                <a:gd name="T1" fmla="*/ 2 h 35"/>
                <a:gd name="T2" fmla="*/ 8 w 30"/>
                <a:gd name="T3" fmla="*/ 0 h 35"/>
                <a:gd name="T4" fmla="*/ 6 w 30"/>
                <a:gd name="T5" fmla="*/ 0 h 35"/>
                <a:gd name="T6" fmla="*/ 3 w 30"/>
                <a:gd name="T7" fmla="*/ 2 h 35"/>
                <a:gd name="T8" fmla="*/ 0 w 30"/>
                <a:gd name="T9" fmla="*/ 5 h 35"/>
                <a:gd name="T10" fmla="*/ 0 w 30"/>
                <a:gd name="T11" fmla="*/ 8 h 35"/>
                <a:gd name="T12" fmla="*/ 3 w 30"/>
                <a:gd name="T13" fmla="*/ 11 h 35"/>
                <a:gd name="T14" fmla="*/ 22 w 30"/>
                <a:gd name="T15" fmla="*/ 35 h 35"/>
                <a:gd name="T16" fmla="*/ 25 w 30"/>
                <a:gd name="T17" fmla="*/ 35 h 35"/>
                <a:gd name="T18" fmla="*/ 28 w 30"/>
                <a:gd name="T19" fmla="*/ 35 h 35"/>
                <a:gd name="T20" fmla="*/ 30 w 30"/>
                <a:gd name="T21" fmla="*/ 35 h 35"/>
                <a:gd name="T22" fmla="*/ 30 w 30"/>
                <a:gd name="T23" fmla="*/ 32 h 35"/>
                <a:gd name="T24" fmla="*/ 30 w 30"/>
                <a:gd name="T25" fmla="*/ 30 h 35"/>
                <a:gd name="T26" fmla="*/ 30 w 30"/>
                <a:gd name="T27" fmla="*/ 27 h 35"/>
                <a:gd name="T28" fmla="*/ 11 w 30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44" name="Line 128"/>
            <p:cNvSpPr>
              <a:spLocks noChangeShapeType="1"/>
            </p:cNvSpPr>
            <p:nvPr/>
          </p:nvSpPr>
          <p:spPr bwMode="auto">
            <a:xfrm>
              <a:off x="3518" y="1191"/>
              <a:ext cx="1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45" name="Freeform 129"/>
            <p:cNvSpPr>
              <a:spLocks/>
            </p:cNvSpPr>
            <p:nvPr/>
          </p:nvSpPr>
          <p:spPr bwMode="auto">
            <a:xfrm>
              <a:off x="3523" y="1210"/>
              <a:ext cx="31" cy="30"/>
            </a:xfrm>
            <a:custGeom>
              <a:avLst/>
              <a:gdLst>
                <a:gd name="T0" fmla="*/ 11 w 31"/>
                <a:gd name="T1" fmla="*/ 3 h 30"/>
                <a:gd name="T2" fmla="*/ 9 w 31"/>
                <a:gd name="T3" fmla="*/ 0 h 30"/>
                <a:gd name="T4" fmla="*/ 6 w 31"/>
                <a:gd name="T5" fmla="*/ 0 h 30"/>
                <a:gd name="T6" fmla="*/ 3 w 31"/>
                <a:gd name="T7" fmla="*/ 3 h 30"/>
                <a:gd name="T8" fmla="*/ 0 w 31"/>
                <a:gd name="T9" fmla="*/ 5 h 30"/>
                <a:gd name="T10" fmla="*/ 0 w 31"/>
                <a:gd name="T11" fmla="*/ 8 h 30"/>
                <a:gd name="T12" fmla="*/ 3 w 31"/>
                <a:gd name="T13" fmla="*/ 11 h 30"/>
                <a:gd name="T14" fmla="*/ 22 w 31"/>
                <a:gd name="T15" fmla="*/ 30 h 30"/>
                <a:gd name="T16" fmla="*/ 25 w 31"/>
                <a:gd name="T17" fmla="*/ 30 h 30"/>
                <a:gd name="T18" fmla="*/ 28 w 31"/>
                <a:gd name="T19" fmla="*/ 30 h 30"/>
                <a:gd name="T20" fmla="*/ 31 w 31"/>
                <a:gd name="T21" fmla="*/ 30 h 30"/>
                <a:gd name="T22" fmla="*/ 31 w 31"/>
                <a:gd name="T23" fmla="*/ 27 h 30"/>
                <a:gd name="T24" fmla="*/ 31 w 31"/>
                <a:gd name="T25" fmla="*/ 25 h 30"/>
                <a:gd name="T26" fmla="*/ 31 w 31"/>
                <a:gd name="T27" fmla="*/ 22 h 30"/>
                <a:gd name="T28" fmla="*/ 11 w 31"/>
                <a:gd name="T29" fmla="*/ 3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0"/>
                <a:gd name="T47" fmla="*/ 31 w 3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46" name="Line 130"/>
            <p:cNvSpPr>
              <a:spLocks noChangeShapeType="1"/>
            </p:cNvSpPr>
            <p:nvPr/>
          </p:nvSpPr>
          <p:spPr bwMode="auto">
            <a:xfrm>
              <a:off x="3548" y="1235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47" name="Freeform 131"/>
            <p:cNvSpPr>
              <a:spLocks/>
            </p:cNvSpPr>
            <p:nvPr/>
          </p:nvSpPr>
          <p:spPr bwMode="auto">
            <a:xfrm>
              <a:off x="3551" y="1257"/>
              <a:ext cx="27" cy="24"/>
            </a:xfrm>
            <a:custGeom>
              <a:avLst/>
              <a:gdLst>
                <a:gd name="T0" fmla="*/ 11 w 27"/>
                <a:gd name="T1" fmla="*/ 2 h 24"/>
                <a:gd name="T2" fmla="*/ 8 w 27"/>
                <a:gd name="T3" fmla="*/ 0 h 24"/>
                <a:gd name="T4" fmla="*/ 5 w 27"/>
                <a:gd name="T5" fmla="*/ 0 h 24"/>
                <a:gd name="T6" fmla="*/ 3 w 27"/>
                <a:gd name="T7" fmla="*/ 2 h 24"/>
                <a:gd name="T8" fmla="*/ 0 w 27"/>
                <a:gd name="T9" fmla="*/ 5 h 24"/>
                <a:gd name="T10" fmla="*/ 0 w 27"/>
                <a:gd name="T11" fmla="*/ 8 h 24"/>
                <a:gd name="T12" fmla="*/ 3 w 27"/>
                <a:gd name="T13" fmla="*/ 11 h 24"/>
                <a:gd name="T14" fmla="*/ 19 w 27"/>
                <a:gd name="T15" fmla="*/ 24 h 24"/>
                <a:gd name="T16" fmla="*/ 22 w 27"/>
                <a:gd name="T17" fmla="*/ 24 h 24"/>
                <a:gd name="T18" fmla="*/ 25 w 27"/>
                <a:gd name="T19" fmla="*/ 24 h 24"/>
                <a:gd name="T20" fmla="*/ 27 w 27"/>
                <a:gd name="T21" fmla="*/ 24 h 24"/>
                <a:gd name="T22" fmla="*/ 27 w 27"/>
                <a:gd name="T23" fmla="*/ 22 h 24"/>
                <a:gd name="T24" fmla="*/ 27 w 27"/>
                <a:gd name="T25" fmla="*/ 19 h 24"/>
                <a:gd name="T26" fmla="*/ 27 w 27"/>
                <a:gd name="T27" fmla="*/ 16 h 24"/>
                <a:gd name="T28" fmla="*/ 11 w 27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4"/>
                <a:gd name="T47" fmla="*/ 27 w 2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4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48" name="Freeform 132"/>
            <p:cNvSpPr>
              <a:spLocks/>
            </p:cNvSpPr>
            <p:nvPr/>
          </p:nvSpPr>
          <p:spPr bwMode="auto">
            <a:xfrm>
              <a:off x="3567" y="1270"/>
              <a:ext cx="23" cy="22"/>
            </a:xfrm>
            <a:custGeom>
              <a:avLst/>
              <a:gdLst>
                <a:gd name="T0" fmla="*/ 11 w 23"/>
                <a:gd name="T1" fmla="*/ 3 h 22"/>
                <a:gd name="T2" fmla="*/ 9 w 23"/>
                <a:gd name="T3" fmla="*/ 0 h 22"/>
                <a:gd name="T4" fmla="*/ 6 w 23"/>
                <a:gd name="T5" fmla="*/ 0 h 22"/>
                <a:gd name="T6" fmla="*/ 3 w 23"/>
                <a:gd name="T7" fmla="*/ 3 h 22"/>
                <a:gd name="T8" fmla="*/ 0 w 23"/>
                <a:gd name="T9" fmla="*/ 6 h 22"/>
                <a:gd name="T10" fmla="*/ 0 w 23"/>
                <a:gd name="T11" fmla="*/ 9 h 22"/>
                <a:gd name="T12" fmla="*/ 3 w 23"/>
                <a:gd name="T13" fmla="*/ 11 h 22"/>
                <a:gd name="T14" fmla="*/ 14 w 23"/>
                <a:gd name="T15" fmla="*/ 22 h 22"/>
                <a:gd name="T16" fmla="*/ 17 w 23"/>
                <a:gd name="T17" fmla="*/ 22 h 22"/>
                <a:gd name="T18" fmla="*/ 20 w 23"/>
                <a:gd name="T19" fmla="*/ 22 h 22"/>
                <a:gd name="T20" fmla="*/ 23 w 23"/>
                <a:gd name="T21" fmla="*/ 22 h 22"/>
                <a:gd name="T22" fmla="*/ 23 w 23"/>
                <a:gd name="T23" fmla="*/ 20 h 22"/>
                <a:gd name="T24" fmla="*/ 23 w 23"/>
                <a:gd name="T25" fmla="*/ 17 h 22"/>
                <a:gd name="T26" fmla="*/ 23 w 23"/>
                <a:gd name="T27" fmla="*/ 14 h 22"/>
                <a:gd name="T28" fmla="*/ 11 w 23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2"/>
                <a:gd name="T47" fmla="*/ 23 w 2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2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49" name="Freeform 133"/>
            <p:cNvSpPr>
              <a:spLocks/>
            </p:cNvSpPr>
            <p:nvPr/>
          </p:nvSpPr>
          <p:spPr bwMode="auto">
            <a:xfrm>
              <a:off x="3578" y="1281"/>
              <a:ext cx="28" cy="31"/>
            </a:xfrm>
            <a:custGeom>
              <a:avLst/>
              <a:gdLst>
                <a:gd name="T0" fmla="*/ 12 w 28"/>
                <a:gd name="T1" fmla="*/ 3 h 31"/>
                <a:gd name="T2" fmla="*/ 9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3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2 h 31"/>
                <a:gd name="T28" fmla="*/ 12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50" name="Line 134"/>
            <p:cNvSpPr>
              <a:spLocks noChangeShapeType="1"/>
            </p:cNvSpPr>
            <p:nvPr/>
          </p:nvSpPr>
          <p:spPr bwMode="auto">
            <a:xfrm>
              <a:off x="3601" y="130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51" name="Freeform 135"/>
            <p:cNvSpPr>
              <a:spLocks/>
            </p:cNvSpPr>
            <p:nvPr/>
          </p:nvSpPr>
          <p:spPr bwMode="auto">
            <a:xfrm>
              <a:off x="3614" y="1306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9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6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52" name="Line 136"/>
            <p:cNvSpPr>
              <a:spLocks noChangeShapeType="1"/>
            </p:cNvSpPr>
            <p:nvPr/>
          </p:nvSpPr>
          <p:spPr bwMode="auto">
            <a:xfrm>
              <a:off x="3628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53" name="Line 137"/>
            <p:cNvSpPr>
              <a:spLocks noChangeShapeType="1"/>
            </p:cNvSpPr>
            <p:nvPr/>
          </p:nvSpPr>
          <p:spPr bwMode="auto">
            <a:xfrm>
              <a:off x="3647" y="132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54" name="Line 138"/>
            <p:cNvSpPr>
              <a:spLocks noChangeShapeType="1"/>
            </p:cNvSpPr>
            <p:nvPr/>
          </p:nvSpPr>
          <p:spPr bwMode="auto">
            <a:xfrm>
              <a:off x="3658" y="1320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55" name="Line 139"/>
            <p:cNvSpPr>
              <a:spLocks noChangeShapeType="1"/>
            </p:cNvSpPr>
            <p:nvPr/>
          </p:nvSpPr>
          <p:spPr bwMode="auto">
            <a:xfrm>
              <a:off x="3678" y="1320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56" name="Freeform 140"/>
            <p:cNvSpPr>
              <a:spLocks/>
            </p:cNvSpPr>
            <p:nvPr/>
          </p:nvSpPr>
          <p:spPr bwMode="auto">
            <a:xfrm>
              <a:off x="3689" y="1306"/>
              <a:ext cx="22" cy="19"/>
            </a:xfrm>
            <a:custGeom>
              <a:avLst/>
              <a:gdLst>
                <a:gd name="T0" fmla="*/ 2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2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6 h 19"/>
                <a:gd name="T20" fmla="*/ 22 w 22"/>
                <a:gd name="T21" fmla="*/ 3 h 19"/>
                <a:gd name="T22" fmla="*/ 19 w 22"/>
                <a:gd name="T23" fmla="*/ 0 h 19"/>
                <a:gd name="T24" fmla="*/ 16 w 22"/>
                <a:gd name="T25" fmla="*/ 0 h 19"/>
                <a:gd name="T26" fmla="*/ 13 w 22"/>
                <a:gd name="T27" fmla="*/ 3 h 19"/>
                <a:gd name="T28" fmla="*/ 2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57" name="Line 141"/>
            <p:cNvSpPr>
              <a:spLocks noChangeShapeType="1"/>
            </p:cNvSpPr>
            <p:nvPr/>
          </p:nvSpPr>
          <p:spPr bwMode="auto">
            <a:xfrm flipV="1">
              <a:off x="3705" y="130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58" name="Line 142"/>
            <p:cNvSpPr>
              <a:spLocks noChangeShapeType="1"/>
            </p:cNvSpPr>
            <p:nvPr/>
          </p:nvSpPr>
          <p:spPr bwMode="auto">
            <a:xfrm flipV="1">
              <a:off x="3724" y="1287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59" name="Freeform 143"/>
            <p:cNvSpPr>
              <a:spLocks/>
            </p:cNvSpPr>
            <p:nvPr/>
          </p:nvSpPr>
          <p:spPr bwMode="auto">
            <a:xfrm>
              <a:off x="3727" y="1270"/>
              <a:ext cx="30" cy="22"/>
            </a:xfrm>
            <a:custGeom>
              <a:avLst/>
              <a:gdLst>
                <a:gd name="T0" fmla="*/ 3 w 30"/>
                <a:gd name="T1" fmla="*/ 14 h 22"/>
                <a:gd name="T2" fmla="*/ 0 w 30"/>
                <a:gd name="T3" fmla="*/ 17 h 22"/>
                <a:gd name="T4" fmla="*/ 0 w 30"/>
                <a:gd name="T5" fmla="*/ 20 h 22"/>
                <a:gd name="T6" fmla="*/ 3 w 30"/>
                <a:gd name="T7" fmla="*/ 22 h 22"/>
                <a:gd name="T8" fmla="*/ 6 w 30"/>
                <a:gd name="T9" fmla="*/ 22 h 22"/>
                <a:gd name="T10" fmla="*/ 8 w 30"/>
                <a:gd name="T11" fmla="*/ 22 h 22"/>
                <a:gd name="T12" fmla="*/ 11 w 30"/>
                <a:gd name="T13" fmla="*/ 22 h 22"/>
                <a:gd name="T14" fmla="*/ 30 w 30"/>
                <a:gd name="T15" fmla="*/ 11 h 22"/>
                <a:gd name="T16" fmla="*/ 30 w 30"/>
                <a:gd name="T17" fmla="*/ 9 h 22"/>
                <a:gd name="T18" fmla="*/ 30 w 30"/>
                <a:gd name="T19" fmla="*/ 6 h 22"/>
                <a:gd name="T20" fmla="*/ 30 w 30"/>
                <a:gd name="T21" fmla="*/ 3 h 22"/>
                <a:gd name="T22" fmla="*/ 28 w 30"/>
                <a:gd name="T23" fmla="*/ 0 h 22"/>
                <a:gd name="T24" fmla="*/ 25 w 30"/>
                <a:gd name="T25" fmla="*/ 0 h 22"/>
                <a:gd name="T26" fmla="*/ 22 w 30"/>
                <a:gd name="T27" fmla="*/ 3 h 22"/>
                <a:gd name="T28" fmla="*/ 3 w 3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60" name="Freeform 144"/>
            <p:cNvSpPr>
              <a:spLocks/>
            </p:cNvSpPr>
            <p:nvPr/>
          </p:nvSpPr>
          <p:spPr bwMode="auto">
            <a:xfrm>
              <a:off x="3746" y="1257"/>
              <a:ext cx="17" cy="24"/>
            </a:xfrm>
            <a:custGeom>
              <a:avLst/>
              <a:gdLst>
                <a:gd name="T0" fmla="*/ 0 w 17"/>
                <a:gd name="T1" fmla="*/ 19 h 24"/>
                <a:gd name="T2" fmla="*/ 0 w 17"/>
                <a:gd name="T3" fmla="*/ 22 h 24"/>
                <a:gd name="T4" fmla="*/ 3 w 17"/>
                <a:gd name="T5" fmla="*/ 24 h 24"/>
                <a:gd name="T6" fmla="*/ 6 w 17"/>
                <a:gd name="T7" fmla="*/ 24 h 24"/>
                <a:gd name="T8" fmla="*/ 9 w 17"/>
                <a:gd name="T9" fmla="*/ 24 h 24"/>
                <a:gd name="T10" fmla="*/ 11 w 17"/>
                <a:gd name="T11" fmla="*/ 24 h 24"/>
                <a:gd name="T12" fmla="*/ 11 w 17"/>
                <a:gd name="T13" fmla="*/ 22 h 24"/>
                <a:gd name="T14" fmla="*/ 17 w 17"/>
                <a:gd name="T15" fmla="*/ 8 h 24"/>
                <a:gd name="T16" fmla="*/ 17 w 17"/>
                <a:gd name="T17" fmla="*/ 5 h 24"/>
                <a:gd name="T18" fmla="*/ 17 w 17"/>
                <a:gd name="T19" fmla="*/ 2 h 24"/>
                <a:gd name="T20" fmla="*/ 14 w 17"/>
                <a:gd name="T21" fmla="*/ 0 h 24"/>
                <a:gd name="T22" fmla="*/ 11 w 17"/>
                <a:gd name="T23" fmla="*/ 0 h 24"/>
                <a:gd name="T24" fmla="*/ 9 w 17"/>
                <a:gd name="T25" fmla="*/ 2 h 24"/>
                <a:gd name="T26" fmla="*/ 6 w 17"/>
                <a:gd name="T27" fmla="*/ 5 h 24"/>
                <a:gd name="T28" fmla="*/ 0 w 17"/>
                <a:gd name="T29" fmla="*/ 19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4"/>
                <a:gd name="T47" fmla="*/ 17 w 1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4">
                  <a:moveTo>
                    <a:pt x="0" y="19"/>
                  </a:moveTo>
                  <a:lnTo>
                    <a:pt x="0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61" name="Freeform 145"/>
            <p:cNvSpPr>
              <a:spLocks/>
            </p:cNvSpPr>
            <p:nvPr/>
          </p:nvSpPr>
          <p:spPr bwMode="auto">
            <a:xfrm>
              <a:off x="3752" y="1229"/>
              <a:ext cx="30" cy="39"/>
            </a:xfrm>
            <a:custGeom>
              <a:avLst/>
              <a:gdLst>
                <a:gd name="T0" fmla="*/ 3 w 30"/>
                <a:gd name="T1" fmla="*/ 30 h 39"/>
                <a:gd name="T2" fmla="*/ 0 w 30"/>
                <a:gd name="T3" fmla="*/ 33 h 39"/>
                <a:gd name="T4" fmla="*/ 0 w 30"/>
                <a:gd name="T5" fmla="*/ 36 h 39"/>
                <a:gd name="T6" fmla="*/ 3 w 30"/>
                <a:gd name="T7" fmla="*/ 39 h 39"/>
                <a:gd name="T8" fmla="*/ 5 w 30"/>
                <a:gd name="T9" fmla="*/ 39 h 39"/>
                <a:gd name="T10" fmla="*/ 8 w 30"/>
                <a:gd name="T11" fmla="*/ 39 h 39"/>
                <a:gd name="T12" fmla="*/ 11 w 30"/>
                <a:gd name="T13" fmla="*/ 39 h 39"/>
                <a:gd name="T14" fmla="*/ 30 w 30"/>
                <a:gd name="T15" fmla="*/ 11 h 39"/>
                <a:gd name="T16" fmla="*/ 30 w 30"/>
                <a:gd name="T17" fmla="*/ 8 h 39"/>
                <a:gd name="T18" fmla="*/ 30 w 30"/>
                <a:gd name="T19" fmla="*/ 6 h 39"/>
                <a:gd name="T20" fmla="*/ 30 w 30"/>
                <a:gd name="T21" fmla="*/ 3 h 39"/>
                <a:gd name="T22" fmla="*/ 27 w 30"/>
                <a:gd name="T23" fmla="*/ 0 h 39"/>
                <a:gd name="T24" fmla="*/ 25 w 30"/>
                <a:gd name="T25" fmla="*/ 0 h 39"/>
                <a:gd name="T26" fmla="*/ 22 w 30"/>
                <a:gd name="T27" fmla="*/ 3 h 39"/>
                <a:gd name="T28" fmla="*/ 3 w 30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62" name="Freeform 146"/>
            <p:cNvSpPr>
              <a:spLocks/>
            </p:cNvSpPr>
            <p:nvPr/>
          </p:nvSpPr>
          <p:spPr bwMode="auto">
            <a:xfrm>
              <a:off x="3771" y="1210"/>
              <a:ext cx="30" cy="30"/>
            </a:xfrm>
            <a:custGeom>
              <a:avLst/>
              <a:gdLst>
                <a:gd name="T0" fmla="*/ 3 w 30"/>
                <a:gd name="T1" fmla="*/ 22 h 30"/>
                <a:gd name="T2" fmla="*/ 0 w 30"/>
                <a:gd name="T3" fmla="*/ 25 h 30"/>
                <a:gd name="T4" fmla="*/ 0 w 30"/>
                <a:gd name="T5" fmla="*/ 27 h 30"/>
                <a:gd name="T6" fmla="*/ 3 w 30"/>
                <a:gd name="T7" fmla="*/ 30 h 30"/>
                <a:gd name="T8" fmla="*/ 6 w 30"/>
                <a:gd name="T9" fmla="*/ 30 h 30"/>
                <a:gd name="T10" fmla="*/ 8 w 30"/>
                <a:gd name="T11" fmla="*/ 30 h 30"/>
                <a:gd name="T12" fmla="*/ 11 w 30"/>
                <a:gd name="T13" fmla="*/ 30 h 30"/>
                <a:gd name="T14" fmla="*/ 30 w 30"/>
                <a:gd name="T15" fmla="*/ 11 h 30"/>
                <a:gd name="T16" fmla="*/ 30 w 30"/>
                <a:gd name="T17" fmla="*/ 8 h 30"/>
                <a:gd name="T18" fmla="*/ 30 w 30"/>
                <a:gd name="T19" fmla="*/ 5 h 30"/>
                <a:gd name="T20" fmla="*/ 30 w 30"/>
                <a:gd name="T21" fmla="*/ 3 h 30"/>
                <a:gd name="T22" fmla="*/ 28 w 30"/>
                <a:gd name="T23" fmla="*/ 0 h 30"/>
                <a:gd name="T24" fmla="*/ 25 w 30"/>
                <a:gd name="T25" fmla="*/ 0 h 30"/>
                <a:gd name="T26" fmla="*/ 22 w 30"/>
                <a:gd name="T27" fmla="*/ 3 h 30"/>
                <a:gd name="T28" fmla="*/ 3 w 30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0"/>
                <a:gd name="T47" fmla="*/ 30 w 3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0">
                  <a:moveTo>
                    <a:pt x="3" y="22"/>
                  </a:moveTo>
                  <a:lnTo>
                    <a:pt x="0" y="25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63" name="Line 147"/>
            <p:cNvSpPr>
              <a:spLocks noChangeShapeType="1"/>
            </p:cNvSpPr>
            <p:nvPr/>
          </p:nvSpPr>
          <p:spPr bwMode="auto">
            <a:xfrm flipV="1">
              <a:off x="3796" y="1191"/>
              <a:ext cx="1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64" name="Freeform 148"/>
            <p:cNvSpPr>
              <a:spLocks/>
            </p:cNvSpPr>
            <p:nvPr/>
          </p:nvSpPr>
          <p:spPr bwMode="auto">
            <a:xfrm>
              <a:off x="3801" y="1161"/>
              <a:ext cx="28" cy="35"/>
            </a:xfrm>
            <a:custGeom>
              <a:avLst/>
              <a:gdLst>
                <a:gd name="T0" fmla="*/ 3 w 28"/>
                <a:gd name="T1" fmla="*/ 27 h 35"/>
                <a:gd name="T2" fmla="*/ 0 w 28"/>
                <a:gd name="T3" fmla="*/ 30 h 35"/>
                <a:gd name="T4" fmla="*/ 0 w 28"/>
                <a:gd name="T5" fmla="*/ 32 h 35"/>
                <a:gd name="T6" fmla="*/ 3 w 28"/>
                <a:gd name="T7" fmla="*/ 35 h 35"/>
                <a:gd name="T8" fmla="*/ 6 w 28"/>
                <a:gd name="T9" fmla="*/ 35 h 35"/>
                <a:gd name="T10" fmla="*/ 9 w 28"/>
                <a:gd name="T11" fmla="*/ 35 h 35"/>
                <a:gd name="T12" fmla="*/ 11 w 28"/>
                <a:gd name="T13" fmla="*/ 35 h 35"/>
                <a:gd name="T14" fmla="*/ 28 w 28"/>
                <a:gd name="T15" fmla="*/ 11 h 35"/>
                <a:gd name="T16" fmla="*/ 28 w 28"/>
                <a:gd name="T17" fmla="*/ 8 h 35"/>
                <a:gd name="T18" fmla="*/ 28 w 28"/>
                <a:gd name="T19" fmla="*/ 5 h 35"/>
                <a:gd name="T20" fmla="*/ 28 w 28"/>
                <a:gd name="T21" fmla="*/ 2 h 35"/>
                <a:gd name="T22" fmla="*/ 25 w 28"/>
                <a:gd name="T23" fmla="*/ 0 h 35"/>
                <a:gd name="T24" fmla="*/ 22 w 28"/>
                <a:gd name="T25" fmla="*/ 0 h 35"/>
                <a:gd name="T26" fmla="*/ 20 w 28"/>
                <a:gd name="T27" fmla="*/ 2 h 35"/>
                <a:gd name="T28" fmla="*/ 3 w 28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5"/>
                <a:gd name="T47" fmla="*/ 28 w 28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65" name="Line 149"/>
            <p:cNvSpPr>
              <a:spLocks noChangeShapeType="1"/>
            </p:cNvSpPr>
            <p:nvPr/>
          </p:nvSpPr>
          <p:spPr bwMode="auto">
            <a:xfrm flipV="1">
              <a:off x="3823" y="1141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66" name="Freeform 150"/>
            <p:cNvSpPr>
              <a:spLocks/>
            </p:cNvSpPr>
            <p:nvPr/>
          </p:nvSpPr>
          <p:spPr bwMode="auto">
            <a:xfrm>
              <a:off x="3829" y="1108"/>
              <a:ext cx="30" cy="39"/>
            </a:xfrm>
            <a:custGeom>
              <a:avLst/>
              <a:gdLst>
                <a:gd name="T0" fmla="*/ 3 w 30"/>
                <a:gd name="T1" fmla="*/ 31 h 39"/>
                <a:gd name="T2" fmla="*/ 0 w 30"/>
                <a:gd name="T3" fmla="*/ 33 h 39"/>
                <a:gd name="T4" fmla="*/ 0 w 30"/>
                <a:gd name="T5" fmla="*/ 36 h 39"/>
                <a:gd name="T6" fmla="*/ 3 w 30"/>
                <a:gd name="T7" fmla="*/ 39 h 39"/>
                <a:gd name="T8" fmla="*/ 5 w 30"/>
                <a:gd name="T9" fmla="*/ 39 h 39"/>
                <a:gd name="T10" fmla="*/ 8 w 30"/>
                <a:gd name="T11" fmla="*/ 39 h 39"/>
                <a:gd name="T12" fmla="*/ 11 w 30"/>
                <a:gd name="T13" fmla="*/ 39 h 39"/>
                <a:gd name="T14" fmla="*/ 30 w 30"/>
                <a:gd name="T15" fmla="*/ 11 h 39"/>
                <a:gd name="T16" fmla="*/ 30 w 30"/>
                <a:gd name="T17" fmla="*/ 9 h 39"/>
                <a:gd name="T18" fmla="*/ 30 w 30"/>
                <a:gd name="T19" fmla="*/ 6 h 39"/>
                <a:gd name="T20" fmla="*/ 30 w 30"/>
                <a:gd name="T21" fmla="*/ 3 h 39"/>
                <a:gd name="T22" fmla="*/ 27 w 30"/>
                <a:gd name="T23" fmla="*/ 0 h 39"/>
                <a:gd name="T24" fmla="*/ 25 w 30"/>
                <a:gd name="T25" fmla="*/ 0 h 39"/>
                <a:gd name="T26" fmla="*/ 22 w 30"/>
                <a:gd name="T27" fmla="*/ 3 h 39"/>
                <a:gd name="T28" fmla="*/ 3 w 30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3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67" name="Freeform 151"/>
            <p:cNvSpPr>
              <a:spLocks/>
            </p:cNvSpPr>
            <p:nvPr/>
          </p:nvSpPr>
          <p:spPr bwMode="auto">
            <a:xfrm>
              <a:off x="3848" y="1084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3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68" name="Line 152"/>
            <p:cNvSpPr>
              <a:spLocks noChangeShapeType="1"/>
            </p:cNvSpPr>
            <p:nvPr/>
          </p:nvSpPr>
          <p:spPr bwMode="auto">
            <a:xfrm flipV="1">
              <a:off x="3873" y="1053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69" name="Freeform 153"/>
            <p:cNvSpPr>
              <a:spLocks/>
            </p:cNvSpPr>
            <p:nvPr/>
          </p:nvSpPr>
          <p:spPr bwMode="auto">
            <a:xfrm>
              <a:off x="3876" y="1023"/>
              <a:ext cx="30" cy="36"/>
            </a:xfrm>
            <a:custGeom>
              <a:avLst/>
              <a:gdLst>
                <a:gd name="T0" fmla="*/ 2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2 w 30"/>
                <a:gd name="T7" fmla="*/ 36 h 36"/>
                <a:gd name="T8" fmla="*/ 5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7 w 30"/>
                <a:gd name="T23" fmla="*/ 0 h 36"/>
                <a:gd name="T24" fmla="*/ 24 w 30"/>
                <a:gd name="T25" fmla="*/ 0 h 36"/>
                <a:gd name="T26" fmla="*/ 22 w 30"/>
                <a:gd name="T27" fmla="*/ 3 h 36"/>
                <a:gd name="T28" fmla="*/ 2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2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70" name="Line 154"/>
            <p:cNvSpPr>
              <a:spLocks noChangeShapeType="1"/>
            </p:cNvSpPr>
            <p:nvPr/>
          </p:nvSpPr>
          <p:spPr bwMode="auto">
            <a:xfrm flipV="1">
              <a:off x="3900" y="993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71" name="Freeform 155"/>
            <p:cNvSpPr>
              <a:spLocks/>
            </p:cNvSpPr>
            <p:nvPr/>
          </p:nvSpPr>
          <p:spPr bwMode="auto">
            <a:xfrm>
              <a:off x="3903" y="963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3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72" name="Freeform 156"/>
            <p:cNvSpPr>
              <a:spLocks/>
            </p:cNvSpPr>
            <p:nvPr/>
          </p:nvSpPr>
          <p:spPr bwMode="auto">
            <a:xfrm>
              <a:off x="2863" y="647"/>
              <a:ext cx="22" cy="24"/>
            </a:xfrm>
            <a:custGeom>
              <a:avLst/>
              <a:gdLst>
                <a:gd name="T0" fmla="*/ 11 w 22"/>
                <a:gd name="T1" fmla="*/ 2 h 24"/>
                <a:gd name="T2" fmla="*/ 8 w 22"/>
                <a:gd name="T3" fmla="*/ 0 h 24"/>
                <a:gd name="T4" fmla="*/ 6 w 22"/>
                <a:gd name="T5" fmla="*/ 0 h 24"/>
                <a:gd name="T6" fmla="*/ 3 w 22"/>
                <a:gd name="T7" fmla="*/ 2 h 24"/>
                <a:gd name="T8" fmla="*/ 0 w 22"/>
                <a:gd name="T9" fmla="*/ 5 h 24"/>
                <a:gd name="T10" fmla="*/ 0 w 22"/>
                <a:gd name="T11" fmla="*/ 8 h 24"/>
                <a:gd name="T12" fmla="*/ 3 w 22"/>
                <a:gd name="T13" fmla="*/ 11 h 24"/>
                <a:gd name="T14" fmla="*/ 14 w 22"/>
                <a:gd name="T15" fmla="*/ 24 h 24"/>
                <a:gd name="T16" fmla="*/ 17 w 22"/>
                <a:gd name="T17" fmla="*/ 24 h 24"/>
                <a:gd name="T18" fmla="*/ 19 w 22"/>
                <a:gd name="T19" fmla="*/ 24 h 24"/>
                <a:gd name="T20" fmla="*/ 22 w 22"/>
                <a:gd name="T21" fmla="*/ 24 h 24"/>
                <a:gd name="T22" fmla="*/ 22 w 22"/>
                <a:gd name="T23" fmla="*/ 22 h 24"/>
                <a:gd name="T24" fmla="*/ 22 w 22"/>
                <a:gd name="T25" fmla="*/ 19 h 24"/>
                <a:gd name="T26" fmla="*/ 22 w 22"/>
                <a:gd name="T27" fmla="*/ 16 h 24"/>
                <a:gd name="T28" fmla="*/ 11 w 22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4"/>
                <a:gd name="T47" fmla="*/ 22 w 2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4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73" name="Freeform 157"/>
            <p:cNvSpPr>
              <a:spLocks/>
            </p:cNvSpPr>
            <p:nvPr/>
          </p:nvSpPr>
          <p:spPr bwMode="auto">
            <a:xfrm>
              <a:off x="2874" y="660"/>
              <a:ext cx="28" cy="39"/>
            </a:xfrm>
            <a:custGeom>
              <a:avLst/>
              <a:gdLst>
                <a:gd name="T0" fmla="*/ 11 w 28"/>
                <a:gd name="T1" fmla="*/ 3 h 39"/>
                <a:gd name="T2" fmla="*/ 8 w 28"/>
                <a:gd name="T3" fmla="*/ 0 h 39"/>
                <a:gd name="T4" fmla="*/ 6 w 28"/>
                <a:gd name="T5" fmla="*/ 0 h 39"/>
                <a:gd name="T6" fmla="*/ 3 w 28"/>
                <a:gd name="T7" fmla="*/ 3 h 39"/>
                <a:gd name="T8" fmla="*/ 0 w 28"/>
                <a:gd name="T9" fmla="*/ 6 h 39"/>
                <a:gd name="T10" fmla="*/ 0 w 28"/>
                <a:gd name="T11" fmla="*/ 9 h 39"/>
                <a:gd name="T12" fmla="*/ 3 w 28"/>
                <a:gd name="T13" fmla="*/ 11 h 39"/>
                <a:gd name="T14" fmla="*/ 19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1 h 39"/>
                <a:gd name="T28" fmla="*/ 11 w 28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74" name="Freeform 158"/>
            <p:cNvSpPr>
              <a:spLocks/>
            </p:cNvSpPr>
            <p:nvPr/>
          </p:nvSpPr>
          <p:spPr bwMode="auto">
            <a:xfrm>
              <a:off x="2891" y="688"/>
              <a:ext cx="19" cy="27"/>
            </a:xfrm>
            <a:custGeom>
              <a:avLst/>
              <a:gdLst>
                <a:gd name="T0" fmla="*/ 11 w 19"/>
                <a:gd name="T1" fmla="*/ 5 h 27"/>
                <a:gd name="T2" fmla="*/ 11 w 19"/>
                <a:gd name="T3" fmla="*/ 3 h 27"/>
                <a:gd name="T4" fmla="*/ 8 w 19"/>
                <a:gd name="T5" fmla="*/ 0 h 27"/>
                <a:gd name="T6" fmla="*/ 5 w 19"/>
                <a:gd name="T7" fmla="*/ 0 h 27"/>
                <a:gd name="T8" fmla="*/ 2 w 19"/>
                <a:gd name="T9" fmla="*/ 3 h 27"/>
                <a:gd name="T10" fmla="*/ 0 w 19"/>
                <a:gd name="T11" fmla="*/ 5 h 27"/>
                <a:gd name="T12" fmla="*/ 0 w 19"/>
                <a:gd name="T13" fmla="*/ 8 h 27"/>
                <a:gd name="T14" fmla="*/ 8 w 19"/>
                <a:gd name="T15" fmla="*/ 25 h 27"/>
                <a:gd name="T16" fmla="*/ 11 w 19"/>
                <a:gd name="T17" fmla="*/ 27 h 27"/>
                <a:gd name="T18" fmla="*/ 13 w 19"/>
                <a:gd name="T19" fmla="*/ 27 h 27"/>
                <a:gd name="T20" fmla="*/ 16 w 19"/>
                <a:gd name="T21" fmla="*/ 27 h 27"/>
                <a:gd name="T22" fmla="*/ 19 w 19"/>
                <a:gd name="T23" fmla="*/ 27 h 27"/>
                <a:gd name="T24" fmla="*/ 19 w 19"/>
                <a:gd name="T25" fmla="*/ 25 h 27"/>
                <a:gd name="T26" fmla="*/ 19 w 19"/>
                <a:gd name="T27" fmla="*/ 22 h 27"/>
                <a:gd name="T28" fmla="*/ 11 w 19"/>
                <a:gd name="T29" fmla="*/ 5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7"/>
                <a:gd name="T47" fmla="*/ 19 w 19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7">
                  <a:moveTo>
                    <a:pt x="11" y="5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25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75" name="Freeform 159"/>
            <p:cNvSpPr>
              <a:spLocks/>
            </p:cNvSpPr>
            <p:nvPr/>
          </p:nvSpPr>
          <p:spPr bwMode="auto">
            <a:xfrm>
              <a:off x="2899" y="704"/>
              <a:ext cx="30" cy="39"/>
            </a:xfrm>
            <a:custGeom>
              <a:avLst/>
              <a:gdLst>
                <a:gd name="T0" fmla="*/ 11 w 30"/>
                <a:gd name="T1" fmla="*/ 3 h 39"/>
                <a:gd name="T2" fmla="*/ 8 w 30"/>
                <a:gd name="T3" fmla="*/ 0 h 39"/>
                <a:gd name="T4" fmla="*/ 5 w 30"/>
                <a:gd name="T5" fmla="*/ 0 h 39"/>
                <a:gd name="T6" fmla="*/ 3 w 30"/>
                <a:gd name="T7" fmla="*/ 3 h 39"/>
                <a:gd name="T8" fmla="*/ 0 w 30"/>
                <a:gd name="T9" fmla="*/ 6 h 39"/>
                <a:gd name="T10" fmla="*/ 0 w 30"/>
                <a:gd name="T11" fmla="*/ 9 h 39"/>
                <a:gd name="T12" fmla="*/ 3 w 30"/>
                <a:gd name="T13" fmla="*/ 11 h 39"/>
                <a:gd name="T14" fmla="*/ 22 w 30"/>
                <a:gd name="T15" fmla="*/ 39 h 39"/>
                <a:gd name="T16" fmla="*/ 25 w 30"/>
                <a:gd name="T17" fmla="*/ 39 h 39"/>
                <a:gd name="T18" fmla="*/ 27 w 30"/>
                <a:gd name="T19" fmla="*/ 39 h 39"/>
                <a:gd name="T20" fmla="*/ 30 w 30"/>
                <a:gd name="T21" fmla="*/ 39 h 39"/>
                <a:gd name="T22" fmla="*/ 30 w 30"/>
                <a:gd name="T23" fmla="*/ 36 h 39"/>
                <a:gd name="T24" fmla="*/ 30 w 30"/>
                <a:gd name="T25" fmla="*/ 33 h 39"/>
                <a:gd name="T26" fmla="*/ 30 w 30"/>
                <a:gd name="T27" fmla="*/ 31 h 39"/>
                <a:gd name="T28" fmla="*/ 11 w 30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76" name="Freeform 160"/>
            <p:cNvSpPr>
              <a:spLocks/>
            </p:cNvSpPr>
            <p:nvPr/>
          </p:nvSpPr>
          <p:spPr bwMode="auto">
            <a:xfrm>
              <a:off x="2918" y="732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6 w 30"/>
                <a:gd name="T5" fmla="*/ 0 h 36"/>
                <a:gd name="T6" fmla="*/ 3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8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77" name="Line 161"/>
            <p:cNvSpPr>
              <a:spLocks noChangeShapeType="1"/>
            </p:cNvSpPr>
            <p:nvPr/>
          </p:nvSpPr>
          <p:spPr bwMode="auto">
            <a:xfrm>
              <a:off x="2943" y="762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78" name="Freeform 162"/>
            <p:cNvSpPr>
              <a:spLocks/>
            </p:cNvSpPr>
            <p:nvPr/>
          </p:nvSpPr>
          <p:spPr bwMode="auto">
            <a:xfrm>
              <a:off x="2946" y="781"/>
              <a:ext cx="30" cy="41"/>
            </a:xfrm>
            <a:custGeom>
              <a:avLst/>
              <a:gdLst>
                <a:gd name="T0" fmla="*/ 11 w 30"/>
                <a:gd name="T1" fmla="*/ 3 h 41"/>
                <a:gd name="T2" fmla="*/ 8 w 30"/>
                <a:gd name="T3" fmla="*/ 0 h 41"/>
                <a:gd name="T4" fmla="*/ 5 w 30"/>
                <a:gd name="T5" fmla="*/ 0 h 41"/>
                <a:gd name="T6" fmla="*/ 2 w 30"/>
                <a:gd name="T7" fmla="*/ 3 h 41"/>
                <a:gd name="T8" fmla="*/ 0 w 30"/>
                <a:gd name="T9" fmla="*/ 6 h 41"/>
                <a:gd name="T10" fmla="*/ 0 w 30"/>
                <a:gd name="T11" fmla="*/ 8 h 41"/>
                <a:gd name="T12" fmla="*/ 2 w 30"/>
                <a:gd name="T13" fmla="*/ 11 h 41"/>
                <a:gd name="T14" fmla="*/ 22 w 30"/>
                <a:gd name="T15" fmla="*/ 41 h 41"/>
                <a:gd name="T16" fmla="*/ 24 w 30"/>
                <a:gd name="T17" fmla="*/ 41 h 41"/>
                <a:gd name="T18" fmla="*/ 27 w 30"/>
                <a:gd name="T19" fmla="*/ 41 h 41"/>
                <a:gd name="T20" fmla="*/ 30 w 30"/>
                <a:gd name="T21" fmla="*/ 41 h 41"/>
                <a:gd name="T22" fmla="*/ 30 w 30"/>
                <a:gd name="T23" fmla="*/ 39 h 41"/>
                <a:gd name="T24" fmla="*/ 30 w 30"/>
                <a:gd name="T25" fmla="*/ 36 h 41"/>
                <a:gd name="T26" fmla="*/ 30 w 30"/>
                <a:gd name="T27" fmla="*/ 33 h 41"/>
                <a:gd name="T28" fmla="*/ 11 w 30"/>
                <a:gd name="T29" fmla="*/ 3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1"/>
                <a:gd name="T47" fmla="*/ 30 w 30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79" name="Line 163"/>
            <p:cNvSpPr>
              <a:spLocks noChangeShapeType="1"/>
            </p:cNvSpPr>
            <p:nvPr/>
          </p:nvSpPr>
          <p:spPr bwMode="auto">
            <a:xfrm>
              <a:off x="2970" y="817"/>
              <a:ext cx="1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80" name="Line 164"/>
            <p:cNvSpPr>
              <a:spLocks noChangeShapeType="1"/>
            </p:cNvSpPr>
            <p:nvPr/>
          </p:nvSpPr>
          <p:spPr bwMode="auto">
            <a:xfrm>
              <a:off x="2981" y="839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81" name="Line 165"/>
            <p:cNvSpPr>
              <a:spLocks noChangeShapeType="1"/>
            </p:cNvSpPr>
            <p:nvPr/>
          </p:nvSpPr>
          <p:spPr bwMode="auto">
            <a:xfrm>
              <a:off x="2998" y="875"/>
              <a:ext cx="1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82" name="Freeform 166"/>
            <p:cNvSpPr>
              <a:spLocks/>
            </p:cNvSpPr>
            <p:nvPr/>
          </p:nvSpPr>
          <p:spPr bwMode="auto">
            <a:xfrm>
              <a:off x="3003" y="894"/>
              <a:ext cx="31" cy="44"/>
            </a:xfrm>
            <a:custGeom>
              <a:avLst/>
              <a:gdLst>
                <a:gd name="T0" fmla="*/ 11 w 31"/>
                <a:gd name="T1" fmla="*/ 3 h 44"/>
                <a:gd name="T2" fmla="*/ 9 w 31"/>
                <a:gd name="T3" fmla="*/ 0 h 44"/>
                <a:gd name="T4" fmla="*/ 6 w 31"/>
                <a:gd name="T5" fmla="*/ 0 h 44"/>
                <a:gd name="T6" fmla="*/ 3 w 31"/>
                <a:gd name="T7" fmla="*/ 3 h 44"/>
                <a:gd name="T8" fmla="*/ 0 w 31"/>
                <a:gd name="T9" fmla="*/ 5 h 44"/>
                <a:gd name="T10" fmla="*/ 0 w 31"/>
                <a:gd name="T11" fmla="*/ 8 h 44"/>
                <a:gd name="T12" fmla="*/ 3 w 31"/>
                <a:gd name="T13" fmla="*/ 11 h 44"/>
                <a:gd name="T14" fmla="*/ 22 w 31"/>
                <a:gd name="T15" fmla="*/ 44 h 44"/>
                <a:gd name="T16" fmla="*/ 25 w 31"/>
                <a:gd name="T17" fmla="*/ 44 h 44"/>
                <a:gd name="T18" fmla="*/ 28 w 31"/>
                <a:gd name="T19" fmla="*/ 44 h 44"/>
                <a:gd name="T20" fmla="*/ 31 w 31"/>
                <a:gd name="T21" fmla="*/ 44 h 44"/>
                <a:gd name="T22" fmla="*/ 31 w 31"/>
                <a:gd name="T23" fmla="*/ 41 h 44"/>
                <a:gd name="T24" fmla="*/ 31 w 31"/>
                <a:gd name="T25" fmla="*/ 38 h 44"/>
                <a:gd name="T26" fmla="*/ 31 w 31"/>
                <a:gd name="T27" fmla="*/ 36 h 44"/>
                <a:gd name="T28" fmla="*/ 11 w 31"/>
                <a:gd name="T29" fmla="*/ 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83" name="Freeform 167"/>
            <p:cNvSpPr>
              <a:spLocks/>
            </p:cNvSpPr>
            <p:nvPr/>
          </p:nvSpPr>
          <p:spPr bwMode="auto">
            <a:xfrm>
              <a:off x="3023" y="927"/>
              <a:ext cx="30" cy="38"/>
            </a:xfrm>
            <a:custGeom>
              <a:avLst/>
              <a:gdLst>
                <a:gd name="T0" fmla="*/ 11 w 30"/>
                <a:gd name="T1" fmla="*/ 3 h 38"/>
                <a:gd name="T2" fmla="*/ 8 w 30"/>
                <a:gd name="T3" fmla="*/ 0 h 38"/>
                <a:gd name="T4" fmla="*/ 5 w 30"/>
                <a:gd name="T5" fmla="*/ 0 h 38"/>
                <a:gd name="T6" fmla="*/ 2 w 30"/>
                <a:gd name="T7" fmla="*/ 3 h 38"/>
                <a:gd name="T8" fmla="*/ 0 w 30"/>
                <a:gd name="T9" fmla="*/ 5 h 38"/>
                <a:gd name="T10" fmla="*/ 0 w 30"/>
                <a:gd name="T11" fmla="*/ 8 h 38"/>
                <a:gd name="T12" fmla="*/ 2 w 30"/>
                <a:gd name="T13" fmla="*/ 11 h 38"/>
                <a:gd name="T14" fmla="*/ 22 w 30"/>
                <a:gd name="T15" fmla="*/ 38 h 38"/>
                <a:gd name="T16" fmla="*/ 24 w 30"/>
                <a:gd name="T17" fmla="*/ 38 h 38"/>
                <a:gd name="T18" fmla="*/ 27 w 30"/>
                <a:gd name="T19" fmla="*/ 38 h 38"/>
                <a:gd name="T20" fmla="*/ 30 w 30"/>
                <a:gd name="T21" fmla="*/ 38 h 38"/>
                <a:gd name="T22" fmla="*/ 30 w 30"/>
                <a:gd name="T23" fmla="*/ 36 h 38"/>
                <a:gd name="T24" fmla="*/ 30 w 30"/>
                <a:gd name="T25" fmla="*/ 33 h 38"/>
                <a:gd name="T26" fmla="*/ 30 w 30"/>
                <a:gd name="T27" fmla="*/ 30 h 38"/>
                <a:gd name="T28" fmla="*/ 11 w 30"/>
                <a:gd name="T29" fmla="*/ 3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8"/>
                <a:gd name="T47" fmla="*/ 30 w 30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84" name="Line 168"/>
            <p:cNvSpPr>
              <a:spLocks noChangeShapeType="1"/>
            </p:cNvSpPr>
            <p:nvPr/>
          </p:nvSpPr>
          <p:spPr bwMode="auto">
            <a:xfrm>
              <a:off x="3047" y="960"/>
              <a:ext cx="9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85" name="Freeform 169"/>
            <p:cNvSpPr>
              <a:spLocks/>
            </p:cNvSpPr>
            <p:nvPr/>
          </p:nvSpPr>
          <p:spPr bwMode="auto">
            <a:xfrm>
              <a:off x="3050" y="987"/>
              <a:ext cx="28" cy="47"/>
            </a:xfrm>
            <a:custGeom>
              <a:avLst/>
              <a:gdLst>
                <a:gd name="T0" fmla="*/ 11 w 28"/>
                <a:gd name="T1" fmla="*/ 6 h 47"/>
                <a:gd name="T2" fmla="*/ 11 w 28"/>
                <a:gd name="T3" fmla="*/ 3 h 47"/>
                <a:gd name="T4" fmla="*/ 8 w 28"/>
                <a:gd name="T5" fmla="*/ 0 h 47"/>
                <a:gd name="T6" fmla="*/ 6 w 28"/>
                <a:gd name="T7" fmla="*/ 0 h 47"/>
                <a:gd name="T8" fmla="*/ 3 w 28"/>
                <a:gd name="T9" fmla="*/ 3 h 47"/>
                <a:gd name="T10" fmla="*/ 0 w 28"/>
                <a:gd name="T11" fmla="*/ 6 h 47"/>
                <a:gd name="T12" fmla="*/ 0 w 28"/>
                <a:gd name="T13" fmla="*/ 9 h 47"/>
                <a:gd name="T14" fmla="*/ 17 w 28"/>
                <a:gd name="T15" fmla="*/ 44 h 47"/>
                <a:gd name="T16" fmla="*/ 19 w 28"/>
                <a:gd name="T17" fmla="*/ 47 h 47"/>
                <a:gd name="T18" fmla="*/ 22 w 28"/>
                <a:gd name="T19" fmla="*/ 47 h 47"/>
                <a:gd name="T20" fmla="*/ 25 w 28"/>
                <a:gd name="T21" fmla="*/ 47 h 47"/>
                <a:gd name="T22" fmla="*/ 28 w 28"/>
                <a:gd name="T23" fmla="*/ 47 h 47"/>
                <a:gd name="T24" fmla="*/ 28 w 28"/>
                <a:gd name="T25" fmla="*/ 44 h 47"/>
                <a:gd name="T26" fmla="*/ 28 w 28"/>
                <a:gd name="T27" fmla="*/ 42 h 47"/>
                <a:gd name="T28" fmla="*/ 11 w 28"/>
                <a:gd name="T29" fmla="*/ 6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7"/>
                <a:gd name="T47" fmla="*/ 28 w 2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7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7" y="44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8" y="47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86" name="Line 170"/>
            <p:cNvSpPr>
              <a:spLocks noChangeShapeType="1"/>
            </p:cNvSpPr>
            <p:nvPr/>
          </p:nvSpPr>
          <p:spPr bwMode="auto">
            <a:xfrm>
              <a:off x="3072" y="1029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87" name="Freeform 171"/>
            <p:cNvSpPr>
              <a:spLocks/>
            </p:cNvSpPr>
            <p:nvPr/>
          </p:nvSpPr>
          <p:spPr bwMode="auto">
            <a:xfrm>
              <a:off x="3075" y="1048"/>
              <a:ext cx="30" cy="47"/>
            </a:xfrm>
            <a:custGeom>
              <a:avLst/>
              <a:gdLst>
                <a:gd name="T0" fmla="*/ 11 w 30"/>
                <a:gd name="T1" fmla="*/ 3 h 47"/>
                <a:gd name="T2" fmla="*/ 8 w 30"/>
                <a:gd name="T3" fmla="*/ 0 h 47"/>
                <a:gd name="T4" fmla="*/ 5 w 30"/>
                <a:gd name="T5" fmla="*/ 0 h 47"/>
                <a:gd name="T6" fmla="*/ 3 w 30"/>
                <a:gd name="T7" fmla="*/ 3 h 47"/>
                <a:gd name="T8" fmla="*/ 0 w 30"/>
                <a:gd name="T9" fmla="*/ 5 h 47"/>
                <a:gd name="T10" fmla="*/ 0 w 30"/>
                <a:gd name="T11" fmla="*/ 8 h 47"/>
                <a:gd name="T12" fmla="*/ 3 w 30"/>
                <a:gd name="T13" fmla="*/ 11 h 47"/>
                <a:gd name="T14" fmla="*/ 22 w 30"/>
                <a:gd name="T15" fmla="*/ 47 h 47"/>
                <a:gd name="T16" fmla="*/ 25 w 30"/>
                <a:gd name="T17" fmla="*/ 47 h 47"/>
                <a:gd name="T18" fmla="*/ 27 w 30"/>
                <a:gd name="T19" fmla="*/ 47 h 47"/>
                <a:gd name="T20" fmla="*/ 30 w 30"/>
                <a:gd name="T21" fmla="*/ 47 h 47"/>
                <a:gd name="T22" fmla="*/ 30 w 30"/>
                <a:gd name="T23" fmla="*/ 44 h 47"/>
                <a:gd name="T24" fmla="*/ 30 w 30"/>
                <a:gd name="T25" fmla="*/ 41 h 47"/>
                <a:gd name="T26" fmla="*/ 30 w 30"/>
                <a:gd name="T27" fmla="*/ 38 h 47"/>
                <a:gd name="T28" fmla="*/ 11 w 30"/>
                <a:gd name="T29" fmla="*/ 3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30" y="47"/>
                  </a:lnTo>
                  <a:lnTo>
                    <a:pt x="30" y="44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88" name="Freeform 172"/>
            <p:cNvSpPr>
              <a:spLocks/>
            </p:cNvSpPr>
            <p:nvPr/>
          </p:nvSpPr>
          <p:spPr bwMode="auto">
            <a:xfrm>
              <a:off x="3094" y="1084"/>
              <a:ext cx="30" cy="35"/>
            </a:xfrm>
            <a:custGeom>
              <a:avLst/>
              <a:gdLst>
                <a:gd name="T0" fmla="*/ 11 w 30"/>
                <a:gd name="T1" fmla="*/ 2 h 35"/>
                <a:gd name="T2" fmla="*/ 8 w 30"/>
                <a:gd name="T3" fmla="*/ 0 h 35"/>
                <a:gd name="T4" fmla="*/ 6 w 30"/>
                <a:gd name="T5" fmla="*/ 0 h 35"/>
                <a:gd name="T6" fmla="*/ 3 w 30"/>
                <a:gd name="T7" fmla="*/ 2 h 35"/>
                <a:gd name="T8" fmla="*/ 0 w 30"/>
                <a:gd name="T9" fmla="*/ 5 h 35"/>
                <a:gd name="T10" fmla="*/ 0 w 30"/>
                <a:gd name="T11" fmla="*/ 8 h 35"/>
                <a:gd name="T12" fmla="*/ 3 w 30"/>
                <a:gd name="T13" fmla="*/ 11 h 35"/>
                <a:gd name="T14" fmla="*/ 22 w 30"/>
                <a:gd name="T15" fmla="*/ 35 h 35"/>
                <a:gd name="T16" fmla="*/ 25 w 30"/>
                <a:gd name="T17" fmla="*/ 35 h 35"/>
                <a:gd name="T18" fmla="*/ 28 w 30"/>
                <a:gd name="T19" fmla="*/ 35 h 35"/>
                <a:gd name="T20" fmla="*/ 30 w 30"/>
                <a:gd name="T21" fmla="*/ 35 h 35"/>
                <a:gd name="T22" fmla="*/ 30 w 30"/>
                <a:gd name="T23" fmla="*/ 33 h 35"/>
                <a:gd name="T24" fmla="*/ 30 w 30"/>
                <a:gd name="T25" fmla="*/ 30 h 35"/>
                <a:gd name="T26" fmla="*/ 30 w 30"/>
                <a:gd name="T27" fmla="*/ 27 h 35"/>
                <a:gd name="T28" fmla="*/ 11 w 30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89" name="Line 173"/>
            <p:cNvSpPr>
              <a:spLocks noChangeShapeType="1"/>
            </p:cNvSpPr>
            <p:nvPr/>
          </p:nvSpPr>
          <p:spPr bwMode="auto">
            <a:xfrm>
              <a:off x="3119" y="1114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90" name="Freeform 174"/>
            <p:cNvSpPr>
              <a:spLocks/>
            </p:cNvSpPr>
            <p:nvPr/>
          </p:nvSpPr>
          <p:spPr bwMode="auto">
            <a:xfrm>
              <a:off x="3122" y="1136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2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2 w 30"/>
                <a:gd name="T13" fmla="*/ 11 h 36"/>
                <a:gd name="T14" fmla="*/ 22 w 30"/>
                <a:gd name="T15" fmla="*/ 36 h 36"/>
                <a:gd name="T16" fmla="*/ 24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91" name="Line 175"/>
            <p:cNvSpPr>
              <a:spLocks noChangeShapeType="1"/>
            </p:cNvSpPr>
            <p:nvPr/>
          </p:nvSpPr>
          <p:spPr bwMode="auto">
            <a:xfrm>
              <a:off x="3146" y="1166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92" name="Freeform 176"/>
            <p:cNvSpPr>
              <a:spLocks/>
            </p:cNvSpPr>
            <p:nvPr/>
          </p:nvSpPr>
          <p:spPr bwMode="auto">
            <a:xfrm>
              <a:off x="3152" y="1185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3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8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93" name="Freeform 177"/>
            <p:cNvSpPr>
              <a:spLocks/>
            </p:cNvSpPr>
            <p:nvPr/>
          </p:nvSpPr>
          <p:spPr bwMode="auto">
            <a:xfrm>
              <a:off x="3171" y="1210"/>
              <a:ext cx="28" cy="30"/>
            </a:xfrm>
            <a:custGeom>
              <a:avLst/>
              <a:gdLst>
                <a:gd name="T0" fmla="*/ 11 w 28"/>
                <a:gd name="T1" fmla="*/ 3 h 30"/>
                <a:gd name="T2" fmla="*/ 9 w 28"/>
                <a:gd name="T3" fmla="*/ 0 h 30"/>
                <a:gd name="T4" fmla="*/ 6 w 28"/>
                <a:gd name="T5" fmla="*/ 0 h 30"/>
                <a:gd name="T6" fmla="*/ 3 w 28"/>
                <a:gd name="T7" fmla="*/ 3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20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7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3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94" name="Line 178"/>
            <p:cNvSpPr>
              <a:spLocks noChangeShapeType="1"/>
            </p:cNvSpPr>
            <p:nvPr/>
          </p:nvSpPr>
          <p:spPr bwMode="auto">
            <a:xfrm>
              <a:off x="3193" y="1235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95" name="Freeform 179"/>
            <p:cNvSpPr>
              <a:spLocks/>
            </p:cNvSpPr>
            <p:nvPr/>
          </p:nvSpPr>
          <p:spPr bwMode="auto">
            <a:xfrm>
              <a:off x="3199" y="1257"/>
              <a:ext cx="27" cy="24"/>
            </a:xfrm>
            <a:custGeom>
              <a:avLst/>
              <a:gdLst>
                <a:gd name="T0" fmla="*/ 11 w 27"/>
                <a:gd name="T1" fmla="*/ 2 h 24"/>
                <a:gd name="T2" fmla="*/ 8 w 27"/>
                <a:gd name="T3" fmla="*/ 0 h 24"/>
                <a:gd name="T4" fmla="*/ 5 w 27"/>
                <a:gd name="T5" fmla="*/ 0 h 24"/>
                <a:gd name="T6" fmla="*/ 3 w 27"/>
                <a:gd name="T7" fmla="*/ 2 h 24"/>
                <a:gd name="T8" fmla="*/ 0 w 27"/>
                <a:gd name="T9" fmla="*/ 5 h 24"/>
                <a:gd name="T10" fmla="*/ 0 w 27"/>
                <a:gd name="T11" fmla="*/ 8 h 24"/>
                <a:gd name="T12" fmla="*/ 3 w 27"/>
                <a:gd name="T13" fmla="*/ 11 h 24"/>
                <a:gd name="T14" fmla="*/ 19 w 27"/>
                <a:gd name="T15" fmla="*/ 24 h 24"/>
                <a:gd name="T16" fmla="*/ 22 w 27"/>
                <a:gd name="T17" fmla="*/ 24 h 24"/>
                <a:gd name="T18" fmla="*/ 25 w 27"/>
                <a:gd name="T19" fmla="*/ 24 h 24"/>
                <a:gd name="T20" fmla="*/ 27 w 27"/>
                <a:gd name="T21" fmla="*/ 24 h 24"/>
                <a:gd name="T22" fmla="*/ 27 w 27"/>
                <a:gd name="T23" fmla="*/ 22 h 24"/>
                <a:gd name="T24" fmla="*/ 27 w 27"/>
                <a:gd name="T25" fmla="*/ 19 h 24"/>
                <a:gd name="T26" fmla="*/ 27 w 27"/>
                <a:gd name="T27" fmla="*/ 16 h 24"/>
                <a:gd name="T28" fmla="*/ 11 w 27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4"/>
                <a:gd name="T47" fmla="*/ 27 w 2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4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96" name="Freeform 180"/>
            <p:cNvSpPr>
              <a:spLocks/>
            </p:cNvSpPr>
            <p:nvPr/>
          </p:nvSpPr>
          <p:spPr bwMode="auto">
            <a:xfrm>
              <a:off x="3215" y="1270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9 w 22"/>
                <a:gd name="T3" fmla="*/ 0 h 22"/>
                <a:gd name="T4" fmla="*/ 6 w 22"/>
                <a:gd name="T5" fmla="*/ 0 h 22"/>
                <a:gd name="T6" fmla="*/ 3 w 22"/>
                <a:gd name="T7" fmla="*/ 3 h 22"/>
                <a:gd name="T8" fmla="*/ 0 w 22"/>
                <a:gd name="T9" fmla="*/ 6 h 22"/>
                <a:gd name="T10" fmla="*/ 0 w 22"/>
                <a:gd name="T11" fmla="*/ 9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20 w 22"/>
                <a:gd name="T19" fmla="*/ 22 h 22"/>
                <a:gd name="T20" fmla="*/ 22 w 22"/>
                <a:gd name="T21" fmla="*/ 22 h 22"/>
                <a:gd name="T22" fmla="*/ 22 w 22"/>
                <a:gd name="T23" fmla="*/ 20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97" name="Freeform 181"/>
            <p:cNvSpPr>
              <a:spLocks/>
            </p:cNvSpPr>
            <p:nvPr/>
          </p:nvSpPr>
          <p:spPr bwMode="auto">
            <a:xfrm>
              <a:off x="3226" y="1281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9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2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98" name="Line 182"/>
            <p:cNvSpPr>
              <a:spLocks noChangeShapeType="1"/>
            </p:cNvSpPr>
            <p:nvPr/>
          </p:nvSpPr>
          <p:spPr bwMode="auto">
            <a:xfrm>
              <a:off x="3248" y="1306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99" name="Freeform 183"/>
            <p:cNvSpPr>
              <a:spLocks/>
            </p:cNvSpPr>
            <p:nvPr/>
          </p:nvSpPr>
          <p:spPr bwMode="auto">
            <a:xfrm>
              <a:off x="3262" y="1306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6 w 19"/>
                <a:gd name="T5" fmla="*/ 0 h 19"/>
                <a:gd name="T6" fmla="*/ 3 w 19"/>
                <a:gd name="T7" fmla="*/ 3 h 19"/>
                <a:gd name="T8" fmla="*/ 0 w 19"/>
                <a:gd name="T9" fmla="*/ 6 h 19"/>
                <a:gd name="T10" fmla="*/ 0 w 19"/>
                <a:gd name="T11" fmla="*/ 8 h 19"/>
                <a:gd name="T12" fmla="*/ 3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7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00" name="Line 184"/>
            <p:cNvSpPr>
              <a:spLocks noChangeShapeType="1"/>
            </p:cNvSpPr>
            <p:nvPr/>
          </p:nvSpPr>
          <p:spPr bwMode="auto">
            <a:xfrm>
              <a:off x="3276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01" name="Line 185"/>
            <p:cNvSpPr>
              <a:spLocks noChangeShapeType="1"/>
            </p:cNvSpPr>
            <p:nvPr/>
          </p:nvSpPr>
          <p:spPr bwMode="auto">
            <a:xfrm>
              <a:off x="3295" y="132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02" name="Line 186"/>
            <p:cNvSpPr>
              <a:spLocks noChangeShapeType="1"/>
            </p:cNvSpPr>
            <p:nvPr/>
          </p:nvSpPr>
          <p:spPr bwMode="auto">
            <a:xfrm>
              <a:off x="3306" y="1320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03" name="Line 187"/>
            <p:cNvSpPr>
              <a:spLocks noChangeShapeType="1"/>
            </p:cNvSpPr>
            <p:nvPr/>
          </p:nvSpPr>
          <p:spPr bwMode="auto">
            <a:xfrm>
              <a:off x="3323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04" name="Freeform 188"/>
            <p:cNvSpPr>
              <a:spLocks/>
            </p:cNvSpPr>
            <p:nvPr/>
          </p:nvSpPr>
          <p:spPr bwMode="auto">
            <a:xfrm>
              <a:off x="3336" y="1306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6 w 22"/>
                <a:gd name="T9" fmla="*/ 19 h 19"/>
                <a:gd name="T10" fmla="*/ 9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6 h 19"/>
                <a:gd name="T20" fmla="*/ 22 w 22"/>
                <a:gd name="T21" fmla="*/ 3 h 19"/>
                <a:gd name="T22" fmla="*/ 20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05" name="Freeform 189"/>
            <p:cNvSpPr>
              <a:spLocks/>
            </p:cNvSpPr>
            <p:nvPr/>
          </p:nvSpPr>
          <p:spPr bwMode="auto">
            <a:xfrm>
              <a:off x="3347" y="1301"/>
              <a:ext cx="28" cy="16"/>
            </a:xfrm>
            <a:custGeom>
              <a:avLst/>
              <a:gdLst>
                <a:gd name="T0" fmla="*/ 6 w 28"/>
                <a:gd name="T1" fmla="*/ 5 h 16"/>
                <a:gd name="T2" fmla="*/ 3 w 28"/>
                <a:gd name="T3" fmla="*/ 8 h 16"/>
                <a:gd name="T4" fmla="*/ 0 w 28"/>
                <a:gd name="T5" fmla="*/ 11 h 16"/>
                <a:gd name="T6" fmla="*/ 0 w 28"/>
                <a:gd name="T7" fmla="*/ 13 h 16"/>
                <a:gd name="T8" fmla="*/ 3 w 28"/>
                <a:gd name="T9" fmla="*/ 16 h 16"/>
                <a:gd name="T10" fmla="*/ 6 w 28"/>
                <a:gd name="T11" fmla="*/ 16 h 16"/>
                <a:gd name="T12" fmla="*/ 9 w 28"/>
                <a:gd name="T13" fmla="*/ 16 h 16"/>
                <a:gd name="T14" fmla="*/ 25 w 28"/>
                <a:gd name="T15" fmla="*/ 11 h 16"/>
                <a:gd name="T16" fmla="*/ 28 w 28"/>
                <a:gd name="T17" fmla="*/ 11 h 16"/>
                <a:gd name="T18" fmla="*/ 28 w 28"/>
                <a:gd name="T19" fmla="*/ 8 h 16"/>
                <a:gd name="T20" fmla="*/ 28 w 28"/>
                <a:gd name="T21" fmla="*/ 5 h 16"/>
                <a:gd name="T22" fmla="*/ 28 w 28"/>
                <a:gd name="T23" fmla="*/ 2 h 16"/>
                <a:gd name="T24" fmla="*/ 25 w 28"/>
                <a:gd name="T25" fmla="*/ 0 h 16"/>
                <a:gd name="T26" fmla="*/ 22 w 28"/>
                <a:gd name="T27" fmla="*/ 0 h 16"/>
                <a:gd name="T28" fmla="*/ 6 w 28"/>
                <a:gd name="T29" fmla="*/ 5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6"/>
                <a:gd name="T47" fmla="*/ 28 w 2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6">
                  <a:moveTo>
                    <a:pt x="6" y="5"/>
                  </a:moveTo>
                  <a:lnTo>
                    <a:pt x="3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06" name="Freeform 190"/>
            <p:cNvSpPr>
              <a:spLocks/>
            </p:cNvSpPr>
            <p:nvPr/>
          </p:nvSpPr>
          <p:spPr bwMode="auto">
            <a:xfrm>
              <a:off x="3364" y="1281"/>
              <a:ext cx="22" cy="31"/>
            </a:xfrm>
            <a:custGeom>
              <a:avLst/>
              <a:gdLst>
                <a:gd name="T0" fmla="*/ 3 w 22"/>
                <a:gd name="T1" fmla="*/ 22 h 31"/>
                <a:gd name="T2" fmla="*/ 0 w 22"/>
                <a:gd name="T3" fmla="*/ 25 h 31"/>
                <a:gd name="T4" fmla="*/ 0 w 22"/>
                <a:gd name="T5" fmla="*/ 28 h 31"/>
                <a:gd name="T6" fmla="*/ 3 w 22"/>
                <a:gd name="T7" fmla="*/ 31 h 31"/>
                <a:gd name="T8" fmla="*/ 5 w 22"/>
                <a:gd name="T9" fmla="*/ 31 h 31"/>
                <a:gd name="T10" fmla="*/ 8 w 22"/>
                <a:gd name="T11" fmla="*/ 31 h 31"/>
                <a:gd name="T12" fmla="*/ 11 w 22"/>
                <a:gd name="T13" fmla="*/ 31 h 31"/>
                <a:gd name="T14" fmla="*/ 22 w 22"/>
                <a:gd name="T15" fmla="*/ 11 h 31"/>
                <a:gd name="T16" fmla="*/ 22 w 22"/>
                <a:gd name="T17" fmla="*/ 9 h 31"/>
                <a:gd name="T18" fmla="*/ 22 w 22"/>
                <a:gd name="T19" fmla="*/ 6 h 31"/>
                <a:gd name="T20" fmla="*/ 22 w 22"/>
                <a:gd name="T21" fmla="*/ 3 h 31"/>
                <a:gd name="T22" fmla="*/ 19 w 22"/>
                <a:gd name="T23" fmla="*/ 0 h 31"/>
                <a:gd name="T24" fmla="*/ 16 w 22"/>
                <a:gd name="T25" fmla="*/ 0 h 31"/>
                <a:gd name="T26" fmla="*/ 14 w 22"/>
                <a:gd name="T27" fmla="*/ 3 h 31"/>
                <a:gd name="T28" fmla="*/ 3 w 22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1"/>
                <a:gd name="T47" fmla="*/ 22 w 22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07" name="Freeform 191"/>
            <p:cNvSpPr>
              <a:spLocks/>
            </p:cNvSpPr>
            <p:nvPr/>
          </p:nvSpPr>
          <p:spPr bwMode="auto">
            <a:xfrm>
              <a:off x="3375" y="1270"/>
              <a:ext cx="27" cy="22"/>
            </a:xfrm>
            <a:custGeom>
              <a:avLst/>
              <a:gdLst>
                <a:gd name="T0" fmla="*/ 3 w 27"/>
                <a:gd name="T1" fmla="*/ 14 h 22"/>
                <a:gd name="T2" fmla="*/ 0 w 27"/>
                <a:gd name="T3" fmla="*/ 17 h 22"/>
                <a:gd name="T4" fmla="*/ 0 w 27"/>
                <a:gd name="T5" fmla="*/ 20 h 22"/>
                <a:gd name="T6" fmla="*/ 3 w 27"/>
                <a:gd name="T7" fmla="*/ 22 h 22"/>
                <a:gd name="T8" fmla="*/ 5 w 27"/>
                <a:gd name="T9" fmla="*/ 22 h 22"/>
                <a:gd name="T10" fmla="*/ 8 w 27"/>
                <a:gd name="T11" fmla="*/ 22 h 22"/>
                <a:gd name="T12" fmla="*/ 11 w 27"/>
                <a:gd name="T13" fmla="*/ 22 h 22"/>
                <a:gd name="T14" fmla="*/ 27 w 27"/>
                <a:gd name="T15" fmla="*/ 11 h 22"/>
                <a:gd name="T16" fmla="*/ 27 w 27"/>
                <a:gd name="T17" fmla="*/ 9 h 22"/>
                <a:gd name="T18" fmla="*/ 27 w 27"/>
                <a:gd name="T19" fmla="*/ 6 h 22"/>
                <a:gd name="T20" fmla="*/ 27 w 27"/>
                <a:gd name="T21" fmla="*/ 3 h 22"/>
                <a:gd name="T22" fmla="*/ 25 w 27"/>
                <a:gd name="T23" fmla="*/ 0 h 22"/>
                <a:gd name="T24" fmla="*/ 22 w 27"/>
                <a:gd name="T25" fmla="*/ 0 h 22"/>
                <a:gd name="T26" fmla="*/ 19 w 27"/>
                <a:gd name="T27" fmla="*/ 3 h 22"/>
                <a:gd name="T28" fmla="*/ 3 w 27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2"/>
                <a:gd name="T47" fmla="*/ 27 w 2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08" name="Freeform 192"/>
            <p:cNvSpPr>
              <a:spLocks/>
            </p:cNvSpPr>
            <p:nvPr/>
          </p:nvSpPr>
          <p:spPr bwMode="auto">
            <a:xfrm>
              <a:off x="3391" y="1257"/>
              <a:ext cx="22" cy="24"/>
            </a:xfrm>
            <a:custGeom>
              <a:avLst/>
              <a:gdLst>
                <a:gd name="T0" fmla="*/ 3 w 22"/>
                <a:gd name="T1" fmla="*/ 16 h 24"/>
                <a:gd name="T2" fmla="*/ 0 w 22"/>
                <a:gd name="T3" fmla="*/ 19 h 24"/>
                <a:gd name="T4" fmla="*/ 0 w 22"/>
                <a:gd name="T5" fmla="*/ 22 h 24"/>
                <a:gd name="T6" fmla="*/ 3 w 22"/>
                <a:gd name="T7" fmla="*/ 24 h 24"/>
                <a:gd name="T8" fmla="*/ 6 w 22"/>
                <a:gd name="T9" fmla="*/ 24 h 24"/>
                <a:gd name="T10" fmla="*/ 9 w 22"/>
                <a:gd name="T11" fmla="*/ 24 h 24"/>
                <a:gd name="T12" fmla="*/ 11 w 22"/>
                <a:gd name="T13" fmla="*/ 24 h 24"/>
                <a:gd name="T14" fmla="*/ 22 w 22"/>
                <a:gd name="T15" fmla="*/ 11 h 24"/>
                <a:gd name="T16" fmla="*/ 22 w 22"/>
                <a:gd name="T17" fmla="*/ 8 h 24"/>
                <a:gd name="T18" fmla="*/ 22 w 22"/>
                <a:gd name="T19" fmla="*/ 5 h 24"/>
                <a:gd name="T20" fmla="*/ 22 w 22"/>
                <a:gd name="T21" fmla="*/ 2 h 24"/>
                <a:gd name="T22" fmla="*/ 20 w 22"/>
                <a:gd name="T23" fmla="*/ 0 h 24"/>
                <a:gd name="T24" fmla="*/ 17 w 22"/>
                <a:gd name="T25" fmla="*/ 0 h 24"/>
                <a:gd name="T26" fmla="*/ 14 w 22"/>
                <a:gd name="T27" fmla="*/ 2 h 24"/>
                <a:gd name="T28" fmla="*/ 3 w 22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4"/>
                <a:gd name="T47" fmla="*/ 22 w 2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09" name="Freeform 193"/>
            <p:cNvSpPr>
              <a:spLocks/>
            </p:cNvSpPr>
            <p:nvPr/>
          </p:nvSpPr>
          <p:spPr bwMode="auto">
            <a:xfrm>
              <a:off x="3402" y="1229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9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6 h 39"/>
                <a:gd name="T20" fmla="*/ 28 w 28"/>
                <a:gd name="T21" fmla="*/ 3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3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10" name="Freeform 194"/>
            <p:cNvSpPr>
              <a:spLocks/>
            </p:cNvSpPr>
            <p:nvPr/>
          </p:nvSpPr>
          <p:spPr bwMode="auto">
            <a:xfrm>
              <a:off x="3419" y="1210"/>
              <a:ext cx="30" cy="30"/>
            </a:xfrm>
            <a:custGeom>
              <a:avLst/>
              <a:gdLst>
                <a:gd name="T0" fmla="*/ 3 w 30"/>
                <a:gd name="T1" fmla="*/ 22 h 30"/>
                <a:gd name="T2" fmla="*/ 0 w 30"/>
                <a:gd name="T3" fmla="*/ 25 h 30"/>
                <a:gd name="T4" fmla="*/ 0 w 30"/>
                <a:gd name="T5" fmla="*/ 27 h 30"/>
                <a:gd name="T6" fmla="*/ 3 w 30"/>
                <a:gd name="T7" fmla="*/ 30 h 30"/>
                <a:gd name="T8" fmla="*/ 5 w 30"/>
                <a:gd name="T9" fmla="*/ 30 h 30"/>
                <a:gd name="T10" fmla="*/ 8 w 30"/>
                <a:gd name="T11" fmla="*/ 30 h 30"/>
                <a:gd name="T12" fmla="*/ 11 w 30"/>
                <a:gd name="T13" fmla="*/ 30 h 30"/>
                <a:gd name="T14" fmla="*/ 30 w 30"/>
                <a:gd name="T15" fmla="*/ 11 h 30"/>
                <a:gd name="T16" fmla="*/ 30 w 30"/>
                <a:gd name="T17" fmla="*/ 8 h 30"/>
                <a:gd name="T18" fmla="*/ 30 w 30"/>
                <a:gd name="T19" fmla="*/ 5 h 30"/>
                <a:gd name="T20" fmla="*/ 30 w 30"/>
                <a:gd name="T21" fmla="*/ 3 h 30"/>
                <a:gd name="T22" fmla="*/ 27 w 30"/>
                <a:gd name="T23" fmla="*/ 0 h 30"/>
                <a:gd name="T24" fmla="*/ 25 w 30"/>
                <a:gd name="T25" fmla="*/ 0 h 30"/>
                <a:gd name="T26" fmla="*/ 22 w 30"/>
                <a:gd name="T27" fmla="*/ 3 h 30"/>
                <a:gd name="T28" fmla="*/ 3 w 30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0"/>
                <a:gd name="T47" fmla="*/ 30 w 3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0">
                  <a:moveTo>
                    <a:pt x="3" y="22"/>
                  </a:moveTo>
                  <a:lnTo>
                    <a:pt x="0" y="25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11" name="Line 195"/>
            <p:cNvSpPr>
              <a:spLocks noChangeShapeType="1"/>
            </p:cNvSpPr>
            <p:nvPr/>
          </p:nvSpPr>
          <p:spPr bwMode="auto">
            <a:xfrm flipV="1">
              <a:off x="3444" y="1191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12" name="Freeform 196"/>
            <p:cNvSpPr>
              <a:spLocks/>
            </p:cNvSpPr>
            <p:nvPr/>
          </p:nvSpPr>
          <p:spPr bwMode="auto">
            <a:xfrm>
              <a:off x="3446" y="1161"/>
              <a:ext cx="31" cy="35"/>
            </a:xfrm>
            <a:custGeom>
              <a:avLst/>
              <a:gdLst>
                <a:gd name="T0" fmla="*/ 3 w 31"/>
                <a:gd name="T1" fmla="*/ 27 h 35"/>
                <a:gd name="T2" fmla="*/ 0 w 31"/>
                <a:gd name="T3" fmla="*/ 30 h 35"/>
                <a:gd name="T4" fmla="*/ 0 w 31"/>
                <a:gd name="T5" fmla="*/ 32 h 35"/>
                <a:gd name="T6" fmla="*/ 3 w 31"/>
                <a:gd name="T7" fmla="*/ 35 h 35"/>
                <a:gd name="T8" fmla="*/ 6 w 31"/>
                <a:gd name="T9" fmla="*/ 35 h 35"/>
                <a:gd name="T10" fmla="*/ 9 w 31"/>
                <a:gd name="T11" fmla="*/ 35 h 35"/>
                <a:gd name="T12" fmla="*/ 11 w 31"/>
                <a:gd name="T13" fmla="*/ 35 h 35"/>
                <a:gd name="T14" fmla="*/ 31 w 31"/>
                <a:gd name="T15" fmla="*/ 11 h 35"/>
                <a:gd name="T16" fmla="*/ 31 w 31"/>
                <a:gd name="T17" fmla="*/ 8 h 35"/>
                <a:gd name="T18" fmla="*/ 31 w 31"/>
                <a:gd name="T19" fmla="*/ 5 h 35"/>
                <a:gd name="T20" fmla="*/ 31 w 31"/>
                <a:gd name="T21" fmla="*/ 2 h 35"/>
                <a:gd name="T22" fmla="*/ 28 w 31"/>
                <a:gd name="T23" fmla="*/ 0 h 35"/>
                <a:gd name="T24" fmla="*/ 25 w 31"/>
                <a:gd name="T25" fmla="*/ 0 h 35"/>
                <a:gd name="T26" fmla="*/ 22 w 31"/>
                <a:gd name="T27" fmla="*/ 2 h 35"/>
                <a:gd name="T28" fmla="*/ 3 w 31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5"/>
                <a:gd name="T47" fmla="*/ 31 w 31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13" name="Line 197"/>
            <p:cNvSpPr>
              <a:spLocks noChangeShapeType="1"/>
            </p:cNvSpPr>
            <p:nvPr/>
          </p:nvSpPr>
          <p:spPr bwMode="auto">
            <a:xfrm flipV="1">
              <a:off x="3471" y="1141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14" name="Freeform 198"/>
            <p:cNvSpPr>
              <a:spLocks/>
            </p:cNvSpPr>
            <p:nvPr/>
          </p:nvSpPr>
          <p:spPr bwMode="auto">
            <a:xfrm>
              <a:off x="3477" y="1108"/>
              <a:ext cx="27" cy="39"/>
            </a:xfrm>
            <a:custGeom>
              <a:avLst/>
              <a:gdLst>
                <a:gd name="T0" fmla="*/ 2 w 27"/>
                <a:gd name="T1" fmla="*/ 31 h 39"/>
                <a:gd name="T2" fmla="*/ 0 w 27"/>
                <a:gd name="T3" fmla="*/ 33 h 39"/>
                <a:gd name="T4" fmla="*/ 0 w 27"/>
                <a:gd name="T5" fmla="*/ 36 h 39"/>
                <a:gd name="T6" fmla="*/ 2 w 27"/>
                <a:gd name="T7" fmla="*/ 39 h 39"/>
                <a:gd name="T8" fmla="*/ 5 w 27"/>
                <a:gd name="T9" fmla="*/ 39 h 39"/>
                <a:gd name="T10" fmla="*/ 8 w 27"/>
                <a:gd name="T11" fmla="*/ 39 h 39"/>
                <a:gd name="T12" fmla="*/ 11 w 27"/>
                <a:gd name="T13" fmla="*/ 39 h 39"/>
                <a:gd name="T14" fmla="*/ 27 w 27"/>
                <a:gd name="T15" fmla="*/ 11 h 39"/>
                <a:gd name="T16" fmla="*/ 27 w 27"/>
                <a:gd name="T17" fmla="*/ 9 h 39"/>
                <a:gd name="T18" fmla="*/ 27 w 27"/>
                <a:gd name="T19" fmla="*/ 6 h 39"/>
                <a:gd name="T20" fmla="*/ 27 w 27"/>
                <a:gd name="T21" fmla="*/ 3 h 39"/>
                <a:gd name="T22" fmla="*/ 24 w 27"/>
                <a:gd name="T23" fmla="*/ 0 h 39"/>
                <a:gd name="T24" fmla="*/ 22 w 27"/>
                <a:gd name="T25" fmla="*/ 0 h 39"/>
                <a:gd name="T26" fmla="*/ 19 w 27"/>
                <a:gd name="T27" fmla="*/ 3 h 39"/>
                <a:gd name="T28" fmla="*/ 2 w 27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9"/>
                <a:gd name="T47" fmla="*/ 27 w 27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9">
                  <a:moveTo>
                    <a:pt x="2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15" name="Freeform 199"/>
            <p:cNvSpPr>
              <a:spLocks/>
            </p:cNvSpPr>
            <p:nvPr/>
          </p:nvSpPr>
          <p:spPr bwMode="auto">
            <a:xfrm>
              <a:off x="3493" y="1084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3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16" name="Line 200"/>
            <p:cNvSpPr>
              <a:spLocks noChangeShapeType="1"/>
            </p:cNvSpPr>
            <p:nvPr/>
          </p:nvSpPr>
          <p:spPr bwMode="auto">
            <a:xfrm flipV="1">
              <a:off x="3518" y="1053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17" name="Freeform 201"/>
            <p:cNvSpPr>
              <a:spLocks/>
            </p:cNvSpPr>
            <p:nvPr/>
          </p:nvSpPr>
          <p:spPr bwMode="auto">
            <a:xfrm>
              <a:off x="3523" y="1023"/>
              <a:ext cx="31" cy="36"/>
            </a:xfrm>
            <a:custGeom>
              <a:avLst/>
              <a:gdLst>
                <a:gd name="T0" fmla="*/ 3 w 31"/>
                <a:gd name="T1" fmla="*/ 28 h 36"/>
                <a:gd name="T2" fmla="*/ 0 w 31"/>
                <a:gd name="T3" fmla="*/ 30 h 36"/>
                <a:gd name="T4" fmla="*/ 0 w 31"/>
                <a:gd name="T5" fmla="*/ 33 h 36"/>
                <a:gd name="T6" fmla="*/ 3 w 31"/>
                <a:gd name="T7" fmla="*/ 36 h 36"/>
                <a:gd name="T8" fmla="*/ 6 w 31"/>
                <a:gd name="T9" fmla="*/ 36 h 36"/>
                <a:gd name="T10" fmla="*/ 9 w 31"/>
                <a:gd name="T11" fmla="*/ 36 h 36"/>
                <a:gd name="T12" fmla="*/ 11 w 31"/>
                <a:gd name="T13" fmla="*/ 36 h 36"/>
                <a:gd name="T14" fmla="*/ 31 w 31"/>
                <a:gd name="T15" fmla="*/ 11 h 36"/>
                <a:gd name="T16" fmla="*/ 31 w 31"/>
                <a:gd name="T17" fmla="*/ 8 h 36"/>
                <a:gd name="T18" fmla="*/ 31 w 31"/>
                <a:gd name="T19" fmla="*/ 6 h 36"/>
                <a:gd name="T20" fmla="*/ 31 w 31"/>
                <a:gd name="T21" fmla="*/ 3 h 36"/>
                <a:gd name="T22" fmla="*/ 28 w 31"/>
                <a:gd name="T23" fmla="*/ 0 h 36"/>
                <a:gd name="T24" fmla="*/ 25 w 31"/>
                <a:gd name="T25" fmla="*/ 0 h 36"/>
                <a:gd name="T26" fmla="*/ 22 w 31"/>
                <a:gd name="T27" fmla="*/ 3 h 36"/>
                <a:gd name="T28" fmla="*/ 3 w 31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18" name="Line 202"/>
            <p:cNvSpPr>
              <a:spLocks noChangeShapeType="1"/>
            </p:cNvSpPr>
            <p:nvPr/>
          </p:nvSpPr>
          <p:spPr bwMode="auto">
            <a:xfrm flipV="1">
              <a:off x="3548" y="993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19" name="Freeform 203"/>
            <p:cNvSpPr>
              <a:spLocks/>
            </p:cNvSpPr>
            <p:nvPr/>
          </p:nvSpPr>
          <p:spPr bwMode="auto">
            <a:xfrm>
              <a:off x="3551" y="963"/>
              <a:ext cx="27" cy="35"/>
            </a:xfrm>
            <a:custGeom>
              <a:avLst/>
              <a:gdLst>
                <a:gd name="T0" fmla="*/ 3 w 27"/>
                <a:gd name="T1" fmla="*/ 27 h 35"/>
                <a:gd name="T2" fmla="*/ 0 w 27"/>
                <a:gd name="T3" fmla="*/ 30 h 35"/>
                <a:gd name="T4" fmla="*/ 0 w 27"/>
                <a:gd name="T5" fmla="*/ 33 h 35"/>
                <a:gd name="T6" fmla="*/ 3 w 27"/>
                <a:gd name="T7" fmla="*/ 35 h 35"/>
                <a:gd name="T8" fmla="*/ 5 w 27"/>
                <a:gd name="T9" fmla="*/ 35 h 35"/>
                <a:gd name="T10" fmla="*/ 8 w 27"/>
                <a:gd name="T11" fmla="*/ 35 h 35"/>
                <a:gd name="T12" fmla="*/ 11 w 27"/>
                <a:gd name="T13" fmla="*/ 35 h 35"/>
                <a:gd name="T14" fmla="*/ 27 w 27"/>
                <a:gd name="T15" fmla="*/ 11 h 35"/>
                <a:gd name="T16" fmla="*/ 27 w 27"/>
                <a:gd name="T17" fmla="*/ 8 h 35"/>
                <a:gd name="T18" fmla="*/ 27 w 27"/>
                <a:gd name="T19" fmla="*/ 5 h 35"/>
                <a:gd name="T20" fmla="*/ 27 w 27"/>
                <a:gd name="T21" fmla="*/ 2 h 35"/>
                <a:gd name="T22" fmla="*/ 25 w 27"/>
                <a:gd name="T23" fmla="*/ 0 h 35"/>
                <a:gd name="T24" fmla="*/ 22 w 27"/>
                <a:gd name="T25" fmla="*/ 0 h 35"/>
                <a:gd name="T26" fmla="*/ 19 w 27"/>
                <a:gd name="T27" fmla="*/ 2 h 35"/>
                <a:gd name="T28" fmla="*/ 3 w 27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5"/>
                <a:gd name="T47" fmla="*/ 27 w 2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20" name="Line 204"/>
            <p:cNvSpPr>
              <a:spLocks noChangeShapeType="1"/>
            </p:cNvSpPr>
            <p:nvPr/>
          </p:nvSpPr>
          <p:spPr bwMode="auto">
            <a:xfrm flipV="1">
              <a:off x="3573" y="932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21" name="Freeform 205"/>
            <p:cNvSpPr>
              <a:spLocks/>
            </p:cNvSpPr>
            <p:nvPr/>
          </p:nvSpPr>
          <p:spPr bwMode="auto">
            <a:xfrm>
              <a:off x="3578" y="894"/>
              <a:ext cx="28" cy="44"/>
            </a:xfrm>
            <a:custGeom>
              <a:avLst/>
              <a:gdLst>
                <a:gd name="T0" fmla="*/ 3 w 28"/>
                <a:gd name="T1" fmla="*/ 36 h 44"/>
                <a:gd name="T2" fmla="*/ 0 w 28"/>
                <a:gd name="T3" fmla="*/ 38 h 44"/>
                <a:gd name="T4" fmla="*/ 0 w 28"/>
                <a:gd name="T5" fmla="*/ 41 h 44"/>
                <a:gd name="T6" fmla="*/ 3 w 28"/>
                <a:gd name="T7" fmla="*/ 44 h 44"/>
                <a:gd name="T8" fmla="*/ 6 w 28"/>
                <a:gd name="T9" fmla="*/ 44 h 44"/>
                <a:gd name="T10" fmla="*/ 9 w 28"/>
                <a:gd name="T11" fmla="*/ 44 h 44"/>
                <a:gd name="T12" fmla="*/ 12 w 28"/>
                <a:gd name="T13" fmla="*/ 44 h 44"/>
                <a:gd name="T14" fmla="*/ 28 w 28"/>
                <a:gd name="T15" fmla="*/ 11 h 44"/>
                <a:gd name="T16" fmla="*/ 28 w 28"/>
                <a:gd name="T17" fmla="*/ 8 h 44"/>
                <a:gd name="T18" fmla="*/ 28 w 28"/>
                <a:gd name="T19" fmla="*/ 5 h 44"/>
                <a:gd name="T20" fmla="*/ 28 w 28"/>
                <a:gd name="T21" fmla="*/ 3 h 44"/>
                <a:gd name="T22" fmla="*/ 25 w 28"/>
                <a:gd name="T23" fmla="*/ 0 h 44"/>
                <a:gd name="T24" fmla="*/ 23 w 28"/>
                <a:gd name="T25" fmla="*/ 0 h 44"/>
                <a:gd name="T26" fmla="*/ 20 w 28"/>
                <a:gd name="T27" fmla="*/ 3 h 44"/>
                <a:gd name="T28" fmla="*/ 3 w 28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3" y="36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22" name="Freeform 206"/>
            <p:cNvSpPr>
              <a:spLocks/>
            </p:cNvSpPr>
            <p:nvPr/>
          </p:nvSpPr>
          <p:spPr bwMode="auto">
            <a:xfrm>
              <a:off x="3595" y="869"/>
              <a:ext cx="30" cy="36"/>
            </a:xfrm>
            <a:custGeom>
              <a:avLst/>
              <a:gdLst>
                <a:gd name="T0" fmla="*/ 3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6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8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23" name="Line 207"/>
            <p:cNvSpPr>
              <a:spLocks noChangeShapeType="1"/>
            </p:cNvSpPr>
            <p:nvPr/>
          </p:nvSpPr>
          <p:spPr bwMode="auto">
            <a:xfrm flipV="1">
              <a:off x="3620" y="839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24" name="Freeform 208"/>
            <p:cNvSpPr>
              <a:spLocks/>
            </p:cNvSpPr>
            <p:nvPr/>
          </p:nvSpPr>
          <p:spPr bwMode="auto">
            <a:xfrm>
              <a:off x="3623" y="811"/>
              <a:ext cx="30" cy="33"/>
            </a:xfrm>
            <a:custGeom>
              <a:avLst/>
              <a:gdLst>
                <a:gd name="T0" fmla="*/ 2 w 30"/>
                <a:gd name="T1" fmla="*/ 25 h 33"/>
                <a:gd name="T2" fmla="*/ 0 w 30"/>
                <a:gd name="T3" fmla="*/ 28 h 33"/>
                <a:gd name="T4" fmla="*/ 0 w 30"/>
                <a:gd name="T5" fmla="*/ 31 h 33"/>
                <a:gd name="T6" fmla="*/ 2 w 30"/>
                <a:gd name="T7" fmla="*/ 33 h 33"/>
                <a:gd name="T8" fmla="*/ 5 w 30"/>
                <a:gd name="T9" fmla="*/ 33 h 33"/>
                <a:gd name="T10" fmla="*/ 8 w 30"/>
                <a:gd name="T11" fmla="*/ 33 h 33"/>
                <a:gd name="T12" fmla="*/ 11 w 30"/>
                <a:gd name="T13" fmla="*/ 33 h 33"/>
                <a:gd name="T14" fmla="*/ 30 w 30"/>
                <a:gd name="T15" fmla="*/ 11 h 33"/>
                <a:gd name="T16" fmla="*/ 30 w 30"/>
                <a:gd name="T17" fmla="*/ 9 h 33"/>
                <a:gd name="T18" fmla="*/ 30 w 30"/>
                <a:gd name="T19" fmla="*/ 6 h 33"/>
                <a:gd name="T20" fmla="*/ 30 w 30"/>
                <a:gd name="T21" fmla="*/ 3 h 33"/>
                <a:gd name="T22" fmla="*/ 27 w 30"/>
                <a:gd name="T23" fmla="*/ 0 h 33"/>
                <a:gd name="T24" fmla="*/ 24 w 30"/>
                <a:gd name="T25" fmla="*/ 0 h 33"/>
                <a:gd name="T26" fmla="*/ 22 w 30"/>
                <a:gd name="T27" fmla="*/ 3 h 33"/>
                <a:gd name="T28" fmla="*/ 2 w 30"/>
                <a:gd name="T29" fmla="*/ 25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3"/>
                <a:gd name="T47" fmla="*/ 30 w 3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3">
                  <a:moveTo>
                    <a:pt x="2" y="25"/>
                  </a:moveTo>
                  <a:lnTo>
                    <a:pt x="0" y="28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25" name="Line 209"/>
            <p:cNvSpPr>
              <a:spLocks noChangeShapeType="1"/>
            </p:cNvSpPr>
            <p:nvPr/>
          </p:nvSpPr>
          <p:spPr bwMode="auto">
            <a:xfrm flipV="1">
              <a:off x="3647" y="787"/>
              <a:ext cx="1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26" name="Freeform 210"/>
            <p:cNvSpPr>
              <a:spLocks/>
            </p:cNvSpPr>
            <p:nvPr/>
          </p:nvSpPr>
          <p:spPr bwMode="auto">
            <a:xfrm>
              <a:off x="3653" y="757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2 h 35"/>
                <a:gd name="T6" fmla="*/ 3 w 30"/>
                <a:gd name="T7" fmla="*/ 35 h 35"/>
                <a:gd name="T8" fmla="*/ 5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7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27" name="Freeform 211"/>
            <p:cNvSpPr>
              <a:spLocks/>
            </p:cNvSpPr>
            <p:nvPr/>
          </p:nvSpPr>
          <p:spPr bwMode="auto">
            <a:xfrm>
              <a:off x="3672" y="732"/>
              <a:ext cx="28" cy="36"/>
            </a:xfrm>
            <a:custGeom>
              <a:avLst/>
              <a:gdLst>
                <a:gd name="T0" fmla="*/ 3 w 28"/>
                <a:gd name="T1" fmla="*/ 27 h 36"/>
                <a:gd name="T2" fmla="*/ 0 w 28"/>
                <a:gd name="T3" fmla="*/ 30 h 36"/>
                <a:gd name="T4" fmla="*/ 0 w 28"/>
                <a:gd name="T5" fmla="*/ 33 h 36"/>
                <a:gd name="T6" fmla="*/ 3 w 28"/>
                <a:gd name="T7" fmla="*/ 36 h 36"/>
                <a:gd name="T8" fmla="*/ 6 w 28"/>
                <a:gd name="T9" fmla="*/ 36 h 36"/>
                <a:gd name="T10" fmla="*/ 8 w 28"/>
                <a:gd name="T11" fmla="*/ 36 h 36"/>
                <a:gd name="T12" fmla="*/ 11 w 28"/>
                <a:gd name="T13" fmla="*/ 36 h 36"/>
                <a:gd name="T14" fmla="*/ 28 w 28"/>
                <a:gd name="T15" fmla="*/ 11 h 36"/>
                <a:gd name="T16" fmla="*/ 28 w 28"/>
                <a:gd name="T17" fmla="*/ 8 h 36"/>
                <a:gd name="T18" fmla="*/ 28 w 28"/>
                <a:gd name="T19" fmla="*/ 5 h 36"/>
                <a:gd name="T20" fmla="*/ 28 w 28"/>
                <a:gd name="T21" fmla="*/ 3 h 36"/>
                <a:gd name="T22" fmla="*/ 25 w 28"/>
                <a:gd name="T23" fmla="*/ 0 h 36"/>
                <a:gd name="T24" fmla="*/ 22 w 28"/>
                <a:gd name="T25" fmla="*/ 0 h 36"/>
                <a:gd name="T26" fmla="*/ 19 w 28"/>
                <a:gd name="T27" fmla="*/ 3 h 36"/>
                <a:gd name="T28" fmla="*/ 3 w 28"/>
                <a:gd name="T29" fmla="*/ 2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28" name="Line 212"/>
            <p:cNvSpPr>
              <a:spLocks noChangeShapeType="1"/>
            </p:cNvSpPr>
            <p:nvPr/>
          </p:nvSpPr>
          <p:spPr bwMode="auto">
            <a:xfrm flipV="1">
              <a:off x="3694" y="710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29" name="Freeform 213"/>
            <p:cNvSpPr>
              <a:spLocks/>
            </p:cNvSpPr>
            <p:nvPr/>
          </p:nvSpPr>
          <p:spPr bwMode="auto">
            <a:xfrm>
              <a:off x="3700" y="688"/>
              <a:ext cx="30" cy="27"/>
            </a:xfrm>
            <a:custGeom>
              <a:avLst/>
              <a:gdLst>
                <a:gd name="T0" fmla="*/ 2 w 30"/>
                <a:gd name="T1" fmla="*/ 19 h 27"/>
                <a:gd name="T2" fmla="*/ 0 w 30"/>
                <a:gd name="T3" fmla="*/ 22 h 27"/>
                <a:gd name="T4" fmla="*/ 0 w 30"/>
                <a:gd name="T5" fmla="*/ 25 h 27"/>
                <a:gd name="T6" fmla="*/ 2 w 30"/>
                <a:gd name="T7" fmla="*/ 27 h 27"/>
                <a:gd name="T8" fmla="*/ 5 w 30"/>
                <a:gd name="T9" fmla="*/ 27 h 27"/>
                <a:gd name="T10" fmla="*/ 8 w 30"/>
                <a:gd name="T11" fmla="*/ 27 h 27"/>
                <a:gd name="T12" fmla="*/ 11 w 30"/>
                <a:gd name="T13" fmla="*/ 27 h 27"/>
                <a:gd name="T14" fmla="*/ 30 w 30"/>
                <a:gd name="T15" fmla="*/ 11 h 27"/>
                <a:gd name="T16" fmla="*/ 30 w 30"/>
                <a:gd name="T17" fmla="*/ 8 h 27"/>
                <a:gd name="T18" fmla="*/ 30 w 30"/>
                <a:gd name="T19" fmla="*/ 5 h 27"/>
                <a:gd name="T20" fmla="*/ 30 w 30"/>
                <a:gd name="T21" fmla="*/ 3 h 27"/>
                <a:gd name="T22" fmla="*/ 27 w 30"/>
                <a:gd name="T23" fmla="*/ 0 h 27"/>
                <a:gd name="T24" fmla="*/ 24 w 30"/>
                <a:gd name="T25" fmla="*/ 0 h 27"/>
                <a:gd name="T26" fmla="*/ 22 w 30"/>
                <a:gd name="T27" fmla="*/ 3 h 27"/>
                <a:gd name="T28" fmla="*/ 2 w 30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7"/>
                <a:gd name="T47" fmla="*/ 30 w 30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7">
                  <a:moveTo>
                    <a:pt x="2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30" name="Line 214"/>
            <p:cNvSpPr>
              <a:spLocks noChangeShapeType="1"/>
            </p:cNvSpPr>
            <p:nvPr/>
          </p:nvSpPr>
          <p:spPr bwMode="auto">
            <a:xfrm flipV="1">
              <a:off x="3724" y="666"/>
              <a:ext cx="9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31" name="Freeform 215"/>
            <p:cNvSpPr>
              <a:spLocks/>
            </p:cNvSpPr>
            <p:nvPr/>
          </p:nvSpPr>
          <p:spPr bwMode="auto">
            <a:xfrm>
              <a:off x="3727" y="647"/>
              <a:ext cx="30" cy="24"/>
            </a:xfrm>
            <a:custGeom>
              <a:avLst/>
              <a:gdLst>
                <a:gd name="T0" fmla="*/ 3 w 30"/>
                <a:gd name="T1" fmla="*/ 16 h 24"/>
                <a:gd name="T2" fmla="*/ 0 w 30"/>
                <a:gd name="T3" fmla="*/ 19 h 24"/>
                <a:gd name="T4" fmla="*/ 0 w 30"/>
                <a:gd name="T5" fmla="*/ 22 h 24"/>
                <a:gd name="T6" fmla="*/ 3 w 30"/>
                <a:gd name="T7" fmla="*/ 24 h 24"/>
                <a:gd name="T8" fmla="*/ 6 w 30"/>
                <a:gd name="T9" fmla="*/ 24 h 24"/>
                <a:gd name="T10" fmla="*/ 8 w 30"/>
                <a:gd name="T11" fmla="*/ 24 h 24"/>
                <a:gd name="T12" fmla="*/ 11 w 30"/>
                <a:gd name="T13" fmla="*/ 24 h 24"/>
                <a:gd name="T14" fmla="*/ 30 w 30"/>
                <a:gd name="T15" fmla="*/ 11 h 24"/>
                <a:gd name="T16" fmla="*/ 30 w 30"/>
                <a:gd name="T17" fmla="*/ 8 h 24"/>
                <a:gd name="T18" fmla="*/ 30 w 30"/>
                <a:gd name="T19" fmla="*/ 5 h 24"/>
                <a:gd name="T20" fmla="*/ 30 w 30"/>
                <a:gd name="T21" fmla="*/ 2 h 24"/>
                <a:gd name="T22" fmla="*/ 28 w 30"/>
                <a:gd name="T23" fmla="*/ 0 h 24"/>
                <a:gd name="T24" fmla="*/ 25 w 30"/>
                <a:gd name="T25" fmla="*/ 0 h 24"/>
                <a:gd name="T26" fmla="*/ 22 w 30"/>
                <a:gd name="T27" fmla="*/ 2 h 24"/>
                <a:gd name="T28" fmla="*/ 3 w 30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4"/>
                <a:gd name="T47" fmla="*/ 30 w 30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32" name="Freeform 216"/>
            <p:cNvSpPr>
              <a:spLocks/>
            </p:cNvSpPr>
            <p:nvPr/>
          </p:nvSpPr>
          <p:spPr bwMode="auto">
            <a:xfrm>
              <a:off x="3746" y="636"/>
              <a:ext cx="17" cy="22"/>
            </a:xfrm>
            <a:custGeom>
              <a:avLst/>
              <a:gdLst>
                <a:gd name="T0" fmla="*/ 3 w 17"/>
                <a:gd name="T1" fmla="*/ 13 h 22"/>
                <a:gd name="T2" fmla="*/ 0 w 17"/>
                <a:gd name="T3" fmla="*/ 16 h 22"/>
                <a:gd name="T4" fmla="*/ 0 w 17"/>
                <a:gd name="T5" fmla="*/ 19 h 22"/>
                <a:gd name="T6" fmla="*/ 3 w 17"/>
                <a:gd name="T7" fmla="*/ 22 h 22"/>
                <a:gd name="T8" fmla="*/ 6 w 17"/>
                <a:gd name="T9" fmla="*/ 22 h 22"/>
                <a:gd name="T10" fmla="*/ 9 w 17"/>
                <a:gd name="T11" fmla="*/ 22 h 22"/>
                <a:gd name="T12" fmla="*/ 11 w 17"/>
                <a:gd name="T13" fmla="*/ 22 h 22"/>
                <a:gd name="T14" fmla="*/ 17 w 17"/>
                <a:gd name="T15" fmla="*/ 11 h 22"/>
                <a:gd name="T16" fmla="*/ 17 w 17"/>
                <a:gd name="T17" fmla="*/ 8 h 22"/>
                <a:gd name="T18" fmla="*/ 17 w 17"/>
                <a:gd name="T19" fmla="*/ 5 h 22"/>
                <a:gd name="T20" fmla="*/ 17 w 17"/>
                <a:gd name="T21" fmla="*/ 2 h 22"/>
                <a:gd name="T22" fmla="*/ 14 w 17"/>
                <a:gd name="T23" fmla="*/ 0 h 22"/>
                <a:gd name="T24" fmla="*/ 11 w 17"/>
                <a:gd name="T25" fmla="*/ 0 h 22"/>
                <a:gd name="T26" fmla="*/ 9 w 17"/>
                <a:gd name="T27" fmla="*/ 2 h 22"/>
                <a:gd name="T28" fmla="*/ 3 w 17"/>
                <a:gd name="T29" fmla="*/ 1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3" y="13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33" name="Freeform 217"/>
            <p:cNvSpPr>
              <a:spLocks/>
            </p:cNvSpPr>
            <p:nvPr/>
          </p:nvSpPr>
          <p:spPr bwMode="auto">
            <a:xfrm>
              <a:off x="3752" y="616"/>
              <a:ext cx="30" cy="31"/>
            </a:xfrm>
            <a:custGeom>
              <a:avLst/>
              <a:gdLst>
                <a:gd name="T0" fmla="*/ 3 w 30"/>
                <a:gd name="T1" fmla="*/ 22 h 31"/>
                <a:gd name="T2" fmla="*/ 0 w 30"/>
                <a:gd name="T3" fmla="*/ 25 h 31"/>
                <a:gd name="T4" fmla="*/ 0 w 30"/>
                <a:gd name="T5" fmla="*/ 28 h 31"/>
                <a:gd name="T6" fmla="*/ 3 w 30"/>
                <a:gd name="T7" fmla="*/ 31 h 31"/>
                <a:gd name="T8" fmla="*/ 5 w 30"/>
                <a:gd name="T9" fmla="*/ 31 h 31"/>
                <a:gd name="T10" fmla="*/ 8 w 30"/>
                <a:gd name="T11" fmla="*/ 31 h 31"/>
                <a:gd name="T12" fmla="*/ 11 w 30"/>
                <a:gd name="T13" fmla="*/ 31 h 31"/>
                <a:gd name="T14" fmla="*/ 30 w 30"/>
                <a:gd name="T15" fmla="*/ 11 h 31"/>
                <a:gd name="T16" fmla="*/ 30 w 30"/>
                <a:gd name="T17" fmla="*/ 9 h 31"/>
                <a:gd name="T18" fmla="*/ 30 w 30"/>
                <a:gd name="T19" fmla="*/ 6 h 31"/>
                <a:gd name="T20" fmla="*/ 30 w 30"/>
                <a:gd name="T21" fmla="*/ 3 h 31"/>
                <a:gd name="T22" fmla="*/ 27 w 30"/>
                <a:gd name="T23" fmla="*/ 0 h 31"/>
                <a:gd name="T24" fmla="*/ 25 w 30"/>
                <a:gd name="T25" fmla="*/ 0 h 31"/>
                <a:gd name="T26" fmla="*/ 22 w 30"/>
                <a:gd name="T27" fmla="*/ 3 h 31"/>
                <a:gd name="T28" fmla="*/ 3 w 30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1"/>
                <a:gd name="T47" fmla="*/ 30 w 30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34" name="Line 218"/>
            <p:cNvSpPr>
              <a:spLocks noChangeShapeType="1"/>
            </p:cNvSpPr>
            <p:nvPr/>
          </p:nvSpPr>
          <p:spPr bwMode="auto">
            <a:xfrm flipV="1">
              <a:off x="3777" y="61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35" name="Line 219"/>
            <p:cNvSpPr>
              <a:spLocks noChangeShapeType="1"/>
            </p:cNvSpPr>
            <p:nvPr/>
          </p:nvSpPr>
          <p:spPr bwMode="auto">
            <a:xfrm>
              <a:off x="3796" y="616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36" name="Freeform 220"/>
            <p:cNvSpPr>
              <a:spLocks/>
            </p:cNvSpPr>
            <p:nvPr/>
          </p:nvSpPr>
          <p:spPr bwMode="auto">
            <a:xfrm>
              <a:off x="3801" y="600"/>
              <a:ext cx="28" cy="22"/>
            </a:xfrm>
            <a:custGeom>
              <a:avLst/>
              <a:gdLst>
                <a:gd name="T0" fmla="*/ 3 w 28"/>
                <a:gd name="T1" fmla="*/ 14 h 22"/>
                <a:gd name="T2" fmla="*/ 0 w 28"/>
                <a:gd name="T3" fmla="*/ 16 h 22"/>
                <a:gd name="T4" fmla="*/ 0 w 28"/>
                <a:gd name="T5" fmla="*/ 19 h 22"/>
                <a:gd name="T6" fmla="*/ 3 w 28"/>
                <a:gd name="T7" fmla="*/ 22 h 22"/>
                <a:gd name="T8" fmla="*/ 6 w 28"/>
                <a:gd name="T9" fmla="*/ 22 h 22"/>
                <a:gd name="T10" fmla="*/ 9 w 28"/>
                <a:gd name="T11" fmla="*/ 22 h 22"/>
                <a:gd name="T12" fmla="*/ 11 w 28"/>
                <a:gd name="T13" fmla="*/ 22 h 22"/>
                <a:gd name="T14" fmla="*/ 28 w 28"/>
                <a:gd name="T15" fmla="*/ 11 h 22"/>
                <a:gd name="T16" fmla="*/ 28 w 28"/>
                <a:gd name="T17" fmla="*/ 8 h 22"/>
                <a:gd name="T18" fmla="*/ 28 w 28"/>
                <a:gd name="T19" fmla="*/ 5 h 22"/>
                <a:gd name="T20" fmla="*/ 28 w 28"/>
                <a:gd name="T21" fmla="*/ 3 h 22"/>
                <a:gd name="T22" fmla="*/ 25 w 28"/>
                <a:gd name="T23" fmla="*/ 0 h 22"/>
                <a:gd name="T24" fmla="*/ 22 w 28"/>
                <a:gd name="T25" fmla="*/ 0 h 22"/>
                <a:gd name="T26" fmla="*/ 20 w 28"/>
                <a:gd name="T27" fmla="*/ 3 h 22"/>
                <a:gd name="T28" fmla="*/ 3 w 28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2"/>
                <a:gd name="T47" fmla="*/ 28 w 28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37" name="Line 221"/>
            <p:cNvSpPr>
              <a:spLocks noChangeShapeType="1"/>
            </p:cNvSpPr>
            <p:nvPr/>
          </p:nvSpPr>
          <p:spPr bwMode="auto">
            <a:xfrm>
              <a:off x="3823" y="605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38" name="Line 222"/>
            <p:cNvSpPr>
              <a:spLocks noChangeShapeType="1"/>
            </p:cNvSpPr>
            <p:nvPr/>
          </p:nvSpPr>
          <p:spPr bwMode="auto">
            <a:xfrm>
              <a:off x="3834" y="605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39" name="Freeform 223"/>
            <p:cNvSpPr>
              <a:spLocks/>
            </p:cNvSpPr>
            <p:nvPr/>
          </p:nvSpPr>
          <p:spPr bwMode="auto">
            <a:xfrm>
              <a:off x="3848" y="600"/>
              <a:ext cx="30" cy="22"/>
            </a:xfrm>
            <a:custGeom>
              <a:avLst/>
              <a:gdLst>
                <a:gd name="T0" fmla="*/ 11 w 30"/>
                <a:gd name="T1" fmla="*/ 3 h 22"/>
                <a:gd name="T2" fmla="*/ 8 w 30"/>
                <a:gd name="T3" fmla="*/ 0 h 22"/>
                <a:gd name="T4" fmla="*/ 6 w 30"/>
                <a:gd name="T5" fmla="*/ 0 h 22"/>
                <a:gd name="T6" fmla="*/ 3 w 30"/>
                <a:gd name="T7" fmla="*/ 3 h 22"/>
                <a:gd name="T8" fmla="*/ 0 w 30"/>
                <a:gd name="T9" fmla="*/ 5 h 22"/>
                <a:gd name="T10" fmla="*/ 0 w 30"/>
                <a:gd name="T11" fmla="*/ 8 h 22"/>
                <a:gd name="T12" fmla="*/ 3 w 30"/>
                <a:gd name="T13" fmla="*/ 11 h 22"/>
                <a:gd name="T14" fmla="*/ 22 w 30"/>
                <a:gd name="T15" fmla="*/ 22 h 22"/>
                <a:gd name="T16" fmla="*/ 25 w 30"/>
                <a:gd name="T17" fmla="*/ 22 h 22"/>
                <a:gd name="T18" fmla="*/ 28 w 30"/>
                <a:gd name="T19" fmla="*/ 22 h 22"/>
                <a:gd name="T20" fmla="*/ 30 w 30"/>
                <a:gd name="T21" fmla="*/ 22 h 22"/>
                <a:gd name="T22" fmla="*/ 30 w 30"/>
                <a:gd name="T23" fmla="*/ 19 h 22"/>
                <a:gd name="T24" fmla="*/ 30 w 30"/>
                <a:gd name="T25" fmla="*/ 16 h 22"/>
                <a:gd name="T26" fmla="*/ 30 w 30"/>
                <a:gd name="T27" fmla="*/ 14 h 22"/>
                <a:gd name="T28" fmla="*/ 11 w 30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40" name="Line 224"/>
            <p:cNvSpPr>
              <a:spLocks noChangeShapeType="1"/>
            </p:cNvSpPr>
            <p:nvPr/>
          </p:nvSpPr>
          <p:spPr bwMode="auto">
            <a:xfrm>
              <a:off x="3873" y="6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41" name="Line 225"/>
            <p:cNvSpPr>
              <a:spLocks noChangeShapeType="1"/>
            </p:cNvSpPr>
            <p:nvPr/>
          </p:nvSpPr>
          <p:spPr bwMode="auto">
            <a:xfrm>
              <a:off x="3881" y="61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42" name="Line 226"/>
            <p:cNvSpPr>
              <a:spLocks noChangeShapeType="1"/>
            </p:cNvSpPr>
            <p:nvPr/>
          </p:nvSpPr>
          <p:spPr bwMode="auto">
            <a:xfrm>
              <a:off x="3900" y="622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43" name="Freeform 227"/>
            <p:cNvSpPr>
              <a:spLocks/>
            </p:cNvSpPr>
            <p:nvPr/>
          </p:nvSpPr>
          <p:spPr bwMode="auto">
            <a:xfrm>
              <a:off x="3903" y="636"/>
              <a:ext cx="30" cy="22"/>
            </a:xfrm>
            <a:custGeom>
              <a:avLst/>
              <a:gdLst>
                <a:gd name="T0" fmla="*/ 11 w 30"/>
                <a:gd name="T1" fmla="*/ 2 h 22"/>
                <a:gd name="T2" fmla="*/ 8 w 30"/>
                <a:gd name="T3" fmla="*/ 0 h 22"/>
                <a:gd name="T4" fmla="*/ 6 w 30"/>
                <a:gd name="T5" fmla="*/ 0 h 22"/>
                <a:gd name="T6" fmla="*/ 3 w 30"/>
                <a:gd name="T7" fmla="*/ 2 h 22"/>
                <a:gd name="T8" fmla="*/ 0 w 30"/>
                <a:gd name="T9" fmla="*/ 5 h 22"/>
                <a:gd name="T10" fmla="*/ 0 w 30"/>
                <a:gd name="T11" fmla="*/ 8 h 22"/>
                <a:gd name="T12" fmla="*/ 3 w 30"/>
                <a:gd name="T13" fmla="*/ 11 h 22"/>
                <a:gd name="T14" fmla="*/ 22 w 30"/>
                <a:gd name="T15" fmla="*/ 22 h 22"/>
                <a:gd name="T16" fmla="*/ 25 w 30"/>
                <a:gd name="T17" fmla="*/ 22 h 22"/>
                <a:gd name="T18" fmla="*/ 28 w 30"/>
                <a:gd name="T19" fmla="*/ 22 h 22"/>
                <a:gd name="T20" fmla="*/ 30 w 30"/>
                <a:gd name="T21" fmla="*/ 22 h 22"/>
                <a:gd name="T22" fmla="*/ 30 w 30"/>
                <a:gd name="T23" fmla="*/ 19 h 22"/>
                <a:gd name="T24" fmla="*/ 30 w 30"/>
                <a:gd name="T25" fmla="*/ 16 h 22"/>
                <a:gd name="T26" fmla="*/ 30 w 30"/>
                <a:gd name="T27" fmla="*/ 13 h 22"/>
                <a:gd name="T28" fmla="*/ 11 w 3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44" name="Freeform 228"/>
            <p:cNvSpPr>
              <a:spLocks/>
            </p:cNvSpPr>
            <p:nvPr/>
          </p:nvSpPr>
          <p:spPr bwMode="auto">
            <a:xfrm>
              <a:off x="2863" y="1270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8 w 22"/>
                <a:gd name="T3" fmla="*/ 0 h 22"/>
                <a:gd name="T4" fmla="*/ 6 w 22"/>
                <a:gd name="T5" fmla="*/ 0 h 22"/>
                <a:gd name="T6" fmla="*/ 3 w 22"/>
                <a:gd name="T7" fmla="*/ 3 h 22"/>
                <a:gd name="T8" fmla="*/ 0 w 22"/>
                <a:gd name="T9" fmla="*/ 6 h 22"/>
                <a:gd name="T10" fmla="*/ 0 w 22"/>
                <a:gd name="T11" fmla="*/ 9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20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45" name="Freeform 229"/>
            <p:cNvSpPr>
              <a:spLocks/>
            </p:cNvSpPr>
            <p:nvPr/>
          </p:nvSpPr>
          <p:spPr bwMode="auto">
            <a:xfrm>
              <a:off x="2874" y="1281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8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19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2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46" name="Freeform 230"/>
            <p:cNvSpPr>
              <a:spLocks/>
            </p:cNvSpPr>
            <p:nvPr/>
          </p:nvSpPr>
          <p:spPr bwMode="auto">
            <a:xfrm>
              <a:off x="2891" y="1301"/>
              <a:ext cx="19" cy="16"/>
            </a:xfrm>
            <a:custGeom>
              <a:avLst/>
              <a:gdLst>
                <a:gd name="T0" fmla="*/ 11 w 19"/>
                <a:gd name="T1" fmla="*/ 2 h 16"/>
                <a:gd name="T2" fmla="*/ 8 w 19"/>
                <a:gd name="T3" fmla="*/ 0 h 16"/>
                <a:gd name="T4" fmla="*/ 5 w 19"/>
                <a:gd name="T5" fmla="*/ 0 h 16"/>
                <a:gd name="T6" fmla="*/ 2 w 19"/>
                <a:gd name="T7" fmla="*/ 2 h 16"/>
                <a:gd name="T8" fmla="*/ 0 w 19"/>
                <a:gd name="T9" fmla="*/ 5 h 16"/>
                <a:gd name="T10" fmla="*/ 0 w 19"/>
                <a:gd name="T11" fmla="*/ 8 h 16"/>
                <a:gd name="T12" fmla="*/ 2 w 19"/>
                <a:gd name="T13" fmla="*/ 11 h 16"/>
                <a:gd name="T14" fmla="*/ 11 w 19"/>
                <a:gd name="T15" fmla="*/ 16 h 16"/>
                <a:gd name="T16" fmla="*/ 13 w 19"/>
                <a:gd name="T17" fmla="*/ 16 h 16"/>
                <a:gd name="T18" fmla="*/ 16 w 19"/>
                <a:gd name="T19" fmla="*/ 16 h 16"/>
                <a:gd name="T20" fmla="*/ 19 w 19"/>
                <a:gd name="T21" fmla="*/ 16 h 16"/>
                <a:gd name="T22" fmla="*/ 19 w 19"/>
                <a:gd name="T23" fmla="*/ 13 h 16"/>
                <a:gd name="T24" fmla="*/ 19 w 19"/>
                <a:gd name="T25" fmla="*/ 11 h 16"/>
                <a:gd name="T26" fmla="*/ 19 w 19"/>
                <a:gd name="T27" fmla="*/ 8 h 16"/>
                <a:gd name="T28" fmla="*/ 11 w 19"/>
                <a:gd name="T29" fmla="*/ 2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6"/>
                <a:gd name="T47" fmla="*/ 19 w 19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6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47" name="Line 231"/>
            <p:cNvSpPr>
              <a:spLocks noChangeShapeType="1"/>
            </p:cNvSpPr>
            <p:nvPr/>
          </p:nvSpPr>
          <p:spPr bwMode="auto">
            <a:xfrm>
              <a:off x="2904" y="1312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48" name="Line 232"/>
            <p:cNvSpPr>
              <a:spLocks noChangeShapeType="1"/>
            </p:cNvSpPr>
            <p:nvPr/>
          </p:nvSpPr>
          <p:spPr bwMode="auto">
            <a:xfrm>
              <a:off x="2924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49" name="Line 233"/>
            <p:cNvSpPr>
              <a:spLocks noChangeShapeType="1"/>
            </p:cNvSpPr>
            <p:nvPr/>
          </p:nvSpPr>
          <p:spPr bwMode="auto">
            <a:xfrm>
              <a:off x="2943" y="1320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50" name="Line 234"/>
            <p:cNvSpPr>
              <a:spLocks noChangeShapeType="1"/>
            </p:cNvSpPr>
            <p:nvPr/>
          </p:nvSpPr>
          <p:spPr bwMode="auto">
            <a:xfrm>
              <a:off x="2951" y="132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51" name="Line 235"/>
            <p:cNvSpPr>
              <a:spLocks noChangeShapeType="1"/>
            </p:cNvSpPr>
            <p:nvPr/>
          </p:nvSpPr>
          <p:spPr bwMode="auto">
            <a:xfrm>
              <a:off x="2970" y="132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52" name="Freeform 236"/>
            <p:cNvSpPr>
              <a:spLocks/>
            </p:cNvSpPr>
            <p:nvPr/>
          </p:nvSpPr>
          <p:spPr bwMode="auto">
            <a:xfrm>
              <a:off x="2976" y="1306"/>
              <a:ext cx="27" cy="19"/>
            </a:xfrm>
            <a:custGeom>
              <a:avLst/>
              <a:gdLst>
                <a:gd name="T0" fmla="*/ 5 w 27"/>
                <a:gd name="T1" fmla="*/ 8 h 19"/>
                <a:gd name="T2" fmla="*/ 3 w 27"/>
                <a:gd name="T3" fmla="*/ 11 h 19"/>
                <a:gd name="T4" fmla="*/ 0 w 27"/>
                <a:gd name="T5" fmla="*/ 14 h 19"/>
                <a:gd name="T6" fmla="*/ 0 w 27"/>
                <a:gd name="T7" fmla="*/ 17 h 19"/>
                <a:gd name="T8" fmla="*/ 3 w 27"/>
                <a:gd name="T9" fmla="*/ 19 h 19"/>
                <a:gd name="T10" fmla="*/ 5 w 27"/>
                <a:gd name="T11" fmla="*/ 19 h 19"/>
                <a:gd name="T12" fmla="*/ 8 w 27"/>
                <a:gd name="T13" fmla="*/ 19 h 19"/>
                <a:gd name="T14" fmla="*/ 25 w 27"/>
                <a:gd name="T15" fmla="*/ 11 h 19"/>
                <a:gd name="T16" fmla="*/ 27 w 27"/>
                <a:gd name="T17" fmla="*/ 11 h 19"/>
                <a:gd name="T18" fmla="*/ 27 w 27"/>
                <a:gd name="T19" fmla="*/ 8 h 19"/>
                <a:gd name="T20" fmla="*/ 27 w 27"/>
                <a:gd name="T21" fmla="*/ 6 h 19"/>
                <a:gd name="T22" fmla="*/ 27 w 27"/>
                <a:gd name="T23" fmla="*/ 3 h 19"/>
                <a:gd name="T24" fmla="*/ 25 w 27"/>
                <a:gd name="T25" fmla="*/ 0 h 19"/>
                <a:gd name="T26" fmla="*/ 22 w 27"/>
                <a:gd name="T27" fmla="*/ 0 h 19"/>
                <a:gd name="T28" fmla="*/ 5 w 27"/>
                <a:gd name="T29" fmla="*/ 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19"/>
                <a:gd name="T47" fmla="*/ 27 w 2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19">
                  <a:moveTo>
                    <a:pt x="5" y="8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53" name="Freeform 237"/>
            <p:cNvSpPr>
              <a:spLocks/>
            </p:cNvSpPr>
            <p:nvPr/>
          </p:nvSpPr>
          <p:spPr bwMode="auto">
            <a:xfrm>
              <a:off x="2992" y="1301"/>
              <a:ext cx="22" cy="16"/>
            </a:xfrm>
            <a:custGeom>
              <a:avLst/>
              <a:gdLst>
                <a:gd name="T0" fmla="*/ 6 w 22"/>
                <a:gd name="T1" fmla="*/ 5 h 16"/>
                <a:gd name="T2" fmla="*/ 3 w 22"/>
                <a:gd name="T3" fmla="*/ 8 h 16"/>
                <a:gd name="T4" fmla="*/ 0 w 22"/>
                <a:gd name="T5" fmla="*/ 11 h 16"/>
                <a:gd name="T6" fmla="*/ 0 w 22"/>
                <a:gd name="T7" fmla="*/ 13 h 16"/>
                <a:gd name="T8" fmla="*/ 3 w 22"/>
                <a:gd name="T9" fmla="*/ 16 h 16"/>
                <a:gd name="T10" fmla="*/ 6 w 22"/>
                <a:gd name="T11" fmla="*/ 16 h 16"/>
                <a:gd name="T12" fmla="*/ 9 w 22"/>
                <a:gd name="T13" fmla="*/ 16 h 16"/>
                <a:gd name="T14" fmla="*/ 20 w 22"/>
                <a:gd name="T15" fmla="*/ 11 h 16"/>
                <a:gd name="T16" fmla="*/ 22 w 22"/>
                <a:gd name="T17" fmla="*/ 11 h 16"/>
                <a:gd name="T18" fmla="*/ 22 w 22"/>
                <a:gd name="T19" fmla="*/ 8 h 16"/>
                <a:gd name="T20" fmla="*/ 22 w 22"/>
                <a:gd name="T21" fmla="*/ 5 h 16"/>
                <a:gd name="T22" fmla="*/ 22 w 22"/>
                <a:gd name="T23" fmla="*/ 2 h 16"/>
                <a:gd name="T24" fmla="*/ 20 w 22"/>
                <a:gd name="T25" fmla="*/ 0 h 16"/>
                <a:gd name="T26" fmla="*/ 17 w 22"/>
                <a:gd name="T27" fmla="*/ 0 h 16"/>
                <a:gd name="T28" fmla="*/ 6 w 22"/>
                <a:gd name="T29" fmla="*/ 5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6"/>
                <a:gd name="T47" fmla="*/ 22 w 2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6">
                  <a:moveTo>
                    <a:pt x="6" y="5"/>
                  </a:moveTo>
                  <a:lnTo>
                    <a:pt x="3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54" name="Freeform 238"/>
            <p:cNvSpPr>
              <a:spLocks/>
            </p:cNvSpPr>
            <p:nvPr/>
          </p:nvSpPr>
          <p:spPr bwMode="auto">
            <a:xfrm>
              <a:off x="3003" y="1281"/>
              <a:ext cx="31" cy="31"/>
            </a:xfrm>
            <a:custGeom>
              <a:avLst/>
              <a:gdLst>
                <a:gd name="T0" fmla="*/ 3 w 31"/>
                <a:gd name="T1" fmla="*/ 22 h 31"/>
                <a:gd name="T2" fmla="*/ 0 w 31"/>
                <a:gd name="T3" fmla="*/ 25 h 31"/>
                <a:gd name="T4" fmla="*/ 0 w 31"/>
                <a:gd name="T5" fmla="*/ 28 h 31"/>
                <a:gd name="T6" fmla="*/ 3 w 31"/>
                <a:gd name="T7" fmla="*/ 31 h 31"/>
                <a:gd name="T8" fmla="*/ 6 w 31"/>
                <a:gd name="T9" fmla="*/ 31 h 31"/>
                <a:gd name="T10" fmla="*/ 9 w 31"/>
                <a:gd name="T11" fmla="*/ 31 h 31"/>
                <a:gd name="T12" fmla="*/ 11 w 31"/>
                <a:gd name="T13" fmla="*/ 31 h 31"/>
                <a:gd name="T14" fmla="*/ 31 w 31"/>
                <a:gd name="T15" fmla="*/ 11 h 31"/>
                <a:gd name="T16" fmla="*/ 31 w 31"/>
                <a:gd name="T17" fmla="*/ 9 h 31"/>
                <a:gd name="T18" fmla="*/ 31 w 31"/>
                <a:gd name="T19" fmla="*/ 6 h 31"/>
                <a:gd name="T20" fmla="*/ 31 w 31"/>
                <a:gd name="T21" fmla="*/ 3 h 31"/>
                <a:gd name="T22" fmla="*/ 28 w 31"/>
                <a:gd name="T23" fmla="*/ 0 h 31"/>
                <a:gd name="T24" fmla="*/ 25 w 31"/>
                <a:gd name="T25" fmla="*/ 0 h 31"/>
                <a:gd name="T26" fmla="*/ 22 w 31"/>
                <a:gd name="T27" fmla="*/ 3 h 31"/>
                <a:gd name="T28" fmla="*/ 3 w 31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1"/>
                <a:gd name="T47" fmla="*/ 31 w 31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55" name="Freeform 239"/>
            <p:cNvSpPr>
              <a:spLocks/>
            </p:cNvSpPr>
            <p:nvPr/>
          </p:nvSpPr>
          <p:spPr bwMode="auto">
            <a:xfrm>
              <a:off x="3023" y="1270"/>
              <a:ext cx="30" cy="22"/>
            </a:xfrm>
            <a:custGeom>
              <a:avLst/>
              <a:gdLst>
                <a:gd name="T0" fmla="*/ 2 w 30"/>
                <a:gd name="T1" fmla="*/ 14 h 22"/>
                <a:gd name="T2" fmla="*/ 0 w 30"/>
                <a:gd name="T3" fmla="*/ 17 h 22"/>
                <a:gd name="T4" fmla="*/ 0 w 30"/>
                <a:gd name="T5" fmla="*/ 20 h 22"/>
                <a:gd name="T6" fmla="*/ 2 w 30"/>
                <a:gd name="T7" fmla="*/ 22 h 22"/>
                <a:gd name="T8" fmla="*/ 5 w 30"/>
                <a:gd name="T9" fmla="*/ 22 h 22"/>
                <a:gd name="T10" fmla="*/ 8 w 30"/>
                <a:gd name="T11" fmla="*/ 22 h 22"/>
                <a:gd name="T12" fmla="*/ 11 w 30"/>
                <a:gd name="T13" fmla="*/ 22 h 22"/>
                <a:gd name="T14" fmla="*/ 30 w 30"/>
                <a:gd name="T15" fmla="*/ 11 h 22"/>
                <a:gd name="T16" fmla="*/ 30 w 30"/>
                <a:gd name="T17" fmla="*/ 9 h 22"/>
                <a:gd name="T18" fmla="*/ 30 w 30"/>
                <a:gd name="T19" fmla="*/ 6 h 22"/>
                <a:gd name="T20" fmla="*/ 30 w 30"/>
                <a:gd name="T21" fmla="*/ 3 h 22"/>
                <a:gd name="T22" fmla="*/ 27 w 30"/>
                <a:gd name="T23" fmla="*/ 0 h 22"/>
                <a:gd name="T24" fmla="*/ 24 w 30"/>
                <a:gd name="T25" fmla="*/ 0 h 22"/>
                <a:gd name="T26" fmla="*/ 22 w 30"/>
                <a:gd name="T27" fmla="*/ 3 h 22"/>
                <a:gd name="T28" fmla="*/ 2 w 3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56" name="Freeform 240"/>
            <p:cNvSpPr>
              <a:spLocks/>
            </p:cNvSpPr>
            <p:nvPr/>
          </p:nvSpPr>
          <p:spPr bwMode="auto">
            <a:xfrm>
              <a:off x="3042" y="1257"/>
              <a:ext cx="19" cy="24"/>
            </a:xfrm>
            <a:custGeom>
              <a:avLst/>
              <a:gdLst>
                <a:gd name="T0" fmla="*/ 3 w 19"/>
                <a:gd name="T1" fmla="*/ 16 h 24"/>
                <a:gd name="T2" fmla="*/ 0 w 19"/>
                <a:gd name="T3" fmla="*/ 19 h 24"/>
                <a:gd name="T4" fmla="*/ 0 w 19"/>
                <a:gd name="T5" fmla="*/ 22 h 24"/>
                <a:gd name="T6" fmla="*/ 3 w 19"/>
                <a:gd name="T7" fmla="*/ 24 h 24"/>
                <a:gd name="T8" fmla="*/ 5 w 19"/>
                <a:gd name="T9" fmla="*/ 24 h 24"/>
                <a:gd name="T10" fmla="*/ 8 w 19"/>
                <a:gd name="T11" fmla="*/ 24 h 24"/>
                <a:gd name="T12" fmla="*/ 11 w 19"/>
                <a:gd name="T13" fmla="*/ 24 h 24"/>
                <a:gd name="T14" fmla="*/ 19 w 19"/>
                <a:gd name="T15" fmla="*/ 11 h 24"/>
                <a:gd name="T16" fmla="*/ 19 w 19"/>
                <a:gd name="T17" fmla="*/ 8 h 24"/>
                <a:gd name="T18" fmla="*/ 19 w 19"/>
                <a:gd name="T19" fmla="*/ 5 h 24"/>
                <a:gd name="T20" fmla="*/ 19 w 19"/>
                <a:gd name="T21" fmla="*/ 2 h 24"/>
                <a:gd name="T22" fmla="*/ 16 w 19"/>
                <a:gd name="T23" fmla="*/ 0 h 24"/>
                <a:gd name="T24" fmla="*/ 14 w 19"/>
                <a:gd name="T25" fmla="*/ 0 h 24"/>
                <a:gd name="T26" fmla="*/ 11 w 19"/>
                <a:gd name="T27" fmla="*/ 2 h 24"/>
                <a:gd name="T28" fmla="*/ 3 w 19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4"/>
                <a:gd name="T47" fmla="*/ 19 w 19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57" name="Freeform 241"/>
            <p:cNvSpPr>
              <a:spLocks/>
            </p:cNvSpPr>
            <p:nvPr/>
          </p:nvSpPr>
          <p:spPr bwMode="auto">
            <a:xfrm>
              <a:off x="3050" y="1229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6 h 39"/>
                <a:gd name="T20" fmla="*/ 28 w 28"/>
                <a:gd name="T21" fmla="*/ 3 h 39"/>
                <a:gd name="T22" fmla="*/ 25 w 28"/>
                <a:gd name="T23" fmla="*/ 0 h 39"/>
                <a:gd name="T24" fmla="*/ 22 w 28"/>
                <a:gd name="T25" fmla="*/ 0 h 39"/>
                <a:gd name="T26" fmla="*/ 19 w 28"/>
                <a:gd name="T27" fmla="*/ 3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58" name="Line 242"/>
            <p:cNvSpPr>
              <a:spLocks noChangeShapeType="1"/>
            </p:cNvSpPr>
            <p:nvPr/>
          </p:nvSpPr>
          <p:spPr bwMode="auto">
            <a:xfrm flipV="1">
              <a:off x="3072" y="1215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59" name="Freeform 243"/>
            <p:cNvSpPr>
              <a:spLocks/>
            </p:cNvSpPr>
            <p:nvPr/>
          </p:nvSpPr>
          <p:spPr bwMode="auto">
            <a:xfrm>
              <a:off x="3075" y="1185"/>
              <a:ext cx="30" cy="36"/>
            </a:xfrm>
            <a:custGeom>
              <a:avLst/>
              <a:gdLst>
                <a:gd name="T0" fmla="*/ 3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5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7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60" name="Freeform 244"/>
            <p:cNvSpPr>
              <a:spLocks/>
            </p:cNvSpPr>
            <p:nvPr/>
          </p:nvSpPr>
          <p:spPr bwMode="auto">
            <a:xfrm>
              <a:off x="3094" y="1161"/>
              <a:ext cx="30" cy="35"/>
            </a:xfrm>
            <a:custGeom>
              <a:avLst/>
              <a:gdLst>
                <a:gd name="T0" fmla="*/ 3 w 30"/>
                <a:gd name="T1" fmla="*/ 27 h 35"/>
                <a:gd name="T2" fmla="*/ 0 w 30"/>
                <a:gd name="T3" fmla="*/ 30 h 35"/>
                <a:gd name="T4" fmla="*/ 0 w 30"/>
                <a:gd name="T5" fmla="*/ 32 h 35"/>
                <a:gd name="T6" fmla="*/ 3 w 30"/>
                <a:gd name="T7" fmla="*/ 35 h 35"/>
                <a:gd name="T8" fmla="*/ 6 w 30"/>
                <a:gd name="T9" fmla="*/ 35 h 35"/>
                <a:gd name="T10" fmla="*/ 8 w 30"/>
                <a:gd name="T11" fmla="*/ 35 h 35"/>
                <a:gd name="T12" fmla="*/ 11 w 30"/>
                <a:gd name="T13" fmla="*/ 35 h 35"/>
                <a:gd name="T14" fmla="*/ 30 w 30"/>
                <a:gd name="T15" fmla="*/ 11 h 35"/>
                <a:gd name="T16" fmla="*/ 30 w 30"/>
                <a:gd name="T17" fmla="*/ 8 h 35"/>
                <a:gd name="T18" fmla="*/ 30 w 30"/>
                <a:gd name="T19" fmla="*/ 5 h 35"/>
                <a:gd name="T20" fmla="*/ 30 w 30"/>
                <a:gd name="T21" fmla="*/ 2 h 35"/>
                <a:gd name="T22" fmla="*/ 28 w 30"/>
                <a:gd name="T23" fmla="*/ 0 h 35"/>
                <a:gd name="T24" fmla="*/ 25 w 30"/>
                <a:gd name="T25" fmla="*/ 0 h 35"/>
                <a:gd name="T26" fmla="*/ 22 w 30"/>
                <a:gd name="T27" fmla="*/ 2 h 35"/>
                <a:gd name="T28" fmla="*/ 3 w 30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3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61" name="Line 245"/>
            <p:cNvSpPr>
              <a:spLocks noChangeShapeType="1"/>
            </p:cNvSpPr>
            <p:nvPr/>
          </p:nvSpPr>
          <p:spPr bwMode="auto">
            <a:xfrm flipV="1">
              <a:off x="3119" y="1141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62" name="Freeform 246"/>
            <p:cNvSpPr>
              <a:spLocks/>
            </p:cNvSpPr>
            <p:nvPr/>
          </p:nvSpPr>
          <p:spPr bwMode="auto">
            <a:xfrm>
              <a:off x="3122" y="1108"/>
              <a:ext cx="30" cy="39"/>
            </a:xfrm>
            <a:custGeom>
              <a:avLst/>
              <a:gdLst>
                <a:gd name="T0" fmla="*/ 2 w 30"/>
                <a:gd name="T1" fmla="*/ 31 h 39"/>
                <a:gd name="T2" fmla="*/ 0 w 30"/>
                <a:gd name="T3" fmla="*/ 33 h 39"/>
                <a:gd name="T4" fmla="*/ 0 w 30"/>
                <a:gd name="T5" fmla="*/ 36 h 39"/>
                <a:gd name="T6" fmla="*/ 2 w 30"/>
                <a:gd name="T7" fmla="*/ 39 h 39"/>
                <a:gd name="T8" fmla="*/ 5 w 30"/>
                <a:gd name="T9" fmla="*/ 39 h 39"/>
                <a:gd name="T10" fmla="*/ 8 w 30"/>
                <a:gd name="T11" fmla="*/ 39 h 39"/>
                <a:gd name="T12" fmla="*/ 11 w 30"/>
                <a:gd name="T13" fmla="*/ 39 h 39"/>
                <a:gd name="T14" fmla="*/ 30 w 30"/>
                <a:gd name="T15" fmla="*/ 11 h 39"/>
                <a:gd name="T16" fmla="*/ 30 w 30"/>
                <a:gd name="T17" fmla="*/ 9 h 39"/>
                <a:gd name="T18" fmla="*/ 30 w 30"/>
                <a:gd name="T19" fmla="*/ 6 h 39"/>
                <a:gd name="T20" fmla="*/ 30 w 30"/>
                <a:gd name="T21" fmla="*/ 3 h 39"/>
                <a:gd name="T22" fmla="*/ 27 w 30"/>
                <a:gd name="T23" fmla="*/ 0 h 39"/>
                <a:gd name="T24" fmla="*/ 24 w 30"/>
                <a:gd name="T25" fmla="*/ 0 h 39"/>
                <a:gd name="T26" fmla="*/ 22 w 30"/>
                <a:gd name="T27" fmla="*/ 3 h 39"/>
                <a:gd name="T28" fmla="*/ 2 w 30"/>
                <a:gd name="T29" fmla="*/ 3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2" y="31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63" name="Line 247"/>
            <p:cNvSpPr>
              <a:spLocks noChangeShapeType="1"/>
            </p:cNvSpPr>
            <p:nvPr/>
          </p:nvSpPr>
          <p:spPr bwMode="auto">
            <a:xfrm flipV="1">
              <a:off x="3146" y="1089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64" name="Freeform 248"/>
            <p:cNvSpPr>
              <a:spLocks/>
            </p:cNvSpPr>
            <p:nvPr/>
          </p:nvSpPr>
          <p:spPr bwMode="auto">
            <a:xfrm>
              <a:off x="3152" y="1048"/>
              <a:ext cx="30" cy="47"/>
            </a:xfrm>
            <a:custGeom>
              <a:avLst/>
              <a:gdLst>
                <a:gd name="T0" fmla="*/ 3 w 30"/>
                <a:gd name="T1" fmla="*/ 38 h 47"/>
                <a:gd name="T2" fmla="*/ 0 w 30"/>
                <a:gd name="T3" fmla="*/ 41 h 47"/>
                <a:gd name="T4" fmla="*/ 0 w 30"/>
                <a:gd name="T5" fmla="*/ 44 h 47"/>
                <a:gd name="T6" fmla="*/ 3 w 30"/>
                <a:gd name="T7" fmla="*/ 47 h 47"/>
                <a:gd name="T8" fmla="*/ 5 w 30"/>
                <a:gd name="T9" fmla="*/ 47 h 47"/>
                <a:gd name="T10" fmla="*/ 8 w 30"/>
                <a:gd name="T11" fmla="*/ 47 h 47"/>
                <a:gd name="T12" fmla="*/ 11 w 30"/>
                <a:gd name="T13" fmla="*/ 47 h 47"/>
                <a:gd name="T14" fmla="*/ 30 w 30"/>
                <a:gd name="T15" fmla="*/ 11 h 47"/>
                <a:gd name="T16" fmla="*/ 30 w 30"/>
                <a:gd name="T17" fmla="*/ 8 h 47"/>
                <a:gd name="T18" fmla="*/ 30 w 30"/>
                <a:gd name="T19" fmla="*/ 5 h 47"/>
                <a:gd name="T20" fmla="*/ 30 w 30"/>
                <a:gd name="T21" fmla="*/ 3 h 47"/>
                <a:gd name="T22" fmla="*/ 28 w 30"/>
                <a:gd name="T23" fmla="*/ 0 h 47"/>
                <a:gd name="T24" fmla="*/ 25 w 30"/>
                <a:gd name="T25" fmla="*/ 0 h 47"/>
                <a:gd name="T26" fmla="*/ 22 w 30"/>
                <a:gd name="T27" fmla="*/ 3 h 47"/>
                <a:gd name="T28" fmla="*/ 3 w 30"/>
                <a:gd name="T29" fmla="*/ 38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3" y="38"/>
                  </a:moveTo>
                  <a:lnTo>
                    <a:pt x="0" y="41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1" y="47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65" name="Freeform 249"/>
            <p:cNvSpPr>
              <a:spLocks/>
            </p:cNvSpPr>
            <p:nvPr/>
          </p:nvSpPr>
          <p:spPr bwMode="auto">
            <a:xfrm>
              <a:off x="3171" y="1023"/>
              <a:ext cx="28" cy="36"/>
            </a:xfrm>
            <a:custGeom>
              <a:avLst/>
              <a:gdLst>
                <a:gd name="T0" fmla="*/ 3 w 28"/>
                <a:gd name="T1" fmla="*/ 28 h 36"/>
                <a:gd name="T2" fmla="*/ 0 w 28"/>
                <a:gd name="T3" fmla="*/ 30 h 36"/>
                <a:gd name="T4" fmla="*/ 0 w 28"/>
                <a:gd name="T5" fmla="*/ 33 h 36"/>
                <a:gd name="T6" fmla="*/ 3 w 28"/>
                <a:gd name="T7" fmla="*/ 36 h 36"/>
                <a:gd name="T8" fmla="*/ 6 w 28"/>
                <a:gd name="T9" fmla="*/ 36 h 36"/>
                <a:gd name="T10" fmla="*/ 9 w 28"/>
                <a:gd name="T11" fmla="*/ 36 h 36"/>
                <a:gd name="T12" fmla="*/ 11 w 28"/>
                <a:gd name="T13" fmla="*/ 36 h 36"/>
                <a:gd name="T14" fmla="*/ 28 w 28"/>
                <a:gd name="T15" fmla="*/ 11 h 36"/>
                <a:gd name="T16" fmla="*/ 28 w 28"/>
                <a:gd name="T17" fmla="*/ 8 h 36"/>
                <a:gd name="T18" fmla="*/ 28 w 28"/>
                <a:gd name="T19" fmla="*/ 6 h 36"/>
                <a:gd name="T20" fmla="*/ 28 w 28"/>
                <a:gd name="T21" fmla="*/ 3 h 36"/>
                <a:gd name="T22" fmla="*/ 25 w 28"/>
                <a:gd name="T23" fmla="*/ 0 h 36"/>
                <a:gd name="T24" fmla="*/ 22 w 28"/>
                <a:gd name="T25" fmla="*/ 0 h 36"/>
                <a:gd name="T26" fmla="*/ 20 w 28"/>
                <a:gd name="T27" fmla="*/ 3 h 36"/>
                <a:gd name="T28" fmla="*/ 3 w 28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66" name="Line 250"/>
            <p:cNvSpPr>
              <a:spLocks noChangeShapeType="1"/>
            </p:cNvSpPr>
            <p:nvPr/>
          </p:nvSpPr>
          <p:spPr bwMode="auto">
            <a:xfrm flipV="1">
              <a:off x="3193" y="993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67" name="Freeform 251"/>
            <p:cNvSpPr>
              <a:spLocks/>
            </p:cNvSpPr>
            <p:nvPr/>
          </p:nvSpPr>
          <p:spPr bwMode="auto">
            <a:xfrm>
              <a:off x="3199" y="963"/>
              <a:ext cx="27" cy="35"/>
            </a:xfrm>
            <a:custGeom>
              <a:avLst/>
              <a:gdLst>
                <a:gd name="T0" fmla="*/ 3 w 27"/>
                <a:gd name="T1" fmla="*/ 27 h 35"/>
                <a:gd name="T2" fmla="*/ 0 w 27"/>
                <a:gd name="T3" fmla="*/ 30 h 35"/>
                <a:gd name="T4" fmla="*/ 0 w 27"/>
                <a:gd name="T5" fmla="*/ 33 h 35"/>
                <a:gd name="T6" fmla="*/ 3 w 27"/>
                <a:gd name="T7" fmla="*/ 35 h 35"/>
                <a:gd name="T8" fmla="*/ 5 w 27"/>
                <a:gd name="T9" fmla="*/ 35 h 35"/>
                <a:gd name="T10" fmla="*/ 8 w 27"/>
                <a:gd name="T11" fmla="*/ 35 h 35"/>
                <a:gd name="T12" fmla="*/ 11 w 27"/>
                <a:gd name="T13" fmla="*/ 35 h 35"/>
                <a:gd name="T14" fmla="*/ 27 w 27"/>
                <a:gd name="T15" fmla="*/ 11 h 35"/>
                <a:gd name="T16" fmla="*/ 27 w 27"/>
                <a:gd name="T17" fmla="*/ 8 h 35"/>
                <a:gd name="T18" fmla="*/ 27 w 27"/>
                <a:gd name="T19" fmla="*/ 5 h 35"/>
                <a:gd name="T20" fmla="*/ 27 w 27"/>
                <a:gd name="T21" fmla="*/ 2 h 35"/>
                <a:gd name="T22" fmla="*/ 25 w 27"/>
                <a:gd name="T23" fmla="*/ 0 h 35"/>
                <a:gd name="T24" fmla="*/ 22 w 27"/>
                <a:gd name="T25" fmla="*/ 0 h 35"/>
                <a:gd name="T26" fmla="*/ 19 w 27"/>
                <a:gd name="T27" fmla="*/ 2 h 35"/>
                <a:gd name="T28" fmla="*/ 3 w 27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5"/>
                <a:gd name="T47" fmla="*/ 27 w 2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5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68" name="Line 252"/>
            <p:cNvSpPr>
              <a:spLocks noChangeShapeType="1"/>
            </p:cNvSpPr>
            <p:nvPr/>
          </p:nvSpPr>
          <p:spPr bwMode="auto">
            <a:xfrm flipV="1">
              <a:off x="3221" y="932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69" name="Freeform 253"/>
            <p:cNvSpPr>
              <a:spLocks/>
            </p:cNvSpPr>
            <p:nvPr/>
          </p:nvSpPr>
          <p:spPr bwMode="auto">
            <a:xfrm>
              <a:off x="3226" y="894"/>
              <a:ext cx="28" cy="44"/>
            </a:xfrm>
            <a:custGeom>
              <a:avLst/>
              <a:gdLst>
                <a:gd name="T0" fmla="*/ 3 w 28"/>
                <a:gd name="T1" fmla="*/ 36 h 44"/>
                <a:gd name="T2" fmla="*/ 0 w 28"/>
                <a:gd name="T3" fmla="*/ 38 h 44"/>
                <a:gd name="T4" fmla="*/ 0 w 28"/>
                <a:gd name="T5" fmla="*/ 41 h 44"/>
                <a:gd name="T6" fmla="*/ 3 w 28"/>
                <a:gd name="T7" fmla="*/ 44 h 44"/>
                <a:gd name="T8" fmla="*/ 6 w 28"/>
                <a:gd name="T9" fmla="*/ 44 h 44"/>
                <a:gd name="T10" fmla="*/ 9 w 28"/>
                <a:gd name="T11" fmla="*/ 44 h 44"/>
                <a:gd name="T12" fmla="*/ 11 w 28"/>
                <a:gd name="T13" fmla="*/ 44 h 44"/>
                <a:gd name="T14" fmla="*/ 28 w 28"/>
                <a:gd name="T15" fmla="*/ 11 h 44"/>
                <a:gd name="T16" fmla="*/ 28 w 28"/>
                <a:gd name="T17" fmla="*/ 8 h 44"/>
                <a:gd name="T18" fmla="*/ 28 w 28"/>
                <a:gd name="T19" fmla="*/ 5 h 44"/>
                <a:gd name="T20" fmla="*/ 28 w 28"/>
                <a:gd name="T21" fmla="*/ 3 h 44"/>
                <a:gd name="T22" fmla="*/ 25 w 28"/>
                <a:gd name="T23" fmla="*/ 0 h 44"/>
                <a:gd name="T24" fmla="*/ 22 w 28"/>
                <a:gd name="T25" fmla="*/ 0 h 44"/>
                <a:gd name="T26" fmla="*/ 20 w 28"/>
                <a:gd name="T27" fmla="*/ 3 h 44"/>
                <a:gd name="T28" fmla="*/ 3 w 28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3" y="36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70" name="Freeform 254"/>
            <p:cNvSpPr>
              <a:spLocks/>
            </p:cNvSpPr>
            <p:nvPr/>
          </p:nvSpPr>
          <p:spPr bwMode="auto">
            <a:xfrm>
              <a:off x="3243" y="869"/>
              <a:ext cx="30" cy="36"/>
            </a:xfrm>
            <a:custGeom>
              <a:avLst/>
              <a:gdLst>
                <a:gd name="T0" fmla="*/ 3 w 30"/>
                <a:gd name="T1" fmla="*/ 28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5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6 h 36"/>
                <a:gd name="T20" fmla="*/ 30 w 30"/>
                <a:gd name="T21" fmla="*/ 3 h 36"/>
                <a:gd name="T22" fmla="*/ 27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71" name="Line 255"/>
            <p:cNvSpPr>
              <a:spLocks noChangeShapeType="1"/>
            </p:cNvSpPr>
            <p:nvPr/>
          </p:nvSpPr>
          <p:spPr bwMode="auto">
            <a:xfrm flipV="1">
              <a:off x="3268" y="839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72" name="Freeform 256"/>
            <p:cNvSpPr>
              <a:spLocks/>
            </p:cNvSpPr>
            <p:nvPr/>
          </p:nvSpPr>
          <p:spPr bwMode="auto">
            <a:xfrm>
              <a:off x="3270" y="811"/>
              <a:ext cx="31" cy="33"/>
            </a:xfrm>
            <a:custGeom>
              <a:avLst/>
              <a:gdLst>
                <a:gd name="T0" fmla="*/ 3 w 31"/>
                <a:gd name="T1" fmla="*/ 25 h 33"/>
                <a:gd name="T2" fmla="*/ 0 w 31"/>
                <a:gd name="T3" fmla="*/ 28 h 33"/>
                <a:gd name="T4" fmla="*/ 0 w 31"/>
                <a:gd name="T5" fmla="*/ 31 h 33"/>
                <a:gd name="T6" fmla="*/ 3 w 31"/>
                <a:gd name="T7" fmla="*/ 33 h 33"/>
                <a:gd name="T8" fmla="*/ 6 w 31"/>
                <a:gd name="T9" fmla="*/ 33 h 33"/>
                <a:gd name="T10" fmla="*/ 9 w 31"/>
                <a:gd name="T11" fmla="*/ 33 h 33"/>
                <a:gd name="T12" fmla="*/ 11 w 31"/>
                <a:gd name="T13" fmla="*/ 33 h 33"/>
                <a:gd name="T14" fmla="*/ 31 w 31"/>
                <a:gd name="T15" fmla="*/ 11 h 33"/>
                <a:gd name="T16" fmla="*/ 31 w 31"/>
                <a:gd name="T17" fmla="*/ 9 h 33"/>
                <a:gd name="T18" fmla="*/ 31 w 31"/>
                <a:gd name="T19" fmla="*/ 6 h 33"/>
                <a:gd name="T20" fmla="*/ 31 w 31"/>
                <a:gd name="T21" fmla="*/ 3 h 33"/>
                <a:gd name="T22" fmla="*/ 28 w 31"/>
                <a:gd name="T23" fmla="*/ 0 h 33"/>
                <a:gd name="T24" fmla="*/ 25 w 31"/>
                <a:gd name="T25" fmla="*/ 0 h 33"/>
                <a:gd name="T26" fmla="*/ 22 w 31"/>
                <a:gd name="T27" fmla="*/ 3 h 33"/>
                <a:gd name="T28" fmla="*/ 3 w 31"/>
                <a:gd name="T29" fmla="*/ 25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3"/>
                <a:gd name="T47" fmla="*/ 31 w 31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3">
                  <a:moveTo>
                    <a:pt x="3" y="25"/>
                  </a:move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73" name="Line 257"/>
            <p:cNvSpPr>
              <a:spLocks noChangeShapeType="1"/>
            </p:cNvSpPr>
            <p:nvPr/>
          </p:nvSpPr>
          <p:spPr bwMode="auto">
            <a:xfrm flipV="1">
              <a:off x="3295" y="787"/>
              <a:ext cx="1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74" name="Freeform 258"/>
            <p:cNvSpPr>
              <a:spLocks/>
            </p:cNvSpPr>
            <p:nvPr/>
          </p:nvSpPr>
          <p:spPr bwMode="auto">
            <a:xfrm>
              <a:off x="3301" y="757"/>
              <a:ext cx="27" cy="35"/>
            </a:xfrm>
            <a:custGeom>
              <a:avLst/>
              <a:gdLst>
                <a:gd name="T0" fmla="*/ 2 w 27"/>
                <a:gd name="T1" fmla="*/ 27 h 35"/>
                <a:gd name="T2" fmla="*/ 0 w 27"/>
                <a:gd name="T3" fmla="*/ 30 h 35"/>
                <a:gd name="T4" fmla="*/ 0 w 27"/>
                <a:gd name="T5" fmla="*/ 32 h 35"/>
                <a:gd name="T6" fmla="*/ 2 w 27"/>
                <a:gd name="T7" fmla="*/ 35 h 35"/>
                <a:gd name="T8" fmla="*/ 5 w 27"/>
                <a:gd name="T9" fmla="*/ 35 h 35"/>
                <a:gd name="T10" fmla="*/ 8 w 27"/>
                <a:gd name="T11" fmla="*/ 35 h 35"/>
                <a:gd name="T12" fmla="*/ 11 w 27"/>
                <a:gd name="T13" fmla="*/ 35 h 35"/>
                <a:gd name="T14" fmla="*/ 27 w 27"/>
                <a:gd name="T15" fmla="*/ 11 h 35"/>
                <a:gd name="T16" fmla="*/ 27 w 27"/>
                <a:gd name="T17" fmla="*/ 8 h 35"/>
                <a:gd name="T18" fmla="*/ 27 w 27"/>
                <a:gd name="T19" fmla="*/ 5 h 35"/>
                <a:gd name="T20" fmla="*/ 27 w 27"/>
                <a:gd name="T21" fmla="*/ 2 h 35"/>
                <a:gd name="T22" fmla="*/ 24 w 27"/>
                <a:gd name="T23" fmla="*/ 0 h 35"/>
                <a:gd name="T24" fmla="*/ 22 w 27"/>
                <a:gd name="T25" fmla="*/ 0 h 35"/>
                <a:gd name="T26" fmla="*/ 19 w 27"/>
                <a:gd name="T27" fmla="*/ 2 h 35"/>
                <a:gd name="T28" fmla="*/ 2 w 27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5"/>
                <a:gd name="T47" fmla="*/ 27 w 2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5">
                  <a:moveTo>
                    <a:pt x="2" y="27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75" name="Freeform 259"/>
            <p:cNvSpPr>
              <a:spLocks/>
            </p:cNvSpPr>
            <p:nvPr/>
          </p:nvSpPr>
          <p:spPr bwMode="auto">
            <a:xfrm>
              <a:off x="3317" y="732"/>
              <a:ext cx="30" cy="36"/>
            </a:xfrm>
            <a:custGeom>
              <a:avLst/>
              <a:gdLst>
                <a:gd name="T0" fmla="*/ 3 w 30"/>
                <a:gd name="T1" fmla="*/ 27 h 36"/>
                <a:gd name="T2" fmla="*/ 0 w 30"/>
                <a:gd name="T3" fmla="*/ 30 h 36"/>
                <a:gd name="T4" fmla="*/ 0 w 30"/>
                <a:gd name="T5" fmla="*/ 33 h 36"/>
                <a:gd name="T6" fmla="*/ 3 w 30"/>
                <a:gd name="T7" fmla="*/ 36 h 36"/>
                <a:gd name="T8" fmla="*/ 6 w 30"/>
                <a:gd name="T9" fmla="*/ 36 h 36"/>
                <a:gd name="T10" fmla="*/ 8 w 30"/>
                <a:gd name="T11" fmla="*/ 36 h 36"/>
                <a:gd name="T12" fmla="*/ 11 w 30"/>
                <a:gd name="T13" fmla="*/ 36 h 36"/>
                <a:gd name="T14" fmla="*/ 30 w 30"/>
                <a:gd name="T15" fmla="*/ 11 h 36"/>
                <a:gd name="T16" fmla="*/ 30 w 30"/>
                <a:gd name="T17" fmla="*/ 8 h 36"/>
                <a:gd name="T18" fmla="*/ 30 w 30"/>
                <a:gd name="T19" fmla="*/ 5 h 36"/>
                <a:gd name="T20" fmla="*/ 30 w 30"/>
                <a:gd name="T21" fmla="*/ 3 h 36"/>
                <a:gd name="T22" fmla="*/ 28 w 30"/>
                <a:gd name="T23" fmla="*/ 0 h 36"/>
                <a:gd name="T24" fmla="*/ 25 w 30"/>
                <a:gd name="T25" fmla="*/ 0 h 36"/>
                <a:gd name="T26" fmla="*/ 22 w 30"/>
                <a:gd name="T27" fmla="*/ 3 h 36"/>
                <a:gd name="T28" fmla="*/ 3 w 30"/>
                <a:gd name="T29" fmla="*/ 2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3" y="27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76" name="Line 260"/>
            <p:cNvSpPr>
              <a:spLocks noChangeShapeType="1"/>
            </p:cNvSpPr>
            <p:nvPr/>
          </p:nvSpPr>
          <p:spPr bwMode="auto">
            <a:xfrm flipV="1">
              <a:off x="3342" y="710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77" name="Freeform 261"/>
            <p:cNvSpPr>
              <a:spLocks/>
            </p:cNvSpPr>
            <p:nvPr/>
          </p:nvSpPr>
          <p:spPr bwMode="auto">
            <a:xfrm>
              <a:off x="3347" y="688"/>
              <a:ext cx="28" cy="27"/>
            </a:xfrm>
            <a:custGeom>
              <a:avLst/>
              <a:gdLst>
                <a:gd name="T0" fmla="*/ 3 w 28"/>
                <a:gd name="T1" fmla="*/ 19 h 27"/>
                <a:gd name="T2" fmla="*/ 0 w 28"/>
                <a:gd name="T3" fmla="*/ 22 h 27"/>
                <a:gd name="T4" fmla="*/ 0 w 28"/>
                <a:gd name="T5" fmla="*/ 25 h 27"/>
                <a:gd name="T6" fmla="*/ 3 w 28"/>
                <a:gd name="T7" fmla="*/ 27 h 27"/>
                <a:gd name="T8" fmla="*/ 6 w 28"/>
                <a:gd name="T9" fmla="*/ 27 h 27"/>
                <a:gd name="T10" fmla="*/ 9 w 28"/>
                <a:gd name="T11" fmla="*/ 27 h 27"/>
                <a:gd name="T12" fmla="*/ 11 w 28"/>
                <a:gd name="T13" fmla="*/ 27 h 27"/>
                <a:gd name="T14" fmla="*/ 28 w 28"/>
                <a:gd name="T15" fmla="*/ 11 h 27"/>
                <a:gd name="T16" fmla="*/ 28 w 28"/>
                <a:gd name="T17" fmla="*/ 8 h 27"/>
                <a:gd name="T18" fmla="*/ 28 w 28"/>
                <a:gd name="T19" fmla="*/ 5 h 27"/>
                <a:gd name="T20" fmla="*/ 28 w 28"/>
                <a:gd name="T21" fmla="*/ 3 h 27"/>
                <a:gd name="T22" fmla="*/ 25 w 28"/>
                <a:gd name="T23" fmla="*/ 0 h 27"/>
                <a:gd name="T24" fmla="*/ 22 w 28"/>
                <a:gd name="T25" fmla="*/ 0 h 27"/>
                <a:gd name="T26" fmla="*/ 20 w 28"/>
                <a:gd name="T27" fmla="*/ 3 h 27"/>
                <a:gd name="T28" fmla="*/ 3 w 28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7"/>
                <a:gd name="T47" fmla="*/ 28 w 28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7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78" name="Line 262"/>
            <p:cNvSpPr>
              <a:spLocks noChangeShapeType="1"/>
            </p:cNvSpPr>
            <p:nvPr/>
          </p:nvSpPr>
          <p:spPr bwMode="auto">
            <a:xfrm flipV="1">
              <a:off x="3369" y="666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79" name="Freeform 263"/>
            <p:cNvSpPr>
              <a:spLocks/>
            </p:cNvSpPr>
            <p:nvPr/>
          </p:nvSpPr>
          <p:spPr bwMode="auto">
            <a:xfrm>
              <a:off x="3375" y="647"/>
              <a:ext cx="27" cy="24"/>
            </a:xfrm>
            <a:custGeom>
              <a:avLst/>
              <a:gdLst>
                <a:gd name="T0" fmla="*/ 3 w 27"/>
                <a:gd name="T1" fmla="*/ 16 h 24"/>
                <a:gd name="T2" fmla="*/ 0 w 27"/>
                <a:gd name="T3" fmla="*/ 19 h 24"/>
                <a:gd name="T4" fmla="*/ 0 w 27"/>
                <a:gd name="T5" fmla="*/ 22 h 24"/>
                <a:gd name="T6" fmla="*/ 3 w 27"/>
                <a:gd name="T7" fmla="*/ 24 h 24"/>
                <a:gd name="T8" fmla="*/ 5 w 27"/>
                <a:gd name="T9" fmla="*/ 24 h 24"/>
                <a:gd name="T10" fmla="*/ 8 w 27"/>
                <a:gd name="T11" fmla="*/ 24 h 24"/>
                <a:gd name="T12" fmla="*/ 11 w 27"/>
                <a:gd name="T13" fmla="*/ 24 h 24"/>
                <a:gd name="T14" fmla="*/ 27 w 27"/>
                <a:gd name="T15" fmla="*/ 11 h 24"/>
                <a:gd name="T16" fmla="*/ 27 w 27"/>
                <a:gd name="T17" fmla="*/ 8 h 24"/>
                <a:gd name="T18" fmla="*/ 27 w 27"/>
                <a:gd name="T19" fmla="*/ 5 h 24"/>
                <a:gd name="T20" fmla="*/ 27 w 27"/>
                <a:gd name="T21" fmla="*/ 2 h 24"/>
                <a:gd name="T22" fmla="*/ 25 w 27"/>
                <a:gd name="T23" fmla="*/ 0 h 24"/>
                <a:gd name="T24" fmla="*/ 22 w 27"/>
                <a:gd name="T25" fmla="*/ 0 h 24"/>
                <a:gd name="T26" fmla="*/ 19 w 27"/>
                <a:gd name="T27" fmla="*/ 2 h 24"/>
                <a:gd name="T28" fmla="*/ 3 w 27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4"/>
                <a:gd name="T47" fmla="*/ 27 w 27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4">
                  <a:moveTo>
                    <a:pt x="3" y="16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60" name="Freeform 264"/>
            <p:cNvSpPr>
              <a:spLocks/>
            </p:cNvSpPr>
            <p:nvPr/>
          </p:nvSpPr>
          <p:spPr bwMode="auto">
            <a:xfrm>
              <a:off x="3391" y="636"/>
              <a:ext cx="22" cy="22"/>
            </a:xfrm>
            <a:custGeom>
              <a:avLst/>
              <a:gdLst>
                <a:gd name="T0" fmla="*/ 3 w 22"/>
                <a:gd name="T1" fmla="*/ 13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6 w 22"/>
                <a:gd name="T9" fmla="*/ 22 h 22"/>
                <a:gd name="T10" fmla="*/ 9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20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3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61" name="Freeform 265"/>
            <p:cNvSpPr>
              <a:spLocks/>
            </p:cNvSpPr>
            <p:nvPr/>
          </p:nvSpPr>
          <p:spPr bwMode="auto">
            <a:xfrm>
              <a:off x="3402" y="616"/>
              <a:ext cx="28" cy="31"/>
            </a:xfrm>
            <a:custGeom>
              <a:avLst/>
              <a:gdLst>
                <a:gd name="T0" fmla="*/ 3 w 28"/>
                <a:gd name="T1" fmla="*/ 22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6 w 28"/>
                <a:gd name="T9" fmla="*/ 31 h 31"/>
                <a:gd name="T10" fmla="*/ 9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20 w 28"/>
                <a:gd name="T27" fmla="*/ 3 h 31"/>
                <a:gd name="T28" fmla="*/ 3 w 28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62" name="Line 266"/>
            <p:cNvSpPr>
              <a:spLocks noChangeShapeType="1"/>
            </p:cNvSpPr>
            <p:nvPr/>
          </p:nvSpPr>
          <p:spPr bwMode="auto">
            <a:xfrm flipV="1">
              <a:off x="3424" y="616"/>
              <a:ext cx="2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63" name="Line 267"/>
            <p:cNvSpPr>
              <a:spLocks noChangeShapeType="1"/>
            </p:cNvSpPr>
            <p:nvPr/>
          </p:nvSpPr>
          <p:spPr bwMode="auto">
            <a:xfrm>
              <a:off x="3444" y="6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64" name="Freeform 268"/>
            <p:cNvSpPr>
              <a:spLocks/>
            </p:cNvSpPr>
            <p:nvPr/>
          </p:nvSpPr>
          <p:spPr bwMode="auto">
            <a:xfrm>
              <a:off x="3446" y="600"/>
              <a:ext cx="31" cy="22"/>
            </a:xfrm>
            <a:custGeom>
              <a:avLst/>
              <a:gdLst>
                <a:gd name="T0" fmla="*/ 3 w 31"/>
                <a:gd name="T1" fmla="*/ 14 h 22"/>
                <a:gd name="T2" fmla="*/ 0 w 31"/>
                <a:gd name="T3" fmla="*/ 16 h 22"/>
                <a:gd name="T4" fmla="*/ 0 w 31"/>
                <a:gd name="T5" fmla="*/ 19 h 22"/>
                <a:gd name="T6" fmla="*/ 3 w 31"/>
                <a:gd name="T7" fmla="*/ 22 h 22"/>
                <a:gd name="T8" fmla="*/ 6 w 31"/>
                <a:gd name="T9" fmla="*/ 22 h 22"/>
                <a:gd name="T10" fmla="*/ 9 w 31"/>
                <a:gd name="T11" fmla="*/ 22 h 22"/>
                <a:gd name="T12" fmla="*/ 11 w 31"/>
                <a:gd name="T13" fmla="*/ 22 h 22"/>
                <a:gd name="T14" fmla="*/ 31 w 31"/>
                <a:gd name="T15" fmla="*/ 11 h 22"/>
                <a:gd name="T16" fmla="*/ 31 w 31"/>
                <a:gd name="T17" fmla="*/ 8 h 22"/>
                <a:gd name="T18" fmla="*/ 31 w 31"/>
                <a:gd name="T19" fmla="*/ 5 h 22"/>
                <a:gd name="T20" fmla="*/ 31 w 31"/>
                <a:gd name="T21" fmla="*/ 3 h 22"/>
                <a:gd name="T22" fmla="*/ 28 w 31"/>
                <a:gd name="T23" fmla="*/ 0 h 22"/>
                <a:gd name="T24" fmla="*/ 25 w 31"/>
                <a:gd name="T25" fmla="*/ 0 h 22"/>
                <a:gd name="T26" fmla="*/ 22 w 31"/>
                <a:gd name="T27" fmla="*/ 3 h 22"/>
                <a:gd name="T28" fmla="*/ 3 w 31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2"/>
                <a:gd name="T47" fmla="*/ 31 w 31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65" name="Line 269"/>
            <p:cNvSpPr>
              <a:spLocks noChangeShapeType="1"/>
            </p:cNvSpPr>
            <p:nvPr/>
          </p:nvSpPr>
          <p:spPr bwMode="auto">
            <a:xfrm>
              <a:off x="3471" y="605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66" name="Line 270"/>
            <p:cNvSpPr>
              <a:spLocks noChangeShapeType="1"/>
            </p:cNvSpPr>
            <p:nvPr/>
          </p:nvSpPr>
          <p:spPr bwMode="auto">
            <a:xfrm>
              <a:off x="3482" y="605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67" name="Freeform 271"/>
            <p:cNvSpPr>
              <a:spLocks/>
            </p:cNvSpPr>
            <p:nvPr/>
          </p:nvSpPr>
          <p:spPr bwMode="auto">
            <a:xfrm>
              <a:off x="3493" y="600"/>
              <a:ext cx="30" cy="22"/>
            </a:xfrm>
            <a:custGeom>
              <a:avLst/>
              <a:gdLst>
                <a:gd name="T0" fmla="*/ 11 w 30"/>
                <a:gd name="T1" fmla="*/ 3 h 22"/>
                <a:gd name="T2" fmla="*/ 8 w 30"/>
                <a:gd name="T3" fmla="*/ 0 h 22"/>
                <a:gd name="T4" fmla="*/ 6 w 30"/>
                <a:gd name="T5" fmla="*/ 0 h 22"/>
                <a:gd name="T6" fmla="*/ 3 w 30"/>
                <a:gd name="T7" fmla="*/ 3 h 22"/>
                <a:gd name="T8" fmla="*/ 0 w 30"/>
                <a:gd name="T9" fmla="*/ 5 h 22"/>
                <a:gd name="T10" fmla="*/ 0 w 30"/>
                <a:gd name="T11" fmla="*/ 8 h 22"/>
                <a:gd name="T12" fmla="*/ 3 w 30"/>
                <a:gd name="T13" fmla="*/ 11 h 22"/>
                <a:gd name="T14" fmla="*/ 22 w 30"/>
                <a:gd name="T15" fmla="*/ 22 h 22"/>
                <a:gd name="T16" fmla="*/ 25 w 30"/>
                <a:gd name="T17" fmla="*/ 22 h 22"/>
                <a:gd name="T18" fmla="*/ 28 w 30"/>
                <a:gd name="T19" fmla="*/ 22 h 22"/>
                <a:gd name="T20" fmla="*/ 30 w 30"/>
                <a:gd name="T21" fmla="*/ 22 h 22"/>
                <a:gd name="T22" fmla="*/ 30 w 30"/>
                <a:gd name="T23" fmla="*/ 19 h 22"/>
                <a:gd name="T24" fmla="*/ 30 w 30"/>
                <a:gd name="T25" fmla="*/ 16 h 22"/>
                <a:gd name="T26" fmla="*/ 30 w 30"/>
                <a:gd name="T27" fmla="*/ 14 h 22"/>
                <a:gd name="T28" fmla="*/ 11 w 30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68" name="Line 272"/>
            <p:cNvSpPr>
              <a:spLocks noChangeShapeType="1"/>
            </p:cNvSpPr>
            <p:nvPr/>
          </p:nvSpPr>
          <p:spPr bwMode="auto">
            <a:xfrm>
              <a:off x="3518" y="616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69" name="Line 273"/>
            <p:cNvSpPr>
              <a:spLocks noChangeShapeType="1"/>
            </p:cNvSpPr>
            <p:nvPr/>
          </p:nvSpPr>
          <p:spPr bwMode="auto">
            <a:xfrm>
              <a:off x="3529" y="616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70" name="Line 274"/>
            <p:cNvSpPr>
              <a:spLocks noChangeShapeType="1"/>
            </p:cNvSpPr>
            <p:nvPr/>
          </p:nvSpPr>
          <p:spPr bwMode="auto">
            <a:xfrm>
              <a:off x="3548" y="622"/>
              <a:ext cx="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71" name="Freeform 275"/>
            <p:cNvSpPr>
              <a:spLocks/>
            </p:cNvSpPr>
            <p:nvPr/>
          </p:nvSpPr>
          <p:spPr bwMode="auto">
            <a:xfrm>
              <a:off x="3551" y="636"/>
              <a:ext cx="27" cy="22"/>
            </a:xfrm>
            <a:custGeom>
              <a:avLst/>
              <a:gdLst>
                <a:gd name="T0" fmla="*/ 11 w 27"/>
                <a:gd name="T1" fmla="*/ 2 h 22"/>
                <a:gd name="T2" fmla="*/ 8 w 27"/>
                <a:gd name="T3" fmla="*/ 0 h 22"/>
                <a:gd name="T4" fmla="*/ 5 w 27"/>
                <a:gd name="T5" fmla="*/ 0 h 22"/>
                <a:gd name="T6" fmla="*/ 3 w 27"/>
                <a:gd name="T7" fmla="*/ 2 h 22"/>
                <a:gd name="T8" fmla="*/ 0 w 27"/>
                <a:gd name="T9" fmla="*/ 5 h 22"/>
                <a:gd name="T10" fmla="*/ 0 w 27"/>
                <a:gd name="T11" fmla="*/ 8 h 22"/>
                <a:gd name="T12" fmla="*/ 3 w 27"/>
                <a:gd name="T13" fmla="*/ 11 h 22"/>
                <a:gd name="T14" fmla="*/ 19 w 27"/>
                <a:gd name="T15" fmla="*/ 22 h 22"/>
                <a:gd name="T16" fmla="*/ 22 w 27"/>
                <a:gd name="T17" fmla="*/ 22 h 22"/>
                <a:gd name="T18" fmla="*/ 25 w 27"/>
                <a:gd name="T19" fmla="*/ 22 h 22"/>
                <a:gd name="T20" fmla="*/ 27 w 27"/>
                <a:gd name="T21" fmla="*/ 22 h 22"/>
                <a:gd name="T22" fmla="*/ 27 w 27"/>
                <a:gd name="T23" fmla="*/ 19 h 22"/>
                <a:gd name="T24" fmla="*/ 27 w 27"/>
                <a:gd name="T25" fmla="*/ 16 h 22"/>
                <a:gd name="T26" fmla="*/ 27 w 27"/>
                <a:gd name="T27" fmla="*/ 13 h 22"/>
                <a:gd name="T28" fmla="*/ 11 w 27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2"/>
                <a:gd name="T47" fmla="*/ 27 w 2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72" name="Freeform 276"/>
            <p:cNvSpPr>
              <a:spLocks/>
            </p:cNvSpPr>
            <p:nvPr/>
          </p:nvSpPr>
          <p:spPr bwMode="auto">
            <a:xfrm>
              <a:off x="3567" y="647"/>
              <a:ext cx="23" cy="24"/>
            </a:xfrm>
            <a:custGeom>
              <a:avLst/>
              <a:gdLst>
                <a:gd name="T0" fmla="*/ 11 w 23"/>
                <a:gd name="T1" fmla="*/ 2 h 24"/>
                <a:gd name="T2" fmla="*/ 9 w 23"/>
                <a:gd name="T3" fmla="*/ 0 h 24"/>
                <a:gd name="T4" fmla="*/ 6 w 23"/>
                <a:gd name="T5" fmla="*/ 0 h 24"/>
                <a:gd name="T6" fmla="*/ 3 w 23"/>
                <a:gd name="T7" fmla="*/ 2 h 24"/>
                <a:gd name="T8" fmla="*/ 0 w 23"/>
                <a:gd name="T9" fmla="*/ 5 h 24"/>
                <a:gd name="T10" fmla="*/ 0 w 23"/>
                <a:gd name="T11" fmla="*/ 8 h 24"/>
                <a:gd name="T12" fmla="*/ 3 w 23"/>
                <a:gd name="T13" fmla="*/ 11 h 24"/>
                <a:gd name="T14" fmla="*/ 14 w 23"/>
                <a:gd name="T15" fmla="*/ 24 h 24"/>
                <a:gd name="T16" fmla="*/ 17 w 23"/>
                <a:gd name="T17" fmla="*/ 24 h 24"/>
                <a:gd name="T18" fmla="*/ 20 w 23"/>
                <a:gd name="T19" fmla="*/ 24 h 24"/>
                <a:gd name="T20" fmla="*/ 23 w 23"/>
                <a:gd name="T21" fmla="*/ 24 h 24"/>
                <a:gd name="T22" fmla="*/ 23 w 23"/>
                <a:gd name="T23" fmla="*/ 22 h 24"/>
                <a:gd name="T24" fmla="*/ 23 w 23"/>
                <a:gd name="T25" fmla="*/ 19 h 24"/>
                <a:gd name="T26" fmla="*/ 23 w 23"/>
                <a:gd name="T27" fmla="*/ 16 h 24"/>
                <a:gd name="T28" fmla="*/ 11 w 23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4"/>
                <a:gd name="T47" fmla="*/ 23 w 23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4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73" name="Freeform 277"/>
            <p:cNvSpPr>
              <a:spLocks/>
            </p:cNvSpPr>
            <p:nvPr/>
          </p:nvSpPr>
          <p:spPr bwMode="auto">
            <a:xfrm>
              <a:off x="3578" y="660"/>
              <a:ext cx="28" cy="39"/>
            </a:xfrm>
            <a:custGeom>
              <a:avLst/>
              <a:gdLst>
                <a:gd name="T0" fmla="*/ 12 w 28"/>
                <a:gd name="T1" fmla="*/ 3 h 39"/>
                <a:gd name="T2" fmla="*/ 9 w 28"/>
                <a:gd name="T3" fmla="*/ 0 h 39"/>
                <a:gd name="T4" fmla="*/ 6 w 28"/>
                <a:gd name="T5" fmla="*/ 0 h 39"/>
                <a:gd name="T6" fmla="*/ 3 w 28"/>
                <a:gd name="T7" fmla="*/ 3 h 39"/>
                <a:gd name="T8" fmla="*/ 0 w 28"/>
                <a:gd name="T9" fmla="*/ 6 h 39"/>
                <a:gd name="T10" fmla="*/ 0 w 28"/>
                <a:gd name="T11" fmla="*/ 9 h 39"/>
                <a:gd name="T12" fmla="*/ 3 w 28"/>
                <a:gd name="T13" fmla="*/ 11 h 39"/>
                <a:gd name="T14" fmla="*/ 20 w 28"/>
                <a:gd name="T15" fmla="*/ 39 h 39"/>
                <a:gd name="T16" fmla="*/ 23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1 h 39"/>
                <a:gd name="T28" fmla="*/ 12 w 28"/>
                <a:gd name="T29" fmla="*/ 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74" name="Freeform 278"/>
            <p:cNvSpPr>
              <a:spLocks/>
            </p:cNvSpPr>
            <p:nvPr/>
          </p:nvSpPr>
          <p:spPr bwMode="auto">
            <a:xfrm>
              <a:off x="3595" y="688"/>
              <a:ext cx="30" cy="27"/>
            </a:xfrm>
            <a:custGeom>
              <a:avLst/>
              <a:gdLst>
                <a:gd name="T0" fmla="*/ 11 w 30"/>
                <a:gd name="T1" fmla="*/ 3 h 27"/>
                <a:gd name="T2" fmla="*/ 8 w 30"/>
                <a:gd name="T3" fmla="*/ 0 h 27"/>
                <a:gd name="T4" fmla="*/ 6 w 30"/>
                <a:gd name="T5" fmla="*/ 0 h 27"/>
                <a:gd name="T6" fmla="*/ 3 w 30"/>
                <a:gd name="T7" fmla="*/ 3 h 27"/>
                <a:gd name="T8" fmla="*/ 0 w 30"/>
                <a:gd name="T9" fmla="*/ 5 h 27"/>
                <a:gd name="T10" fmla="*/ 0 w 30"/>
                <a:gd name="T11" fmla="*/ 8 h 27"/>
                <a:gd name="T12" fmla="*/ 3 w 30"/>
                <a:gd name="T13" fmla="*/ 11 h 27"/>
                <a:gd name="T14" fmla="*/ 22 w 30"/>
                <a:gd name="T15" fmla="*/ 27 h 27"/>
                <a:gd name="T16" fmla="*/ 25 w 30"/>
                <a:gd name="T17" fmla="*/ 27 h 27"/>
                <a:gd name="T18" fmla="*/ 28 w 30"/>
                <a:gd name="T19" fmla="*/ 27 h 27"/>
                <a:gd name="T20" fmla="*/ 30 w 30"/>
                <a:gd name="T21" fmla="*/ 27 h 27"/>
                <a:gd name="T22" fmla="*/ 30 w 30"/>
                <a:gd name="T23" fmla="*/ 25 h 27"/>
                <a:gd name="T24" fmla="*/ 30 w 30"/>
                <a:gd name="T25" fmla="*/ 22 h 27"/>
                <a:gd name="T26" fmla="*/ 30 w 30"/>
                <a:gd name="T27" fmla="*/ 19 h 27"/>
                <a:gd name="T28" fmla="*/ 11 w 30"/>
                <a:gd name="T29" fmla="*/ 3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7"/>
                <a:gd name="T47" fmla="*/ 30 w 30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7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75" name="Line 279"/>
            <p:cNvSpPr>
              <a:spLocks noChangeShapeType="1"/>
            </p:cNvSpPr>
            <p:nvPr/>
          </p:nvSpPr>
          <p:spPr bwMode="auto">
            <a:xfrm>
              <a:off x="3620" y="710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76" name="Freeform 280"/>
            <p:cNvSpPr>
              <a:spLocks/>
            </p:cNvSpPr>
            <p:nvPr/>
          </p:nvSpPr>
          <p:spPr bwMode="auto">
            <a:xfrm>
              <a:off x="3623" y="732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2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2 w 30"/>
                <a:gd name="T13" fmla="*/ 11 h 36"/>
                <a:gd name="T14" fmla="*/ 22 w 30"/>
                <a:gd name="T15" fmla="*/ 36 h 36"/>
                <a:gd name="T16" fmla="*/ 24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77" name="Line 281"/>
            <p:cNvSpPr>
              <a:spLocks noChangeShapeType="1"/>
            </p:cNvSpPr>
            <p:nvPr/>
          </p:nvSpPr>
          <p:spPr bwMode="auto">
            <a:xfrm>
              <a:off x="3647" y="762"/>
              <a:ext cx="1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78" name="Freeform 282"/>
            <p:cNvSpPr>
              <a:spLocks/>
            </p:cNvSpPr>
            <p:nvPr/>
          </p:nvSpPr>
          <p:spPr bwMode="auto">
            <a:xfrm>
              <a:off x="3653" y="781"/>
              <a:ext cx="30" cy="41"/>
            </a:xfrm>
            <a:custGeom>
              <a:avLst/>
              <a:gdLst>
                <a:gd name="T0" fmla="*/ 11 w 30"/>
                <a:gd name="T1" fmla="*/ 3 h 41"/>
                <a:gd name="T2" fmla="*/ 8 w 30"/>
                <a:gd name="T3" fmla="*/ 0 h 41"/>
                <a:gd name="T4" fmla="*/ 5 w 30"/>
                <a:gd name="T5" fmla="*/ 0 h 41"/>
                <a:gd name="T6" fmla="*/ 3 w 30"/>
                <a:gd name="T7" fmla="*/ 3 h 41"/>
                <a:gd name="T8" fmla="*/ 0 w 30"/>
                <a:gd name="T9" fmla="*/ 6 h 41"/>
                <a:gd name="T10" fmla="*/ 0 w 30"/>
                <a:gd name="T11" fmla="*/ 8 h 41"/>
                <a:gd name="T12" fmla="*/ 3 w 30"/>
                <a:gd name="T13" fmla="*/ 11 h 41"/>
                <a:gd name="T14" fmla="*/ 22 w 30"/>
                <a:gd name="T15" fmla="*/ 41 h 41"/>
                <a:gd name="T16" fmla="*/ 25 w 30"/>
                <a:gd name="T17" fmla="*/ 41 h 41"/>
                <a:gd name="T18" fmla="*/ 27 w 30"/>
                <a:gd name="T19" fmla="*/ 41 h 41"/>
                <a:gd name="T20" fmla="*/ 30 w 30"/>
                <a:gd name="T21" fmla="*/ 41 h 41"/>
                <a:gd name="T22" fmla="*/ 30 w 30"/>
                <a:gd name="T23" fmla="*/ 39 h 41"/>
                <a:gd name="T24" fmla="*/ 30 w 30"/>
                <a:gd name="T25" fmla="*/ 36 h 41"/>
                <a:gd name="T26" fmla="*/ 30 w 30"/>
                <a:gd name="T27" fmla="*/ 33 h 41"/>
                <a:gd name="T28" fmla="*/ 11 w 30"/>
                <a:gd name="T29" fmla="*/ 3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1"/>
                <a:gd name="T47" fmla="*/ 30 w 30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1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79" name="Freeform 283"/>
            <p:cNvSpPr>
              <a:spLocks/>
            </p:cNvSpPr>
            <p:nvPr/>
          </p:nvSpPr>
          <p:spPr bwMode="auto">
            <a:xfrm>
              <a:off x="3672" y="811"/>
              <a:ext cx="28" cy="33"/>
            </a:xfrm>
            <a:custGeom>
              <a:avLst/>
              <a:gdLst>
                <a:gd name="T0" fmla="*/ 11 w 28"/>
                <a:gd name="T1" fmla="*/ 3 h 33"/>
                <a:gd name="T2" fmla="*/ 8 w 28"/>
                <a:gd name="T3" fmla="*/ 0 h 33"/>
                <a:gd name="T4" fmla="*/ 6 w 28"/>
                <a:gd name="T5" fmla="*/ 0 h 33"/>
                <a:gd name="T6" fmla="*/ 3 w 28"/>
                <a:gd name="T7" fmla="*/ 3 h 33"/>
                <a:gd name="T8" fmla="*/ 0 w 28"/>
                <a:gd name="T9" fmla="*/ 6 h 33"/>
                <a:gd name="T10" fmla="*/ 0 w 28"/>
                <a:gd name="T11" fmla="*/ 9 h 33"/>
                <a:gd name="T12" fmla="*/ 3 w 28"/>
                <a:gd name="T13" fmla="*/ 11 h 33"/>
                <a:gd name="T14" fmla="*/ 19 w 28"/>
                <a:gd name="T15" fmla="*/ 33 h 33"/>
                <a:gd name="T16" fmla="*/ 22 w 28"/>
                <a:gd name="T17" fmla="*/ 33 h 33"/>
                <a:gd name="T18" fmla="*/ 25 w 28"/>
                <a:gd name="T19" fmla="*/ 33 h 33"/>
                <a:gd name="T20" fmla="*/ 28 w 28"/>
                <a:gd name="T21" fmla="*/ 33 h 33"/>
                <a:gd name="T22" fmla="*/ 28 w 28"/>
                <a:gd name="T23" fmla="*/ 31 h 33"/>
                <a:gd name="T24" fmla="*/ 28 w 28"/>
                <a:gd name="T25" fmla="*/ 28 h 33"/>
                <a:gd name="T26" fmla="*/ 28 w 28"/>
                <a:gd name="T27" fmla="*/ 25 h 33"/>
                <a:gd name="T28" fmla="*/ 11 w 28"/>
                <a:gd name="T29" fmla="*/ 3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3"/>
                <a:gd name="T47" fmla="*/ 28 w 28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80" name="Line 284"/>
            <p:cNvSpPr>
              <a:spLocks noChangeShapeType="1"/>
            </p:cNvSpPr>
            <p:nvPr/>
          </p:nvSpPr>
          <p:spPr bwMode="auto">
            <a:xfrm>
              <a:off x="3694" y="839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81" name="Freeform 285"/>
            <p:cNvSpPr>
              <a:spLocks/>
            </p:cNvSpPr>
            <p:nvPr/>
          </p:nvSpPr>
          <p:spPr bwMode="auto">
            <a:xfrm>
              <a:off x="3700" y="869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2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2 w 30"/>
                <a:gd name="T13" fmla="*/ 11 h 36"/>
                <a:gd name="T14" fmla="*/ 22 w 30"/>
                <a:gd name="T15" fmla="*/ 36 h 36"/>
                <a:gd name="T16" fmla="*/ 24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82" name="Line 286"/>
            <p:cNvSpPr>
              <a:spLocks noChangeShapeType="1"/>
            </p:cNvSpPr>
            <p:nvPr/>
          </p:nvSpPr>
          <p:spPr bwMode="auto">
            <a:xfrm>
              <a:off x="3724" y="899"/>
              <a:ext cx="9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83" name="Freeform 287"/>
            <p:cNvSpPr>
              <a:spLocks/>
            </p:cNvSpPr>
            <p:nvPr/>
          </p:nvSpPr>
          <p:spPr bwMode="auto">
            <a:xfrm>
              <a:off x="3727" y="927"/>
              <a:ext cx="30" cy="38"/>
            </a:xfrm>
            <a:custGeom>
              <a:avLst/>
              <a:gdLst>
                <a:gd name="T0" fmla="*/ 11 w 30"/>
                <a:gd name="T1" fmla="*/ 3 h 38"/>
                <a:gd name="T2" fmla="*/ 8 w 30"/>
                <a:gd name="T3" fmla="*/ 0 h 38"/>
                <a:gd name="T4" fmla="*/ 6 w 30"/>
                <a:gd name="T5" fmla="*/ 0 h 38"/>
                <a:gd name="T6" fmla="*/ 3 w 30"/>
                <a:gd name="T7" fmla="*/ 3 h 38"/>
                <a:gd name="T8" fmla="*/ 0 w 30"/>
                <a:gd name="T9" fmla="*/ 5 h 38"/>
                <a:gd name="T10" fmla="*/ 0 w 30"/>
                <a:gd name="T11" fmla="*/ 8 h 38"/>
                <a:gd name="T12" fmla="*/ 3 w 30"/>
                <a:gd name="T13" fmla="*/ 11 h 38"/>
                <a:gd name="T14" fmla="*/ 22 w 30"/>
                <a:gd name="T15" fmla="*/ 38 h 38"/>
                <a:gd name="T16" fmla="*/ 25 w 30"/>
                <a:gd name="T17" fmla="*/ 38 h 38"/>
                <a:gd name="T18" fmla="*/ 28 w 30"/>
                <a:gd name="T19" fmla="*/ 38 h 38"/>
                <a:gd name="T20" fmla="*/ 30 w 30"/>
                <a:gd name="T21" fmla="*/ 38 h 38"/>
                <a:gd name="T22" fmla="*/ 30 w 30"/>
                <a:gd name="T23" fmla="*/ 36 h 38"/>
                <a:gd name="T24" fmla="*/ 30 w 30"/>
                <a:gd name="T25" fmla="*/ 33 h 38"/>
                <a:gd name="T26" fmla="*/ 30 w 30"/>
                <a:gd name="T27" fmla="*/ 30 h 38"/>
                <a:gd name="T28" fmla="*/ 11 w 30"/>
                <a:gd name="T29" fmla="*/ 3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8"/>
                <a:gd name="T47" fmla="*/ 30 w 30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8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84" name="Line 288"/>
            <p:cNvSpPr>
              <a:spLocks noChangeShapeType="1"/>
            </p:cNvSpPr>
            <p:nvPr/>
          </p:nvSpPr>
          <p:spPr bwMode="auto">
            <a:xfrm>
              <a:off x="3752" y="960"/>
              <a:ext cx="5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85" name="Freeform 289"/>
            <p:cNvSpPr>
              <a:spLocks/>
            </p:cNvSpPr>
            <p:nvPr/>
          </p:nvSpPr>
          <p:spPr bwMode="auto">
            <a:xfrm>
              <a:off x="3752" y="987"/>
              <a:ext cx="30" cy="47"/>
            </a:xfrm>
            <a:custGeom>
              <a:avLst/>
              <a:gdLst>
                <a:gd name="T0" fmla="*/ 11 w 30"/>
                <a:gd name="T1" fmla="*/ 3 h 47"/>
                <a:gd name="T2" fmla="*/ 8 w 30"/>
                <a:gd name="T3" fmla="*/ 0 h 47"/>
                <a:gd name="T4" fmla="*/ 5 w 30"/>
                <a:gd name="T5" fmla="*/ 0 h 47"/>
                <a:gd name="T6" fmla="*/ 3 w 30"/>
                <a:gd name="T7" fmla="*/ 3 h 47"/>
                <a:gd name="T8" fmla="*/ 0 w 30"/>
                <a:gd name="T9" fmla="*/ 6 h 47"/>
                <a:gd name="T10" fmla="*/ 0 w 30"/>
                <a:gd name="T11" fmla="*/ 9 h 47"/>
                <a:gd name="T12" fmla="*/ 3 w 30"/>
                <a:gd name="T13" fmla="*/ 11 h 47"/>
                <a:gd name="T14" fmla="*/ 22 w 30"/>
                <a:gd name="T15" fmla="*/ 47 h 47"/>
                <a:gd name="T16" fmla="*/ 25 w 30"/>
                <a:gd name="T17" fmla="*/ 47 h 47"/>
                <a:gd name="T18" fmla="*/ 27 w 30"/>
                <a:gd name="T19" fmla="*/ 47 h 47"/>
                <a:gd name="T20" fmla="*/ 30 w 30"/>
                <a:gd name="T21" fmla="*/ 47 h 47"/>
                <a:gd name="T22" fmla="*/ 30 w 30"/>
                <a:gd name="T23" fmla="*/ 44 h 47"/>
                <a:gd name="T24" fmla="*/ 30 w 30"/>
                <a:gd name="T25" fmla="*/ 42 h 47"/>
                <a:gd name="T26" fmla="*/ 30 w 30"/>
                <a:gd name="T27" fmla="*/ 39 h 47"/>
                <a:gd name="T28" fmla="*/ 11 w 30"/>
                <a:gd name="T29" fmla="*/ 3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7"/>
                <a:gd name="T47" fmla="*/ 30 w 30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7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30" y="47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3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86" name="Freeform 290"/>
            <p:cNvSpPr>
              <a:spLocks/>
            </p:cNvSpPr>
            <p:nvPr/>
          </p:nvSpPr>
          <p:spPr bwMode="auto">
            <a:xfrm>
              <a:off x="3771" y="1023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6 w 30"/>
                <a:gd name="T5" fmla="*/ 0 h 36"/>
                <a:gd name="T6" fmla="*/ 3 w 30"/>
                <a:gd name="T7" fmla="*/ 3 h 36"/>
                <a:gd name="T8" fmla="*/ 0 w 30"/>
                <a:gd name="T9" fmla="*/ 6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8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8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87" name="Line 291"/>
            <p:cNvSpPr>
              <a:spLocks noChangeShapeType="1"/>
            </p:cNvSpPr>
            <p:nvPr/>
          </p:nvSpPr>
          <p:spPr bwMode="auto">
            <a:xfrm>
              <a:off x="3796" y="1053"/>
              <a:ext cx="1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88" name="Freeform 292"/>
            <p:cNvSpPr>
              <a:spLocks/>
            </p:cNvSpPr>
            <p:nvPr/>
          </p:nvSpPr>
          <p:spPr bwMode="auto">
            <a:xfrm>
              <a:off x="3801" y="1084"/>
              <a:ext cx="28" cy="35"/>
            </a:xfrm>
            <a:custGeom>
              <a:avLst/>
              <a:gdLst>
                <a:gd name="T0" fmla="*/ 11 w 28"/>
                <a:gd name="T1" fmla="*/ 2 h 35"/>
                <a:gd name="T2" fmla="*/ 9 w 28"/>
                <a:gd name="T3" fmla="*/ 0 h 35"/>
                <a:gd name="T4" fmla="*/ 6 w 28"/>
                <a:gd name="T5" fmla="*/ 0 h 35"/>
                <a:gd name="T6" fmla="*/ 3 w 28"/>
                <a:gd name="T7" fmla="*/ 2 h 35"/>
                <a:gd name="T8" fmla="*/ 0 w 28"/>
                <a:gd name="T9" fmla="*/ 5 h 35"/>
                <a:gd name="T10" fmla="*/ 0 w 28"/>
                <a:gd name="T11" fmla="*/ 8 h 35"/>
                <a:gd name="T12" fmla="*/ 3 w 28"/>
                <a:gd name="T13" fmla="*/ 11 h 35"/>
                <a:gd name="T14" fmla="*/ 20 w 28"/>
                <a:gd name="T15" fmla="*/ 35 h 35"/>
                <a:gd name="T16" fmla="*/ 22 w 28"/>
                <a:gd name="T17" fmla="*/ 35 h 35"/>
                <a:gd name="T18" fmla="*/ 25 w 28"/>
                <a:gd name="T19" fmla="*/ 35 h 35"/>
                <a:gd name="T20" fmla="*/ 28 w 28"/>
                <a:gd name="T21" fmla="*/ 35 h 35"/>
                <a:gd name="T22" fmla="*/ 28 w 28"/>
                <a:gd name="T23" fmla="*/ 33 h 35"/>
                <a:gd name="T24" fmla="*/ 28 w 28"/>
                <a:gd name="T25" fmla="*/ 30 h 35"/>
                <a:gd name="T26" fmla="*/ 28 w 28"/>
                <a:gd name="T27" fmla="*/ 27 h 35"/>
                <a:gd name="T28" fmla="*/ 11 w 28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5"/>
                <a:gd name="T47" fmla="*/ 28 w 28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5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89" name="Line 293"/>
            <p:cNvSpPr>
              <a:spLocks noChangeShapeType="1"/>
            </p:cNvSpPr>
            <p:nvPr/>
          </p:nvSpPr>
          <p:spPr bwMode="auto">
            <a:xfrm>
              <a:off x="3823" y="1114"/>
              <a:ext cx="1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0" name="Freeform 294"/>
            <p:cNvSpPr>
              <a:spLocks/>
            </p:cNvSpPr>
            <p:nvPr/>
          </p:nvSpPr>
          <p:spPr bwMode="auto">
            <a:xfrm>
              <a:off x="3829" y="1136"/>
              <a:ext cx="30" cy="36"/>
            </a:xfrm>
            <a:custGeom>
              <a:avLst/>
              <a:gdLst>
                <a:gd name="T0" fmla="*/ 11 w 30"/>
                <a:gd name="T1" fmla="*/ 3 h 36"/>
                <a:gd name="T2" fmla="*/ 8 w 30"/>
                <a:gd name="T3" fmla="*/ 0 h 36"/>
                <a:gd name="T4" fmla="*/ 5 w 30"/>
                <a:gd name="T5" fmla="*/ 0 h 36"/>
                <a:gd name="T6" fmla="*/ 3 w 30"/>
                <a:gd name="T7" fmla="*/ 3 h 36"/>
                <a:gd name="T8" fmla="*/ 0 w 30"/>
                <a:gd name="T9" fmla="*/ 5 h 36"/>
                <a:gd name="T10" fmla="*/ 0 w 30"/>
                <a:gd name="T11" fmla="*/ 8 h 36"/>
                <a:gd name="T12" fmla="*/ 3 w 30"/>
                <a:gd name="T13" fmla="*/ 11 h 36"/>
                <a:gd name="T14" fmla="*/ 22 w 30"/>
                <a:gd name="T15" fmla="*/ 36 h 36"/>
                <a:gd name="T16" fmla="*/ 25 w 30"/>
                <a:gd name="T17" fmla="*/ 36 h 36"/>
                <a:gd name="T18" fmla="*/ 27 w 30"/>
                <a:gd name="T19" fmla="*/ 36 h 36"/>
                <a:gd name="T20" fmla="*/ 30 w 30"/>
                <a:gd name="T21" fmla="*/ 36 h 36"/>
                <a:gd name="T22" fmla="*/ 30 w 30"/>
                <a:gd name="T23" fmla="*/ 33 h 36"/>
                <a:gd name="T24" fmla="*/ 30 w 30"/>
                <a:gd name="T25" fmla="*/ 30 h 36"/>
                <a:gd name="T26" fmla="*/ 30 w 30"/>
                <a:gd name="T27" fmla="*/ 27 h 36"/>
                <a:gd name="T28" fmla="*/ 11 w 30"/>
                <a:gd name="T29" fmla="*/ 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6"/>
                <a:gd name="T47" fmla="*/ 30 w 30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6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1" name="Freeform 295"/>
            <p:cNvSpPr>
              <a:spLocks/>
            </p:cNvSpPr>
            <p:nvPr/>
          </p:nvSpPr>
          <p:spPr bwMode="auto">
            <a:xfrm>
              <a:off x="3848" y="1161"/>
              <a:ext cx="30" cy="35"/>
            </a:xfrm>
            <a:custGeom>
              <a:avLst/>
              <a:gdLst>
                <a:gd name="T0" fmla="*/ 11 w 30"/>
                <a:gd name="T1" fmla="*/ 2 h 35"/>
                <a:gd name="T2" fmla="*/ 8 w 30"/>
                <a:gd name="T3" fmla="*/ 0 h 35"/>
                <a:gd name="T4" fmla="*/ 6 w 30"/>
                <a:gd name="T5" fmla="*/ 0 h 35"/>
                <a:gd name="T6" fmla="*/ 3 w 30"/>
                <a:gd name="T7" fmla="*/ 2 h 35"/>
                <a:gd name="T8" fmla="*/ 0 w 30"/>
                <a:gd name="T9" fmla="*/ 5 h 35"/>
                <a:gd name="T10" fmla="*/ 0 w 30"/>
                <a:gd name="T11" fmla="*/ 8 h 35"/>
                <a:gd name="T12" fmla="*/ 3 w 30"/>
                <a:gd name="T13" fmla="*/ 11 h 35"/>
                <a:gd name="T14" fmla="*/ 22 w 30"/>
                <a:gd name="T15" fmla="*/ 35 h 35"/>
                <a:gd name="T16" fmla="*/ 25 w 30"/>
                <a:gd name="T17" fmla="*/ 35 h 35"/>
                <a:gd name="T18" fmla="*/ 28 w 30"/>
                <a:gd name="T19" fmla="*/ 35 h 35"/>
                <a:gd name="T20" fmla="*/ 30 w 30"/>
                <a:gd name="T21" fmla="*/ 35 h 35"/>
                <a:gd name="T22" fmla="*/ 30 w 30"/>
                <a:gd name="T23" fmla="*/ 32 h 35"/>
                <a:gd name="T24" fmla="*/ 30 w 30"/>
                <a:gd name="T25" fmla="*/ 30 h 35"/>
                <a:gd name="T26" fmla="*/ 30 w 30"/>
                <a:gd name="T27" fmla="*/ 27 h 35"/>
                <a:gd name="T28" fmla="*/ 11 w 30"/>
                <a:gd name="T29" fmla="*/ 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5"/>
                <a:gd name="T47" fmla="*/ 30 w 3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5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2" name="Line 296"/>
            <p:cNvSpPr>
              <a:spLocks noChangeShapeType="1"/>
            </p:cNvSpPr>
            <p:nvPr/>
          </p:nvSpPr>
          <p:spPr bwMode="auto">
            <a:xfrm>
              <a:off x="3873" y="1191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3" name="Freeform 297"/>
            <p:cNvSpPr>
              <a:spLocks/>
            </p:cNvSpPr>
            <p:nvPr/>
          </p:nvSpPr>
          <p:spPr bwMode="auto">
            <a:xfrm>
              <a:off x="3876" y="1210"/>
              <a:ext cx="30" cy="30"/>
            </a:xfrm>
            <a:custGeom>
              <a:avLst/>
              <a:gdLst>
                <a:gd name="T0" fmla="*/ 11 w 30"/>
                <a:gd name="T1" fmla="*/ 3 h 30"/>
                <a:gd name="T2" fmla="*/ 8 w 30"/>
                <a:gd name="T3" fmla="*/ 0 h 30"/>
                <a:gd name="T4" fmla="*/ 5 w 30"/>
                <a:gd name="T5" fmla="*/ 0 h 30"/>
                <a:gd name="T6" fmla="*/ 2 w 30"/>
                <a:gd name="T7" fmla="*/ 3 h 30"/>
                <a:gd name="T8" fmla="*/ 0 w 30"/>
                <a:gd name="T9" fmla="*/ 5 h 30"/>
                <a:gd name="T10" fmla="*/ 0 w 30"/>
                <a:gd name="T11" fmla="*/ 8 h 30"/>
                <a:gd name="T12" fmla="*/ 2 w 30"/>
                <a:gd name="T13" fmla="*/ 11 h 30"/>
                <a:gd name="T14" fmla="*/ 22 w 30"/>
                <a:gd name="T15" fmla="*/ 30 h 30"/>
                <a:gd name="T16" fmla="*/ 24 w 30"/>
                <a:gd name="T17" fmla="*/ 30 h 30"/>
                <a:gd name="T18" fmla="*/ 27 w 30"/>
                <a:gd name="T19" fmla="*/ 30 h 30"/>
                <a:gd name="T20" fmla="*/ 30 w 30"/>
                <a:gd name="T21" fmla="*/ 30 h 30"/>
                <a:gd name="T22" fmla="*/ 30 w 30"/>
                <a:gd name="T23" fmla="*/ 27 h 30"/>
                <a:gd name="T24" fmla="*/ 30 w 30"/>
                <a:gd name="T25" fmla="*/ 25 h 30"/>
                <a:gd name="T26" fmla="*/ 30 w 30"/>
                <a:gd name="T27" fmla="*/ 22 h 30"/>
                <a:gd name="T28" fmla="*/ 11 w 30"/>
                <a:gd name="T29" fmla="*/ 3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0"/>
                <a:gd name="T47" fmla="*/ 30 w 3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4" name="Line 298"/>
            <p:cNvSpPr>
              <a:spLocks noChangeShapeType="1"/>
            </p:cNvSpPr>
            <p:nvPr/>
          </p:nvSpPr>
          <p:spPr bwMode="auto">
            <a:xfrm>
              <a:off x="3900" y="1235"/>
              <a:ext cx="9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5" name="Freeform 299"/>
            <p:cNvSpPr>
              <a:spLocks/>
            </p:cNvSpPr>
            <p:nvPr/>
          </p:nvSpPr>
          <p:spPr bwMode="auto">
            <a:xfrm>
              <a:off x="3903" y="1257"/>
              <a:ext cx="30" cy="24"/>
            </a:xfrm>
            <a:custGeom>
              <a:avLst/>
              <a:gdLst>
                <a:gd name="T0" fmla="*/ 11 w 30"/>
                <a:gd name="T1" fmla="*/ 2 h 24"/>
                <a:gd name="T2" fmla="*/ 8 w 30"/>
                <a:gd name="T3" fmla="*/ 0 h 24"/>
                <a:gd name="T4" fmla="*/ 6 w 30"/>
                <a:gd name="T5" fmla="*/ 0 h 24"/>
                <a:gd name="T6" fmla="*/ 3 w 30"/>
                <a:gd name="T7" fmla="*/ 2 h 24"/>
                <a:gd name="T8" fmla="*/ 0 w 30"/>
                <a:gd name="T9" fmla="*/ 5 h 24"/>
                <a:gd name="T10" fmla="*/ 0 w 30"/>
                <a:gd name="T11" fmla="*/ 8 h 24"/>
                <a:gd name="T12" fmla="*/ 3 w 30"/>
                <a:gd name="T13" fmla="*/ 11 h 24"/>
                <a:gd name="T14" fmla="*/ 22 w 30"/>
                <a:gd name="T15" fmla="*/ 24 h 24"/>
                <a:gd name="T16" fmla="*/ 25 w 30"/>
                <a:gd name="T17" fmla="*/ 24 h 24"/>
                <a:gd name="T18" fmla="*/ 28 w 30"/>
                <a:gd name="T19" fmla="*/ 24 h 24"/>
                <a:gd name="T20" fmla="*/ 30 w 30"/>
                <a:gd name="T21" fmla="*/ 24 h 24"/>
                <a:gd name="T22" fmla="*/ 30 w 30"/>
                <a:gd name="T23" fmla="*/ 22 h 24"/>
                <a:gd name="T24" fmla="*/ 30 w 30"/>
                <a:gd name="T25" fmla="*/ 19 h 24"/>
                <a:gd name="T26" fmla="*/ 30 w 30"/>
                <a:gd name="T27" fmla="*/ 16 h 24"/>
                <a:gd name="T28" fmla="*/ 11 w 30"/>
                <a:gd name="T29" fmla="*/ 2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4"/>
                <a:gd name="T47" fmla="*/ 30 w 30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4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6" name="Freeform 300"/>
            <p:cNvSpPr>
              <a:spLocks/>
            </p:cNvSpPr>
            <p:nvPr/>
          </p:nvSpPr>
          <p:spPr bwMode="auto">
            <a:xfrm>
              <a:off x="2855" y="641"/>
              <a:ext cx="30" cy="28"/>
            </a:xfrm>
            <a:custGeom>
              <a:avLst/>
              <a:gdLst>
                <a:gd name="T0" fmla="*/ 22 w 30"/>
                <a:gd name="T1" fmla="*/ 0 h 28"/>
                <a:gd name="T2" fmla="*/ 0 w 30"/>
                <a:gd name="T3" fmla="*/ 11 h 28"/>
                <a:gd name="T4" fmla="*/ 8 w 30"/>
                <a:gd name="T5" fmla="*/ 28 h 28"/>
                <a:gd name="T6" fmla="*/ 30 w 30"/>
                <a:gd name="T7" fmla="*/ 17 h 28"/>
                <a:gd name="T8" fmla="*/ 22 w 3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22" y="0"/>
                  </a:moveTo>
                  <a:lnTo>
                    <a:pt x="0" y="11"/>
                  </a:lnTo>
                  <a:lnTo>
                    <a:pt x="8" y="28"/>
                  </a:lnTo>
                  <a:lnTo>
                    <a:pt x="30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7" name="Freeform 301"/>
            <p:cNvSpPr>
              <a:spLocks/>
            </p:cNvSpPr>
            <p:nvPr/>
          </p:nvSpPr>
          <p:spPr bwMode="auto">
            <a:xfrm>
              <a:off x="2866" y="658"/>
              <a:ext cx="36" cy="38"/>
            </a:xfrm>
            <a:custGeom>
              <a:avLst/>
              <a:gdLst>
                <a:gd name="T0" fmla="*/ 19 w 36"/>
                <a:gd name="T1" fmla="*/ 0 h 38"/>
                <a:gd name="T2" fmla="*/ 0 w 36"/>
                <a:gd name="T3" fmla="*/ 13 h 38"/>
                <a:gd name="T4" fmla="*/ 16 w 36"/>
                <a:gd name="T5" fmla="*/ 38 h 38"/>
                <a:gd name="T6" fmla="*/ 36 w 36"/>
                <a:gd name="T7" fmla="*/ 24 h 38"/>
                <a:gd name="T8" fmla="*/ 19 w 3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8"/>
                <a:gd name="T17" fmla="*/ 36 w 3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8">
                  <a:moveTo>
                    <a:pt x="19" y="0"/>
                  </a:moveTo>
                  <a:lnTo>
                    <a:pt x="0" y="13"/>
                  </a:lnTo>
                  <a:lnTo>
                    <a:pt x="16" y="38"/>
                  </a:lnTo>
                  <a:lnTo>
                    <a:pt x="36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8" name="Freeform 302"/>
            <p:cNvSpPr>
              <a:spLocks/>
            </p:cNvSpPr>
            <p:nvPr/>
          </p:nvSpPr>
          <p:spPr bwMode="auto">
            <a:xfrm>
              <a:off x="2882" y="682"/>
              <a:ext cx="31" cy="31"/>
            </a:xfrm>
            <a:custGeom>
              <a:avLst/>
              <a:gdLst>
                <a:gd name="T0" fmla="*/ 20 w 31"/>
                <a:gd name="T1" fmla="*/ 0 h 31"/>
                <a:gd name="T2" fmla="*/ 0 w 31"/>
                <a:gd name="T3" fmla="*/ 11 h 31"/>
                <a:gd name="T4" fmla="*/ 11 w 31"/>
                <a:gd name="T5" fmla="*/ 31 h 31"/>
                <a:gd name="T6" fmla="*/ 31 w 31"/>
                <a:gd name="T7" fmla="*/ 20 h 31"/>
                <a:gd name="T8" fmla="*/ 20 w 3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1"/>
                <a:gd name="T17" fmla="*/ 31 w 3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1">
                  <a:moveTo>
                    <a:pt x="20" y="0"/>
                  </a:moveTo>
                  <a:lnTo>
                    <a:pt x="0" y="11"/>
                  </a:lnTo>
                  <a:lnTo>
                    <a:pt x="11" y="31"/>
                  </a:lnTo>
                  <a:lnTo>
                    <a:pt x="31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9" name="Freeform 303"/>
            <p:cNvSpPr>
              <a:spLocks/>
            </p:cNvSpPr>
            <p:nvPr/>
          </p:nvSpPr>
          <p:spPr bwMode="auto">
            <a:xfrm>
              <a:off x="2893" y="702"/>
              <a:ext cx="39" cy="38"/>
            </a:xfrm>
            <a:custGeom>
              <a:avLst/>
              <a:gdLst>
                <a:gd name="T0" fmla="*/ 20 w 39"/>
                <a:gd name="T1" fmla="*/ 0 h 38"/>
                <a:gd name="T2" fmla="*/ 0 w 39"/>
                <a:gd name="T3" fmla="*/ 13 h 38"/>
                <a:gd name="T4" fmla="*/ 20 w 39"/>
                <a:gd name="T5" fmla="*/ 38 h 38"/>
                <a:gd name="T6" fmla="*/ 39 w 39"/>
                <a:gd name="T7" fmla="*/ 24 h 38"/>
                <a:gd name="T8" fmla="*/ 20 w 3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20" y="0"/>
                  </a:moveTo>
                  <a:lnTo>
                    <a:pt x="0" y="13"/>
                  </a:lnTo>
                  <a:lnTo>
                    <a:pt x="20" y="38"/>
                  </a:lnTo>
                  <a:lnTo>
                    <a:pt x="39" y="2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00" name="Freeform 304"/>
            <p:cNvSpPr>
              <a:spLocks/>
            </p:cNvSpPr>
            <p:nvPr/>
          </p:nvSpPr>
          <p:spPr bwMode="auto">
            <a:xfrm>
              <a:off x="2913" y="726"/>
              <a:ext cx="35" cy="39"/>
            </a:xfrm>
            <a:custGeom>
              <a:avLst/>
              <a:gdLst>
                <a:gd name="T0" fmla="*/ 19 w 35"/>
                <a:gd name="T1" fmla="*/ 0 h 39"/>
                <a:gd name="T2" fmla="*/ 0 w 35"/>
                <a:gd name="T3" fmla="*/ 11 h 39"/>
                <a:gd name="T4" fmla="*/ 16 w 35"/>
                <a:gd name="T5" fmla="*/ 39 h 39"/>
                <a:gd name="T6" fmla="*/ 35 w 35"/>
                <a:gd name="T7" fmla="*/ 28 h 39"/>
                <a:gd name="T8" fmla="*/ 19 w 3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9"/>
                <a:gd name="T17" fmla="*/ 35 w 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9">
                  <a:moveTo>
                    <a:pt x="19" y="0"/>
                  </a:moveTo>
                  <a:lnTo>
                    <a:pt x="0" y="11"/>
                  </a:lnTo>
                  <a:lnTo>
                    <a:pt x="16" y="39"/>
                  </a:lnTo>
                  <a:lnTo>
                    <a:pt x="35" y="2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01" name="Freeform 305"/>
            <p:cNvSpPr>
              <a:spLocks/>
            </p:cNvSpPr>
            <p:nvPr/>
          </p:nvSpPr>
          <p:spPr bwMode="auto">
            <a:xfrm>
              <a:off x="2926" y="757"/>
              <a:ext cx="33" cy="32"/>
            </a:xfrm>
            <a:custGeom>
              <a:avLst/>
              <a:gdLst>
                <a:gd name="T0" fmla="*/ 22 w 33"/>
                <a:gd name="T1" fmla="*/ 0 h 32"/>
                <a:gd name="T2" fmla="*/ 0 w 33"/>
                <a:gd name="T3" fmla="*/ 8 h 32"/>
                <a:gd name="T4" fmla="*/ 11 w 33"/>
                <a:gd name="T5" fmla="*/ 32 h 32"/>
                <a:gd name="T6" fmla="*/ 33 w 33"/>
                <a:gd name="T7" fmla="*/ 24 h 32"/>
                <a:gd name="T8" fmla="*/ 2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22" y="0"/>
                  </a:moveTo>
                  <a:lnTo>
                    <a:pt x="0" y="8"/>
                  </a:lnTo>
                  <a:lnTo>
                    <a:pt x="11" y="32"/>
                  </a:lnTo>
                  <a:lnTo>
                    <a:pt x="33" y="2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02" name="Freeform 306"/>
            <p:cNvSpPr>
              <a:spLocks/>
            </p:cNvSpPr>
            <p:nvPr/>
          </p:nvSpPr>
          <p:spPr bwMode="auto">
            <a:xfrm>
              <a:off x="2940" y="754"/>
              <a:ext cx="39" cy="38"/>
            </a:xfrm>
            <a:custGeom>
              <a:avLst/>
              <a:gdLst>
                <a:gd name="T0" fmla="*/ 0 w 39"/>
                <a:gd name="T1" fmla="*/ 25 h 38"/>
                <a:gd name="T2" fmla="*/ 19 w 39"/>
                <a:gd name="T3" fmla="*/ 38 h 38"/>
                <a:gd name="T4" fmla="*/ 39 w 39"/>
                <a:gd name="T5" fmla="*/ 14 h 38"/>
                <a:gd name="T6" fmla="*/ 19 w 39"/>
                <a:gd name="T7" fmla="*/ 0 h 38"/>
                <a:gd name="T8" fmla="*/ 0 w 39"/>
                <a:gd name="T9" fmla="*/ 2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25"/>
                  </a:moveTo>
                  <a:lnTo>
                    <a:pt x="19" y="38"/>
                  </a:lnTo>
                  <a:lnTo>
                    <a:pt x="39" y="14"/>
                  </a:lnTo>
                  <a:lnTo>
                    <a:pt x="1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03" name="Freeform 307"/>
            <p:cNvSpPr>
              <a:spLocks/>
            </p:cNvSpPr>
            <p:nvPr/>
          </p:nvSpPr>
          <p:spPr bwMode="auto">
            <a:xfrm>
              <a:off x="2959" y="729"/>
              <a:ext cx="28" cy="33"/>
            </a:xfrm>
            <a:custGeom>
              <a:avLst/>
              <a:gdLst>
                <a:gd name="T0" fmla="*/ 0 w 28"/>
                <a:gd name="T1" fmla="*/ 28 h 33"/>
                <a:gd name="T2" fmla="*/ 20 w 28"/>
                <a:gd name="T3" fmla="*/ 33 h 33"/>
                <a:gd name="T4" fmla="*/ 28 w 28"/>
                <a:gd name="T5" fmla="*/ 6 h 33"/>
                <a:gd name="T6" fmla="*/ 9 w 28"/>
                <a:gd name="T7" fmla="*/ 0 h 33"/>
                <a:gd name="T8" fmla="*/ 0 w 28"/>
                <a:gd name="T9" fmla="*/ 2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3"/>
                <a:gd name="T17" fmla="*/ 28 w 2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3">
                  <a:moveTo>
                    <a:pt x="0" y="28"/>
                  </a:moveTo>
                  <a:lnTo>
                    <a:pt x="20" y="33"/>
                  </a:lnTo>
                  <a:lnTo>
                    <a:pt x="28" y="6"/>
                  </a:lnTo>
                  <a:lnTo>
                    <a:pt x="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04" name="Freeform 308"/>
            <p:cNvSpPr>
              <a:spLocks/>
            </p:cNvSpPr>
            <p:nvPr/>
          </p:nvSpPr>
          <p:spPr bwMode="auto">
            <a:xfrm>
              <a:off x="2968" y="702"/>
              <a:ext cx="38" cy="38"/>
            </a:xfrm>
            <a:custGeom>
              <a:avLst/>
              <a:gdLst>
                <a:gd name="T0" fmla="*/ 0 w 38"/>
                <a:gd name="T1" fmla="*/ 24 h 38"/>
                <a:gd name="T2" fmla="*/ 19 w 38"/>
                <a:gd name="T3" fmla="*/ 38 h 38"/>
                <a:gd name="T4" fmla="*/ 38 w 38"/>
                <a:gd name="T5" fmla="*/ 13 h 38"/>
                <a:gd name="T6" fmla="*/ 19 w 38"/>
                <a:gd name="T7" fmla="*/ 0 h 38"/>
                <a:gd name="T8" fmla="*/ 0 w 38"/>
                <a:gd name="T9" fmla="*/ 2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24"/>
                  </a:moveTo>
                  <a:lnTo>
                    <a:pt x="19" y="38"/>
                  </a:lnTo>
                  <a:lnTo>
                    <a:pt x="38" y="13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05" name="Freeform 309"/>
            <p:cNvSpPr>
              <a:spLocks/>
            </p:cNvSpPr>
            <p:nvPr/>
          </p:nvSpPr>
          <p:spPr bwMode="auto">
            <a:xfrm>
              <a:off x="2984" y="685"/>
              <a:ext cx="30" cy="28"/>
            </a:xfrm>
            <a:custGeom>
              <a:avLst/>
              <a:gdLst>
                <a:gd name="T0" fmla="*/ 0 w 30"/>
                <a:gd name="T1" fmla="*/ 19 h 28"/>
                <a:gd name="T2" fmla="*/ 22 w 30"/>
                <a:gd name="T3" fmla="*/ 28 h 28"/>
                <a:gd name="T4" fmla="*/ 30 w 30"/>
                <a:gd name="T5" fmla="*/ 8 h 28"/>
                <a:gd name="T6" fmla="*/ 8 w 30"/>
                <a:gd name="T7" fmla="*/ 0 h 28"/>
                <a:gd name="T8" fmla="*/ 0 w 30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19"/>
                  </a:moveTo>
                  <a:lnTo>
                    <a:pt x="22" y="28"/>
                  </a:lnTo>
                  <a:lnTo>
                    <a:pt x="30" y="8"/>
                  </a:lnTo>
                  <a:lnTo>
                    <a:pt x="8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06" name="Freeform 310"/>
            <p:cNvSpPr>
              <a:spLocks/>
            </p:cNvSpPr>
            <p:nvPr/>
          </p:nvSpPr>
          <p:spPr bwMode="auto">
            <a:xfrm>
              <a:off x="2995" y="658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19 w 39"/>
                <a:gd name="T3" fmla="*/ 38 h 38"/>
                <a:gd name="T4" fmla="*/ 39 w 39"/>
                <a:gd name="T5" fmla="*/ 13 h 38"/>
                <a:gd name="T6" fmla="*/ 19 w 39"/>
                <a:gd name="T7" fmla="*/ 0 h 38"/>
                <a:gd name="T8" fmla="*/ 0 w 39"/>
                <a:gd name="T9" fmla="*/ 2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24"/>
                  </a:moveTo>
                  <a:lnTo>
                    <a:pt x="19" y="38"/>
                  </a:lnTo>
                  <a:lnTo>
                    <a:pt x="39" y="13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07" name="Freeform 311"/>
            <p:cNvSpPr>
              <a:spLocks/>
            </p:cNvSpPr>
            <p:nvPr/>
          </p:nvSpPr>
          <p:spPr bwMode="auto">
            <a:xfrm>
              <a:off x="3014" y="638"/>
              <a:ext cx="36" cy="36"/>
            </a:xfrm>
            <a:custGeom>
              <a:avLst/>
              <a:gdLst>
                <a:gd name="T0" fmla="*/ 0 w 36"/>
                <a:gd name="T1" fmla="*/ 17 h 36"/>
                <a:gd name="T2" fmla="*/ 17 w 36"/>
                <a:gd name="T3" fmla="*/ 36 h 36"/>
                <a:gd name="T4" fmla="*/ 36 w 36"/>
                <a:gd name="T5" fmla="*/ 20 h 36"/>
                <a:gd name="T6" fmla="*/ 20 w 36"/>
                <a:gd name="T7" fmla="*/ 0 h 36"/>
                <a:gd name="T8" fmla="*/ 0 w 36"/>
                <a:gd name="T9" fmla="*/ 1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17"/>
                  </a:moveTo>
                  <a:lnTo>
                    <a:pt x="17" y="36"/>
                  </a:lnTo>
                  <a:lnTo>
                    <a:pt x="36" y="20"/>
                  </a:lnTo>
                  <a:lnTo>
                    <a:pt x="2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08" name="Freeform 312"/>
            <p:cNvSpPr>
              <a:spLocks/>
            </p:cNvSpPr>
            <p:nvPr/>
          </p:nvSpPr>
          <p:spPr bwMode="auto">
            <a:xfrm>
              <a:off x="3036" y="630"/>
              <a:ext cx="25" cy="28"/>
            </a:xfrm>
            <a:custGeom>
              <a:avLst/>
              <a:gdLst>
                <a:gd name="T0" fmla="*/ 0 w 25"/>
                <a:gd name="T1" fmla="*/ 8 h 28"/>
                <a:gd name="T2" fmla="*/ 14 w 25"/>
                <a:gd name="T3" fmla="*/ 28 h 28"/>
                <a:gd name="T4" fmla="*/ 25 w 25"/>
                <a:gd name="T5" fmla="*/ 19 h 28"/>
                <a:gd name="T6" fmla="*/ 11 w 25"/>
                <a:gd name="T7" fmla="*/ 0 h 28"/>
                <a:gd name="T8" fmla="*/ 0 w 25"/>
                <a:gd name="T9" fmla="*/ 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0" y="8"/>
                  </a:moveTo>
                  <a:lnTo>
                    <a:pt x="14" y="28"/>
                  </a:lnTo>
                  <a:lnTo>
                    <a:pt x="25" y="1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09" name="Freeform 313"/>
            <p:cNvSpPr>
              <a:spLocks/>
            </p:cNvSpPr>
            <p:nvPr/>
          </p:nvSpPr>
          <p:spPr bwMode="auto">
            <a:xfrm>
              <a:off x="3045" y="614"/>
              <a:ext cx="33" cy="33"/>
            </a:xfrm>
            <a:custGeom>
              <a:avLst/>
              <a:gdLst>
                <a:gd name="T0" fmla="*/ 0 w 33"/>
                <a:gd name="T1" fmla="*/ 19 h 33"/>
                <a:gd name="T2" fmla="*/ 19 w 33"/>
                <a:gd name="T3" fmla="*/ 33 h 33"/>
                <a:gd name="T4" fmla="*/ 33 w 33"/>
                <a:gd name="T5" fmla="*/ 13 h 33"/>
                <a:gd name="T6" fmla="*/ 13 w 33"/>
                <a:gd name="T7" fmla="*/ 0 h 33"/>
                <a:gd name="T8" fmla="*/ 0 w 33"/>
                <a:gd name="T9" fmla="*/ 1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9"/>
                  </a:moveTo>
                  <a:lnTo>
                    <a:pt x="19" y="33"/>
                  </a:lnTo>
                  <a:lnTo>
                    <a:pt x="33" y="13"/>
                  </a:lnTo>
                  <a:lnTo>
                    <a:pt x="1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10" name="Freeform 314"/>
            <p:cNvSpPr>
              <a:spLocks/>
            </p:cNvSpPr>
            <p:nvPr/>
          </p:nvSpPr>
          <p:spPr bwMode="auto">
            <a:xfrm>
              <a:off x="3061" y="603"/>
              <a:ext cx="25" cy="27"/>
            </a:xfrm>
            <a:custGeom>
              <a:avLst/>
              <a:gdLst>
                <a:gd name="T0" fmla="*/ 0 w 25"/>
                <a:gd name="T1" fmla="*/ 8 h 27"/>
                <a:gd name="T2" fmla="*/ 14 w 25"/>
                <a:gd name="T3" fmla="*/ 27 h 27"/>
                <a:gd name="T4" fmla="*/ 25 w 25"/>
                <a:gd name="T5" fmla="*/ 19 h 27"/>
                <a:gd name="T6" fmla="*/ 11 w 25"/>
                <a:gd name="T7" fmla="*/ 0 h 27"/>
                <a:gd name="T8" fmla="*/ 0 w 25"/>
                <a:gd name="T9" fmla="*/ 8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8"/>
                  </a:moveTo>
                  <a:lnTo>
                    <a:pt x="14" y="27"/>
                  </a:lnTo>
                  <a:lnTo>
                    <a:pt x="25" y="1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11" name="Rectangle 315"/>
            <p:cNvSpPr>
              <a:spLocks noChangeArrowheads="1"/>
            </p:cNvSpPr>
            <p:nvPr/>
          </p:nvSpPr>
          <p:spPr bwMode="auto">
            <a:xfrm>
              <a:off x="3078" y="603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12" name="Freeform 316"/>
            <p:cNvSpPr>
              <a:spLocks/>
            </p:cNvSpPr>
            <p:nvPr/>
          </p:nvSpPr>
          <p:spPr bwMode="auto">
            <a:xfrm>
              <a:off x="3094" y="592"/>
              <a:ext cx="28" cy="30"/>
            </a:xfrm>
            <a:custGeom>
              <a:avLst/>
              <a:gdLst>
                <a:gd name="T0" fmla="*/ 0 w 28"/>
                <a:gd name="T1" fmla="*/ 8 h 30"/>
                <a:gd name="T2" fmla="*/ 8 w 28"/>
                <a:gd name="T3" fmla="*/ 30 h 30"/>
                <a:gd name="T4" fmla="*/ 28 w 28"/>
                <a:gd name="T5" fmla="*/ 22 h 30"/>
                <a:gd name="T6" fmla="*/ 19 w 28"/>
                <a:gd name="T7" fmla="*/ 0 h 30"/>
                <a:gd name="T8" fmla="*/ 0 w 28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8"/>
                  </a:moveTo>
                  <a:lnTo>
                    <a:pt x="8" y="30"/>
                  </a:lnTo>
                  <a:lnTo>
                    <a:pt x="28" y="22"/>
                  </a:lnTo>
                  <a:lnTo>
                    <a:pt x="1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13" name="Rectangle 317"/>
            <p:cNvSpPr>
              <a:spLocks noChangeArrowheads="1"/>
            </p:cNvSpPr>
            <p:nvPr/>
          </p:nvSpPr>
          <p:spPr bwMode="auto">
            <a:xfrm>
              <a:off x="3116" y="594"/>
              <a:ext cx="8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14" name="Rectangle 318"/>
            <p:cNvSpPr>
              <a:spLocks noChangeArrowheads="1"/>
            </p:cNvSpPr>
            <p:nvPr/>
          </p:nvSpPr>
          <p:spPr bwMode="auto">
            <a:xfrm>
              <a:off x="3124" y="594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15" name="Freeform 319"/>
            <p:cNvSpPr>
              <a:spLocks/>
            </p:cNvSpPr>
            <p:nvPr/>
          </p:nvSpPr>
          <p:spPr bwMode="auto">
            <a:xfrm>
              <a:off x="3135" y="594"/>
              <a:ext cx="25" cy="25"/>
            </a:xfrm>
            <a:custGeom>
              <a:avLst/>
              <a:gdLst>
                <a:gd name="T0" fmla="*/ 17 w 25"/>
                <a:gd name="T1" fmla="*/ 0 h 25"/>
                <a:gd name="T2" fmla="*/ 0 w 25"/>
                <a:gd name="T3" fmla="*/ 17 h 25"/>
                <a:gd name="T4" fmla="*/ 9 w 25"/>
                <a:gd name="T5" fmla="*/ 25 h 25"/>
                <a:gd name="T6" fmla="*/ 25 w 25"/>
                <a:gd name="T7" fmla="*/ 9 h 25"/>
                <a:gd name="T8" fmla="*/ 17 w 2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17" y="0"/>
                  </a:moveTo>
                  <a:lnTo>
                    <a:pt x="0" y="17"/>
                  </a:lnTo>
                  <a:lnTo>
                    <a:pt x="9" y="25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16" name="Rectangle 320"/>
            <p:cNvSpPr>
              <a:spLocks noChangeArrowheads="1"/>
            </p:cNvSpPr>
            <p:nvPr/>
          </p:nvSpPr>
          <p:spPr bwMode="auto">
            <a:xfrm>
              <a:off x="3152" y="603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17" name="Freeform 321"/>
            <p:cNvSpPr>
              <a:spLocks/>
            </p:cNvSpPr>
            <p:nvPr/>
          </p:nvSpPr>
          <p:spPr bwMode="auto">
            <a:xfrm>
              <a:off x="3168" y="600"/>
              <a:ext cx="28" cy="30"/>
            </a:xfrm>
            <a:custGeom>
              <a:avLst/>
              <a:gdLst>
                <a:gd name="T0" fmla="*/ 9 w 28"/>
                <a:gd name="T1" fmla="*/ 0 h 30"/>
                <a:gd name="T2" fmla="*/ 0 w 28"/>
                <a:gd name="T3" fmla="*/ 22 h 30"/>
                <a:gd name="T4" fmla="*/ 20 w 28"/>
                <a:gd name="T5" fmla="*/ 30 h 30"/>
                <a:gd name="T6" fmla="*/ 28 w 28"/>
                <a:gd name="T7" fmla="*/ 8 h 30"/>
                <a:gd name="T8" fmla="*/ 9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9" y="0"/>
                  </a:moveTo>
                  <a:lnTo>
                    <a:pt x="0" y="22"/>
                  </a:lnTo>
                  <a:lnTo>
                    <a:pt x="20" y="30"/>
                  </a:lnTo>
                  <a:lnTo>
                    <a:pt x="28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18" name="Freeform 322"/>
            <p:cNvSpPr>
              <a:spLocks/>
            </p:cNvSpPr>
            <p:nvPr/>
          </p:nvSpPr>
          <p:spPr bwMode="auto">
            <a:xfrm>
              <a:off x="3180" y="616"/>
              <a:ext cx="30" cy="28"/>
            </a:xfrm>
            <a:custGeom>
              <a:avLst/>
              <a:gdLst>
                <a:gd name="T0" fmla="*/ 22 w 30"/>
                <a:gd name="T1" fmla="*/ 0 h 28"/>
                <a:gd name="T2" fmla="*/ 0 w 30"/>
                <a:gd name="T3" fmla="*/ 9 h 28"/>
                <a:gd name="T4" fmla="*/ 8 w 30"/>
                <a:gd name="T5" fmla="*/ 28 h 28"/>
                <a:gd name="T6" fmla="*/ 30 w 30"/>
                <a:gd name="T7" fmla="*/ 20 h 28"/>
                <a:gd name="T8" fmla="*/ 22 w 3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22" y="0"/>
                  </a:moveTo>
                  <a:lnTo>
                    <a:pt x="0" y="9"/>
                  </a:lnTo>
                  <a:lnTo>
                    <a:pt x="8" y="28"/>
                  </a:lnTo>
                  <a:lnTo>
                    <a:pt x="30" y="2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19" name="Freeform 323"/>
            <p:cNvSpPr>
              <a:spLocks/>
            </p:cNvSpPr>
            <p:nvPr/>
          </p:nvSpPr>
          <p:spPr bwMode="auto">
            <a:xfrm>
              <a:off x="3196" y="627"/>
              <a:ext cx="28" cy="31"/>
            </a:xfrm>
            <a:custGeom>
              <a:avLst/>
              <a:gdLst>
                <a:gd name="T0" fmla="*/ 8 w 28"/>
                <a:gd name="T1" fmla="*/ 0 h 31"/>
                <a:gd name="T2" fmla="*/ 0 w 28"/>
                <a:gd name="T3" fmla="*/ 22 h 31"/>
                <a:gd name="T4" fmla="*/ 19 w 28"/>
                <a:gd name="T5" fmla="*/ 31 h 31"/>
                <a:gd name="T6" fmla="*/ 28 w 28"/>
                <a:gd name="T7" fmla="*/ 9 h 31"/>
                <a:gd name="T8" fmla="*/ 8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8" y="0"/>
                  </a:moveTo>
                  <a:lnTo>
                    <a:pt x="0" y="22"/>
                  </a:lnTo>
                  <a:lnTo>
                    <a:pt x="19" y="31"/>
                  </a:lnTo>
                  <a:lnTo>
                    <a:pt x="28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20" name="Freeform 324"/>
            <p:cNvSpPr>
              <a:spLocks/>
            </p:cNvSpPr>
            <p:nvPr/>
          </p:nvSpPr>
          <p:spPr bwMode="auto">
            <a:xfrm>
              <a:off x="3210" y="641"/>
              <a:ext cx="30" cy="30"/>
            </a:xfrm>
            <a:custGeom>
              <a:avLst/>
              <a:gdLst>
                <a:gd name="T0" fmla="*/ 19 w 30"/>
                <a:gd name="T1" fmla="*/ 0 h 30"/>
                <a:gd name="T2" fmla="*/ 0 w 30"/>
                <a:gd name="T3" fmla="*/ 14 h 30"/>
                <a:gd name="T4" fmla="*/ 11 w 30"/>
                <a:gd name="T5" fmla="*/ 30 h 30"/>
                <a:gd name="T6" fmla="*/ 30 w 30"/>
                <a:gd name="T7" fmla="*/ 17 h 30"/>
                <a:gd name="T8" fmla="*/ 19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19" y="0"/>
                  </a:moveTo>
                  <a:lnTo>
                    <a:pt x="0" y="14"/>
                  </a:lnTo>
                  <a:lnTo>
                    <a:pt x="11" y="30"/>
                  </a:lnTo>
                  <a:lnTo>
                    <a:pt x="30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21" name="Freeform 325"/>
            <p:cNvSpPr>
              <a:spLocks/>
            </p:cNvSpPr>
            <p:nvPr/>
          </p:nvSpPr>
          <p:spPr bwMode="auto">
            <a:xfrm>
              <a:off x="3221" y="658"/>
              <a:ext cx="36" cy="38"/>
            </a:xfrm>
            <a:custGeom>
              <a:avLst/>
              <a:gdLst>
                <a:gd name="T0" fmla="*/ 19 w 36"/>
                <a:gd name="T1" fmla="*/ 0 h 38"/>
                <a:gd name="T2" fmla="*/ 0 w 36"/>
                <a:gd name="T3" fmla="*/ 13 h 38"/>
                <a:gd name="T4" fmla="*/ 16 w 36"/>
                <a:gd name="T5" fmla="*/ 38 h 38"/>
                <a:gd name="T6" fmla="*/ 36 w 36"/>
                <a:gd name="T7" fmla="*/ 24 h 38"/>
                <a:gd name="T8" fmla="*/ 19 w 3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8"/>
                <a:gd name="T17" fmla="*/ 36 w 3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8">
                  <a:moveTo>
                    <a:pt x="19" y="0"/>
                  </a:moveTo>
                  <a:lnTo>
                    <a:pt x="0" y="13"/>
                  </a:lnTo>
                  <a:lnTo>
                    <a:pt x="16" y="38"/>
                  </a:lnTo>
                  <a:lnTo>
                    <a:pt x="36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22" name="Freeform 326"/>
            <p:cNvSpPr>
              <a:spLocks/>
            </p:cNvSpPr>
            <p:nvPr/>
          </p:nvSpPr>
          <p:spPr bwMode="auto">
            <a:xfrm>
              <a:off x="3237" y="680"/>
              <a:ext cx="36" cy="35"/>
            </a:xfrm>
            <a:custGeom>
              <a:avLst/>
              <a:gdLst>
                <a:gd name="T0" fmla="*/ 20 w 36"/>
                <a:gd name="T1" fmla="*/ 0 h 35"/>
                <a:gd name="T2" fmla="*/ 0 w 36"/>
                <a:gd name="T3" fmla="*/ 16 h 35"/>
                <a:gd name="T4" fmla="*/ 17 w 36"/>
                <a:gd name="T5" fmla="*/ 35 h 35"/>
                <a:gd name="T6" fmla="*/ 36 w 36"/>
                <a:gd name="T7" fmla="*/ 19 h 35"/>
                <a:gd name="T8" fmla="*/ 20 w 3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20" y="0"/>
                  </a:moveTo>
                  <a:lnTo>
                    <a:pt x="0" y="16"/>
                  </a:lnTo>
                  <a:lnTo>
                    <a:pt x="17" y="35"/>
                  </a:lnTo>
                  <a:lnTo>
                    <a:pt x="36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23" name="Freeform 327"/>
            <p:cNvSpPr>
              <a:spLocks/>
            </p:cNvSpPr>
            <p:nvPr/>
          </p:nvSpPr>
          <p:spPr bwMode="auto">
            <a:xfrm>
              <a:off x="3251" y="704"/>
              <a:ext cx="33" cy="33"/>
            </a:xfrm>
            <a:custGeom>
              <a:avLst/>
              <a:gdLst>
                <a:gd name="T0" fmla="*/ 22 w 33"/>
                <a:gd name="T1" fmla="*/ 0 h 33"/>
                <a:gd name="T2" fmla="*/ 0 w 33"/>
                <a:gd name="T3" fmla="*/ 9 h 33"/>
                <a:gd name="T4" fmla="*/ 11 w 33"/>
                <a:gd name="T5" fmla="*/ 33 h 33"/>
                <a:gd name="T6" fmla="*/ 33 w 33"/>
                <a:gd name="T7" fmla="*/ 25 h 33"/>
                <a:gd name="T8" fmla="*/ 22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22" y="0"/>
                  </a:moveTo>
                  <a:lnTo>
                    <a:pt x="0" y="9"/>
                  </a:lnTo>
                  <a:lnTo>
                    <a:pt x="11" y="33"/>
                  </a:lnTo>
                  <a:lnTo>
                    <a:pt x="33" y="2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24" name="Freeform 328"/>
            <p:cNvSpPr>
              <a:spLocks/>
            </p:cNvSpPr>
            <p:nvPr/>
          </p:nvSpPr>
          <p:spPr bwMode="auto">
            <a:xfrm>
              <a:off x="3265" y="726"/>
              <a:ext cx="38" cy="42"/>
            </a:xfrm>
            <a:custGeom>
              <a:avLst/>
              <a:gdLst>
                <a:gd name="T0" fmla="*/ 19 w 38"/>
                <a:gd name="T1" fmla="*/ 0 h 42"/>
                <a:gd name="T2" fmla="*/ 0 w 38"/>
                <a:gd name="T3" fmla="*/ 14 h 42"/>
                <a:gd name="T4" fmla="*/ 19 w 38"/>
                <a:gd name="T5" fmla="*/ 42 h 42"/>
                <a:gd name="T6" fmla="*/ 38 w 38"/>
                <a:gd name="T7" fmla="*/ 28 h 42"/>
                <a:gd name="T8" fmla="*/ 19 w 38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19" y="0"/>
                  </a:moveTo>
                  <a:lnTo>
                    <a:pt x="0" y="14"/>
                  </a:lnTo>
                  <a:lnTo>
                    <a:pt x="19" y="42"/>
                  </a:lnTo>
                  <a:lnTo>
                    <a:pt x="38" y="2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25" name="Freeform 329"/>
            <p:cNvSpPr>
              <a:spLocks/>
            </p:cNvSpPr>
            <p:nvPr/>
          </p:nvSpPr>
          <p:spPr bwMode="auto">
            <a:xfrm>
              <a:off x="3284" y="757"/>
              <a:ext cx="28" cy="30"/>
            </a:xfrm>
            <a:custGeom>
              <a:avLst/>
              <a:gdLst>
                <a:gd name="T0" fmla="*/ 19 w 28"/>
                <a:gd name="T1" fmla="*/ 0 h 30"/>
                <a:gd name="T2" fmla="*/ 0 w 28"/>
                <a:gd name="T3" fmla="*/ 5 h 30"/>
                <a:gd name="T4" fmla="*/ 8 w 28"/>
                <a:gd name="T5" fmla="*/ 30 h 30"/>
                <a:gd name="T6" fmla="*/ 28 w 28"/>
                <a:gd name="T7" fmla="*/ 24 h 30"/>
                <a:gd name="T8" fmla="*/ 19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19" y="0"/>
                  </a:moveTo>
                  <a:lnTo>
                    <a:pt x="0" y="5"/>
                  </a:lnTo>
                  <a:lnTo>
                    <a:pt x="8" y="30"/>
                  </a:lnTo>
                  <a:lnTo>
                    <a:pt x="28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26" name="Freeform 330"/>
            <p:cNvSpPr>
              <a:spLocks/>
            </p:cNvSpPr>
            <p:nvPr/>
          </p:nvSpPr>
          <p:spPr bwMode="auto">
            <a:xfrm>
              <a:off x="3292" y="754"/>
              <a:ext cx="39" cy="38"/>
            </a:xfrm>
            <a:custGeom>
              <a:avLst/>
              <a:gdLst>
                <a:gd name="T0" fmla="*/ 0 w 39"/>
                <a:gd name="T1" fmla="*/ 25 h 38"/>
                <a:gd name="T2" fmla="*/ 20 w 39"/>
                <a:gd name="T3" fmla="*/ 38 h 38"/>
                <a:gd name="T4" fmla="*/ 39 w 39"/>
                <a:gd name="T5" fmla="*/ 14 h 38"/>
                <a:gd name="T6" fmla="*/ 20 w 39"/>
                <a:gd name="T7" fmla="*/ 0 h 38"/>
                <a:gd name="T8" fmla="*/ 0 w 39"/>
                <a:gd name="T9" fmla="*/ 2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25"/>
                  </a:moveTo>
                  <a:lnTo>
                    <a:pt x="20" y="38"/>
                  </a:lnTo>
                  <a:lnTo>
                    <a:pt x="39" y="14"/>
                  </a:lnTo>
                  <a:lnTo>
                    <a:pt x="2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27" name="Freeform 331"/>
            <p:cNvSpPr>
              <a:spLocks/>
            </p:cNvSpPr>
            <p:nvPr/>
          </p:nvSpPr>
          <p:spPr bwMode="auto">
            <a:xfrm>
              <a:off x="3312" y="726"/>
              <a:ext cx="38" cy="42"/>
            </a:xfrm>
            <a:custGeom>
              <a:avLst/>
              <a:gdLst>
                <a:gd name="T0" fmla="*/ 0 w 38"/>
                <a:gd name="T1" fmla="*/ 28 h 42"/>
                <a:gd name="T2" fmla="*/ 19 w 38"/>
                <a:gd name="T3" fmla="*/ 42 h 42"/>
                <a:gd name="T4" fmla="*/ 38 w 38"/>
                <a:gd name="T5" fmla="*/ 14 h 42"/>
                <a:gd name="T6" fmla="*/ 19 w 38"/>
                <a:gd name="T7" fmla="*/ 0 h 42"/>
                <a:gd name="T8" fmla="*/ 0 w 38"/>
                <a:gd name="T9" fmla="*/ 2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0" y="28"/>
                  </a:moveTo>
                  <a:lnTo>
                    <a:pt x="19" y="42"/>
                  </a:lnTo>
                  <a:lnTo>
                    <a:pt x="38" y="14"/>
                  </a:lnTo>
                  <a:lnTo>
                    <a:pt x="1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28" name="Freeform 332"/>
            <p:cNvSpPr>
              <a:spLocks/>
            </p:cNvSpPr>
            <p:nvPr/>
          </p:nvSpPr>
          <p:spPr bwMode="auto">
            <a:xfrm>
              <a:off x="3331" y="704"/>
              <a:ext cx="27" cy="31"/>
            </a:xfrm>
            <a:custGeom>
              <a:avLst/>
              <a:gdLst>
                <a:gd name="T0" fmla="*/ 0 w 27"/>
                <a:gd name="T1" fmla="*/ 25 h 31"/>
                <a:gd name="T2" fmla="*/ 19 w 27"/>
                <a:gd name="T3" fmla="*/ 31 h 31"/>
                <a:gd name="T4" fmla="*/ 27 w 27"/>
                <a:gd name="T5" fmla="*/ 6 h 31"/>
                <a:gd name="T6" fmla="*/ 8 w 27"/>
                <a:gd name="T7" fmla="*/ 0 h 31"/>
                <a:gd name="T8" fmla="*/ 0 w 27"/>
                <a:gd name="T9" fmla="*/ 2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5"/>
                  </a:moveTo>
                  <a:lnTo>
                    <a:pt x="19" y="31"/>
                  </a:lnTo>
                  <a:lnTo>
                    <a:pt x="27" y="6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29" name="Freeform 333"/>
            <p:cNvSpPr>
              <a:spLocks/>
            </p:cNvSpPr>
            <p:nvPr/>
          </p:nvSpPr>
          <p:spPr bwMode="auto">
            <a:xfrm>
              <a:off x="3339" y="680"/>
              <a:ext cx="36" cy="35"/>
            </a:xfrm>
            <a:custGeom>
              <a:avLst/>
              <a:gdLst>
                <a:gd name="T0" fmla="*/ 0 w 36"/>
                <a:gd name="T1" fmla="*/ 19 h 35"/>
                <a:gd name="T2" fmla="*/ 17 w 36"/>
                <a:gd name="T3" fmla="*/ 35 h 35"/>
                <a:gd name="T4" fmla="*/ 36 w 36"/>
                <a:gd name="T5" fmla="*/ 16 h 35"/>
                <a:gd name="T6" fmla="*/ 19 w 36"/>
                <a:gd name="T7" fmla="*/ 0 h 35"/>
                <a:gd name="T8" fmla="*/ 0 w 36"/>
                <a:gd name="T9" fmla="*/ 1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0" y="19"/>
                  </a:moveTo>
                  <a:lnTo>
                    <a:pt x="17" y="35"/>
                  </a:lnTo>
                  <a:lnTo>
                    <a:pt x="36" y="16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30" name="Freeform 334"/>
            <p:cNvSpPr>
              <a:spLocks/>
            </p:cNvSpPr>
            <p:nvPr/>
          </p:nvSpPr>
          <p:spPr bwMode="auto">
            <a:xfrm>
              <a:off x="3358" y="660"/>
              <a:ext cx="28" cy="31"/>
            </a:xfrm>
            <a:custGeom>
              <a:avLst/>
              <a:gdLst>
                <a:gd name="T0" fmla="*/ 0 w 28"/>
                <a:gd name="T1" fmla="*/ 25 h 31"/>
                <a:gd name="T2" fmla="*/ 20 w 28"/>
                <a:gd name="T3" fmla="*/ 31 h 31"/>
                <a:gd name="T4" fmla="*/ 28 w 28"/>
                <a:gd name="T5" fmla="*/ 6 h 31"/>
                <a:gd name="T6" fmla="*/ 9 w 28"/>
                <a:gd name="T7" fmla="*/ 0 h 31"/>
                <a:gd name="T8" fmla="*/ 0 w 28"/>
                <a:gd name="T9" fmla="*/ 2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25"/>
                  </a:moveTo>
                  <a:lnTo>
                    <a:pt x="20" y="31"/>
                  </a:lnTo>
                  <a:lnTo>
                    <a:pt x="28" y="6"/>
                  </a:lnTo>
                  <a:lnTo>
                    <a:pt x="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31" name="Freeform 335"/>
            <p:cNvSpPr>
              <a:spLocks/>
            </p:cNvSpPr>
            <p:nvPr/>
          </p:nvSpPr>
          <p:spPr bwMode="auto">
            <a:xfrm>
              <a:off x="3367" y="638"/>
              <a:ext cx="35" cy="36"/>
            </a:xfrm>
            <a:custGeom>
              <a:avLst/>
              <a:gdLst>
                <a:gd name="T0" fmla="*/ 0 w 35"/>
                <a:gd name="T1" fmla="*/ 17 h 36"/>
                <a:gd name="T2" fmla="*/ 16 w 35"/>
                <a:gd name="T3" fmla="*/ 36 h 36"/>
                <a:gd name="T4" fmla="*/ 35 w 35"/>
                <a:gd name="T5" fmla="*/ 20 h 36"/>
                <a:gd name="T6" fmla="*/ 19 w 35"/>
                <a:gd name="T7" fmla="*/ 0 h 36"/>
                <a:gd name="T8" fmla="*/ 0 w 35"/>
                <a:gd name="T9" fmla="*/ 1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17"/>
                  </a:moveTo>
                  <a:lnTo>
                    <a:pt x="16" y="36"/>
                  </a:lnTo>
                  <a:lnTo>
                    <a:pt x="35" y="20"/>
                  </a:lnTo>
                  <a:lnTo>
                    <a:pt x="1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32" name="Freeform 336"/>
            <p:cNvSpPr>
              <a:spLocks/>
            </p:cNvSpPr>
            <p:nvPr/>
          </p:nvSpPr>
          <p:spPr bwMode="auto">
            <a:xfrm>
              <a:off x="3389" y="630"/>
              <a:ext cx="24" cy="28"/>
            </a:xfrm>
            <a:custGeom>
              <a:avLst/>
              <a:gdLst>
                <a:gd name="T0" fmla="*/ 0 w 24"/>
                <a:gd name="T1" fmla="*/ 8 h 28"/>
                <a:gd name="T2" fmla="*/ 13 w 24"/>
                <a:gd name="T3" fmla="*/ 28 h 28"/>
                <a:gd name="T4" fmla="*/ 24 w 24"/>
                <a:gd name="T5" fmla="*/ 19 h 28"/>
                <a:gd name="T6" fmla="*/ 11 w 24"/>
                <a:gd name="T7" fmla="*/ 0 h 28"/>
                <a:gd name="T8" fmla="*/ 0 w 24"/>
                <a:gd name="T9" fmla="*/ 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8"/>
                  </a:moveTo>
                  <a:lnTo>
                    <a:pt x="13" y="28"/>
                  </a:lnTo>
                  <a:lnTo>
                    <a:pt x="24" y="1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33" name="Freeform 337"/>
            <p:cNvSpPr>
              <a:spLocks/>
            </p:cNvSpPr>
            <p:nvPr/>
          </p:nvSpPr>
          <p:spPr bwMode="auto">
            <a:xfrm>
              <a:off x="3397" y="611"/>
              <a:ext cx="36" cy="36"/>
            </a:xfrm>
            <a:custGeom>
              <a:avLst/>
              <a:gdLst>
                <a:gd name="T0" fmla="*/ 0 w 36"/>
                <a:gd name="T1" fmla="*/ 19 h 36"/>
                <a:gd name="T2" fmla="*/ 16 w 36"/>
                <a:gd name="T3" fmla="*/ 36 h 36"/>
                <a:gd name="T4" fmla="*/ 36 w 36"/>
                <a:gd name="T5" fmla="*/ 16 h 36"/>
                <a:gd name="T6" fmla="*/ 19 w 36"/>
                <a:gd name="T7" fmla="*/ 0 h 36"/>
                <a:gd name="T8" fmla="*/ 0 w 36"/>
                <a:gd name="T9" fmla="*/ 1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19"/>
                  </a:moveTo>
                  <a:lnTo>
                    <a:pt x="16" y="36"/>
                  </a:lnTo>
                  <a:lnTo>
                    <a:pt x="36" y="16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34" name="Freeform 338"/>
            <p:cNvSpPr>
              <a:spLocks/>
            </p:cNvSpPr>
            <p:nvPr/>
          </p:nvSpPr>
          <p:spPr bwMode="auto">
            <a:xfrm>
              <a:off x="3419" y="603"/>
              <a:ext cx="25" cy="27"/>
            </a:xfrm>
            <a:custGeom>
              <a:avLst/>
              <a:gdLst>
                <a:gd name="T0" fmla="*/ 0 w 25"/>
                <a:gd name="T1" fmla="*/ 8 h 27"/>
                <a:gd name="T2" fmla="*/ 11 w 25"/>
                <a:gd name="T3" fmla="*/ 27 h 27"/>
                <a:gd name="T4" fmla="*/ 25 w 25"/>
                <a:gd name="T5" fmla="*/ 19 h 27"/>
                <a:gd name="T6" fmla="*/ 14 w 25"/>
                <a:gd name="T7" fmla="*/ 0 h 27"/>
                <a:gd name="T8" fmla="*/ 0 w 25"/>
                <a:gd name="T9" fmla="*/ 8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8"/>
                  </a:moveTo>
                  <a:lnTo>
                    <a:pt x="11" y="27"/>
                  </a:lnTo>
                  <a:lnTo>
                    <a:pt x="25" y="19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35" name="Rectangle 339"/>
            <p:cNvSpPr>
              <a:spLocks noChangeArrowheads="1"/>
            </p:cNvSpPr>
            <p:nvPr/>
          </p:nvSpPr>
          <p:spPr bwMode="auto">
            <a:xfrm>
              <a:off x="3438" y="603"/>
              <a:ext cx="11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36" name="Freeform 340"/>
            <p:cNvSpPr>
              <a:spLocks/>
            </p:cNvSpPr>
            <p:nvPr/>
          </p:nvSpPr>
          <p:spPr bwMode="auto">
            <a:xfrm>
              <a:off x="3446" y="592"/>
              <a:ext cx="28" cy="30"/>
            </a:xfrm>
            <a:custGeom>
              <a:avLst/>
              <a:gdLst>
                <a:gd name="T0" fmla="*/ 0 w 28"/>
                <a:gd name="T1" fmla="*/ 8 h 30"/>
                <a:gd name="T2" fmla="*/ 9 w 28"/>
                <a:gd name="T3" fmla="*/ 30 h 30"/>
                <a:gd name="T4" fmla="*/ 28 w 28"/>
                <a:gd name="T5" fmla="*/ 22 h 30"/>
                <a:gd name="T6" fmla="*/ 20 w 28"/>
                <a:gd name="T7" fmla="*/ 0 h 30"/>
                <a:gd name="T8" fmla="*/ 0 w 28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8"/>
                  </a:moveTo>
                  <a:lnTo>
                    <a:pt x="9" y="30"/>
                  </a:lnTo>
                  <a:lnTo>
                    <a:pt x="28" y="22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37" name="Rectangle 341"/>
            <p:cNvSpPr>
              <a:spLocks noChangeArrowheads="1"/>
            </p:cNvSpPr>
            <p:nvPr/>
          </p:nvSpPr>
          <p:spPr bwMode="auto">
            <a:xfrm>
              <a:off x="3468" y="594"/>
              <a:ext cx="9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38" name="Rectangle 342"/>
            <p:cNvSpPr>
              <a:spLocks noChangeArrowheads="1"/>
            </p:cNvSpPr>
            <p:nvPr/>
          </p:nvSpPr>
          <p:spPr bwMode="auto">
            <a:xfrm>
              <a:off x="3477" y="594"/>
              <a:ext cx="19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39" name="Freeform 343"/>
            <p:cNvSpPr>
              <a:spLocks/>
            </p:cNvSpPr>
            <p:nvPr/>
          </p:nvSpPr>
          <p:spPr bwMode="auto">
            <a:xfrm>
              <a:off x="3493" y="592"/>
              <a:ext cx="28" cy="30"/>
            </a:xfrm>
            <a:custGeom>
              <a:avLst/>
              <a:gdLst>
                <a:gd name="T0" fmla="*/ 8 w 28"/>
                <a:gd name="T1" fmla="*/ 0 h 30"/>
                <a:gd name="T2" fmla="*/ 0 w 28"/>
                <a:gd name="T3" fmla="*/ 22 h 30"/>
                <a:gd name="T4" fmla="*/ 19 w 28"/>
                <a:gd name="T5" fmla="*/ 30 h 30"/>
                <a:gd name="T6" fmla="*/ 28 w 28"/>
                <a:gd name="T7" fmla="*/ 8 h 30"/>
                <a:gd name="T8" fmla="*/ 8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8" y="0"/>
                  </a:moveTo>
                  <a:lnTo>
                    <a:pt x="0" y="22"/>
                  </a:lnTo>
                  <a:lnTo>
                    <a:pt x="19" y="30"/>
                  </a:lnTo>
                  <a:lnTo>
                    <a:pt x="2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40" name="Rectangle 344"/>
            <p:cNvSpPr>
              <a:spLocks noChangeArrowheads="1"/>
            </p:cNvSpPr>
            <p:nvPr/>
          </p:nvSpPr>
          <p:spPr bwMode="auto">
            <a:xfrm>
              <a:off x="3515" y="603"/>
              <a:ext cx="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41" name="Freeform 345"/>
            <p:cNvSpPr>
              <a:spLocks/>
            </p:cNvSpPr>
            <p:nvPr/>
          </p:nvSpPr>
          <p:spPr bwMode="auto">
            <a:xfrm>
              <a:off x="3521" y="600"/>
              <a:ext cx="27" cy="30"/>
            </a:xfrm>
            <a:custGeom>
              <a:avLst/>
              <a:gdLst>
                <a:gd name="T0" fmla="*/ 8 w 27"/>
                <a:gd name="T1" fmla="*/ 0 h 30"/>
                <a:gd name="T2" fmla="*/ 0 w 27"/>
                <a:gd name="T3" fmla="*/ 22 h 30"/>
                <a:gd name="T4" fmla="*/ 19 w 27"/>
                <a:gd name="T5" fmla="*/ 30 h 30"/>
                <a:gd name="T6" fmla="*/ 27 w 27"/>
                <a:gd name="T7" fmla="*/ 8 h 30"/>
                <a:gd name="T8" fmla="*/ 8 w 2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8" y="0"/>
                  </a:moveTo>
                  <a:lnTo>
                    <a:pt x="0" y="22"/>
                  </a:lnTo>
                  <a:lnTo>
                    <a:pt x="19" y="30"/>
                  </a:lnTo>
                  <a:lnTo>
                    <a:pt x="27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42" name="Freeform 346"/>
            <p:cNvSpPr>
              <a:spLocks/>
            </p:cNvSpPr>
            <p:nvPr/>
          </p:nvSpPr>
          <p:spPr bwMode="auto">
            <a:xfrm>
              <a:off x="3534" y="614"/>
              <a:ext cx="31" cy="30"/>
            </a:xfrm>
            <a:custGeom>
              <a:avLst/>
              <a:gdLst>
                <a:gd name="T0" fmla="*/ 20 w 31"/>
                <a:gd name="T1" fmla="*/ 0 h 30"/>
                <a:gd name="T2" fmla="*/ 0 w 31"/>
                <a:gd name="T3" fmla="*/ 11 h 30"/>
                <a:gd name="T4" fmla="*/ 11 w 31"/>
                <a:gd name="T5" fmla="*/ 30 h 30"/>
                <a:gd name="T6" fmla="*/ 31 w 31"/>
                <a:gd name="T7" fmla="*/ 19 h 30"/>
                <a:gd name="T8" fmla="*/ 20 w 3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20" y="0"/>
                  </a:moveTo>
                  <a:lnTo>
                    <a:pt x="0" y="11"/>
                  </a:lnTo>
                  <a:lnTo>
                    <a:pt x="11" y="30"/>
                  </a:lnTo>
                  <a:lnTo>
                    <a:pt x="31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43" name="Freeform 347"/>
            <p:cNvSpPr>
              <a:spLocks/>
            </p:cNvSpPr>
            <p:nvPr/>
          </p:nvSpPr>
          <p:spPr bwMode="auto">
            <a:xfrm>
              <a:off x="3548" y="627"/>
              <a:ext cx="28" cy="31"/>
            </a:xfrm>
            <a:custGeom>
              <a:avLst/>
              <a:gdLst>
                <a:gd name="T0" fmla="*/ 11 w 28"/>
                <a:gd name="T1" fmla="*/ 0 h 31"/>
                <a:gd name="T2" fmla="*/ 0 w 28"/>
                <a:gd name="T3" fmla="*/ 22 h 31"/>
                <a:gd name="T4" fmla="*/ 17 w 28"/>
                <a:gd name="T5" fmla="*/ 31 h 31"/>
                <a:gd name="T6" fmla="*/ 28 w 28"/>
                <a:gd name="T7" fmla="*/ 9 h 31"/>
                <a:gd name="T8" fmla="*/ 11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11" y="0"/>
                  </a:moveTo>
                  <a:lnTo>
                    <a:pt x="0" y="22"/>
                  </a:lnTo>
                  <a:lnTo>
                    <a:pt x="17" y="31"/>
                  </a:lnTo>
                  <a:lnTo>
                    <a:pt x="28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44" name="Freeform 348"/>
            <p:cNvSpPr>
              <a:spLocks/>
            </p:cNvSpPr>
            <p:nvPr/>
          </p:nvSpPr>
          <p:spPr bwMode="auto">
            <a:xfrm>
              <a:off x="3559" y="641"/>
              <a:ext cx="31" cy="28"/>
            </a:xfrm>
            <a:custGeom>
              <a:avLst/>
              <a:gdLst>
                <a:gd name="T0" fmla="*/ 22 w 31"/>
                <a:gd name="T1" fmla="*/ 0 h 28"/>
                <a:gd name="T2" fmla="*/ 0 w 31"/>
                <a:gd name="T3" fmla="*/ 11 h 28"/>
                <a:gd name="T4" fmla="*/ 8 w 31"/>
                <a:gd name="T5" fmla="*/ 28 h 28"/>
                <a:gd name="T6" fmla="*/ 31 w 31"/>
                <a:gd name="T7" fmla="*/ 17 h 28"/>
                <a:gd name="T8" fmla="*/ 22 w 3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8"/>
                <a:gd name="T17" fmla="*/ 31 w 3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8">
                  <a:moveTo>
                    <a:pt x="22" y="0"/>
                  </a:moveTo>
                  <a:lnTo>
                    <a:pt x="0" y="11"/>
                  </a:lnTo>
                  <a:lnTo>
                    <a:pt x="8" y="28"/>
                  </a:lnTo>
                  <a:lnTo>
                    <a:pt x="31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45" name="Freeform 349"/>
            <p:cNvSpPr>
              <a:spLocks/>
            </p:cNvSpPr>
            <p:nvPr/>
          </p:nvSpPr>
          <p:spPr bwMode="auto">
            <a:xfrm>
              <a:off x="3570" y="655"/>
              <a:ext cx="42" cy="41"/>
            </a:xfrm>
            <a:custGeom>
              <a:avLst/>
              <a:gdLst>
                <a:gd name="T0" fmla="*/ 20 w 42"/>
                <a:gd name="T1" fmla="*/ 0 h 41"/>
                <a:gd name="T2" fmla="*/ 0 w 42"/>
                <a:gd name="T3" fmla="*/ 16 h 41"/>
                <a:gd name="T4" fmla="*/ 22 w 42"/>
                <a:gd name="T5" fmla="*/ 41 h 41"/>
                <a:gd name="T6" fmla="*/ 42 w 42"/>
                <a:gd name="T7" fmla="*/ 25 h 41"/>
                <a:gd name="T8" fmla="*/ 20 w 4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1"/>
                <a:gd name="T17" fmla="*/ 42 w 4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1">
                  <a:moveTo>
                    <a:pt x="20" y="0"/>
                  </a:moveTo>
                  <a:lnTo>
                    <a:pt x="0" y="16"/>
                  </a:lnTo>
                  <a:lnTo>
                    <a:pt x="22" y="41"/>
                  </a:lnTo>
                  <a:lnTo>
                    <a:pt x="42" y="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46" name="Freeform 350"/>
            <p:cNvSpPr>
              <a:spLocks/>
            </p:cNvSpPr>
            <p:nvPr/>
          </p:nvSpPr>
          <p:spPr bwMode="auto">
            <a:xfrm>
              <a:off x="3592" y="680"/>
              <a:ext cx="36" cy="35"/>
            </a:xfrm>
            <a:custGeom>
              <a:avLst/>
              <a:gdLst>
                <a:gd name="T0" fmla="*/ 20 w 36"/>
                <a:gd name="T1" fmla="*/ 0 h 35"/>
                <a:gd name="T2" fmla="*/ 0 w 36"/>
                <a:gd name="T3" fmla="*/ 16 h 35"/>
                <a:gd name="T4" fmla="*/ 17 w 36"/>
                <a:gd name="T5" fmla="*/ 35 h 35"/>
                <a:gd name="T6" fmla="*/ 36 w 36"/>
                <a:gd name="T7" fmla="*/ 19 h 35"/>
                <a:gd name="T8" fmla="*/ 20 w 3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20" y="0"/>
                  </a:moveTo>
                  <a:lnTo>
                    <a:pt x="0" y="16"/>
                  </a:lnTo>
                  <a:lnTo>
                    <a:pt x="17" y="35"/>
                  </a:lnTo>
                  <a:lnTo>
                    <a:pt x="36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47" name="Freeform 351"/>
            <p:cNvSpPr>
              <a:spLocks/>
            </p:cNvSpPr>
            <p:nvPr/>
          </p:nvSpPr>
          <p:spPr bwMode="auto">
            <a:xfrm>
              <a:off x="3609" y="704"/>
              <a:ext cx="27" cy="31"/>
            </a:xfrm>
            <a:custGeom>
              <a:avLst/>
              <a:gdLst>
                <a:gd name="T0" fmla="*/ 19 w 27"/>
                <a:gd name="T1" fmla="*/ 0 h 31"/>
                <a:gd name="T2" fmla="*/ 0 w 27"/>
                <a:gd name="T3" fmla="*/ 6 h 31"/>
                <a:gd name="T4" fmla="*/ 8 w 27"/>
                <a:gd name="T5" fmla="*/ 31 h 31"/>
                <a:gd name="T6" fmla="*/ 27 w 27"/>
                <a:gd name="T7" fmla="*/ 25 h 31"/>
                <a:gd name="T8" fmla="*/ 19 w 2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19" y="0"/>
                  </a:moveTo>
                  <a:lnTo>
                    <a:pt x="0" y="6"/>
                  </a:lnTo>
                  <a:lnTo>
                    <a:pt x="8" y="31"/>
                  </a:lnTo>
                  <a:lnTo>
                    <a:pt x="27" y="2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48" name="Freeform 352"/>
            <p:cNvSpPr>
              <a:spLocks/>
            </p:cNvSpPr>
            <p:nvPr/>
          </p:nvSpPr>
          <p:spPr bwMode="auto">
            <a:xfrm>
              <a:off x="3617" y="726"/>
              <a:ext cx="39" cy="42"/>
            </a:xfrm>
            <a:custGeom>
              <a:avLst/>
              <a:gdLst>
                <a:gd name="T0" fmla="*/ 19 w 39"/>
                <a:gd name="T1" fmla="*/ 0 h 42"/>
                <a:gd name="T2" fmla="*/ 0 w 39"/>
                <a:gd name="T3" fmla="*/ 14 h 42"/>
                <a:gd name="T4" fmla="*/ 19 w 39"/>
                <a:gd name="T5" fmla="*/ 42 h 42"/>
                <a:gd name="T6" fmla="*/ 39 w 39"/>
                <a:gd name="T7" fmla="*/ 28 h 42"/>
                <a:gd name="T8" fmla="*/ 19 w 3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2"/>
                <a:gd name="T17" fmla="*/ 39 w 3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2">
                  <a:moveTo>
                    <a:pt x="19" y="0"/>
                  </a:moveTo>
                  <a:lnTo>
                    <a:pt x="0" y="14"/>
                  </a:lnTo>
                  <a:lnTo>
                    <a:pt x="19" y="42"/>
                  </a:lnTo>
                  <a:lnTo>
                    <a:pt x="39" y="2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49" name="Freeform 353"/>
            <p:cNvSpPr>
              <a:spLocks/>
            </p:cNvSpPr>
            <p:nvPr/>
          </p:nvSpPr>
          <p:spPr bwMode="auto">
            <a:xfrm>
              <a:off x="3636" y="757"/>
              <a:ext cx="28" cy="30"/>
            </a:xfrm>
            <a:custGeom>
              <a:avLst/>
              <a:gdLst>
                <a:gd name="T0" fmla="*/ 20 w 28"/>
                <a:gd name="T1" fmla="*/ 0 h 30"/>
                <a:gd name="T2" fmla="*/ 0 w 28"/>
                <a:gd name="T3" fmla="*/ 5 h 30"/>
                <a:gd name="T4" fmla="*/ 9 w 28"/>
                <a:gd name="T5" fmla="*/ 30 h 30"/>
                <a:gd name="T6" fmla="*/ 28 w 28"/>
                <a:gd name="T7" fmla="*/ 24 h 30"/>
                <a:gd name="T8" fmla="*/ 20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20" y="0"/>
                  </a:moveTo>
                  <a:lnTo>
                    <a:pt x="0" y="5"/>
                  </a:lnTo>
                  <a:lnTo>
                    <a:pt x="9" y="30"/>
                  </a:lnTo>
                  <a:lnTo>
                    <a:pt x="28" y="2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50" name="Freeform 354"/>
            <p:cNvSpPr>
              <a:spLocks/>
            </p:cNvSpPr>
            <p:nvPr/>
          </p:nvSpPr>
          <p:spPr bwMode="auto">
            <a:xfrm>
              <a:off x="3645" y="754"/>
              <a:ext cx="38" cy="38"/>
            </a:xfrm>
            <a:custGeom>
              <a:avLst/>
              <a:gdLst>
                <a:gd name="T0" fmla="*/ 0 w 38"/>
                <a:gd name="T1" fmla="*/ 25 h 38"/>
                <a:gd name="T2" fmla="*/ 19 w 38"/>
                <a:gd name="T3" fmla="*/ 38 h 38"/>
                <a:gd name="T4" fmla="*/ 38 w 38"/>
                <a:gd name="T5" fmla="*/ 14 h 38"/>
                <a:gd name="T6" fmla="*/ 19 w 38"/>
                <a:gd name="T7" fmla="*/ 0 h 38"/>
                <a:gd name="T8" fmla="*/ 0 w 38"/>
                <a:gd name="T9" fmla="*/ 2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0" y="25"/>
                  </a:moveTo>
                  <a:lnTo>
                    <a:pt x="19" y="38"/>
                  </a:lnTo>
                  <a:lnTo>
                    <a:pt x="38" y="14"/>
                  </a:lnTo>
                  <a:lnTo>
                    <a:pt x="1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51" name="Freeform 355"/>
            <p:cNvSpPr>
              <a:spLocks/>
            </p:cNvSpPr>
            <p:nvPr/>
          </p:nvSpPr>
          <p:spPr bwMode="auto">
            <a:xfrm>
              <a:off x="3664" y="726"/>
              <a:ext cx="38" cy="42"/>
            </a:xfrm>
            <a:custGeom>
              <a:avLst/>
              <a:gdLst>
                <a:gd name="T0" fmla="*/ 0 w 38"/>
                <a:gd name="T1" fmla="*/ 28 h 42"/>
                <a:gd name="T2" fmla="*/ 19 w 38"/>
                <a:gd name="T3" fmla="*/ 42 h 42"/>
                <a:gd name="T4" fmla="*/ 38 w 38"/>
                <a:gd name="T5" fmla="*/ 14 h 42"/>
                <a:gd name="T6" fmla="*/ 19 w 38"/>
                <a:gd name="T7" fmla="*/ 0 h 42"/>
                <a:gd name="T8" fmla="*/ 0 w 38"/>
                <a:gd name="T9" fmla="*/ 2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0" y="28"/>
                  </a:moveTo>
                  <a:lnTo>
                    <a:pt x="19" y="42"/>
                  </a:lnTo>
                  <a:lnTo>
                    <a:pt x="38" y="14"/>
                  </a:lnTo>
                  <a:lnTo>
                    <a:pt x="1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52" name="Freeform 356"/>
            <p:cNvSpPr>
              <a:spLocks/>
            </p:cNvSpPr>
            <p:nvPr/>
          </p:nvSpPr>
          <p:spPr bwMode="auto">
            <a:xfrm>
              <a:off x="3683" y="704"/>
              <a:ext cx="28" cy="31"/>
            </a:xfrm>
            <a:custGeom>
              <a:avLst/>
              <a:gdLst>
                <a:gd name="T0" fmla="*/ 0 w 28"/>
                <a:gd name="T1" fmla="*/ 25 h 31"/>
                <a:gd name="T2" fmla="*/ 19 w 28"/>
                <a:gd name="T3" fmla="*/ 31 h 31"/>
                <a:gd name="T4" fmla="*/ 28 w 28"/>
                <a:gd name="T5" fmla="*/ 6 h 31"/>
                <a:gd name="T6" fmla="*/ 8 w 28"/>
                <a:gd name="T7" fmla="*/ 0 h 31"/>
                <a:gd name="T8" fmla="*/ 0 w 28"/>
                <a:gd name="T9" fmla="*/ 2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25"/>
                  </a:moveTo>
                  <a:lnTo>
                    <a:pt x="19" y="31"/>
                  </a:lnTo>
                  <a:lnTo>
                    <a:pt x="28" y="6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53" name="Freeform 357"/>
            <p:cNvSpPr>
              <a:spLocks/>
            </p:cNvSpPr>
            <p:nvPr/>
          </p:nvSpPr>
          <p:spPr bwMode="auto">
            <a:xfrm>
              <a:off x="3691" y="680"/>
              <a:ext cx="36" cy="35"/>
            </a:xfrm>
            <a:custGeom>
              <a:avLst/>
              <a:gdLst>
                <a:gd name="T0" fmla="*/ 0 w 36"/>
                <a:gd name="T1" fmla="*/ 19 h 35"/>
                <a:gd name="T2" fmla="*/ 17 w 36"/>
                <a:gd name="T3" fmla="*/ 35 h 35"/>
                <a:gd name="T4" fmla="*/ 36 w 36"/>
                <a:gd name="T5" fmla="*/ 16 h 35"/>
                <a:gd name="T6" fmla="*/ 20 w 36"/>
                <a:gd name="T7" fmla="*/ 0 h 35"/>
                <a:gd name="T8" fmla="*/ 0 w 36"/>
                <a:gd name="T9" fmla="*/ 1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0" y="19"/>
                  </a:moveTo>
                  <a:lnTo>
                    <a:pt x="17" y="35"/>
                  </a:lnTo>
                  <a:lnTo>
                    <a:pt x="36" y="16"/>
                  </a:ln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54" name="Freeform 358"/>
            <p:cNvSpPr>
              <a:spLocks/>
            </p:cNvSpPr>
            <p:nvPr/>
          </p:nvSpPr>
          <p:spPr bwMode="auto">
            <a:xfrm>
              <a:off x="3708" y="660"/>
              <a:ext cx="33" cy="33"/>
            </a:xfrm>
            <a:custGeom>
              <a:avLst/>
              <a:gdLst>
                <a:gd name="T0" fmla="*/ 0 w 33"/>
                <a:gd name="T1" fmla="*/ 25 h 33"/>
                <a:gd name="T2" fmla="*/ 22 w 33"/>
                <a:gd name="T3" fmla="*/ 33 h 33"/>
                <a:gd name="T4" fmla="*/ 33 w 33"/>
                <a:gd name="T5" fmla="*/ 9 h 33"/>
                <a:gd name="T6" fmla="*/ 11 w 33"/>
                <a:gd name="T7" fmla="*/ 0 h 33"/>
                <a:gd name="T8" fmla="*/ 0 w 33"/>
                <a:gd name="T9" fmla="*/ 25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5"/>
                  </a:moveTo>
                  <a:lnTo>
                    <a:pt x="22" y="33"/>
                  </a:lnTo>
                  <a:lnTo>
                    <a:pt x="33" y="9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55" name="Freeform 359"/>
            <p:cNvSpPr>
              <a:spLocks/>
            </p:cNvSpPr>
            <p:nvPr/>
          </p:nvSpPr>
          <p:spPr bwMode="auto">
            <a:xfrm>
              <a:off x="3722" y="638"/>
              <a:ext cx="35" cy="36"/>
            </a:xfrm>
            <a:custGeom>
              <a:avLst/>
              <a:gdLst>
                <a:gd name="T0" fmla="*/ 0 w 35"/>
                <a:gd name="T1" fmla="*/ 17 h 36"/>
                <a:gd name="T2" fmla="*/ 16 w 35"/>
                <a:gd name="T3" fmla="*/ 36 h 36"/>
                <a:gd name="T4" fmla="*/ 35 w 35"/>
                <a:gd name="T5" fmla="*/ 20 h 36"/>
                <a:gd name="T6" fmla="*/ 19 w 35"/>
                <a:gd name="T7" fmla="*/ 0 h 36"/>
                <a:gd name="T8" fmla="*/ 0 w 35"/>
                <a:gd name="T9" fmla="*/ 1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17"/>
                  </a:moveTo>
                  <a:lnTo>
                    <a:pt x="16" y="36"/>
                  </a:lnTo>
                  <a:lnTo>
                    <a:pt x="35" y="20"/>
                  </a:lnTo>
                  <a:lnTo>
                    <a:pt x="1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56" name="Freeform 360"/>
            <p:cNvSpPr>
              <a:spLocks/>
            </p:cNvSpPr>
            <p:nvPr/>
          </p:nvSpPr>
          <p:spPr bwMode="auto">
            <a:xfrm>
              <a:off x="3741" y="633"/>
              <a:ext cx="25" cy="22"/>
            </a:xfrm>
            <a:custGeom>
              <a:avLst/>
              <a:gdLst>
                <a:gd name="T0" fmla="*/ 0 w 25"/>
                <a:gd name="T1" fmla="*/ 8 h 22"/>
                <a:gd name="T2" fmla="*/ 19 w 25"/>
                <a:gd name="T3" fmla="*/ 22 h 22"/>
                <a:gd name="T4" fmla="*/ 25 w 25"/>
                <a:gd name="T5" fmla="*/ 14 h 22"/>
                <a:gd name="T6" fmla="*/ 5 w 25"/>
                <a:gd name="T7" fmla="*/ 0 h 22"/>
                <a:gd name="T8" fmla="*/ 0 w 25"/>
                <a:gd name="T9" fmla="*/ 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8"/>
                  </a:moveTo>
                  <a:lnTo>
                    <a:pt x="19" y="22"/>
                  </a:lnTo>
                  <a:lnTo>
                    <a:pt x="25" y="14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57" name="Freeform 361"/>
            <p:cNvSpPr>
              <a:spLocks/>
            </p:cNvSpPr>
            <p:nvPr/>
          </p:nvSpPr>
          <p:spPr bwMode="auto">
            <a:xfrm>
              <a:off x="3746" y="611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17 w 39"/>
                <a:gd name="T3" fmla="*/ 38 h 38"/>
                <a:gd name="T4" fmla="*/ 39 w 39"/>
                <a:gd name="T5" fmla="*/ 19 h 38"/>
                <a:gd name="T6" fmla="*/ 22 w 39"/>
                <a:gd name="T7" fmla="*/ 0 h 38"/>
                <a:gd name="T8" fmla="*/ 0 w 39"/>
                <a:gd name="T9" fmla="*/ 1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8"/>
                <a:gd name="T17" fmla="*/ 39 w 3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8">
                  <a:moveTo>
                    <a:pt x="0" y="19"/>
                  </a:moveTo>
                  <a:lnTo>
                    <a:pt x="17" y="38"/>
                  </a:lnTo>
                  <a:lnTo>
                    <a:pt x="39" y="19"/>
                  </a:lnTo>
                  <a:lnTo>
                    <a:pt x="2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58" name="Freeform 362"/>
            <p:cNvSpPr>
              <a:spLocks/>
            </p:cNvSpPr>
            <p:nvPr/>
          </p:nvSpPr>
          <p:spPr bwMode="auto">
            <a:xfrm>
              <a:off x="3771" y="600"/>
              <a:ext cx="28" cy="30"/>
            </a:xfrm>
            <a:custGeom>
              <a:avLst/>
              <a:gdLst>
                <a:gd name="T0" fmla="*/ 0 w 28"/>
                <a:gd name="T1" fmla="*/ 8 h 30"/>
                <a:gd name="T2" fmla="*/ 11 w 28"/>
                <a:gd name="T3" fmla="*/ 30 h 30"/>
                <a:gd name="T4" fmla="*/ 28 w 28"/>
                <a:gd name="T5" fmla="*/ 22 h 30"/>
                <a:gd name="T6" fmla="*/ 17 w 28"/>
                <a:gd name="T7" fmla="*/ 0 h 30"/>
                <a:gd name="T8" fmla="*/ 0 w 28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8"/>
                  </a:moveTo>
                  <a:lnTo>
                    <a:pt x="11" y="30"/>
                  </a:lnTo>
                  <a:lnTo>
                    <a:pt x="28" y="22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59" name="Rectangle 363"/>
            <p:cNvSpPr>
              <a:spLocks noChangeArrowheads="1"/>
            </p:cNvSpPr>
            <p:nvPr/>
          </p:nvSpPr>
          <p:spPr bwMode="auto">
            <a:xfrm>
              <a:off x="3793" y="603"/>
              <a:ext cx="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60" name="Freeform 364"/>
            <p:cNvSpPr>
              <a:spLocks/>
            </p:cNvSpPr>
            <p:nvPr/>
          </p:nvSpPr>
          <p:spPr bwMode="auto">
            <a:xfrm>
              <a:off x="3799" y="592"/>
              <a:ext cx="27" cy="30"/>
            </a:xfrm>
            <a:custGeom>
              <a:avLst/>
              <a:gdLst>
                <a:gd name="T0" fmla="*/ 0 w 27"/>
                <a:gd name="T1" fmla="*/ 8 h 30"/>
                <a:gd name="T2" fmla="*/ 8 w 27"/>
                <a:gd name="T3" fmla="*/ 30 h 30"/>
                <a:gd name="T4" fmla="*/ 27 w 27"/>
                <a:gd name="T5" fmla="*/ 22 h 30"/>
                <a:gd name="T6" fmla="*/ 19 w 27"/>
                <a:gd name="T7" fmla="*/ 0 h 30"/>
                <a:gd name="T8" fmla="*/ 0 w 27"/>
                <a:gd name="T9" fmla="*/ 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8"/>
                  </a:moveTo>
                  <a:lnTo>
                    <a:pt x="8" y="30"/>
                  </a:lnTo>
                  <a:lnTo>
                    <a:pt x="27" y="22"/>
                  </a:lnTo>
                  <a:lnTo>
                    <a:pt x="1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61" name="Rectangle 365"/>
            <p:cNvSpPr>
              <a:spLocks noChangeArrowheads="1"/>
            </p:cNvSpPr>
            <p:nvPr/>
          </p:nvSpPr>
          <p:spPr bwMode="auto">
            <a:xfrm>
              <a:off x="3821" y="594"/>
              <a:ext cx="8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62" name="Rectangle 366"/>
            <p:cNvSpPr>
              <a:spLocks noChangeArrowheads="1"/>
            </p:cNvSpPr>
            <p:nvPr/>
          </p:nvSpPr>
          <p:spPr bwMode="auto">
            <a:xfrm>
              <a:off x="3829" y="594"/>
              <a:ext cx="19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63" name="Freeform 367"/>
            <p:cNvSpPr>
              <a:spLocks/>
            </p:cNvSpPr>
            <p:nvPr/>
          </p:nvSpPr>
          <p:spPr bwMode="auto">
            <a:xfrm>
              <a:off x="3845" y="592"/>
              <a:ext cx="28" cy="30"/>
            </a:xfrm>
            <a:custGeom>
              <a:avLst/>
              <a:gdLst>
                <a:gd name="T0" fmla="*/ 9 w 28"/>
                <a:gd name="T1" fmla="*/ 0 h 30"/>
                <a:gd name="T2" fmla="*/ 0 w 28"/>
                <a:gd name="T3" fmla="*/ 22 h 30"/>
                <a:gd name="T4" fmla="*/ 20 w 28"/>
                <a:gd name="T5" fmla="*/ 30 h 30"/>
                <a:gd name="T6" fmla="*/ 28 w 28"/>
                <a:gd name="T7" fmla="*/ 8 h 30"/>
                <a:gd name="T8" fmla="*/ 9 w 2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9" y="0"/>
                  </a:moveTo>
                  <a:lnTo>
                    <a:pt x="0" y="22"/>
                  </a:lnTo>
                  <a:lnTo>
                    <a:pt x="20" y="30"/>
                  </a:lnTo>
                  <a:lnTo>
                    <a:pt x="28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64" name="Rectangle 368"/>
            <p:cNvSpPr>
              <a:spLocks noChangeArrowheads="1"/>
            </p:cNvSpPr>
            <p:nvPr/>
          </p:nvSpPr>
          <p:spPr bwMode="auto">
            <a:xfrm>
              <a:off x="3867" y="603"/>
              <a:ext cx="11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6665" name="Freeform 369"/>
            <p:cNvSpPr>
              <a:spLocks/>
            </p:cNvSpPr>
            <p:nvPr/>
          </p:nvSpPr>
          <p:spPr bwMode="auto">
            <a:xfrm>
              <a:off x="3873" y="600"/>
              <a:ext cx="27" cy="30"/>
            </a:xfrm>
            <a:custGeom>
              <a:avLst/>
              <a:gdLst>
                <a:gd name="T0" fmla="*/ 11 w 27"/>
                <a:gd name="T1" fmla="*/ 0 h 30"/>
                <a:gd name="T2" fmla="*/ 0 w 27"/>
                <a:gd name="T3" fmla="*/ 22 h 30"/>
                <a:gd name="T4" fmla="*/ 16 w 27"/>
                <a:gd name="T5" fmla="*/ 30 h 30"/>
                <a:gd name="T6" fmla="*/ 27 w 27"/>
                <a:gd name="T7" fmla="*/ 8 h 30"/>
                <a:gd name="T8" fmla="*/ 11 w 2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11" y="0"/>
                  </a:moveTo>
                  <a:lnTo>
                    <a:pt x="0" y="22"/>
                  </a:lnTo>
                  <a:lnTo>
                    <a:pt x="16" y="30"/>
                  </a:lnTo>
                  <a:lnTo>
                    <a:pt x="27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66" name="Freeform 370"/>
            <p:cNvSpPr>
              <a:spLocks/>
            </p:cNvSpPr>
            <p:nvPr/>
          </p:nvSpPr>
          <p:spPr bwMode="auto">
            <a:xfrm>
              <a:off x="3887" y="614"/>
              <a:ext cx="30" cy="30"/>
            </a:xfrm>
            <a:custGeom>
              <a:avLst/>
              <a:gdLst>
                <a:gd name="T0" fmla="*/ 19 w 30"/>
                <a:gd name="T1" fmla="*/ 0 h 30"/>
                <a:gd name="T2" fmla="*/ 0 w 30"/>
                <a:gd name="T3" fmla="*/ 11 h 30"/>
                <a:gd name="T4" fmla="*/ 11 w 30"/>
                <a:gd name="T5" fmla="*/ 30 h 30"/>
                <a:gd name="T6" fmla="*/ 30 w 30"/>
                <a:gd name="T7" fmla="*/ 19 h 30"/>
                <a:gd name="T8" fmla="*/ 19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19" y="0"/>
                  </a:moveTo>
                  <a:lnTo>
                    <a:pt x="0" y="11"/>
                  </a:lnTo>
                  <a:lnTo>
                    <a:pt x="11" y="30"/>
                  </a:lnTo>
                  <a:lnTo>
                    <a:pt x="3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67" name="Freeform 371"/>
            <p:cNvSpPr>
              <a:spLocks/>
            </p:cNvSpPr>
            <p:nvPr/>
          </p:nvSpPr>
          <p:spPr bwMode="auto">
            <a:xfrm>
              <a:off x="3903" y="627"/>
              <a:ext cx="28" cy="31"/>
            </a:xfrm>
            <a:custGeom>
              <a:avLst/>
              <a:gdLst>
                <a:gd name="T0" fmla="*/ 8 w 28"/>
                <a:gd name="T1" fmla="*/ 0 h 31"/>
                <a:gd name="T2" fmla="*/ 0 w 28"/>
                <a:gd name="T3" fmla="*/ 22 h 31"/>
                <a:gd name="T4" fmla="*/ 19 w 28"/>
                <a:gd name="T5" fmla="*/ 31 h 31"/>
                <a:gd name="T6" fmla="*/ 28 w 28"/>
                <a:gd name="T7" fmla="*/ 9 h 31"/>
                <a:gd name="T8" fmla="*/ 8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8" y="0"/>
                  </a:moveTo>
                  <a:lnTo>
                    <a:pt x="0" y="22"/>
                  </a:lnTo>
                  <a:lnTo>
                    <a:pt x="19" y="31"/>
                  </a:lnTo>
                  <a:lnTo>
                    <a:pt x="28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68" name="Rectangle 372"/>
            <p:cNvSpPr>
              <a:spLocks noChangeArrowheads="1"/>
            </p:cNvSpPr>
            <p:nvPr/>
          </p:nvSpPr>
          <p:spPr bwMode="auto">
            <a:xfrm>
              <a:off x="3273" y="1312"/>
              <a:ext cx="2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66669" name="Rectangle 373"/>
            <p:cNvSpPr>
              <a:spLocks noChangeArrowheads="1"/>
            </p:cNvSpPr>
            <p:nvPr/>
          </p:nvSpPr>
          <p:spPr bwMode="auto">
            <a:xfrm>
              <a:off x="3298" y="1312"/>
              <a:ext cx="2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66670" name="Rectangle 374"/>
            <p:cNvSpPr>
              <a:spLocks noChangeArrowheads="1"/>
            </p:cNvSpPr>
            <p:nvPr/>
          </p:nvSpPr>
          <p:spPr bwMode="auto">
            <a:xfrm>
              <a:off x="3325" y="1312"/>
              <a:ext cx="10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 U</a:t>
              </a:r>
              <a:endParaRPr lang="fr-FR" altLang="fr-FR"/>
            </a:p>
          </p:txBody>
        </p:sp>
        <p:sp>
          <p:nvSpPr>
            <p:cNvPr id="66671" name="Rectangle 375"/>
            <p:cNvSpPr>
              <a:spLocks noChangeArrowheads="1"/>
            </p:cNvSpPr>
            <p:nvPr/>
          </p:nvSpPr>
          <p:spPr bwMode="auto">
            <a:xfrm>
              <a:off x="3422" y="135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  <p:sp>
          <p:nvSpPr>
            <p:cNvPr id="66672" name="Rectangle 376"/>
            <p:cNvSpPr>
              <a:spLocks noChangeArrowheads="1"/>
            </p:cNvSpPr>
            <p:nvPr/>
          </p:nvSpPr>
          <p:spPr bwMode="auto">
            <a:xfrm>
              <a:off x="2968" y="1312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66673" name="Rectangle 377"/>
            <p:cNvSpPr>
              <a:spLocks noChangeArrowheads="1"/>
            </p:cNvSpPr>
            <p:nvPr/>
          </p:nvSpPr>
          <p:spPr bwMode="auto">
            <a:xfrm>
              <a:off x="3042" y="135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66674" name="Rectangle 378"/>
            <p:cNvSpPr>
              <a:spLocks noChangeArrowheads="1"/>
            </p:cNvSpPr>
            <p:nvPr/>
          </p:nvSpPr>
          <p:spPr bwMode="auto">
            <a:xfrm>
              <a:off x="3678" y="1312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66675" name="Rectangle 379"/>
            <p:cNvSpPr>
              <a:spLocks noChangeArrowheads="1"/>
            </p:cNvSpPr>
            <p:nvPr/>
          </p:nvSpPr>
          <p:spPr bwMode="auto">
            <a:xfrm>
              <a:off x="3752" y="1353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66676" name="Rectangle 380"/>
            <p:cNvSpPr>
              <a:spLocks noChangeArrowheads="1"/>
            </p:cNvSpPr>
            <p:nvPr/>
          </p:nvSpPr>
          <p:spPr bwMode="auto">
            <a:xfrm>
              <a:off x="3587" y="388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300" b="1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66677" name="Rectangle 381"/>
            <p:cNvSpPr>
              <a:spLocks noChangeArrowheads="1"/>
            </p:cNvSpPr>
            <p:nvPr/>
          </p:nvSpPr>
          <p:spPr bwMode="auto">
            <a:xfrm>
              <a:off x="3661" y="429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900" b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</p:grpSp>
      <p:grpSp>
        <p:nvGrpSpPr>
          <p:cNvPr id="45132" name="Group 1059"/>
          <p:cNvGrpSpPr>
            <a:grpSpLocks noChangeAspect="1"/>
          </p:cNvGrpSpPr>
          <p:nvPr/>
        </p:nvGrpSpPr>
        <p:grpSpPr bwMode="auto">
          <a:xfrm>
            <a:off x="395288" y="3141663"/>
            <a:ext cx="6624637" cy="2025650"/>
            <a:chOff x="476" y="2075"/>
            <a:chExt cx="4173" cy="1276"/>
          </a:xfrm>
        </p:grpSpPr>
        <p:sp>
          <p:nvSpPr>
            <p:cNvPr id="45150" name="AutoShape 1058"/>
            <p:cNvSpPr>
              <a:spLocks noChangeAspect="1" noChangeArrowheads="1" noTextEdit="1"/>
            </p:cNvSpPr>
            <p:nvPr/>
          </p:nvSpPr>
          <p:spPr bwMode="auto">
            <a:xfrm>
              <a:off x="476" y="2081"/>
              <a:ext cx="4173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51" name="Rectangle 1060"/>
            <p:cNvSpPr>
              <a:spLocks noChangeArrowheads="1"/>
            </p:cNvSpPr>
            <p:nvPr/>
          </p:nvSpPr>
          <p:spPr bwMode="auto">
            <a:xfrm>
              <a:off x="2367" y="3130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fr-FR" altLang="fr-FR"/>
            </a:p>
          </p:txBody>
        </p:sp>
        <p:sp>
          <p:nvSpPr>
            <p:cNvPr id="45152" name="Rectangle 1061"/>
            <p:cNvSpPr>
              <a:spLocks noChangeArrowheads="1"/>
            </p:cNvSpPr>
            <p:nvPr/>
          </p:nvSpPr>
          <p:spPr bwMode="auto">
            <a:xfrm>
              <a:off x="2367" y="2092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fr-FR" altLang="fr-FR"/>
            </a:p>
          </p:txBody>
        </p:sp>
        <p:sp>
          <p:nvSpPr>
            <p:cNvPr id="45153" name="Rectangle 1062"/>
            <p:cNvSpPr>
              <a:spLocks noChangeArrowheads="1"/>
            </p:cNvSpPr>
            <p:nvPr/>
          </p:nvSpPr>
          <p:spPr bwMode="auto">
            <a:xfrm>
              <a:off x="479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5154" name="Rectangle 1063"/>
            <p:cNvSpPr>
              <a:spLocks noChangeArrowheads="1"/>
            </p:cNvSpPr>
            <p:nvPr/>
          </p:nvSpPr>
          <p:spPr bwMode="auto">
            <a:xfrm>
              <a:off x="546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45155" name="Rectangle 1064"/>
            <p:cNvSpPr>
              <a:spLocks noChangeArrowheads="1"/>
            </p:cNvSpPr>
            <p:nvPr/>
          </p:nvSpPr>
          <p:spPr bwMode="auto">
            <a:xfrm>
              <a:off x="1528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5156" name="Rectangle 1065"/>
            <p:cNvSpPr>
              <a:spLocks noChangeArrowheads="1"/>
            </p:cNvSpPr>
            <p:nvPr/>
          </p:nvSpPr>
          <p:spPr bwMode="auto">
            <a:xfrm>
              <a:off x="1595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  <p:sp>
          <p:nvSpPr>
            <p:cNvPr id="45157" name="Rectangle 1066"/>
            <p:cNvSpPr>
              <a:spLocks noChangeArrowheads="1"/>
            </p:cNvSpPr>
            <p:nvPr/>
          </p:nvSpPr>
          <p:spPr bwMode="auto">
            <a:xfrm>
              <a:off x="3309" y="2075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b="1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5158" name="Rectangle 1067"/>
            <p:cNvSpPr>
              <a:spLocks noChangeArrowheads="1"/>
            </p:cNvSpPr>
            <p:nvPr/>
          </p:nvSpPr>
          <p:spPr bwMode="auto">
            <a:xfrm>
              <a:off x="3376" y="2123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 b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  <p:sp>
          <p:nvSpPr>
            <p:cNvPr id="45159" name="Rectangle 1068"/>
            <p:cNvSpPr>
              <a:spLocks noChangeArrowheads="1"/>
            </p:cNvSpPr>
            <p:nvPr/>
          </p:nvSpPr>
          <p:spPr bwMode="auto">
            <a:xfrm>
              <a:off x="1002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5160" name="Rectangle 1069"/>
            <p:cNvSpPr>
              <a:spLocks noChangeArrowheads="1"/>
            </p:cNvSpPr>
            <p:nvPr/>
          </p:nvSpPr>
          <p:spPr bwMode="auto">
            <a:xfrm>
              <a:off x="1069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45161" name="Rectangle 1070"/>
            <p:cNvSpPr>
              <a:spLocks noChangeArrowheads="1"/>
            </p:cNvSpPr>
            <p:nvPr/>
          </p:nvSpPr>
          <p:spPr bwMode="auto">
            <a:xfrm>
              <a:off x="2051" y="259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5162" name="Rectangle 1071"/>
            <p:cNvSpPr>
              <a:spLocks noChangeArrowheads="1"/>
            </p:cNvSpPr>
            <p:nvPr/>
          </p:nvSpPr>
          <p:spPr bwMode="auto">
            <a:xfrm>
              <a:off x="2118" y="264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 altLang="fr-FR"/>
            </a:p>
          </p:txBody>
        </p:sp>
        <p:sp>
          <p:nvSpPr>
            <p:cNvPr id="45163" name="Line 1072"/>
            <p:cNvSpPr>
              <a:spLocks noChangeShapeType="1"/>
            </p:cNvSpPr>
            <p:nvPr/>
          </p:nvSpPr>
          <p:spPr bwMode="auto">
            <a:xfrm>
              <a:off x="2907" y="2305"/>
              <a:ext cx="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64" name="Line 1073"/>
            <p:cNvSpPr>
              <a:spLocks noChangeShapeType="1"/>
            </p:cNvSpPr>
            <p:nvPr/>
          </p:nvSpPr>
          <p:spPr bwMode="auto">
            <a:xfrm>
              <a:off x="2907" y="2305"/>
              <a:ext cx="1009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65" name="Line 1074"/>
            <p:cNvSpPr>
              <a:spLocks noChangeShapeType="1"/>
            </p:cNvSpPr>
            <p:nvPr/>
          </p:nvSpPr>
          <p:spPr bwMode="auto">
            <a:xfrm>
              <a:off x="3916" y="2305"/>
              <a:ext cx="3" cy="77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66" name="Line 1075"/>
            <p:cNvSpPr>
              <a:spLocks noChangeShapeType="1"/>
            </p:cNvSpPr>
            <p:nvPr/>
          </p:nvSpPr>
          <p:spPr bwMode="auto">
            <a:xfrm flipH="1">
              <a:off x="2907" y="3077"/>
              <a:ext cx="1009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67" name="Line 1076"/>
            <p:cNvSpPr>
              <a:spLocks noChangeShapeType="1"/>
            </p:cNvSpPr>
            <p:nvPr/>
          </p:nvSpPr>
          <p:spPr bwMode="auto">
            <a:xfrm flipV="1">
              <a:off x="2907" y="2305"/>
              <a:ext cx="0" cy="77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68" name="Line 1077"/>
            <p:cNvSpPr>
              <a:spLocks noChangeShapeType="1"/>
            </p:cNvSpPr>
            <p:nvPr/>
          </p:nvSpPr>
          <p:spPr bwMode="auto">
            <a:xfrm>
              <a:off x="2907" y="2305"/>
              <a:ext cx="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69" name="Line 1078"/>
            <p:cNvSpPr>
              <a:spLocks noChangeShapeType="1"/>
            </p:cNvSpPr>
            <p:nvPr/>
          </p:nvSpPr>
          <p:spPr bwMode="auto">
            <a:xfrm flipV="1">
              <a:off x="2890" y="2271"/>
              <a:ext cx="0" cy="8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70" name="Freeform 1079"/>
            <p:cNvSpPr>
              <a:spLocks/>
            </p:cNvSpPr>
            <p:nvPr/>
          </p:nvSpPr>
          <p:spPr bwMode="auto">
            <a:xfrm>
              <a:off x="2845" y="2185"/>
              <a:ext cx="92" cy="89"/>
            </a:xfrm>
            <a:custGeom>
              <a:avLst/>
              <a:gdLst>
                <a:gd name="T0" fmla="*/ 92 w 92"/>
                <a:gd name="T1" fmla="*/ 89 h 89"/>
                <a:gd name="T2" fmla="*/ 48 w 92"/>
                <a:gd name="T3" fmla="*/ 0 h 89"/>
                <a:gd name="T4" fmla="*/ 0 w 92"/>
                <a:gd name="T5" fmla="*/ 89 h 89"/>
                <a:gd name="T6" fmla="*/ 92 w 92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89"/>
                <a:gd name="T14" fmla="*/ 92 w 92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89">
                  <a:moveTo>
                    <a:pt x="92" y="89"/>
                  </a:moveTo>
                  <a:lnTo>
                    <a:pt x="48" y="0"/>
                  </a:lnTo>
                  <a:lnTo>
                    <a:pt x="0" y="89"/>
                  </a:lnTo>
                  <a:lnTo>
                    <a:pt x="92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71" name="Line 1080"/>
            <p:cNvSpPr>
              <a:spLocks noChangeShapeType="1"/>
            </p:cNvSpPr>
            <p:nvPr/>
          </p:nvSpPr>
          <p:spPr bwMode="auto">
            <a:xfrm>
              <a:off x="2880" y="2704"/>
              <a:ext cx="10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72" name="Freeform 1081"/>
            <p:cNvSpPr>
              <a:spLocks/>
            </p:cNvSpPr>
            <p:nvPr/>
          </p:nvSpPr>
          <p:spPr bwMode="auto">
            <a:xfrm>
              <a:off x="3953" y="2660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45 h 92"/>
                <a:gd name="T4" fmla="*/ 0 w 92"/>
                <a:gd name="T5" fmla="*/ 0 h 92"/>
                <a:gd name="T6" fmla="*/ 0 w 92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92"/>
                <a:gd name="T14" fmla="*/ 92 w 92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92">
                  <a:moveTo>
                    <a:pt x="0" y="92"/>
                  </a:moveTo>
                  <a:lnTo>
                    <a:pt x="92" y="45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73" name="Freeform 1082"/>
            <p:cNvSpPr>
              <a:spLocks/>
            </p:cNvSpPr>
            <p:nvPr/>
          </p:nvSpPr>
          <p:spPr bwMode="auto">
            <a:xfrm>
              <a:off x="2901" y="2682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74" name="Line 1083"/>
            <p:cNvSpPr>
              <a:spLocks noChangeShapeType="1"/>
            </p:cNvSpPr>
            <p:nvPr/>
          </p:nvSpPr>
          <p:spPr bwMode="auto">
            <a:xfrm flipV="1">
              <a:off x="2915" y="2668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75" name="Line 1084"/>
            <p:cNvSpPr>
              <a:spLocks noChangeShapeType="1"/>
            </p:cNvSpPr>
            <p:nvPr/>
          </p:nvSpPr>
          <p:spPr bwMode="auto">
            <a:xfrm flipV="1">
              <a:off x="2923" y="2640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76" name="Line 1085"/>
            <p:cNvSpPr>
              <a:spLocks noChangeShapeType="1"/>
            </p:cNvSpPr>
            <p:nvPr/>
          </p:nvSpPr>
          <p:spPr bwMode="auto">
            <a:xfrm flipV="1">
              <a:off x="2934" y="263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77" name="Line 1086"/>
            <p:cNvSpPr>
              <a:spLocks noChangeShapeType="1"/>
            </p:cNvSpPr>
            <p:nvPr/>
          </p:nvSpPr>
          <p:spPr bwMode="auto">
            <a:xfrm flipV="1">
              <a:off x="2934" y="262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78" name="Line 1087"/>
            <p:cNvSpPr>
              <a:spLocks noChangeShapeType="1"/>
            </p:cNvSpPr>
            <p:nvPr/>
          </p:nvSpPr>
          <p:spPr bwMode="auto">
            <a:xfrm flipV="1">
              <a:off x="2934" y="2604"/>
              <a:ext cx="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79" name="Freeform 1088"/>
            <p:cNvSpPr>
              <a:spLocks/>
            </p:cNvSpPr>
            <p:nvPr/>
          </p:nvSpPr>
          <p:spPr bwMode="auto">
            <a:xfrm>
              <a:off x="2937" y="2590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1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80" name="Line 1089"/>
            <p:cNvSpPr>
              <a:spLocks noChangeShapeType="1"/>
            </p:cNvSpPr>
            <p:nvPr/>
          </p:nvSpPr>
          <p:spPr bwMode="auto">
            <a:xfrm flipV="1">
              <a:off x="2951" y="2587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81" name="Freeform 1090"/>
            <p:cNvSpPr>
              <a:spLocks/>
            </p:cNvSpPr>
            <p:nvPr/>
          </p:nvSpPr>
          <p:spPr bwMode="auto">
            <a:xfrm>
              <a:off x="2946" y="2562"/>
              <a:ext cx="19" cy="20"/>
            </a:xfrm>
            <a:custGeom>
              <a:avLst/>
              <a:gdLst>
                <a:gd name="T0" fmla="*/ 2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82" name="Freeform 1091"/>
            <p:cNvSpPr>
              <a:spLocks/>
            </p:cNvSpPr>
            <p:nvPr/>
          </p:nvSpPr>
          <p:spPr bwMode="auto">
            <a:xfrm>
              <a:off x="2954" y="2548"/>
              <a:ext cx="22" cy="17"/>
            </a:xfrm>
            <a:custGeom>
              <a:avLst/>
              <a:gdLst>
                <a:gd name="T0" fmla="*/ 3 w 22"/>
                <a:gd name="T1" fmla="*/ 9 h 17"/>
                <a:gd name="T2" fmla="*/ 0 w 22"/>
                <a:gd name="T3" fmla="*/ 11 h 17"/>
                <a:gd name="T4" fmla="*/ 0 w 22"/>
                <a:gd name="T5" fmla="*/ 14 h 17"/>
                <a:gd name="T6" fmla="*/ 3 w 22"/>
                <a:gd name="T7" fmla="*/ 17 h 17"/>
                <a:gd name="T8" fmla="*/ 6 w 22"/>
                <a:gd name="T9" fmla="*/ 17 h 17"/>
                <a:gd name="T10" fmla="*/ 8 w 22"/>
                <a:gd name="T11" fmla="*/ 17 h 17"/>
                <a:gd name="T12" fmla="*/ 11 w 22"/>
                <a:gd name="T13" fmla="*/ 17 h 17"/>
                <a:gd name="T14" fmla="*/ 22 w 22"/>
                <a:gd name="T15" fmla="*/ 9 h 17"/>
                <a:gd name="T16" fmla="*/ 22 w 22"/>
                <a:gd name="T17" fmla="*/ 9 h 17"/>
                <a:gd name="T18" fmla="*/ 22 w 22"/>
                <a:gd name="T19" fmla="*/ 6 h 17"/>
                <a:gd name="T20" fmla="*/ 22 w 22"/>
                <a:gd name="T21" fmla="*/ 3 h 17"/>
                <a:gd name="T22" fmla="*/ 20 w 22"/>
                <a:gd name="T23" fmla="*/ 0 h 17"/>
                <a:gd name="T24" fmla="*/ 17 w 22"/>
                <a:gd name="T25" fmla="*/ 0 h 17"/>
                <a:gd name="T26" fmla="*/ 14 w 22"/>
                <a:gd name="T27" fmla="*/ 3 h 17"/>
                <a:gd name="T28" fmla="*/ 3 w 22"/>
                <a:gd name="T29" fmla="*/ 9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7"/>
                <a:gd name="T47" fmla="*/ 22 w 2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7">
                  <a:moveTo>
                    <a:pt x="3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83" name="Freeform 1092"/>
            <p:cNvSpPr>
              <a:spLocks/>
            </p:cNvSpPr>
            <p:nvPr/>
          </p:nvSpPr>
          <p:spPr bwMode="auto">
            <a:xfrm>
              <a:off x="2965" y="2529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6 h 19"/>
                <a:gd name="T6" fmla="*/ 3 w 20"/>
                <a:gd name="T7" fmla="*/ 19 h 19"/>
                <a:gd name="T8" fmla="*/ 6 w 20"/>
                <a:gd name="T9" fmla="*/ 19 h 19"/>
                <a:gd name="T10" fmla="*/ 9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2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2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84" name="Line 1093"/>
            <p:cNvSpPr>
              <a:spLocks noChangeShapeType="1"/>
            </p:cNvSpPr>
            <p:nvPr/>
          </p:nvSpPr>
          <p:spPr bwMode="auto">
            <a:xfrm flipV="1">
              <a:off x="2979" y="252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85" name="Line 1094"/>
            <p:cNvSpPr>
              <a:spLocks noChangeShapeType="1"/>
            </p:cNvSpPr>
            <p:nvPr/>
          </p:nvSpPr>
          <p:spPr bwMode="auto">
            <a:xfrm flipV="1">
              <a:off x="2988" y="250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86" name="Freeform 1095"/>
            <p:cNvSpPr>
              <a:spLocks/>
            </p:cNvSpPr>
            <p:nvPr/>
          </p:nvSpPr>
          <p:spPr bwMode="auto">
            <a:xfrm>
              <a:off x="2982" y="2484"/>
              <a:ext cx="20" cy="28"/>
            </a:xfrm>
            <a:custGeom>
              <a:avLst/>
              <a:gdLst>
                <a:gd name="T0" fmla="*/ 3 w 20"/>
                <a:gd name="T1" fmla="*/ 19 h 28"/>
                <a:gd name="T2" fmla="*/ 0 w 20"/>
                <a:gd name="T3" fmla="*/ 22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8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8 h 28"/>
                <a:gd name="T18" fmla="*/ 20 w 20"/>
                <a:gd name="T19" fmla="*/ 5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87" name="Freeform 1096"/>
            <p:cNvSpPr>
              <a:spLocks/>
            </p:cNvSpPr>
            <p:nvPr/>
          </p:nvSpPr>
          <p:spPr bwMode="auto">
            <a:xfrm>
              <a:off x="2990" y="2473"/>
              <a:ext cx="23" cy="22"/>
            </a:xfrm>
            <a:custGeom>
              <a:avLst/>
              <a:gdLst>
                <a:gd name="T0" fmla="*/ 3 w 23"/>
                <a:gd name="T1" fmla="*/ 14 h 22"/>
                <a:gd name="T2" fmla="*/ 0 w 23"/>
                <a:gd name="T3" fmla="*/ 16 h 22"/>
                <a:gd name="T4" fmla="*/ 0 w 23"/>
                <a:gd name="T5" fmla="*/ 19 h 22"/>
                <a:gd name="T6" fmla="*/ 3 w 23"/>
                <a:gd name="T7" fmla="*/ 22 h 22"/>
                <a:gd name="T8" fmla="*/ 6 w 23"/>
                <a:gd name="T9" fmla="*/ 22 h 22"/>
                <a:gd name="T10" fmla="*/ 9 w 23"/>
                <a:gd name="T11" fmla="*/ 22 h 22"/>
                <a:gd name="T12" fmla="*/ 12 w 23"/>
                <a:gd name="T13" fmla="*/ 22 h 22"/>
                <a:gd name="T14" fmla="*/ 23 w 23"/>
                <a:gd name="T15" fmla="*/ 11 h 22"/>
                <a:gd name="T16" fmla="*/ 23 w 23"/>
                <a:gd name="T17" fmla="*/ 8 h 22"/>
                <a:gd name="T18" fmla="*/ 23 w 23"/>
                <a:gd name="T19" fmla="*/ 5 h 22"/>
                <a:gd name="T20" fmla="*/ 23 w 23"/>
                <a:gd name="T21" fmla="*/ 2 h 22"/>
                <a:gd name="T22" fmla="*/ 20 w 23"/>
                <a:gd name="T23" fmla="*/ 0 h 22"/>
                <a:gd name="T24" fmla="*/ 17 w 23"/>
                <a:gd name="T25" fmla="*/ 0 h 22"/>
                <a:gd name="T26" fmla="*/ 14 w 23"/>
                <a:gd name="T27" fmla="*/ 2 h 22"/>
                <a:gd name="T28" fmla="*/ 3 w 23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2"/>
                <a:gd name="T47" fmla="*/ 23 w 2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88" name="Line 1097"/>
            <p:cNvSpPr>
              <a:spLocks noChangeShapeType="1"/>
            </p:cNvSpPr>
            <p:nvPr/>
          </p:nvSpPr>
          <p:spPr bwMode="auto">
            <a:xfrm flipV="1">
              <a:off x="3007" y="247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89" name="Freeform 1098"/>
            <p:cNvSpPr>
              <a:spLocks/>
            </p:cNvSpPr>
            <p:nvPr/>
          </p:nvSpPr>
          <p:spPr bwMode="auto">
            <a:xfrm>
              <a:off x="3002" y="2447"/>
              <a:ext cx="19" cy="28"/>
            </a:xfrm>
            <a:custGeom>
              <a:avLst/>
              <a:gdLst>
                <a:gd name="T0" fmla="*/ 2 w 19"/>
                <a:gd name="T1" fmla="*/ 20 h 28"/>
                <a:gd name="T2" fmla="*/ 0 w 19"/>
                <a:gd name="T3" fmla="*/ 23 h 28"/>
                <a:gd name="T4" fmla="*/ 0 w 19"/>
                <a:gd name="T5" fmla="*/ 26 h 28"/>
                <a:gd name="T6" fmla="*/ 2 w 19"/>
                <a:gd name="T7" fmla="*/ 28 h 28"/>
                <a:gd name="T8" fmla="*/ 5 w 19"/>
                <a:gd name="T9" fmla="*/ 28 h 28"/>
                <a:gd name="T10" fmla="*/ 8 w 19"/>
                <a:gd name="T11" fmla="*/ 28 h 28"/>
                <a:gd name="T12" fmla="*/ 11 w 19"/>
                <a:gd name="T13" fmla="*/ 28 h 28"/>
                <a:gd name="T14" fmla="*/ 19 w 19"/>
                <a:gd name="T15" fmla="*/ 12 h 28"/>
                <a:gd name="T16" fmla="*/ 19 w 19"/>
                <a:gd name="T17" fmla="*/ 9 h 28"/>
                <a:gd name="T18" fmla="*/ 19 w 19"/>
                <a:gd name="T19" fmla="*/ 6 h 28"/>
                <a:gd name="T20" fmla="*/ 19 w 19"/>
                <a:gd name="T21" fmla="*/ 3 h 28"/>
                <a:gd name="T22" fmla="*/ 16 w 19"/>
                <a:gd name="T23" fmla="*/ 0 h 28"/>
                <a:gd name="T24" fmla="*/ 14 w 19"/>
                <a:gd name="T25" fmla="*/ 0 h 28"/>
                <a:gd name="T26" fmla="*/ 11 w 19"/>
                <a:gd name="T27" fmla="*/ 3 h 28"/>
                <a:gd name="T28" fmla="*/ 2 w 19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2" y="20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90" name="Line 1099"/>
            <p:cNvSpPr>
              <a:spLocks noChangeShapeType="1"/>
            </p:cNvSpPr>
            <p:nvPr/>
          </p:nvSpPr>
          <p:spPr bwMode="auto">
            <a:xfrm flipV="1">
              <a:off x="3016" y="2433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91" name="Freeform 1100"/>
            <p:cNvSpPr>
              <a:spLocks/>
            </p:cNvSpPr>
            <p:nvPr/>
          </p:nvSpPr>
          <p:spPr bwMode="auto">
            <a:xfrm>
              <a:off x="3018" y="2419"/>
              <a:ext cx="23" cy="20"/>
            </a:xfrm>
            <a:custGeom>
              <a:avLst/>
              <a:gdLst>
                <a:gd name="T0" fmla="*/ 3 w 23"/>
                <a:gd name="T1" fmla="*/ 12 h 20"/>
                <a:gd name="T2" fmla="*/ 0 w 23"/>
                <a:gd name="T3" fmla="*/ 14 h 20"/>
                <a:gd name="T4" fmla="*/ 0 w 23"/>
                <a:gd name="T5" fmla="*/ 17 h 20"/>
                <a:gd name="T6" fmla="*/ 3 w 23"/>
                <a:gd name="T7" fmla="*/ 20 h 20"/>
                <a:gd name="T8" fmla="*/ 6 w 23"/>
                <a:gd name="T9" fmla="*/ 20 h 20"/>
                <a:gd name="T10" fmla="*/ 9 w 23"/>
                <a:gd name="T11" fmla="*/ 20 h 20"/>
                <a:gd name="T12" fmla="*/ 12 w 23"/>
                <a:gd name="T13" fmla="*/ 20 h 20"/>
                <a:gd name="T14" fmla="*/ 23 w 23"/>
                <a:gd name="T15" fmla="*/ 12 h 20"/>
                <a:gd name="T16" fmla="*/ 23 w 23"/>
                <a:gd name="T17" fmla="*/ 9 h 20"/>
                <a:gd name="T18" fmla="*/ 23 w 23"/>
                <a:gd name="T19" fmla="*/ 6 h 20"/>
                <a:gd name="T20" fmla="*/ 23 w 23"/>
                <a:gd name="T21" fmla="*/ 3 h 20"/>
                <a:gd name="T22" fmla="*/ 20 w 23"/>
                <a:gd name="T23" fmla="*/ 0 h 20"/>
                <a:gd name="T24" fmla="*/ 17 w 23"/>
                <a:gd name="T25" fmla="*/ 0 h 20"/>
                <a:gd name="T26" fmla="*/ 14 w 23"/>
                <a:gd name="T27" fmla="*/ 3 h 20"/>
                <a:gd name="T28" fmla="*/ 3 w 23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92" name="Line 1101"/>
            <p:cNvSpPr>
              <a:spLocks noChangeShapeType="1"/>
            </p:cNvSpPr>
            <p:nvPr/>
          </p:nvSpPr>
          <p:spPr bwMode="auto">
            <a:xfrm flipV="1">
              <a:off x="3035" y="241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93" name="Freeform 1102"/>
            <p:cNvSpPr>
              <a:spLocks/>
            </p:cNvSpPr>
            <p:nvPr/>
          </p:nvSpPr>
          <p:spPr bwMode="auto">
            <a:xfrm>
              <a:off x="3030" y="2400"/>
              <a:ext cx="19" cy="22"/>
            </a:xfrm>
            <a:custGeom>
              <a:avLst/>
              <a:gdLst>
                <a:gd name="T0" fmla="*/ 2 w 19"/>
                <a:gd name="T1" fmla="*/ 14 h 22"/>
                <a:gd name="T2" fmla="*/ 0 w 19"/>
                <a:gd name="T3" fmla="*/ 17 h 22"/>
                <a:gd name="T4" fmla="*/ 0 w 19"/>
                <a:gd name="T5" fmla="*/ 19 h 22"/>
                <a:gd name="T6" fmla="*/ 2 w 19"/>
                <a:gd name="T7" fmla="*/ 22 h 22"/>
                <a:gd name="T8" fmla="*/ 5 w 19"/>
                <a:gd name="T9" fmla="*/ 22 h 22"/>
                <a:gd name="T10" fmla="*/ 8 w 19"/>
                <a:gd name="T11" fmla="*/ 22 h 22"/>
                <a:gd name="T12" fmla="*/ 11 w 19"/>
                <a:gd name="T13" fmla="*/ 22 h 22"/>
                <a:gd name="T14" fmla="*/ 19 w 19"/>
                <a:gd name="T15" fmla="*/ 11 h 22"/>
                <a:gd name="T16" fmla="*/ 19 w 19"/>
                <a:gd name="T17" fmla="*/ 8 h 22"/>
                <a:gd name="T18" fmla="*/ 19 w 19"/>
                <a:gd name="T19" fmla="*/ 5 h 22"/>
                <a:gd name="T20" fmla="*/ 19 w 19"/>
                <a:gd name="T21" fmla="*/ 3 h 22"/>
                <a:gd name="T22" fmla="*/ 16 w 19"/>
                <a:gd name="T23" fmla="*/ 0 h 22"/>
                <a:gd name="T24" fmla="*/ 14 w 19"/>
                <a:gd name="T25" fmla="*/ 0 h 22"/>
                <a:gd name="T26" fmla="*/ 11 w 19"/>
                <a:gd name="T27" fmla="*/ 3 h 22"/>
                <a:gd name="T28" fmla="*/ 2 w 19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2" y="14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94" name="Freeform 1103"/>
            <p:cNvSpPr>
              <a:spLocks/>
            </p:cNvSpPr>
            <p:nvPr/>
          </p:nvSpPr>
          <p:spPr bwMode="auto">
            <a:xfrm>
              <a:off x="3046" y="2383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95" name="Freeform 1104"/>
            <p:cNvSpPr>
              <a:spLocks/>
            </p:cNvSpPr>
            <p:nvPr/>
          </p:nvSpPr>
          <p:spPr bwMode="auto">
            <a:xfrm>
              <a:off x="3055" y="2364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96" name="Line 1105"/>
            <p:cNvSpPr>
              <a:spLocks noChangeShapeType="1"/>
            </p:cNvSpPr>
            <p:nvPr/>
          </p:nvSpPr>
          <p:spPr bwMode="auto">
            <a:xfrm>
              <a:off x="3072" y="236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97" name="Line 1106"/>
            <p:cNvSpPr>
              <a:spLocks noChangeShapeType="1"/>
            </p:cNvSpPr>
            <p:nvPr/>
          </p:nvSpPr>
          <p:spPr bwMode="auto">
            <a:xfrm flipV="1">
              <a:off x="3080" y="2352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98" name="Freeform 1107"/>
            <p:cNvSpPr>
              <a:spLocks/>
            </p:cNvSpPr>
            <p:nvPr/>
          </p:nvSpPr>
          <p:spPr bwMode="auto">
            <a:xfrm>
              <a:off x="3083" y="2327"/>
              <a:ext cx="19" cy="20"/>
            </a:xfrm>
            <a:custGeom>
              <a:avLst/>
              <a:gdLst>
                <a:gd name="T0" fmla="*/ 3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3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7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3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99" name="Freeform 1108"/>
            <p:cNvSpPr>
              <a:spLocks/>
            </p:cNvSpPr>
            <p:nvPr/>
          </p:nvSpPr>
          <p:spPr bwMode="auto">
            <a:xfrm>
              <a:off x="3102" y="2319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9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00" name="Freeform 1109"/>
            <p:cNvSpPr>
              <a:spLocks/>
            </p:cNvSpPr>
            <p:nvPr/>
          </p:nvSpPr>
          <p:spPr bwMode="auto">
            <a:xfrm>
              <a:off x="3119" y="2310"/>
              <a:ext cx="22" cy="20"/>
            </a:xfrm>
            <a:custGeom>
              <a:avLst/>
              <a:gdLst>
                <a:gd name="T0" fmla="*/ 3 w 22"/>
                <a:gd name="T1" fmla="*/ 12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6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2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20 w 22"/>
                <a:gd name="T23" fmla="*/ 0 h 20"/>
                <a:gd name="T24" fmla="*/ 17 w 22"/>
                <a:gd name="T25" fmla="*/ 0 h 20"/>
                <a:gd name="T26" fmla="*/ 14 w 22"/>
                <a:gd name="T27" fmla="*/ 3 h 20"/>
                <a:gd name="T28" fmla="*/ 3 w 22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01" name="Line 1110"/>
            <p:cNvSpPr>
              <a:spLocks noChangeShapeType="1"/>
            </p:cNvSpPr>
            <p:nvPr/>
          </p:nvSpPr>
          <p:spPr bwMode="auto">
            <a:xfrm>
              <a:off x="3144" y="231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02" name="Freeform 1111"/>
            <p:cNvSpPr>
              <a:spLocks/>
            </p:cNvSpPr>
            <p:nvPr/>
          </p:nvSpPr>
          <p:spPr bwMode="auto">
            <a:xfrm>
              <a:off x="3139" y="2299"/>
              <a:ext cx="19" cy="23"/>
            </a:xfrm>
            <a:custGeom>
              <a:avLst/>
              <a:gdLst>
                <a:gd name="T0" fmla="*/ 2 w 19"/>
                <a:gd name="T1" fmla="*/ 14 h 23"/>
                <a:gd name="T2" fmla="*/ 0 w 19"/>
                <a:gd name="T3" fmla="*/ 17 h 23"/>
                <a:gd name="T4" fmla="*/ 0 w 19"/>
                <a:gd name="T5" fmla="*/ 20 h 23"/>
                <a:gd name="T6" fmla="*/ 2 w 19"/>
                <a:gd name="T7" fmla="*/ 23 h 23"/>
                <a:gd name="T8" fmla="*/ 5 w 19"/>
                <a:gd name="T9" fmla="*/ 23 h 23"/>
                <a:gd name="T10" fmla="*/ 8 w 19"/>
                <a:gd name="T11" fmla="*/ 23 h 23"/>
                <a:gd name="T12" fmla="*/ 11 w 19"/>
                <a:gd name="T13" fmla="*/ 23 h 23"/>
                <a:gd name="T14" fmla="*/ 19 w 19"/>
                <a:gd name="T15" fmla="*/ 11 h 23"/>
                <a:gd name="T16" fmla="*/ 19 w 19"/>
                <a:gd name="T17" fmla="*/ 9 h 23"/>
                <a:gd name="T18" fmla="*/ 19 w 19"/>
                <a:gd name="T19" fmla="*/ 6 h 23"/>
                <a:gd name="T20" fmla="*/ 19 w 19"/>
                <a:gd name="T21" fmla="*/ 3 h 23"/>
                <a:gd name="T22" fmla="*/ 16 w 19"/>
                <a:gd name="T23" fmla="*/ 0 h 23"/>
                <a:gd name="T24" fmla="*/ 14 w 19"/>
                <a:gd name="T25" fmla="*/ 0 h 23"/>
                <a:gd name="T26" fmla="*/ 11 w 19"/>
                <a:gd name="T27" fmla="*/ 3 h 23"/>
                <a:gd name="T28" fmla="*/ 2 w 19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03" name="Freeform 1112"/>
            <p:cNvSpPr>
              <a:spLocks/>
            </p:cNvSpPr>
            <p:nvPr/>
          </p:nvSpPr>
          <p:spPr bwMode="auto">
            <a:xfrm>
              <a:off x="3155" y="2299"/>
              <a:ext cx="23" cy="23"/>
            </a:xfrm>
            <a:custGeom>
              <a:avLst/>
              <a:gdLst>
                <a:gd name="T0" fmla="*/ 12 w 23"/>
                <a:gd name="T1" fmla="*/ 3 h 23"/>
                <a:gd name="T2" fmla="*/ 9 w 23"/>
                <a:gd name="T3" fmla="*/ 0 h 23"/>
                <a:gd name="T4" fmla="*/ 6 w 23"/>
                <a:gd name="T5" fmla="*/ 0 h 23"/>
                <a:gd name="T6" fmla="*/ 3 w 23"/>
                <a:gd name="T7" fmla="*/ 3 h 23"/>
                <a:gd name="T8" fmla="*/ 0 w 23"/>
                <a:gd name="T9" fmla="*/ 6 h 23"/>
                <a:gd name="T10" fmla="*/ 0 w 23"/>
                <a:gd name="T11" fmla="*/ 9 h 23"/>
                <a:gd name="T12" fmla="*/ 3 w 23"/>
                <a:gd name="T13" fmla="*/ 11 h 23"/>
                <a:gd name="T14" fmla="*/ 14 w 23"/>
                <a:gd name="T15" fmla="*/ 23 h 23"/>
                <a:gd name="T16" fmla="*/ 17 w 23"/>
                <a:gd name="T17" fmla="*/ 23 h 23"/>
                <a:gd name="T18" fmla="*/ 20 w 23"/>
                <a:gd name="T19" fmla="*/ 23 h 23"/>
                <a:gd name="T20" fmla="*/ 23 w 23"/>
                <a:gd name="T21" fmla="*/ 23 h 23"/>
                <a:gd name="T22" fmla="*/ 23 w 23"/>
                <a:gd name="T23" fmla="*/ 20 h 23"/>
                <a:gd name="T24" fmla="*/ 23 w 23"/>
                <a:gd name="T25" fmla="*/ 17 h 23"/>
                <a:gd name="T26" fmla="*/ 23 w 23"/>
                <a:gd name="T27" fmla="*/ 14 h 23"/>
                <a:gd name="T28" fmla="*/ 12 w 23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3"/>
                <a:gd name="T47" fmla="*/ 23 w 23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3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04" name="Line 1113"/>
            <p:cNvSpPr>
              <a:spLocks noChangeShapeType="1"/>
            </p:cNvSpPr>
            <p:nvPr/>
          </p:nvSpPr>
          <p:spPr bwMode="auto">
            <a:xfrm>
              <a:off x="3172" y="2316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05" name="Freeform 1114"/>
            <p:cNvSpPr>
              <a:spLocks/>
            </p:cNvSpPr>
            <p:nvPr/>
          </p:nvSpPr>
          <p:spPr bwMode="auto">
            <a:xfrm>
              <a:off x="3183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06" name="Line 1115"/>
            <p:cNvSpPr>
              <a:spLocks noChangeShapeType="1"/>
            </p:cNvSpPr>
            <p:nvPr/>
          </p:nvSpPr>
          <p:spPr bwMode="auto">
            <a:xfrm>
              <a:off x="3197" y="2324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07" name="Line 1116"/>
            <p:cNvSpPr>
              <a:spLocks noChangeShapeType="1"/>
            </p:cNvSpPr>
            <p:nvPr/>
          </p:nvSpPr>
          <p:spPr bwMode="auto">
            <a:xfrm>
              <a:off x="3209" y="233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08" name="Line 1117"/>
            <p:cNvSpPr>
              <a:spLocks noChangeShapeType="1"/>
            </p:cNvSpPr>
            <p:nvPr/>
          </p:nvSpPr>
          <p:spPr bwMode="auto">
            <a:xfrm>
              <a:off x="3225" y="234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09" name="Freeform 1118"/>
            <p:cNvSpPr>
              <a:spLocks/>
            </p:cNvSpPr>
            <p:nvPr/>
          </p:nvSpPr>
          <p:spPr bwMode="auto">
            <a:xfrm>
              <a:off x="3220" y="2336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5 w 22"/>
                <a:gd name="T5" fmla="*/ 0 h 22"/>
                <a:gd name="T6" fmla="*/ 3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10" name="Line 1119"/>
            <p:cNvSpPr>
              <a:spLocks noChangeShapeType="1"/>
            </p:cNvSpPr>
            <p:nvPr/>
          </p:nvSpPr>
          <p:spPr bwMode="auto">
            <a:xfrm>
              <a:off x="3245" y="23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11" name="Freeform 1120"/>
            <p:cNvSpPr>
              <a:spLocks/>
            </p:cNvSpPr>
            <p:nvPr/>
          </p:nvSpPr>
          <p:spPr bwMode="auto">
            <a:xfrm>
              <a:off x="3239" y="2355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12" name="Line 1121"/>
            <p:cNvSpPr>
              <a:spLocks noChangeShapeType="1"/>
            </p:cNvSpPr>
            <p:nvPr/>
          </p:nvSpPr>
          <p:spPr bwMode="auto">
            <a:xfrm>
              <a:off x="3253" y="2380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13" name="Line 1122"/>
            <p:cNvSpPr>
              <a:spLocks noChangeShapeType="1"/>
            </p:cNvSpPr>
            <p:nvPr/>
          </p:nvSpPr>
          <p:spPr bwMode="auto">
            <a:xfrm>
              <a:off x="3262" y="238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14" name="Freeform 1123"/>
            <p:cNvSpPr>
              <a:spLocks/>
            </p:cNvSpPr>
            <p:nvPr/>
          </p:nvSpPr>
          <p:spPr bwMode="auto">
            <a:xfrm>
              <a:off x="3256" y="2383"/>
              <a:ext cx="23" cy="20"/>
            </a:xfrm>
            <a:custGeom>
              <a:avLst/>
              <a:gdLst>
                <a:gd name="T0" fmla="*/ 11 w 23"/>
                <a:gd name="T1" fmla="*/ 3 h 20"/>
                <a:gd name="T2" fmla="*/ 9 w 23"/>
                <a:gd name="T3" fmla="*/ 0 h 20"/>
                <a:gd name="T4" fmla="*/ 6 w 23"/>
                <a:gd name="T5" fmla="*/ 0 h 20"/>
                <a:gd name="T6" fmla="*/ 3 w 23"/>
                <a:gd name="T7" fmla="*/ 3 h 20"/>
                <a:gd name="T8" fmla="*/ 0 w 23"/>
                <a:gd name="T9" fmla="*/ 6 h 20"/>
                <a:gd name="T10" fmla="*/ 0 w 23"/>
                <a:gd name="T11" fmla="*/ 9 h 20"/>
                <a:gd name="T12" fmla="*/ 3 w 23"/>
                <a:gd name="T13" fmla="*/ 11 h 20"/>
                <a:gd name="T14" fmla="*/ 14 w 23"/>
                <a:gd name="T15" fmla="*/ 20 h 20"/>
                <a:gd name="T16" fmla="*/ 17 w 23"/>
                <a:gd name="T17" fmla="*/ 20 h 20"/>
                <a:gd name="T18" fmla="*/ 20 w 23"/>
                <a:gd name="T19" fmla="*/ 20 h 20"/>
                <a:gd name="T20" fmla="*/ 23 w 23"/>
                <a:gd name="T21" fmla="*/ 20 h 20"/>
                <a:gd name="T22" fmla="*/ 23 w 23"/>
                <a:gd name="T23" fmla="*/ 17 h 20"/>
                <a:gd name="T24" fmla="*/ 23 w 23"/>
                <a:gd name="T25" fmla="*/ 14 h 20"/>
                <a:gd name="T26" fmla="*/ 23 w 23"/>
                <a:gd name="T27" fmla="*/ 11 h 20"/>
                <a:gd name="T28" fmla="*/ 11 w 23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15" name="Line 1124"/>
            <p:cNvSpPr>
              <a:spLocks noChangeShapeType="1"/>
            </p:cNvSpPr>
            <p:nvPr/>
          </p:nvSpPr>
          <p:spPr bwMode="auto">
            <a:xfrm>
              <a:off x="3273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16" name="Line 1125"/>
            <p:cNvSpPr>
              <a:spLocks noChangeShapeType="1"/>
            </p:cNvSpPr>
            <p:nvPr/>
          </p:nvSpPr>
          <p:spPr bwMode="auto">
            <a:xfrm>
              <a:off x="3281" y="2405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17" name="Freeform 1126"/>
            <p:cNvSpPr>
              <a:spLocks/>
            </p:cNvSpPr>
            <p:nvPr/>
          </p:nvSpPr>
          <p:spPr bwMode="auto">
            <a:xfrm>
              <a:off x="3284" y="2419"/>
              <a:ext cx="20" cy="28"/>
            </a:xfrm>
            <a:custGeom>
              <a:avLst/>
              <a:gdLst>
                <a:gd name="T0" fmla="*/ 11 w 20"/>
                <a:gd name="T1" fmla="*/ 6 h 28"/>
                <a:gd name="T2" fmla="*/ 11 w 20"/>
                <a:gd name="T3" fmla="*/ 3 h 28"/>
                <a:gd name="T4" fmla="*/ 8 w 20"/>
                <a:gd name="T5" fmla="*/ 0 h 28"/>
                <a:gd name="T6" fmla="*/ 6 w 20"/>
                <a:gd name="T7" fmla="*/ 0 h 28"/>
                <a:gd name="T8" fmla="*/ 3 w 20"/>
                <a:gd name="T9" fmla="*/ 3 h 28"/>
                <a:gd name="T10" fmla="*/ 0 w 20"/>
                <a:gd name="T11" fmla="*/ 6 h 28"/>
                <a:gd name="T12" fmla="*/ 0 w 20"/>
                <a:gd name="T13" fmla="*/ 9 h 28"/>
                <a:gd name="T14" fmla="*/ 8 w 20"/>
                <a:gd name="T15" fmla="*/ 26 h 28"/>
                <a:gd name="T16" fmla="*/ 11 w 20"/>
                <a:gd name="T17" fmla="*/ 28 h 28"/>
                <a:gd name="T18" fmla="*/ 14 w 20"/>
                <a:gd name="T19" fmla="*/ 28 h 28"/>
                <a:gd name="T20" fmla="*/ 17 w 20"/>
                <a:gd name="T21" fmla="*/ 28 h 28"/>
                <a:gd name="T22" fmla="*/ 20 w 20"/>
                <a:gd name="T23" fmla="*/ 28 h 28"/>
                <a:gd name="T24" fmla="*/ 20 w 20"/>
                <a:gd name="T25" fmla="*/ 26 h 28"/>
                <a:gd name="T26" fmla="*/ 20 w 20"/>
                <a:gd name="T27" fmla="*/ 23 h 28"/>
                <a:gd name="T28" fmla="*/ 11 w 20"/>
                <a:gd name="T29" fmla="*/ 6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18" name="Line 1127"/>
            <p:cNvSpPr>
              <a:spLocks noChangeShapeType="1"/>
            </p:cNvSpPr>
            <p:nvPr/>
          </p:nvSpPr>
          <p:spPr bwMode="auto">
            <a:xfrm>
              <a:off x="3298" y="2442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19" name="Line 1128"/>
            <p:cNvSpPr>
              <a:spLocks noChangeShapeType="1"/>
            </p:cNvSpPr>
            <p:nvPr/>
          </p:nvSpPr>
          <p:spPr bwMode="auto">
            <a:xfrm>
              <a:off x="3298" y="2453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20" name="Freeform 1129"/>
            <p:cNvSpPr>
              <a:spLocks/>
            </p:cNvSpPr>
            <p:nvPr/>
          </p:nvSpPr>
          <p:spPr bwMode="auto">
            <a:xfrm>
              <a:off x="3304" y="2456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21" name="Freeform 1130"/>
            <p:cNvSpPr>
              <a:spLocks/>
            </p:cNvSpPr>
            <p:nvPr/>
          </p:nvSpPr>
          <p:spPr bwMode="auto">
            <a:xfrm>
              <a:off x="3312" y="2473"/>
              <a:ext cx="20" cy="22"/>
            </a:xfrm>
            <a:custGeom>
              <a:avLst/>
              <a:gdLst>
                <a:gd name="T0" fmla="*/ 11 w 20"/>
                <a:gd name="T1" fmla="*/ 2 h 22"/>
                <a:gd name="T2" fmla="*/ 8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1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1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22" name="Line 1131"/>
            <p:cNvSpPr>
              <a:spLocks noChangeShapeType="1"/>
            </p:cNvSpPr>
            <p:nvPr/>
          </p:nvSpPr>
          <p:spPr bwMode="auto">
            <a:xfrm>
              <a:off x="3326" y="249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23" name="Freeform 1132"/>
            <p:cNvSpPr>
              <a:spLocks/>
            </p:cNvSpPr>
            <p:nvPr/>
          </p:nvSpPr>
          <p:spPr bwMode="auto">
            <a:xfrm>
              <a:off x="3320" y="2501"/>
              <a:ext cx="23" cy="22"/>
            </a:xfrm>
            <a:custGeom>
              <a:avLst/>
              <a:gdLst>
                <a:gd name="T0" fmla="*/ 12 w 23"/>
                <a:gd name="T1" fmla="*/ 2 h 22"/>
                <a:gd name="T2" fmla="*/ 9 w 23"/>
                <a:gd name="T3" fmla="*/ 0 h 22"/>
                <a:gd name="T4" fmla="*/ 6 w 23"/>
                <a:gd name="T5" fmla="*/ 0 h 22"/>
                <a:gd name="T6" fmla="*/ 3 w 23"/>
                <a:gd name="T7" fmla="*/ 2 h 22"/>
                <a:gd name="T8" fmla="*/ 0 w 23"/>
                <a:gd name="T9" fmla="*/ 5 h 22"/>
                <a:gd name="T10" fmla="*/ 0 w 23"/>
                <a:gd name="T11" fmla="*/ 8 h 22"/>
                <a:gd name="T12" fmla="*/ 3 w 23"/>
                <a:gd name="T13" fmla="*/ 11 h 22"/>
                <a:gd name="T14" fmla="*/ 14 w 23"/>
                <a:gd name="T15" fmla="*/ 22 h 22"/>
                <a:gd name="T16" fmla="*/ 17 w 23"/>
                <a:gd name="T17" fmla="*/ 22 h 22"/>
                <a:gd name="T18" fmla="*/ 20 w 23"/>
                <a:gd name="T19" fmla="*/ 22 h 22"/>
                <a:gd name="T20" fmla="*/ 23 w 23"/>
                <a:gd name="T21" fmla="*/ 22 h 22"/>
                <a:gd name="T22" fmla="*/ 23 w 23"/>
                <a:gd name="T23" fmla="*/ 19 h 22"/>
                <a:gd name="T24" fmla="*/ 23 w 23"/>
                <a:gd name="T25" fmla="*/ 16 h 22"/>
                <a:gd name="T26" fmla="*/ 23 w 23"/>
                <a:gd name="T27" fmla="*/ 14 h 22"/>
                <a:gd name="T28" fmla="*/ 12 w 23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2"/>
                <a:gd name="T47" fmla="*/ 23 w 2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24" name="Freeform 1133"/>
            <p:cNvSpPr>
              <a:spLocks/>
            </p:cNvSpPr>
            <p:nvPr/>
          </p:nvSpPr>
          <p:spPr bwMode="auto">
            <a:xfrm>
              <a:off x="3332" y="2512"/>
              <a:ext cx="19" cy="28"/>
            </a:xfrm>
            <a:custGeom>
              <a:avLst/>
              <a:gdLst>
                <a:gd name="T0" fmla="*/ 11 w 19"/>
                <a:gd name="T1" fmla="*/ 5 h 28"/>
                <a:gd name="T2" fmla="*/ 11 w 19"/>
                <a:gd name="T3" fmla="*/ 3 h 28"/>
                <a:gd name="T4" fmla="*/ 8 w 19"/>
                <a:gd name="T5" fmla="*/ 0 h 28"/>
                <a:gd name="T6" fmla="*/ 5 w 19"/>
                <a:gd name="T7" fmla="*/ 0 h 28"/>
                <a:gd name="T8" fmla="*/ 2 w 19"/>
                <a:gd name="T9" fmla="*/ 3 h 28"/>
                <a:gd name="T10" fmla="*/ 0 w 19"/>
                <a:gd name="T11" fmla="*/ 5 h 28"/>
                <a:gd name="T12" fmla="*/ 0 w 19"/>
                <a:gd name="T13" fmla="*/ 8 h 28"/>
                <a:gd name="T14" fmla="*/ 8 w 19"/>
                <a:gd name="T15" fmla="*/ 25 h 28"/>
                <a:gd name="T16" fmla="*/ 11 w 19"/>
                <a:gd name="T17" fmla="*/ 28 h 28"/>
                <a:gd name="T18" fmla="*/ 14 w 19"/>
                <a:gd name="T19" fmla="*/ 28 h 28"/>
                <a:gd name="T20" fmla="*/ 16 w 19"/>
                <a:gd name="T21" fmla="*/ 28 h 28"/>
                <a:gd name="T22" fmla="*/ 19 w 19"/>
                <a:gd name="T23" fmla="*/ 28 h 28"/>
                <a:gd name="T24" fmla="*/ 19 w 19"/>
                <a:gd name="T25" fmla="*/ 25 h 28"/>
                <a:gd name="T26" fmla="*/ 19 w 19"/>
                <a:gd name="T27" fmla="*/ 22 h 28"/>
                <a:gd name="T28" fmla="*/ 11 w 19"/>
                <a:gd name="T29" fmla="*/ 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11" y="5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25" name="Line 1134"/>
            <p:cNvSpPr>
              <a:spLocks noChangeShapeType="1"/>
            </p:cNvSpPr>
            <p:nvPr/>
          </p:nvSpPr>
          <p:spPr bwMode="auto">
            <a:xfrm>
              <a:off x="3346" y="2534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26" name="Line 1135"/>
            <p:cNvSpPr>
              <a:spLocks noChangeShapeType="1"/>
            </p:cNvSpPr>
            <p:nvPr/>
          </p:nvSpPr>
          <p:spPr bwMode="auto">
            <a:xfrm>
              <a:off x="3354" y="255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27" name="Freeform 1136"/>
            <p:cNvSpPr>
              <a:spLocks/>
            </p:cNvSpPr>
            <p:nvPr/>
          </p:nvSpPr>
          <p:spPr bwMode="auto">
            <a:xfrm>
              <a:off x="3348" y="2557"/>
              <a:ext cx="20" cy="16"/>
            </a:xfrm>
            <a:custGeom>
              <a:avLst/>
              <a:gdLst>
                <a:gd name="T0" fmla="*/ 12 w 20"/>
                <a:gd name="T1" fmla="*/ 0 h 16"/>
                <a:gd name="T2" fmla="*/ 9 w 20"/>
                <a:gd name="T3" fmla="*/ 0 h 16"/>
                <a:gd name="T4" fmla="*/ 6 w 20"/>
                <a:gd name="T5" fmla="*/ 0 h 16"/>
                <a:gd name="T6" fmla="*/ 3 w 20"/>
                <a:gd name="T7" fmla="*/ 0 h 16"/>
                <a:gd name="T8" fmla="*/ 0 w 20"/>
                <a:gd name="T9" fmla="*/ 2 h 16"/>
                <a:gd name="T10" fmla="*/ 0 w 20"/>
                <a:gd name="T11" fmla="*/ 5 h 16"/>
                <a:gd name="T12" fmla="*/ 3 w 20"/>
                <a:gd name="T13" fmla="*/ 8 h 16"/>
                <a:gd name="T14" fmla="*/ 12 w 20"/>
                <a:gd name="T15" fmla="*/ 16 h 16"/>
                <a:gd name="T16" fmla="*/ 14 w 20"/>
                <a:gd name="T17" fmla="*/ 16 h 16"/>
                <a:gd name="T18" fmla="*/ 17 w 20"/>
                <a:gd name="T19" fmla="*/ 16 h 16"/>
                <a:gd name="T20" fmla="*/ 20 w 20"/>
                <a:gd name="T21" fmla="*/ 16 h 16"/>
                <a:gd name="T22" fmla="*/ 20 w 20"/>
                <a:gd name="T23" fmla="*/ 14 h 16"/>
                <a:gd name="T24" fmla="*/ 20 w 20"/>
                <a:gd name="T25" fmla="*/ 11 h 16"/>
                <a:gd name="T26" fmla="*/ 20 w 20"/>
                <a:gd name="T27" fmla="*/ 8 h 16"/>
                <a:gd name="T28" fmla="*/ 12 w 20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6"/>
                <a:gd name="T47" fmla="*/ 20 w 2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6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28" name="Line 1137"/>
            <p:cNvSpPr>
              <a:spLocks noChangeShapeType="1"/>
            </p:cNvSpPr>
            <p:nvPr/>
          </p:nvSpPr>
          <p:spPr bwMode="auto">
            <a:xfrm>
              <a:off x="3362" y="257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29" name="Line 1138"/>
            <p:cNvSpPr>
              <a:spLocks noChangeShapeType="1"/>
            </p:cNvSpPr>
            <p:nvPr/>
          </p:nvSpPr>
          <p:spPr bwMode="auto">
            <a:xfrm>
              <a:off x="3374" y="259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30" name="Line 1139"/>
            <p:cNvSpPr>
              <a:spLocks noChangeShapeType="1"/>
            </p:cNvSpPr>
            <p:nvPr/>
          </p:nvSpPr>
          <p:spPr bwMode="auto">
            <a:xfrm>
              <a:off x="3374" y="259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31" name="Line 1140"/>
            <p:cNvSpPr>
              <a:spLocks noChangeShapeType="1"/>
            </p:cNvSpPr>
            <p:nvPr/>
          </p:nvSpPr>
          <p:spPr bwMode="auto">
            <a:xfrm>
              <a:off x="3382" y="2612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32" name="Freeform 1141"/>
            <p:cNvSpPr>
              <a:spLocks/>
            </p:cNvSpPr>
            <p:nvPr/>
          </p:nvSpPr>
          <p:spPr bwMode="auto">
            <a:xfrm>
              <a:off x="3376" y="2626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33" name="Freeform 1142"/>
            <p:cNvSpPr>
              <a:spLocks/>
            </p:cNvSpPr>
            <p:nvPr/>
          </p:nvSpPr>
          <p:spPr bwMode="auto">
            <a:xfrm>
              <a:off x="3385" y="2646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8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34" name="Freeform 1143"/>
            <p:cNvSpPr>
              <a:spLocks/>
            </p:cNvSpPr>
            <p:nvPr/>
          </p:nvSpPr>
          <p:spPr bwMode="auto">
            <a:xfrm>
              <a:off x="3396" y="2654"/>
              <a:ext cx="20" cy="28"/>
            </a:xfrm>
            <a:custGeom>
              <a:avLst/>
              <a:gdLst>
                <a:gd name="T0" fmla="*/ 11 w 20"/>
                <a:gd name="T1" fmla="*/ 6 h 28"/>
                <a:gd name="T2" fmla="*/ 11 w 20"/>
                <a:gd name="T3" fmla="*/ 3 h 28"/>
                <a:gd name="T4" fmla="*/ 8 w 20"/>
                <a:gd name="T5" fmla="*/ 0 h 28"/>
                <a:gd name="T6" fmla="*/ 6 w 20"/>
                <a:gd name="T7" fmla="*/ 0 h 28"/>
                <a:gd name="T8" fmla="*/ 3 w 20"/>
                <a:gd name="T9" fmla="*/ 3 h 28"/>
                <a:gd name="T10" fmla="*/ 0 w 20"/>
                <a:gd name="T11" fmla="*/ 6 h 28"/>
                <a:gd name="T12" fmla="*/ 0 w 20"/>
                <a:gd name="T13" fmla="*/ 9 h 28"/>
                <a:gd name="T14" fmla="*/ 8 w 20"/>
                <a:gd name="T15" fmla="*/ 26 h 28"/>
                <a:gd name="T16" fmla="*/ 11 w 20"/>
                <a:gd name="T17" fmla="*/ 28 h 28"/>
                <a:gd name="T18" fmla="*/ 14 w 20"/>
                <a:gd name="T19" fmla="*/ 28 h 28"/>
                <a:gd name="T20" fmla="*/ 17 w 20"/>
                <a:gd name="T21" fmla="*/ 28 h 28"/>
                <a:gd name="T22" fmla="*/ 20 w 20"/>
                <a:gd name="T23" fmla="*/ 28 h 28"/>
                <a:gd name="T24" fmla="*/ 20 w 20"/>
                <a:gd name="T25" fmla="*/ 26 h 28"/>
                <a:gd name="T26" fmla="*/ 20 w 20"/>
                <a:gd name="T27" fmla="*/ 23 h 28"/>
                <a:gd name="T28" fmla="*/ 11 w 20"/>
                <a:gd name="T29" fmla="*/ 6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35" name="Line 1144"/>
            <p:cNvSpPr>
              <a:spLocks noChangeShapeType="1"/>
            </p:cNvSpPr>
            <p:nvPr/>
          </p:nvSpPr>
          <p:spPr bwMode="auto">
            <a:xfrm>
              <a:off x="3410" y="2677"/>
              <a:ext cx="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36" name="Line 1145"/>
            <p:cNvSpPr>
              <a:spLocks noChangeShapeType="1"/>
            </p:cNvSpPr>
            <p:nvPr/>
          </p:nvSpPr>
          <p:spPr bwMode="auto">
            <a:xfrm>
              <a:off x="3418" y="269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37" name="Line 1146"/>
            <p:cNvSpPr>
              <a:spLocks noChangeShapeType="1"/>
            </p:cNvSpPr>
            <p:nvPr/>
          </p:nvSpPr>
          <p:spPr bwMode="auto">
            <a:xfrm>
              <a:off x="3427" y="2713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38" name="Freeform 1147"/>
            <p:cNvSpPr>
              <a:spLocks/>
            </p:cNvSpPr>
            <p:nvPr/>
          </p:nvSpPr>
          <p:spPr bwMode="auto">
            <a:xfrm>
              <a:off x="3421" y="2736"/>
              <a:ext cx="23" cy="19"/>
            </a:xfrm>
            <a:custGeom>
              <a:avLst/>
              <a:gdLst>
                <a:gd name="T0" fmla="*/ 11 w 23"/>
                <a:gd name="T1" fmla="*/ 2 h 19"/>
                <a:gd name="T2" fmla="*/ 9 w 23"/>
                <a:gd name="T3" fmla="*/ 0 h 19"/>
                <a:gd name="T4" fmla="*/ 6 w 23"/>
                <a:gd name="T5" fmla="*/ 0 h 19"/>
                <a:gd name="T6" fmla="*/ 3 w 23"/>
                <a:gd name="T7" fmla="*/ 2 h 19"/>
                <a:gd name="T8" fmla="*/ 0 w 23"/>
                <a:gd name="T9" fmla="*/ 5 h 19"/>
                <a:gd name="T10" fmla="*/ 0 w 23"/>
                <a:gd name="T11" fmla="*/ 8 h 19"/>
                <a:gd name="T12" fmla="*/ 3 w 23"/>
                <a:gd name="T13" fmla="*/ 11 h 19"/>
                <a:gd name="T14" fmla="*/ 14 w 23"/>
                <a:gd name="T15" fmla="*/ 19 h 19"/>
                <a:gd name="T16" fmla="*/ 17 w 23"/>
                <a:gd name="T17" fmla="*/ 19 h 19"/>
                <a:gd name="T18" fmla="*/ 20 w 23"/>
                <a:gd name="T19" fmla="*/ 19 h 19"/>
                <a:gd name="T20" fmla="*/ 23 w 23"/>
                <a:gd name="T21" fmla="*/ 19 h 19"/>
                <a:gd name="T22" fmla="*/ 23 w 23"/>
                <a:gd name="T23" fmla="*/ 16 h 19"/>
                <a:gd name="T24" fmla="*/ 23 w 23"/>
                <a:gd name="T25" fmla="*/ 14 h 19"/>
                <a:gd name="T26" fmla="*/ 23 w 23"/>
                <a:gd name="T27" fmla="*/ 11 h 19"/>
                <a:gd name="T28" fmla="*/ 11 w 23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9"/>
                <a:gd name="T47" fmla="*/ 23 w 23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9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39" name="Line 1148"/>
            <p:cNvSpPr>
              <a:spLocks noChangeShapeType="1"/>
            </p:cNvSpPr>
            <p:nvPr/>
          </p:nvSpPr>
          <p:spPr bwMode="auto">
            <a:xfrm>
              <a:off x="3438" y="276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40" name="Line 1149"/>
            <p:cNvSpPr>
              <a:spLocks noChangeShapeType="1"/>
            </p:cNvSpPr>
            <p:nvPr/>
          </p:nvSpPr>
          <p:spPr bwMode="auto">
            <a:xfrm>
              <a:off x="3446" y="276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41" name="Freeform 1150"/>
            <p:cNvSpPr>
              <a:spLocks/>
            </p:cNvSpPr>
            <p:nvPr/>
          </p:nvSpPr>
          <p:spPr bwMode="auto">
            <a:xfrm>
              <a:off x="3441" y="2772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8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42" name="Freeform 1151"/>
            <p:cNvSpPr>
              <a:spLocks/>
            </p:cNvSpPr>
            <p:nvPr/>
          </p:nvSpPr>
          <p:spPr bwMode="auto">
            <a:xfrm>
              <a:off x="3449" y="2792"/>
              <a:ext cx="17" cy="19"/>
            </a:xfrm>
            <a:custGeom>
              <a:avLst/>
              <a:gdLst>
                <a:gd name="T0" fmla="*/ 11 w 17"/>
                <a:gd name="T1" fmla="*/ 2 h 19"/>
                <a:gd name="T2" fmla="*/ 9 w 17"/>
                <a:gd name="T3" fmla="*/ 0 h 19"/>
                <a:gd name="T4" fmla="*/ 6 w 17"/>
                <a:gd name="T5" fmla="*/ 0 h 19"/>
                <a:gd name="T6" fmla="*/ 3 w 17"/>
                <a:gd name="T7" fmla="*/ 2 h 19"/>
                <a:gd name="T8" fmla="*/ 0 w 17"/>
                <a:gd name="T9" fmla="*/ 5 h 19"/>
                <a:gd name="T10" fmla="*/ 0 w 17"/>
                <a:gd name="T11" fmla="*/ 8 h 19"/>
                <a:gd name="T12" fmla="*/ 3 w 17"/>
                <a:gd name="T13" fmla="*/ 11 h 19"/>
                <a:gd name="T14" fmla="*/ 9 w 17"/>
                <a:gd name="T15" fmla="*/ 19 h 19"/>
                <a:gd name="T16" fmla="*/ 11 w 17"/>
                <a:gd name="T17" fmla="*/ 19 h 19"/>
                <a:gd name="T18" fmla="*/ 14 w 17"/>
                <a:gd name="T19" fmla="*/ 19 h 19"/>
                <a:gd name="T20" fmla="*/ 17 w 17"/>
                <a:gd name="T21" fmla="*/ 19 h 19"/>
                <a:gd name="T22" fmla="*/ 17 w 17"/>
                <a:gd name="T23" fmla="*/ 16 h 19"/>
                <a:gd name="T24" fmla="*/ 17 w 17"/>
                <a:gd name="T25" fmla="*/ 14 h 19"/>
                <a:gd name="T26" fmla="*/ 17 w 17"/>
                <a:gd name="T27" fmla="*/ 11 h 19"/>
                <a:gd name="T28" fmla="*/ 11 w 17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11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43" name="Freeform 1152"/>
            <p:cNvSpPr>
              <a:spLocks/>
            </p:cNvSpPr>
            <p:nvPr/>
          </p:nvSpPr>
          <p:spPr bwMode="auto">
            <a:xfrm>
              <a:off x="3455" y="2808"/>
              <a:ext cx="22" cy="23"/>
            </a:xfrm>
            <a:custGeom>
              <a:avLst/>
              <a:gdLst>
                <a:gd name="T0" fmla="*/ 11 w 22"/>
                <a:gd name="T1" fmla="*/ 3 h 23"/>
                <a:gd name="T2" fmla="*/ 8 w 22"/>
                <a:gd name="T3" fmla="*/ 0 h 23"/>
                <a:gd name="T4" fmla="*/ 5 w 22"/>
                <a:gd name="T5" fmla="*/ 0 h 23"/>
                <a:gd name="T6" fmla="*/ 3 w 22"/>
                <a:gd name="T7" fmla="*/ 3 h 23"/>
                <a:gd name="T8" fmla="*/ 0 w 22"/>
                <a:gd name="T9" fmla="*/ 6 h 23"/>
                <a:gd name="T10" fmla="*/ 0 w 22"/>
                <a:gd name="T11" fmla="*/ 9 h 23"/>
                <a:gd name="T12" fmla="*/ 3 w 22"/>
                <a:gd name="T13" fmla="*/ 12 h 23"/>
                <a:gd name="T14" fmla="*/ 14 w 22"/>
                <a:gd name="T15" fmla="*/ 23 h 23"/>
                <a:gd name="T16" fmla="*/ 16 w 22"/>
                <a:gd name="T17" fmla="*/ 23 h 23"/>
                <a:gd name="T18" fmla="*/ 19 w 22"/>
                <a:gd name="T19" fmla="*/ 23 h 23"/>
                <a:gd name="T20" fmla="*/ 22 w 22"/>
                <a:gd name="T21" fmla="*/ 23 h 23"/>
                <a:gd name="T22" fmla="*/ 22 w 22"/>
                <a:gd name="T23" fmla="*/ 20 h 23"/>
                <a:gd name="T24" fmla="*/ 22 w 22"/>
                <a:gd name="T25" fmla="*/ 17 h 23"/>
                <a:gd name="T26" fmla="*/ 22 w 22"/>
                <a:gd name="T27" fmla="*/ 14 h 23"/>
                <a:gd name="T28" fmla="*/ 11 w 22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44" name="Line 1153"/>
            <p:cNvSpPr>
              <a:spLocks noChangeShapeType="1"/>
            </p:cNvSpPr>
            <p:nvPr/>
          </p:nvSpPr>
          <p:spPr bwMode="auto">
            <a:xfrm>
              <a:off x="3471" y="2833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45" name="Line 1154"/>
            <p:cNvSpPr>
              <a:spLocks noChangeShapeType="1"/>
            </p:cNvSpPr>
            <p:nvPr/>
          </p:nvSpPr>
          <p:spPr bwMode="auto">
            <a:xfrm>
              <a:off x="3483" y="285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46" name="Line 1155"/>
            <p:cNvSpPr>
              <a:spLocks noChangeShapeType="1"/>
            </p:cNvSpPr>
            <p:nvPr/>
          </p:nvSpPr>
          <p:spPr bwMode="auto">
            <a:xfrm>
              <a:off x="3488" y="2870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47" name="Line 1156"/>
            <p:cNvSpPr>
              <a:spLocks noChangeShapeType="1"/>
            </p:cNvSpPr>
            <p:nvPr/>
          </p:nvSpPr>
          <p:spPr bwMode="auto">
            <a:xfrm>
              <a:off x="3499" y="2884"/>
              <a:ext cx="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48" name="Line 1157"/>
            <p:cNvSpPr>
              <a:spLocks noChangeShapeType="1"/>
            </p:cNvSpPr>
            <p:nvPr/>
          </p:nvSpPr>
          <p:spPr bwMode="auto">
            <a:xfrm>
              <a:off x="3511" y="290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49" name="Line 1158"/>
            <p:cNvSpPr>
              <a:spLocks noChangeShapeType="1"/>
            </p:cNvSpPr>
            <p:nvPr/>
          </p:nvSpPr>
          <p:spPr bwMode="auto">
            <a:xfrm>
              <a:off x="3511" y="291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50" name="Line 1159"/>
            <p:cNvSpPr>
              <a:spLocks noChangeShapeType="1"/>
            </p:cNvSpPr>
            <p:nvPr/>
          </p:nvSpPr>
          <p:spPr bwMode="auto">
            <a:xfrm>
              <a:off x="3516" y="2920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51" name="Freeform 1160"/>
            <p:cNvSpPr>
              <a:spLocks/>
            </p:cNvSpPr>
            <p:nvPr/>
          </p:nvSpPr>
          <p:spPr bwMode="auto">
            <a:xfrm>
              <a:off x="3522" y="2934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52" name="Line 1161"/>
            <p:cNvSpPr>
              <a:spLocks noChangeShapeType="1"/>
            </p:cNvSpPr>
            <p:nvPr/>
          </p:nvSpPr>
          <p:spPr bwMode="auto">
            <a:xfrm>
              <a:off x="3539" y="295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53" name="Line 1162"/>
            <p:cNvSpPr>
              <a:spLocks noChangeShapeType="1"/>
            </p:cNvSpPr>
            <p:nvPr/>
          </p:nvSpPr>
          <p:spPr bwMode="auto">
            <a:xfrm>
              <a:off x="3539" y="2968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54" name="Freeform 1163"/>
            <p:cNvSpPr>
              <a:spLocks/>
            </p:cNvSpPr>
            <p:nvPr/>
          </p:nvSpPr>
          <p:spPr bwMode="auto">
            <a:xfrm>
              <a:off x="3539" y="2971"/>
              <a:ext cx="22" cy="19"/>
            </a:xfrm>
            <a:custGeom>
              <a:avLst/>
              <a:gdLst>
                <a:gd name="T0" fmla="*/ 11 w 22"/>
                <a:gd name="T1" fmla="*/ 2 h 19"/>
                <a:gd name="T2" fmla="*/ 8 w 22"/>
                <a:gd name="T3" fmla="*/ 0 h 19"/>
                <a:gd name="T4" fmla="*/ 5 w 22"/>
                <a:gd name="T5" fmla="*/ 0 h 19"/>
                <a:gd name="T6" fmla="*/ 2 w 22"/>
                <a:gd name="T7" fmla="*/ 2 h 19"/>
                <a:gd name="T8" fmla="*/ 0 w 22"/>
                <a:gd name="T9" fmla="*/ 5 h 19"/>
                <a:gd name="T10" fmla="*/ 0 w 22"/>
                <a:gd name="T11" fmla="*/ 8 h 19"/>
                <a:gd name="T12" fmla="*/ 2 w 22"/>
                <a:gd name="T13" fmla="*/ 11 h 19"/>
                <a:gd name="T14" fmla="*/ 14 w 22"/>
                <a:gd name="T15" fmla="*/ 19 h 19"/>
                <a:gd name="T16" fmla="*/ 16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6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55" name="Freeform 1164"/>
            <p:cNvSpPr>
              <a:spLocks/>
            </p:cNvSpPr>
            <p:nvPr/>
          </p:nvSpPr>
          <p:spPr bwMode="auto">
            <a:xfrm>
              <a:off x="3550" y="2990"/>
              <a:ext cx="14" cy="20"/>
            </a:xfrm>
            <a:custGeom>
              <a:avLst/>
              <a:gdLst>
                <a:gd name="T0" fmla="*/ 11 w 14"/>
                <a:gd name="T1" fmla="*/ 6 h 20"/>
                <a:gd name="T2" fmla="*/ 11 w 14"/>
                <a:gd name="T3" fmla="*/ 3 h 20"/>
                <a:gd name="T4" fmla="*/ 8 w 14"/>
                <a:gd name="T5" fmla="*/ 0 h 20"/>
                <a:gd name="T6" fmla="*/ 5 w 14"/>
                <a:gd name="T7" fmla="*/ 0 h 20"/>
                <a:gd name="T8" fmla="*/ 3 w 14"/>
                <a:gd name="T9" fmla="*/ 3 h 20"/>
                <a:gd name="T10" fmla="*/ 0 w 14"/>
                <a:gd name="T11" fmla="*/ 6 h 20"/>
                <a:gd name="T12" fmla="*/ 0 w 14"/>
                <a:gd name="T13" fmla="*/ 9 h 20"/>
                <a:gd name="T14" fmla="*/ 3 w 14"/>
                <a:gd name="T15" fmla="*/ 17 h 20"/>
                <a:gd name="T16" fmla="*/ 5 w 14"/>
                <a:gd name="T17" fmla="*/ 20 h 20"/>
                <a:gd name="T18" fmla="*/ 8 w 14"/>
                <a:gd name="T19" fmla="*/ 20 h 20"/>
                <a:gd name="T20" fmla="*/ 11 w 14"/>
                <a:gd name="T21" fmla="*/ 20 h 20"/>
                <a:gd name="T22" fmla="*/ 14 w 14"/>
                <a:gd name="T23" fmla="*/ 20 h 20"/>
                <a:gd name="T24" fmla="*/ 14 w 14"/>
                <a:gd name="T25" fmla="*/ 17 h 20"/>
                <a:gd name="T26" fmla="*/ 14 w 14"/>
                <a:gd name="T27" fmla="*/ 14 h 20"/>
                <a:gd name="T28" fmla="*/ 11 w 14"/>
                <a:gd name="T29" fmla="*/ 6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0"/>
                <a:gd name="T47" fmla="*/ 14 w 14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0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56" name="Line 1165"/>
            <p:cNvSpPr>
              <a:spLocks noChangeShapeType="1"/>
            </p:cNvSpPr>
            <p:nvPr/>
          </p:nvSpPr>
          <p:spPr bwMode="auto">
            <a:xfrm>
              <a:off x="3569" y="3013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57" name="Freeform 1166"/>
            <p:cNvSpPr>
              <a:spLocks/>
            </p:cNvSpPr>
            <p:nvPr/>
          </p:nvSpPr>
          <p:spPr bwMode="auto">
            <a:xfrm>
              <a:off x="3575" y="3027"/>
              <a:ext cx="17" cy="19"/>
            </a:xfrm>
            <a:custGeom>
              <a:avLst/>
              <a:gdLst>
                <a:gd name="T0" fmla="*/ 11 w 17"/>
                <a:gd name="T1" fmla="*/ 2 h 19"/>
                <a:gd name="T2" fmla="*/ 8 w 17"/>
                <a:gd name="T3" fmla="*/ 0 h 19"/>
                <a:gd name="T4" fmla="*/ 6 w 17"/>
                <a:gd name="T5" fmla="*/ 0 h 19"/>
                <a:gd name="T6" fmla="*/ 3 w 17"/>
                <a:gd name="T7" fmla="*/ 2 h 19"/>
                <a:gd name="T8" fmla="*/ 0 w 17"/>
                <a:gd name="T9" fmla="*/ 5 h 19"/>
                <a:gd name="T10" fmla="*/ 0 w 17"/>
                <a:gd name="T11" fmla="*/ 8 h 19"/>
                <a:gd name="T12" fmla="*/ 3 w 17"/>
                <a:gd name="T13" fmla="*/ 11 h 19"/>
                <a:gd name="T14" fmla="*/ 8 w 17"/>
                <a:gd name="T15" fmla="*/ 19 h 19"/>
                <a:gd name="T16" fmla="*/ 11 w 17"/>
                <a:gd name="T17" fmla="*/ 19 h 19"/>
                <a:gd name="T18" fmla="*/ 14 w 17"/>
                <a:gd name="T19" fmla="*/ 19 h 19"/>
                <a:gd name="T20" fmla="*/ 17 w 17"/>
                <a:gd name="T21" fmla="*/ 19 h 19"/>
                <a:gd name="T22" fmla="*/ 17 w 17"/>
                <a:gd name="T23" fmla="*/ 16 h 19"/>
                <a:gd name="T24" fmla="*/ 17 w 17"/>
                <a:gd name="T25" fmla="*/ 13 h 19"/>
                <a:gd name="T26" fmla="*/ 17 w 17"/>
                <a:gd name="T27" fmla="*/ 11 h 19"/>
                <a:gd name="T28" fmla="*/ 11 w 17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58" name="Freeform 1167"/>
            <p:cNvSpPr>
              <a:spLocks/>
            </p:cNvSpPr>
            <p:nvPr/>
          </p:nvSpPr>
          <p:spPr bwMode="auto">
            <a:xfrm>
              <a:off x="3592" y="3035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7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59" name="Freeform 1168"/>
            <p:cNvSpPr>
              <a:spLocks/>
            </p:cNvSpPr>
            <p:nvPr/>
          </p:nvSpPr>
          <p:spPr bwMode="auto">
            <a:xfrm>
              <a:off x="3603" y="3052"/>
              <a:ext cx="17" cy="22"/>
            </a:xfrm>
            <a:custGeom>
              <a:avLst/>
              <a:gdLst>
                <a:gd name="T0" fmla="*/ 11 w 17"/>
                <a:gd name="T1" fmla="*/ 5 h 22"/>
                <a:gd name="T2" fmla="*/ 11 w 17"/>
                <a:gd name="T3" fmla="*/ 2 h 22"/>
                <a:gd name="T4" fmla="*/ 8 w 17"/>
                <a:gd name="T5" fmla="*/ 0 h 22"/>
                <a:gd name="T6" fmla="*/ 6 w 17"/>
                <a:gd name="T7" fmla="*/ 0 h 22"/>
                <a:gd name="T8" fmla="*/ 3 w 17"/>
                <a:gd name="T9" fmla="*/ 2 h 22"/>
                <a:gd name="T10" fmla="*/ 0 w 17"/>
                <a:gd name="T11" fmla="*/ 5 h 22"/>
                <a:gd name="T12" fmla="*/ 0 w 17"/>
                <a:gd name="T13" fmla="*/ 8 h 22"/>
                <a:gd name="T14" fmla="*/ 6 w 17"/>
                <a:gd name="T15" fmla="*/ 19 h 22"/>
                <a:gd name="T16" fmla="*/ 8 w 17"/>
                <a:gd name="T17" fmla="*/ 22 h 22"/>
                <a:gd name="T18" fmla="*/ 11 w 17"/>
                <a:gd name="T19" fmla="*/ 22 h 22"/>
                <a:gd name="T20" fmla="*/ 14 w 17"/>
                <a:gd name="T21" fmla="*/ 22 h 22"/>
                <a:gd name="T22" fmla="*/ 17 w 17"/>
                <a:gd name="T23" fmla="*/ 22 h 22"/>
                <a:gd name="T24" fmla="*/ 17 w 17"/>
                <a:gd name="T25" fmla="*/ 19 h 22"/>
                <a:gd name="T26" fmla="*/ 17 w 17"/>
                <a:gd name="T27" fmla="*/ 16 h 22"/>
                <a:gd name="T28" fmla="*/ 11 w 17"/>
                <a:gd name="T29" fmla="*/ 5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11" y="5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60" name="Freeform 1169"/>
            <p:cNvSpPr>
              <a:spLocks/>
            </p:cNvSpPr>
            <p:nvPr/>
          </p:nvSpPr>
          <p:spPr bwMode="auto">
            <a:xfrm>
              <a:off x="3617" y="3063"/>
              <a:ext cx="25" cy="19"/>
            </a:xfrm>
            <a:custGeom>
              <a:avLst/>
              <a:gdLst>
                <a:gd name="T0" fmla="*/ 11 w 25"/>
                <a:gd name="T1" fmla="*/ 3 h 19"/>
                <a:gd name="T2" fmla="*/ 8 w 25"/>
                <a:gd name="T3" fmla="*/ 0 h 19"/>
                <a:gd name="T4" fmla="*/ 6 w 25"/>
                <a:gd name="T5" fmla="*/ 0 h 19"/>
                <a:gd name="T6" fmla="*/ 3 w 25"/>
                <a:gd name="T7" fmla="*/ 3 h 19"/>
                <a:gd name="T8" fmla="*/ 0 w 25"/>
                <a:gd name="T9" fmla="*/ 5 h 19"/>
                <a:gd name="T10" fmla="*/ 0 w 25"/>
                <a:gd name="T11" fmla="*/ 8 h 19"/>
                <a:gd name="T12" fmla="*/ 3 w 25"/>
                <a:gd name="T13" fmla="*/ 11 h 19"/>
                <a:gd name="T14" fmla="*/ 17 w 25"/>
                <a:gd name="T15" fmla="*/ 19 h 19"/>
                <a:gd name="T16" fmla="*/ 20 w 25"/>
                <a:gd name="T17" fmla="*/ 19 h 19"/>
                <a:gd name="T18" fmla="*/ 22 w 25"/>
                <a:gd name="T19" fmla="*/ 19 h 19"/>
                <a:gd name="T20" fmla="*/ 25 w 25"/>
                <a:gd name="T21" fmla="*/ 19 h 19"/>
                <a:gd name="T22" fmla="*/ 25 w 25"/>
                <a:gd name="T23" fmla="*/ 17 h 19"/>
                <a:gd name="T24" fmla="*/ 25 w 25"/>
                <a:gd name="T25" fmla="*/ 14 h 19"/>
                <a:gd name="T26" fmla="*/ 25 w 25"/>
                <a:gd name="T27" fmla="*/ 11 h 19"/>
                <a:gd name="T28" fmla="*/ 11 w 25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19"/>
                <a:gd name="T47" fmla="*/ 25 w 25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61" name="Line 1170"/>
            <p:cNvSpPr>
              <a:spLocks noChangeShapeType="1"/>
            </p:cNvSpPr>
            <p:nvPr/>
          </p:nvSpPr>
          <p:spPr bwMode="auto">
            <a:xfrm>
              <a:off x="3637" y="3077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62" name="Line 1171"/>
            <p:cNvSpPr>
              <a:spLocks noChangeShapeType="1"/>
            </p:cNvSpPr>
            <p:nvPr/>
          </p:nvSpPr>
          <p:spPr bwMode="auto">
            <a:xfrm>
              <a:off x="3642" y="3077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63" name="Line 1172"/>
            <p:cNvSpPr>
              <a:spLocks noChangeShapeType="1"/>
            </p:cNvSpPr>
            <p:nvPr/>
          </p:nvSpPr>
          <p:spPr bwMode="auto">
            <a:xfrm>
              <a:off x="3651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64" name="Line 1173"/>
            <p:cNvSpPr>
              <a:spLocks noChangeShapeType="1"/>
            </p:cNvSpPr>
            <p:nvPr/>
          </p:nvSpPr>
          <p:spPr bwMode="auto">
            <a:xfrm>
              <a:off x="3670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65" name="Line 1174"/>
            <p:cNvSpPr>
              <a:spLocks noChangeShapeType="1"/>
            </p:cNvSpPr>
            <p:nvPr/>
          </p:nvSpPr>
          <p:spPr bwMode="auto">
            <a:xfrm>
              <a:off x="3690" y="30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66" name="Freeform 1175"/>
            <p:cNvSpPr>
              <a:spLocks/>
            </p:cNvSpPr>
            <p:nvPr/>
          </p:nvSpPr>
          <p:spPr bwMode="auto">
            <a:xfrm>
              <a:off x="3684" y="3063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8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67" name="Freeform 1176"/>
            <p:cNvSpPr>
              <a:spLocks/>
            </p:cNvSpPr>
            <p:nvPr/>
          </p:nvSpPr>
          <p:spPr bwMode="auto">
            <a:xfrm>
              <a:off x="3701" y="3052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68" name="Freeform 1177"/>
            <p:cNvSpPr>
              <a:spLocks/>
            </p:cNvSpPr>
            <p:nvPr/>
          </p:nvSpPr>
          <p:spPr bwMode="auto">
            <a:xfrm>
              <a:off x="3718" y="3043"/>
              <a:ext cx="22" cy="20"/>
            </a:xfrm>
            <a:custGeom>
              <a:avLst/>
              <a:gdLst>
                <a:gd name="T0" fmla="*/ 2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2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2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69" name="Freeform 1178"/>
            <p:cNvSpPr>
              <a:spLocks/>
            </p:cNvSpPr>
            <p:nvPr/>
          </p:nvSpPr>
          <p:spPr bwMode="auto">
            <a:xfrm>
              <a:off x="3729" y="3027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3 h 19"/>
                <a:gd name="T4" fmla="*/ 0 w 22"/>
                <a:gd name="T5" fmla="*/ 16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2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2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3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70" name="Freeform 1179"/>
            <p:cNvSpPr>
              <a:spLocks/>
            </p:cNvSpPr>
            <p:nvPr/>
          </p:nvSpPr>
          <p:spPr bwMode="auto">
            <a:xfrm>
              <a:off x="3746" y="3007"/>
              <a:ext cx="19" cy="20"/>
            </a:xfrm>
            <a:custGeom>
              <a:avLst/>
              <a:gdLst>
                <a:gd name="T0" fmla="*/ 2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8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71" name="Freeform 1180"/>
            <p:cNvSpPr>
              <a:spLocks/>
            </p:cNvSpPr>
            <p:nvPr/>
          </p:nvSpPr>
          <p:spPr bwMode="auto">
            <a:xfrm>
              <a:off x="3754" y="2990"/>
              <a:ext cx="25" cy="28"/>
            </a:xfrm>
            <a:custGeom>
              <a:avLst/>
              <a:gdLst>
                <a:gd name="T0" fmla="*/ 3 w 25"/>
                <a:gd name="T1" fmla="*/ 20 h 28"/>
                <a:gd name="T2" fmla="*/ 0 w 25"/>
                <a:gd name="T3" fmla="*/ 23 h 28"/>
                <a:gd name="T4" fmla="*/ 0 w 25"/>
                <a:gd name="T5" fmla="*/ 25 h 28"/>
                <a:gd name="T6" fmla="*/ 3 w 25"/>
                <a:gd name="T7" fmla="*/ 28 h 28"/>
                <a:gd name="T8" fmla="*/ 6 w 25"/>
                <a:gd name="T9" fmla="*/ 28 h 28"/>
                <a:gd name="T10" fmla="*/ 8 w 25"/>
                <a:gd name="T11" fmla="*/ 28 h 28"/>
                <a:gd name="T12" fmla="*/ 11 w 25"/>
                <a:gd name="T13" fmla="*/ 28 h 28"/>
                <a:gd name="T14" fmla="*/ 25 w 25"/>
                <a:gd name="T15" fmla="*/ 11 h 28"/>
                <a:gd name="T16" fmla="*/ 25 w 25"/>
                <a:gd name="T17" fmla="*/ 9 h 28"/>
                <a:gd name="T18" fmla="*/ 25 w 25"/>
                <a:gd name="T19" fmla="*/ 6 h 28"/>
                <a:gd name="T20" fmla="*/ 25 w 25"/>
                <a:gd name="T21" fmla="*/ 3 h 28"/>
                <a:gd name="T22" fmla="*/ 22 w 25"/>
                <a:gd name="T23" fmla="*/ 0 h 28"/>
                <a:gd name="T24" fmla="*/ 20 w 25"/>
                <a:gd name="T25" fmla="*/ 0 h 28"/>
                <a:gd name="T26" fmla="*/ 17 w 25"/>
                <a:gd name="T27" fmla="*/ 3 h 28"/>
                <a:gd name="T28" fmla="*/ 3 w 25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8"/>
                <a:gd name="T47" fmla="*/ 25 w 2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72" name="Freeform 1181"/>
            <p:cNvSpPr>
              <a:spLocks/>
            </p:cNvSpPr>
            <p:nvPr/>
          </p:nvSpPr>
          <p:spPr bwMode="auto">
            <a:xfrm>
              <a:off x="3768" y="2979"/>
              <a:ext cx="17" cy="22"/>
            </a:xfrm>
            <a:custGeom>
              <a:avLst/>
              <a:gdLst>
                <a:gd name="T0" fmla="*/ 3 w 17"/>
                <a:gd name="T1" fmla="*/ 14 h 22"/>
                <a:gd name="T2" fmla="*/ 0 w 17"/>
                <a:gd name="T3" fmla="*/ 17 h 22"/>
                <a:gd name="T4" fmla="*/ 0 w 17"/>
                <a:gd name="T5" fmla="*/ 20 h 22"/>
                <a:gd name="T6" fmla="*/ 3 w 17"/>
                <a:gd name="T7" fmla="*/ 22 h 22"/>
                <a:gd name="T8" fmla="*/ 6 w 17"/>
                <a:gd name="T9" fmla="*/ 22 h 22"/>
                <a:gd name="T10" fmla="*/ 8 w 17"/>
                <a:gd name="T11" fmla="*/ 22 h 22"/>
                <a:gd name="T12" fmla="*/ 11 w 17"/>
                <a:gd name="T13" fmla="*/ 22 h 22"/>
                <a:gd name="T14" fmla="*/ 17 w 17"/>
                <a:gd name="T15" fmla="*/ 11 h 22"/>
                <a:gd name="T16" fmla="*/ 17 w 17"/>
                <a:gd name="T17" fmla="*/ 8 h 22"/>
                <a:gd name="T18" fmla="*/ 17 w 17"/>
                <a:gd name="T19" fmla="*/ 6 h 22"/>
                <a:gd name="T20" fmla="*/ 17 w 17"/>
                <a:gd name="T21" fmla="*/ 3 h 22"/>
                <a:gd name="T22" fmla="*/ 14 w 17"/>
                <a:gd name="T23" fmla="*/ 0 h 22"/>
                <a:gd name="T24" fmla="*/ 11 w 17"/>
                <a:gd name="T25" fmla="*/ 0 h 22"/>
                <a:gd name="T26" fmla="*/ 8 w 17"/>
                <a:gd name="T27" fmla="*/ 3 h 22"/>
                <a:gd name="T28" fmla="*/ 3 w 17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73" name="Line 1182"/>
            <p:cNvSpPr>
              <a:spLocks noChangeShapeType="1"/>
            </p:cNvSpPr>
            <p:nvPr/>
          </p:nvSpPr>
          <p:spPr bwMode="auto">
            <a:xfrm flipV="1">
              <a:off x="3788" y="2968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74" name="Line 1183"/>
            <p:cNvSpPr>
              <a:spLocks noChangeShapeType="1"/>
            </p:cNvSpPr>
            <p:nvPr/>
          </p:nvSpPr>
          <p:spPr bwMode="auto">
            <a:xfrm flipV="1">
              <a:off x="3799" y="2948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75" name="Line 1184"/>
            <p:cNvSpPr>
              <a:spLocks noChangeShapeType="1"/>
            </p:cNvSpPr>
            <p:nvPr/>
          </p:nvSpPr>
          <p:spPr bwMode="auto">
            <a:xfrm flipV="1">
              <a:off x="3807" y="2931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76" name="Line 1185"/>
            <p:cNvSpPr>
              <a:spLocks noChangeShapeType="1"/>
            </p:cNvSpPr>
            <p:nvPr/>
          </p:nvSpPr>
          <p:spPr bwMode="auto">
            <a:xfrm flipV="1">
              <a:off x="3816" y="2912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77" name="Freeform 1186"/>
            <p:cNvSpPr>
              <a:spLocks/>
            </p:cNvSpPr>
            <p:nvPr/>
          </p:nvSpPr>
          <p:spPr bwMode="auto">
            <a:xfrm>
              <a:off x="3818" y="2889"/>
              <a:ext cx="23" cy="20"/>
            </a:xfrm>
            <a:custGeom>
              <a:avLst/>
              <a:gdLst>
                <a:gd name="T0" fmla="*/ 3 w 23"/>
                <a:gd name="T1" fmla="*/ 12 h 20"/>
                <a:gd name="T2" fmla="*/ 0 w 23"/>
                <a:gd name="T3" fmla="*/ 14 h 20"/>
                <a:gd name="T4" fmla="*/ 0 w 23"/>
                <a:gd name="T5" fmla="*/ 17 h 20"/>
                <a:gd name="T6" fmla="*/ 3 w 23"/>
                <a:gd name="T7" fmla="*/ 20 h 20"/>
                <a:gd name="T8" fmla="*/ 6 w 23"/>
                <a:gd name="T9" fmla="*/ 20 h 20"/>
                <a:gd name="T10" fmla="*/ 9 w 23"/>
                <a:gd name="T11" fmla="*/ 20 h 20"/>
                <a:gd name="T12" fmla="*/ 12 w 23"/>
                <a:gd name="T13" fmla="*/ 20 h 20"/>
                <a:gd name="T14" fmla="*/ 23 w 23"/>
                <a:gd name="T15" fmla="*/ 12 h 20"/>
                <a:gd name="T16" fmla="*/ 23 w 23"/>
                <a:gd name="T17" fmla="*/ 9 h 20"/>
                <a:gd name="T18" fmla="*/ 23 w 23"/>
                <a:gd name="T19" fmla="*/ 6 h 20"/>
                <a:gd name="T20" fmla="*/ 23 w 23"/>
                <a:gd name="T21" fmla="*/ 3 h 20"/>
                <a:gd name="T22" fmla="*/ 20 w 23"/>
                <a:gd name="T23" fmla="*/ 0 h 20"/>
                <a:gd name="T24" fmla="*/ 17 w 23"/>
                <a:gd name="T25" fmla="*/ 0 h 20"/>
                <a:gd name="T26" fmla="*/ 14 w 23"/>
                <a:gd name="T27" fmla="*/ 3 h 20"/>
                <a:gd name="T28" fmla="*/ 3 w 23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78" name="Line 1187"/>
            <p:cNvSpPr>
              <a:spLocks noChangeShapeType="1"/>
            </p:cNvSpPr>
            <p:nvPr/>
          </p:nvSpPr>
          <p:spPr bwMode="auto">
            <a:xfrm flipV="1">
              <a:off x="3835" y="2878"/>
              <a:ext cx="3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79" name="Line 1188"/>
            <p:cNvSpPr>
              <a:spLocks noChangeShapeType="1"/>
            </p:cNvSpPr>
            <p:nvPr/>
          </p:nvSpPr>
          <p:spPr bwMode="auto">
            <a:xfrm flipV="1">
              <a:off x="3843" y="2861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80" name="Line 1189"/>
            <p:cNvSpPr>
              <a:spLocks noChangeShapeType="1"/>
            </p:cNvSpPr>
            <p:nvPr/>
          </p:nvSpPr>
          <p:spPr bwMode="auto">
            <a:xfrm flipV="1">
              <a:off x="3852" y="2842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81" name="Line 1190"/>
            <p:cNvSpPr>
              <a:spLocks noChangeShapeType="1"/>
            </p:cNvSpPr>
            <p:nvPr/>
          </p:nvSpPr>
          <p:spPr bwMode="auto">
            <a:xfrm flipV="1">
              <a:off x="3863" y="2825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82" name="Line 1191"/>
            <p:cNvSpPr>
              <a:spLocks noChangeShapeType="1"/>
            </p:cNvSpPr>
            <p:nvPr/>
          </p:nvSpPr>
          <p:spPr bwMode="auto">
            <a:xfrm flipV="1">
              <a:off x="3863" y="2814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83" name="Line 1192"/>
            <p:cNvSpPr>
              <a:spLocks noChangeShapeType="1"/>
            </p:cNvSpPr>
            <p:nvPr/>
          </p:nvSpPr>
          <p:spPr bwMode="auto">
            <a:xfrm flipV="1">
              <a:off x="3871" y="2797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84" name="Line 1193"/>
            <p:cNvSpPr>
              <a:spLocks noChangeShapeType="1"/>
            </p:cNvSpPr>
            <p:nvPr/>
          </p:nvSpPr>
          <p:spPr bwMode="auto">
            <a:xfrm flipV="1">
              <a:off x="3871" y="2778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85" name="Freeform 1194"/>
            <p:cNvSpPr>
              <a:spLocks/>
            </p:cNvSpPr>
            <p:nvPr/>
          </p:nvSpPr>
          <p:spPr bwMode="auto">
            <a:xfrm>
              <a:off x="3874" y="2755"/>
              <a:ext cx="20" cy="28"/>
            </a:xfrm>
            <a:custGeom>
              <a:avLst/>
              <a:gdLst>
                <a:gd name="T0" fmla="*/ 3 w 20"/>
                <a:gd name="T1" fmla="*/ 20 h 28"/>
                <a:gd name="T2" fmla="*/ 0 w 20"/>
                <a:gd name="T3" fmla="*/ 23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9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9 h 28"/>
                <a:gd name="T18" fmla="*/ 20 w 20"/>
                <a:gd name="T19" fmla="*/ 6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86" name="Freeform 1195"/>
            <p:cNvSpPr>
              <a:spLocks/>
            </p:cNvSpPr>
            <p:nvPr/>
          </p:nvSpPr>
          <p:spPr bwMode="auto">
            <a:xfrm>
              <a:off x="3883" y="2744"/>
              <a:ext cx="22" cy="22"/>
            </a:xfrm>
            <a:custGeom>
              <a:avLst/>
              <a:gdLst>
                <a:gd name="T0" fmla="*/ 2 w 22"/>
                <a:gd name="T1" fmla="*/ 14 h 22"/>
                <a:gd name="T2" fmla="*/ 0 w 22"/>
                <a:gd name="T3" fmla="*/ 17 h 22"/>
                <a:gd name="T4" fmla="*/ 0 w 22"/>
                <a:gd name="T5" fmla="*/ 20 h 22"/>
                <a:gd name="T6" fmla="*/ 2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6 h 22"/>
                <a:gd name="T20" fmla="*/ 22 w 22"/>
                <a:gd name="T21" fmla="*/ 3 h 22"/>
                <a:gd name="T22" fmla="*/ 19 w 22"/>
                <a:gd name="T23" fmla="*/ 0 h 22"/>
                <a:gd name="T24" fmla="*/ 16 w 22"/>
                <a:gd name="T25" fmla="*/ 0 h 22"/>
                <a:gd name="T26" fmla="*/ 14 w 22"/>
                <a:gd name="T27" fmla="*/ 3 h 22"/>
                <a:gd name="T28" fmla="*/ 2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87" name="Line 1196"/>
            <p:cNvSpPr>
              <a:spLocks noChangeShapeType="1"/>
            </p:cNvSpPr>
            <p:nvPr/>
          </p:nvSpPr>
          <p:spPr bwMode="auto">
            <a:xfrm flipV="1">
              <a:off x="3899" y="2733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88" name="Line 1197"/>
            <p:cNvSpPr>
              <a:spLocks noChangeShapeType="1"/>
            </p:cNvSpPr>
            <p:nvPr/>
          </p:nvSpPr>
          <p:spPr bwMode="auto">
            <a:xfrm flipV="1">
              <a:off x="3908" y="2713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89" name="Line 1198"/>
            <p:cNvSpPr>
              <a:spLocks noChangeShapeType="1"/>
            </p:cNvSpPr>
            <p:nvPr/>
          </p:nvSpPr>
          <p:spPr bwMode="auto">
            <a:xfrm flipV="1">
              <a:off x="3916" y="2696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90" name="Freeform 1199"/>
            <p:cNvSpPr>
              <a:spLocks/>
            </p:cNvSpPr>
            <p:nvPr/>
          </p:nvSpPr>
          <p:spPr bwMode="auto">
            <a:xfrm>
              <a:off x="2901" y="2355"/>
              <a:ext cx="20" cy="20"/>
            </a:xfrm>
            <a:custGeom>
              <a:avLst/>
              <a:gdLst>
                <a:gd name="T0" fmla="*/ 11 w 20"/>
                <a:gd name="T1" fmla="*/ 3 h 20"/>
                <a:gd name="T2" fmla="*/ 8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1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1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91" name="Line 1200"/>
            <p:cNvSpPr>
              <a:spLocks noChangeShapeType="1"/>
            </p:cNvSpPr>
            <p:nvPr/>
          </p:nvSpPr>
          <p:spPr bwMode="auto">
            <a:xfrm>
              <a:off x="2915" y="2380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92" name="Line 1201"/>
            <p:cNvSpPr>
              <a:spLocks noChangeShapeType="1"/>
            </p:cNvSpPr>
            <p:nvPr/>
          </p:nvSpPr>
          <p:spPr bwMode="auto">
            <a:xfrm>
              <a:off x="2923" y="238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93" name="Line 1202"/>
            <p:cNvSpPr>
              <a:spLocks noChangeShapeType="1"/>
            </p:cNvSpPr>
            <p:nvPr/>
          </p:nvSpPr>
          <p:spPr bwMode="auto">
            <a:xfrm>
              <a:off x="2934" y="239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94" name="Line 1203"/>
            <p:cNvSpPr>
              <a:spLocks noChangeShapeType="1"/>
            </p:cNvSpPr>
            <p:nvPr/>
          </p:nvSpPr>
          <p:spPr bwMode="auto">
            <a:xfrm>
              <a:off x="2934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95" name="Freeform 1204"/>
            <p:cNvSpPr>
              <a:spLocks/>
            </p:cNvSpPr>
            <p:nvPr/>
          </p:nvSpPr>
          <p:spPr bwMode="auto">
            <a:xfrm>
              <a:off x="2937" y="2411"/>
              <a:ext cx="20" cy="20"/>
            </a:xfrm>
            <a:custGeom>
              <a:avLst/>
              <a:gdLst>
                <a:gd name="T0" fmla="*/ 11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8 h 20"/>
                <a:gd name="T12" fmla="*/ 3 w 20"/>
                <a:gd name="T13" fmla="*/ 11 h 20"/>
                <a:gd name="T14" fmla="*/ 11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1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96" name="Freeform 1205"/>
            <p:cNvSpPr>
              <a:spLocks/>
            </p:cNvSpPr>
            <p:nvPr/>
          </p:nvSpPr>
          <p:spPr bwMode="auto">
            <a:xfrm>
              <a:off x="2946" y="2428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97" name="Freeform 1206"/>
            <p:cNvSpPr>
              <a:spLocks/>
            </p:cNvSpPr>
            <p:nvPr/>
          </p:nvSpPr>
          <p:spPr bwMode="auto">
            <a:xfrm>
              <a:off x="2954" y="2447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6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2 h 20"/>
                <a:gd name="T14" fmla="*/ 14 w 22"/>
                <a:gd name="T15" fmla="*/ 20 h 20"/>
                <a:gd name="T16" fmla="*/ 17 w 22"/>
                <a:gd name="T17" fmla="*/ 20 h 20"/>
                <a:gd name="T18" fmla="*/ 20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2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98" name="Freeform 1207"/>
            <p:cNvSpPr>
              <a:spLocks/>
            </p:cNvSpPr>
            <p:nvPr/>
          </p:nvSpPr>
          <p:spPr bwMode="auto">
            <a:xfrm>
              <a:off x="2965" y="2464"/>
              <a:ext cx="20" cy="20"/>
            </a:xfrm>
            <a:custGeom>
              <a:avLst/>
              <a:gdLst>
                <a:gd name="T0" fmla="*/ 11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1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1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99" name="Freeform 1208"/>
            <p:cNvSpPr>
              <a:spLocks/>
            </p:cNvSpPr>
            <p:nvPr/>
          </p:nvSpPr>
          <p:spPr bwMode="auto">
            <a:xfrm>
              <a:off x="2974" y="2484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00" name="Freeform 1209"/>
            <p:cNvSpPr>
              <a:spLocks/>
            </p:cNvSpPr>
            <p:nvPr/>
          </p:nvSpPr>
          <p:spPr bwMode="auto">
            <a:xfrm>
              <a:off x="2982" y="2501"/>
              <a:ext cx="20" cy="22"/>
            </a:xfrm>
            <a:custGeom>
              <a:avLst/>
              <a:gdLst>
                <a:gd name="T0" fmla="*/ 11 w 20"/>
                <a:gd name="T1" fmla="*/ 2 h 22"/>
                <a:gd name="T2" fmla="*/ 8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1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1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01" name="Freeform 1210"/>
            <p:cNvSpPr>
              <a:spLocks/>
            </p:cNvSpPr>
            <p:nvPr/>
          </p:nvSpPr>
          <p:spPr bwMode="auto">
            <a:xfrm>
              <a:off x="2990" y="2520"/>
              <a:ext cx="23" cy="20"/>
            </a:xfrm>
            <a:custGeom>
              <a:avLst/>
              <a:gdLst>
                <a:gd name="T0" fmla="*/ 12 w 23"/>
                <a:gd name="T1" fmla="*/ 3 h 20"/>
                <a:gd name="T2" fmla="*/ 9 w 23"/>
                <a:gd name="T3" fmla="*/ 0 h 20"/>
                <a:gd name="T4" fmla="*/ 6 w 23"/>
                <a:gd name="T5" fmla="*/ 0 h 20"/>
                <a:gd name="T6" fmla="*/ 3 w 23"/>
                <a:gd name="T7" fmla="*/ 3 h 20"/>
                <a:gd name="T8" fmla="*/ 0 w 23"/>
                <a:gd name="T9" fmla="*/ 6 h 20"/>
                <a:gd name="T10" fmla="*/ 0 w 23"/>
                <a:gd name="T11" fmla="*/ 9 h 20"/>
                <a:gd name="T12" fmla="*/ 3 w 23"/>
                <a:gd name="T13" fmla="*/ 11 h 20"/>
                <a:gd name="T14" fmla="*/ 14 w 23"/>
                <a:gd name="T15" fmla="*/ 20 h 20"/>
                <a:gd name="T16" fmla="*/ 17 w 23"/>
                <a:gd name="T17" fmla="*/ 20 h 20"/>
                <a:gd name="T18" fmla="*/ 20 w 23"/>
                <a:gd name="T19" fmla="*/ 20 h 20"/>
                <a:gd name="T20" fmla="*/ 23 w 23"/>
                <a:gd name="T21" fmla="*/ 20 h 20"/>
                <a:gd name="T22" fmla="*/ 23 w 23"/>
                <a:gd name="T23" fmla="*/ 17 h 20"/>
                <a:gd name="T24" fmla="*/ 23 w 23"/>
                <a:gd name="T25" fmla="*/ 14 h 20"/>
                <a:gd name="T26" fmla="*/ 23 w 23"/>
                <a:gd name="T27" fmla="*/ 11 h 20"/>
                <a:gd name="T28" fmla="*/ 12 w 23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02" name="Line 1211"/>
            <p:cNvSpPr>
              <a:spLocks noChangeShapeType="1"/>
            </p:cNvSpPr>
            <p:nvPr/>
          </p:nvSpPr>
          <p:spPr bwMode="auto">
            <a:xfrm>
              <a:off x="3007" y="253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03" name="Line 1212"/>
            <p:cNvSpPr>
              <a:spLocks noChangeShapeType="1"/>
            </p:cNvSpPr>
            <p:nvPr/>
          </p:nvSpPr>
          <p:spPr bwMode="auto">
            <a:xfrm>
              <a:off x="3016" y="255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04" name="Freeform 1213"/>
            <p:cNvSpPr>
              <a:spLocks/>
            </p:cNvSpPr>
            <p:nvPr/>
          </p:nvSpPr>
          <p:spPr bwMode="auto">
            <a:xfrm>
              <a:off x="3010" y="2557"/>
              <a:ext cx="20" cy="25"/>
            </a:xfrm>
            <a:custGeom>
              <a:avLst/>
              <a:gdLst>
                <a:gd name="T0" fmla="*/ 11 w 20"/>
                <a:gd name="T1" fmla="*/ 2 h 25"/>
                <a:gd name="T2" fmla="*/ 11 w 20"/>
                <a:gd name="T3" fmla="*/ 0 h 25"/>
                <a:gd name="T4" fmla="*/ 8 w 20"/>
                <a:gd name="T5" fmla="*/ 0 h 25"/>
                <a:gd name="T6" fmla="*/ 6 w 20"/>
                <a:gd name="T7" fmla="*/ 0 h 25"/>
                <a:gd name="T8" fmla="*/ 3 w 20"/>
                <a:gd name="T9" fmla="*/ 0 h 25"/>
                <a:gd name="T10" fmla="*/ 0 w 20"/>
                <a:gd name="T11" fmla="*/ 2 h 25"/>
                <a:gd name="T12" fmla="*/ 0 w 20"/>
                <a:gd name="T13" fmla="*/ 5 h 25"/>
                <a:gd name="T14" fmla="*/ 8 w 20"/>
                <a:gd name="T15" fmla="*/ 22 h 25"/>
                <a:gd name="T16" fmla="*/ 11 w 20"/>
                <a:gd name="T17" fmla="*/ 25 h 25"/>
                <a:gd name="T18" fmla="*/ 14 w 20"/>
                <a:gd name="T19" fmla="*/ 25 h 25"/>
                <a:gd name="T20" fmla="*/ 17 w 20"/>
                <a:gd name="T21" fmla="*/ 25 h 25"/>
                <a:gd name="T22" fmla="*/ 20 w 20"/>
                <a:gd name="T23" fmla="*/ 25 h 25"/>
                <a:gd name="T24" fmla="*/ 20 w 20"/>
                <a:gd name="T25" fmla="*/ 22 h 25"/>
                <a:gd name="T26" fmla="*/ 20 w 20"/>
                <a:gd name="T27" fmla="*/ 19 h 25"/>
                <a:gd name="T28" fmla="*/ 11 w 20"/>
                <a:gd name="T29" fmla="*/ 2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5"/>
                <a:gd name="T47" fmla="*/ 20 w 20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5">
                  <a:moveTo>
                    <a:pt x="11" y="2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05" name="Freeform 1214"/>
            <p:cNvSpPr>
              <a:spLocks/>
            </p:cNvSpPr>
            <p:nvPr/>
          </p:nvSpPr>
          <p:spPr bwMode="auto">
            <a:xfrm>
              <a:off x="3018" y="2571"/>
              <a:ext cx="23" cy="30"/>
            </a:xfrm>
            <a:custGeom>
              <a:avLst/>
              <a:gdLst>
                <a:gd name="T0" fmla="*/ 12 w 23"/>
                <a:gd name="T1" fmla="*/ 2 h 30"/>
                <a:gd name="T2" fmla="*/ 9 w 23"/>
                <a:gd name="T3" fmla="*/ 0 h 30"/>
                <a:gd name="T4" fmla="*/ 6 w 23"/>
                <a:gd name="T5" fmla="*/ 0 h 30"/>
                <a:gd name="T6" fmla="*/ 3 w 23"/>
                <a:gd name="T7" fmla="*/ 2 h 30"/>
                <a:gd name="T8" fmla="*/ 0 w 23"/>
                <a:gd name="T9" fmla="*/ 5 h 30"/>
                <a:gd name="T10" fmla="*/ 0 w 23"/>
                <a:gd name="T11" fmla="*/ 8 h 30"/>
                <a:gd name="T12" fmla="*/ 3 w 23"/>
                <a:gd name="T13" fmla="*/ 11 h 30"/>
                <a:gd name="T14" fmla="*/ 14 w 23"/>
                <a:gd name="T15" fmla="*/ 30 h 30"/>
                <a:gd name="T16" fmla="*/ 17 w 23"/>
                <a:gd name="T17" fmla="*/ 30 h 30"/>
                <a:gd name="T18" fmla="*/ 20 w 23"/>
                <a:gd name="T19" fmla="*/ 30 h 30"/>
                <a:gd name="T20" fmla="*/ 23 w 23"/>
                <a:gd name="T21" fmla="*/ 30 h 30"/>
                <a:gd name="T22" fmla="*/ 23 w 23"/>
                <a:gd name="T23" fmla="*/ 28 h 30"/>
                <a:gd name="T24" fmla="*/ 23 w 23"/>
                <a:gd name="T25" fmla="*/ 25 h 30"/>
                <a:gd name="T26" fmla="*/ 23 w 23"/>
                <a:gd name="T27" fmla="*/ 22 h 30"/>
                <a:gd name="T28" fmla="*/ 12 w 23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0"/>
                <a:gd name="T47" fmla="*/ 23 w 23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0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06" name="Freeform 1215"/>
            <p:cNvSpPr>
              <a:spLocks/>
            </p:cNvSpPr>
            <p:nvPr/>
          </p:nvSpPr>
          <p:spPr bwMode="auto">
            <a:xfrm>
              <a:off x="3030" y="2599"/>
              <a:ext cx="19" cy="19"/>
            </a:xfrm>
            <a:custGeom>
              <a:avLst/>
              <a:gdLst>
                <a:gd name="T0" fmla="*/ 11 w 19"/>
                <a:gd name="T1" fmla="*/ 2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2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6 h 19"/>
                <a:gd name="T24" fmla="*/ 19 w 19"/>
                <a:gd name="T25" fmla="*/ 13 h 19"/>
                <a:gd name="T26" fmla="*/ 19 w 19"/>
                <a:gd name="T27" fmla="*/ 11 h 19"/>
                <a:gd name="T28" fmla="*/ 11 w 19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07" name="Line 1216"/>
            <p:cNvSpPr>
              <a:spLocks noChangeShapeType="1"/>
            </p:cNvSpPr>
            <p:nvPr/>
          </p:nvSpPr>
          <p:spPr bwMode="auto">
            <a:xfrm>
              <a:off x="3044" y="262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08" name="Line 1217"/>
            <p:cNvSpPr>
              <a:spLocks noChangeShapeType="1"/>
            </p:cNvSpPr>
            <p:nvPr/>
          </p:nvSpPr>
          <p:spPr bwMode="auto">
            <a:xfrm>
              <a:off x="3044" y="263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09" name="Line 1218"/>
            <p:cNvSpPr>
              <a:spLocks noChangeShapeType="1"/>
            </p:cNvSpPr>
            <p:nvPr/>
          </p:nvSpPr>
          <p:spPr bwMode="auto">
            <a:xfrm>
              <a:off x="3052" y="2640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10" name="Line 1219"/>
            <p:cNvSpPr>
              <a:spLocks noChangeShapeType="1"/>
            </p:cNvSpPr>
            <p:nvPr/>
          </p:nvSpPr>
          <p:spPr bwMode="auto">
            <a:xfrm>
              <a:off x="3060" y="266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11" name="Line 1220"/>
            <p:cNvSpPr>
              <a:spLocks noChangeShapeType="1"/>
            </p:cNvSpPr>
            <p:nvPr/>
          </p:nvSpPr>
          <p:spPr bwMode="auto">
            <a:xfrm>
              <a:off x="3060" y="266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12" name="Line 1221"/>
            <p:cNvSpPr>
              <a:spLocks noChangeShapeType="1"/>
            </p:cNvSpPr>
            <p:nvPr/>
          </p:nvSpPr>
          <p:spPr bwMode="auto">
            <a:xfrm>
              <a:off x="3072" y="2677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13" name="Line 1222"/>
            <p:cNvSpPr>
              <a:spLocks noChangeShapeType="1"/>
            </p:cNvSpPr>
            <p:nvPr/>
          </p:nvSpPr>
          <p:spPr bwMode="auto">
            <a:xfrm>
              <a:off x="3080" y="2696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14" name="Freeform 1223"/>
            <p:cNvSpPr>
              <a:spLocks/>
            </p:cNvSpPr>
            <p:nvPr/>
          </p:nvSpPr>
          <p:spPr bwMode="auto">
            <a:xfrm>
              <a:off x="3074" y="2708"/>
              <a:ext cx="20" cy="22"/>
            </a:xfrm>
            <a:custGeom>
              <a:avLst/>
              <a:gdLst>
                <a:gd name="T0" fmla="*/ 12 w 20"/>
                <a:gd name="T1" fmla="*/ 2 h 22"/>
                <a:gd name="T2" fmla="*/ 9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2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2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15" name="Freeform 1224"/>
            <p:cNvSpPr>
              <a:spLocks/>
            </p:cNvSpPr>
            <p:nvPr/>
          </p:nvSpPr>
          <p:spPr bwMode="auto">
            <a:xfrm>
              <a:off x="3083" y="2727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16" name="Freeform 1225"/>
            <p:cNvSpPr>
              <a:spLocks/>
            </p:cNvSpPr>
            <p:nvPr/>
          </p:nvSpPr>
          <p:spPr bwMode="auto">
            <a:xfrm>
              <a:off x="3091" y="2744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9 w 22"/>
                <a:gd name="T3" fmla="*/ 0 h 22"/>
                <a:gd name="T4" fmla="*/ 6 w 22"/>
                <a:gd name="T5" fmla="*/ 0 h 22"/>
                <a:gd name="T6" fmla="*/ 3 w 22"/>
                <a:gd name="T7" fmla="*/ 3 h 22"/>
                <a:gd name="T8" fmla="*/ 0 w 22"/>
                <a:gd name="T9" fmla="*/ 6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20 w 22"/>
                <a:gd name="T19" fmla="*/ 22 h 22"/>
                <a:gd name="T20" fmla="*/ 22 w 22"/>
                <a:gd name="T21" fmla="*/ 22 h 22"/>
                <a:gd name="T22" fmla="*/ 22 w 22"/>
                <a:gd name="T23" fmla="*/ 20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17" name="Line 1226"/>
            <p:cNvSpPr>
              <a:spLocks noChangeShapeType="1"/>
            </p:cNvSpPr>
            <p:nvPr/>
          </p:nvSpPr>
          <p:spPr bwMode="auto">
            <a:xfrm>
              <a:off x="3108" y="276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18" name="Freeform 1227"/>
            <p:cNvSpPr>
              <a:spLocks/>
            </p:cNvSpPr>
            <p:nvPr/>
          </p:nvSpPr>
          <p:spPr bwMode="auto">
            <a:xfrm>
              <a:off x="3102" y="2764"/>
              <a:ext cx="20" cy="28"/>
            </a:xfrm>
            <a:custGeom>
              <a:avLst/>
              <a:gdLst>
                <a:gd name="T0" fmla="*/ 11 w 20"/>
                <a:gd name="T1" fmla="*/ 5 h 28"/>
                <a:gd name="T2" fmla="*/ 11 w 20"/>
                <a:gd name="T3" fmla="*/ 2 h 28"/>
                <a:gd name="T4" fmla="*/ 9 w 20"/>
                <a:gd name="T5" fmla="*/ 0 h 28"/>
                <a:gd name="T6" fmla="*/ 6 w 20"/>
                <a:gd name="T7" fmla="*/ 0 h 28"/>
                <a:gd name="T8" fmla="*/ 3 w 20"/>
                <a:gd name="T9" fmla="*/ 2 h 28"/>
                <a:gd name="T10" fmla="*/ 0 w 20"/>
                <a:gd name="T11" fmla="*/ 5 h 28"/>
                <a:gd name="T12" fmla="*/ 0 w 20"/>
                <a:gd name="T13" fmla="*/ 8 h 28"/>
                <a:gd name="T14" fmla="*/ 9 w 20"/>
                <a:gd name="T15" fmla="*/ 25 h 28"/>
                <a:gd name="T16" fmla="*/ 11 w 20"/>
                <a:gd name="T17" fmla="*/ 28 h 28"/>
                <a:gd name="T18" fmla="*/ 14 w 20"/>
                <a:gd name="T19" fmla="*/ 28 h 28"/>
                <a:gd name="T20" fmla="*/ 17 w 20"/>
                <a:gd name="T21" fmla="*/ 28 h 28"/>
                <a:gd name="T22" fmla="*/ 20 w 20"/>
                <a:gd name="T23" fmla="*/ 28 h 28"/>
                <a:gd name="T24" fmla="*/ 20 w 20"/>
                <a:gd name="T25" fmla="*/ 25 h 28"/>
                <a:gd name="T26" fmla="*/ 20 w 20"/>
                <a:gd name="T27" fmla="*/ 22 h 28"/>
                <a:gd name="T28" fmla="*/ 11 w 20"/>
                <a:gd name="T29" fmla="*/ 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11" y="5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19" name="Line 1228"/>
            <p:cNvSpPr>
              <a:spLocks noChangeShapeType="1"/>
            </p:cNvSpPr>
            <p:nvPr/>
          </p:nvSpPr>
          <p:spPr bwMode="auto">
            <a:xfrm>
              <a:off x="3116" y="278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20" name="Freeform 1229"/>
            <p:cNvSpPr>
              <a:spLocks/>
            </p:cNvSpPr>
            <p:nvPr/>
          </p:nvSpPr>
          <p:spPr bwMode="auto">
            <a:xfrm>
              <a:off x="3111" y="2792"/>
              <a:ext cx="19" cy="19"/>
            </a:xfrm>
            <a:custGeom>
              <a:avLst/>
              <a:gdLst>
                <a:gd name="T0" fmla="*/ 11 w 19"/>
                <a:gd name="T1" fmla="*/ 2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2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6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21" name="Line 1230"/>
            <p:cNvSpPr>
              <a:spLocks noChangeShapeType="1"/>
            </p:cNvSpPr>
            <p:nvPr/>
          </p:nvSpPr>
          <p:spPr bwMode="auto">
            <a:xfrm>
              <a:off x="3125" y="281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22" name="Line 1231"/>
            <p:cNvSpPr>
              <a:spLocks noChangeShapeType="1"/>
            </p:cNvSpPr>
            <p:nvPr/>
          </p:nvSpPr>
          <p:spPr bwMode="auto">
            <a:xfrm>
              <a:off x="3136" y="283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23" name="Line 1232"/>
            <p:cNvSpPr>
              <a:spLocks noChangeShapeType="1"/>
            </p:cNvSpPr>
            <p:nvPr/>
          </p:nvSpPr>
          <p:spPr bwMode="auto">
            <a:xfrm>
              <a:off x="3144" y="285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24" name="Line 1233"/>
            <p:cNvSpPr>
              <a:spLocks noChangeShapeType="1"/>
            </p:cNvSpPr>
            <p:nvPr/>
          </p:nvSpPr>
          <p:spPr bwMode="auto">
            <a:xfrm>
              <a:off x="3153" y="287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25" name="Line 1234"/>
            <p:cNvSpPr>
              <a:spLocks noChangeShapeType="1"/>
            </p:cNvSpPr>
            <p:nvPr/>
          </p:nvSpPr>
          <p:spPr bwMode="auto">
            <a:xfrm>
              <a:off x="3161" y="288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26" name="Line 1235"/>
            <p:cNvSpPr>
              <a:spLocks noChangeShapeType="1"/>
            </p:cNvSpPr>
            <p:nvPr/>
          </p:nvSpPr>
          <p:spPr bwMode="auto">
            <a:xfrm>
              <a:off x="3161" y="288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27" name="Line 1236"/>
            <p:cNvSpPr>
              <a:spLocks noChangeShapeType="1"/>
            </p:cNvSpPr>
            <p:nvPr/>
          </p:nvSpPr>
          <p:spPr bwMode="auto">
            <a:xfrm>
              <a:off x="3172" y="290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28" name="Freeform 1237"/>
            <p:cNvSpPr>
              <a:spLocks/>
            </p:cNvSpPr>
            <p:nvPr/>
          </p:nvSpPr>
          <p:spPr bwMode="auto">
            <a:xfrm>
              <a:off x="3167" y="2906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29" name="Freeform 1238"/>
            <p:cNvSpPr>
              <a:spLocks/>
            </p:cNvSpPr>
            <p:nvPr/>
          </p:nvSpPr>
          <p:spPr bwMode="auto">
            <a:xfrm>
              <a:off x="3175" y="2926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30" name="Freeform 1239"/>
            <p:cNvSpPr>
              <a:spLocks/>
            </p:cNvSpPr>
            <p:nvPr/>
          </p:nvSpPr>
          <p:spPr bwMode="auto">
            <a:xfrm>
              <a:off x="3183" y="2943"/>
              <a:ext cx="20" cy="22"/>
            </a:xfrm>
            <a:custGeom>
              <a:avLst/>
              <a:gdLst>
                <a:gd name="T0" fmla="*/ 12 w 20"/>
                <a:gd name="T1" fmla="*/ 2 h 22"/>
                <a:gd name="T2" fmla="*/ 9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2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2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31" name="Freeform 1240"/>
            <p:cNvSpPr>
              <a:spLocks/>
            </p:cNvSpPr>
            <p:nvPr/>
          </p:nvSpPr>
          <p:spPr bwMode="auto">
            <a:xfrm>
              <a:off x="3192" y="2962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32" name="Line 1241"/>
            <p:cNvSpPr>
              <a:spLocks noChangeShapeType="1"/>
            </p:cNvSpPr>
            <p:nvPr/>
          </p:nvSpPr>
          <p:spPr bwMode="auto">
            <a:xfrm>
              <a:off x="3217" y="298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33" name="Line 1242"/>
            <p:cNvSpPr>
              <a:spLocks noChangeShapeType="1"/>
            </p:cNvSpPr>
            <p:nvPr/>
          </p:nvSpPr>
          <p:spPr bwMode="auto">
            <a:xfrm>
              <a:off x="3217" y="2985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34" name="Line 1243"/>
            <p:cNvSpPr>
              <a:spLocks noChangeShapeType="1"/>
            </p:cNvSpPr>
            <p:nvPr/>
          </p:nvSpPr>
          <p:spPr bwMode="auto">
            <a:xfrm>
              <a:off x="3225" y="300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35" name="Line 1244"/>
            <p:cNvSpPr>
              <a:spLocks noChangeShapeType="1"/>
            </p:cNvSpPr>
            <p:nvPr/>
          </p:nvSpPr>
          <p:spPr bwMode="auto">
            <a:xfrm>
              <a:off x="3225" y="3013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36" name="Freeform 1245"/>
            <p:cNvSpPr>
              <a:spLocks/>
            </p:cNvSpPr>
            <p:nvPr/>
          </p:nvSpPr>
          <p:spPr bwMode="auto">
            <a:xfrm>
              <a:off x="3231" y="3015"/>
              <a:ext cx="20" cy="23"/>
            </a:xfrm>
            <a:custGeom>
              <a:avLst/>
              <a:gdLst>
                <a:gd name="T0" fmla="*/ 11 w 20"/>
                <a:gd name="T1" fmla="*/ 3 h 23"/>
                <a:gd name="T2" fmla="*/ 8 w 20"/>
                <a:gd name="T3" fmla="*/ 0 h 23"/>
                <a:gd name="T4" fmla="*/ 6 w 20"/>
                <a:gd name="T5" fmla="*/ 0 h 23"/>
                <a:gd name="T6" fmla="*/ 3 w 20"/>
                <a:gd name="T7" fmla="*/ 3 h 23"/>
                <a:gd name="T8" fmla="*/ 0 w 20"/>
                <a:gd name="T9" fmla="*/ 6 h 23"/>
                <a:gd name="T10" fmla="*/ 0 w 20"/>
                <a:gd name="T11" fmla="*/ 9 h 23"/>
                <a:gd name="T12" fmla="*/ 3 w 20"/>
                <a:gd name="T13" fmla="*/ 12 h 23"/>
                <a:gd name="T14" fmla="*/ 11 w 20"/>
                <a:gd name="T15" fmla="*/ 23 h 23"/>
                <a:gd name="T16" fmla="*/ 14 w 20"/>
                <a:gd name="T17" fmla="*/ 23 h 23"/>
                <a:gd name="T18" fmla="*/ 17 w 20"/>
                <a:gd name="T19" fmla="*/ 23 h 23"/>
                <a:gd name="T20" fmla="*/ 20 w 20"/>
                <a:gd name="T21" fmla="*/ 23 h 23"/>
                <a:gd name="T22" fmla="*/ 20 w 20"/>
                <a:gd name="T23" fmla="*/ 20 h 23"/>
                <a:gd name="T24" fmla="*/ 20 w 20"/>
                <a:gd name="T25" fmla="*/ 17 h 23"/>
                <a:gd name="T26" fmla="*/ 20 w 20"/>
                <a:gd name="T27" fmla="*/ 14 h 23"/>
                <a:gd name="T28" fmla="*/ 11 w 20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37" name="Line 1246"/>
            <p:cNvSpPr>
              <a:spLocks noChangeShapeType="1"/>
            </p:cNvSpPr>
            <p:nvPr/>
          </p:nvSpPr>
          <p:spPr bwMode="auto">
            <a:xfrm>
              <a:off x="3253" y="3040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38" name="Line 1247"/>
            <p:cNvSpPr>
              <a:spLocks noChangeShapeType="1"/>
            </p:cNvSpPr>
            <p:nvPr/>
          </p:nvSpPr>
          <p:spPr bwMode="auto">
            <a:xfrm>
              <a:off x="3262" y="304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39" name="Freeform 1248"/>
            <p:cNvSpPr>
              <a:spLocks/>
            </p:cNvSpPr>
            <p:nvPr/>
          </p:nvSpPr>
          <p:spPr bwMode="auto">
            <a:xfrm>
              <a:off x="3256" y="3043"/>
              <a:ext cx="23" cy="20"/>
            </a:xfrm>
            <a:custGeom>
              <a:avLst/>
              <a:gdLst>
                <a:gd name="T0" fmla="*/ 11 w 23"/>
                <a:gd name="T1" fmla="*/ 3 h 20"/>
                <a:gd name="T2" fmla="*/ 9 w 23"/>
                <a:gd name="T3" fmla="*/ 0 h 20"/>
                <a:gd name="T4" fmla="*/ 6 w 23"/>
                <a:gd name="T5" fmla="*/ 0 h 20"/>
                <a:gd name="T6" fmla="*/ 3 w 23"/>
                <a:gd name="T7" fmla="*/ 3 h 20"/>
                <a:gd name="T8" fmla="*/ 0 w 23"/>
                <a:gd name="T9" fmla="*/ 6 h 20"/>
                <a:gd name="T10" fmla="*/ 0 w 23"/>
                <a:gd name="T11" fmla="*/ 9 h 20"/>
                <a:gd name="T12" fmla="*/ 3 w 23"/>
                <a:gd name="T13" fmla="*/ 11 h 20"/>
                <a:gd name="T14" fmla="*/ 14 w 23"/>
                <a:gd name="T15" fmla="*/ 20 h 20"/>
                <a:gd name="T16" fmla="*/ 17 w 23"/>
                <a:gd name="T17" fmla="*/ 20 h 20"/>
                <a:gd name="T18" fmla="*/ 20 w 23"/>
                <a:gd name="T19" fmla="*/ 20 h 20"/>
                <a:gd name="T20" fmla="*/ 23 w 23"/>
                <a:gd name="T21" fmla="*/ 20 h 20"/>
                <a:gd name="T22" fmla="*/ 23 w 23"/>
                <a:gd name="T23" fmla="*/ 17 h 20"/>
                <a:gd name="T24" fmla="*/ 23 w 23"/>
                <a:gd name="T25" fmla="*/ 14 h 20"/>
                <a:gd name="T26" fmla="*/ 23 w 23"/>
                <a:gd name="T27" fmla="*/ 11 h 20"/>
                <a:gd name="T28" fmla="*/ 11 w 23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40" name="Line 1249"/>
            <p:cNvSpPr>
              <a:spLocks noChangeShapeType="1"/>
            </p:cNvSpPr>
            <p:nvPr/>
          </p:nvSpPr>
          <p:spPr bwMode="auto">
            <a:xfrm>
              <a:off x="3281" y="3068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41" name="Line 1250"/>
            <p:cNvSpPr>
              <a:spLocks noChangeShapeType="1"/>
            </p:cNvSpPr>
            <p:nvPr/>
          </p:nvSpPr>
          <p:spPr bwMode="auto">
            <a:xfrm>
              <a:off x="3298" y="3077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42" name="Line 1251"/>
            <p:cNvSpPr>
              <a:spLocks noChangeShapeType="1"/>
            </p:cNvSpPr>
            <p:nvPr/>
          </p:nvSpPr>
          <p:spPr bwMode="auto">
            <a:xfrm>
              <a:off x="3318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43" name="Line 1252"/>
            <p:cNvSpPr>
              <a:spLocks noChangeShapeType="1"/>
            </p:cNvSpPr>
            <p:nvPr/>
          </p:nvSpPr>
          <p:spPr bwMode="auto">
            <a:xfrm>
              <a:off x="3326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44" name="Line 1253"/>
            <p:cNvSpPr>
              <a:spLocks noChangeShapeType="1"/>
            </p:cNvSpPr>
            <p:nvPr/>
          </p:nvSpPr>
          <p:spPr bwMode="auto">
            <a:xfrm>
              <a:off x="3346" y="30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45" name="Line 1254"/>
            <p:cNvSpPr>
              <a:spLocks noChangeShapeType="1"/>
            </p:cNvSpPr>
            <p:nvPr/>
          </p:nvSpPr>
          <p:spPr bwMode="auto">
            <a:xfrm>
              <a:off x="3346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46" name="Freeform 1255"/>
            <p:cNvSpPr>
              <a:spLocks/>
            </p:cNvSpPr>
            <p:nvPr/>
          </p:nvSpPr>
          <p:spPr bwMode="auto">
            <a:xfrm>
              <a:off x="3357" y="3063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47" name="Line 1256"/>
            <p:cNvSpPr>
              <a:spLocks noChangeShapeType="1"/>
            </p:cNvSpPr>
            <p:nvPr/>
          </p:nvSpPr>
          <p:spPr bwMode="auto">
            <a:xfrm>
              <a:off x="3382" y="305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48" name="Line 1257"/>
            <p:cNvSpPr>
              <a:spLocks noChangeShapeType="1"/>
            </p:cNvSpPr>
            <p:nvPr/>
          </p:nvSpPr>
          <p:spPr bwMode="auto">
            <a:xfrm>
              <a:off x="3382" y="305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49" name="Freeform 1258"/>
            <p:cNvSpPr>
              <a:spLocks/>
            </p:cNvSpPr>
            <p:nvPr/>
          </p:nvSpPr>
          <p:spPr bwMode="auto">
            <a:xfrm>
              <a:off x="3385" y="3035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50" name="Line 1259"/>
            <p:cNvSpPr>
              <a:spLocks noChangeShapeType="1"/>
            </p:cNvSpPr>
            <p:nvPr/>
          </p:nvSpPr>
          <p:spPr bwMode="auto">
            <a:xfrm>
              <a:off x="3410" y="303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51" name="Line 1260"/>
            <p:cNvSpPr>
              <a:spLocks noChangeShapeType="1"/>
            </p:cNvSpPr>
            <p:nvPr/>
          </p:nvSpPr>
          <p:spPr bwMode="auto">
            <a:xfrm flipV="1">
              <a:off x="3418" y="3021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52" name="Freeform 1261"/>
            <p:cNvSpPr>
              <a:spLocks/>
            </p:cNvSpPr>
            <p:nvPr/>
          </p:nvSpPr>
          <p:spPr bwMode="auto">
            <a:xfrm>
              <a:off x="3413" y="3007"/>
              <a:ext cx="19" cy="20"/>
            </a:xfrm>
            <a:custGeom>
              <a:avLst/>
              <a:gdLst>
                <a:gd name="T0" fmla="*/ 3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3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8 h 20"/>
                <a:gd name="T18" fmla="*/ 19 w 19"/>
                <a:gd name="T19" fmla="*/ 6 h 20"/>
                <a:gd name="T20" fmla="*/ 19 w 19"/>
                <a:gd name="T21" fmla="*/ 3 h 20"/>
                <a:gd name="T22" fmla="*/ 17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3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53" name="Line 1262"/>
            <p:cNvSpPr>
              <a:spLocks noChangeShapeType="1"/>
            </p:cNvSpPr>
            <p:nvPr/>
          </p:nvSpPr>
          <p:spPr bwMode="auto">
            <a:xfrm flipV="1">
              <a:off x="3427" y="300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54" name="Line 1263"/>
            <p:cNvSpPr>
              <a:spLocks noChangeShapeType="1"/>
            </p:cNvSpPr>
            <p:nvPr/>
          </p:nvSpPr>
          <p:spPr bwMode="auto">
            <a:xfrm flipV="1">
              <a:off x="3438" y="299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55" name="Freeform 1264"/>
            <p:cNvSpPr>
              <a:spLocks/>
            </p:cNvSpPr>
            <p:nvPr/>
          </p:nvSpPr>
          <p:spPr bwMode="auto">
            <a:xfrm>
              <a:off x="3441" y="2971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6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2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2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56" name="Freeform 1265"/>
            <p:cNvSpPr>
              <a:spLocks/>
            </p:cNvSpPr>
            <p:nvPr/>
          </p:nvSpPr>
          <p:spPr bwMode="auto">
            <a:xfrm>
              <a:off x="3449" y="2954"/>
              <a:ext cx="17" cy="19"/>
            </a:xfrm>
            <a:custGeom>
              <a:avLst/>
              <a:gdLst>
                <a:gd name="T0" fmla="*/ 3 w 17"/>
                <a:gd name="T1" fmla="*/ 11 h 19"/>
                <a:gd name="T2" fmla="*/ 0 w 17"/>
                <a:gd name="T3" fmla="*/ 14 h 19"/>
                <a:gd name="T4" fmla="*/ 0 w 17"/>
                <a:gd name="T5" fmla="*/ 17 h 19"/>
                <a:gd name="T6" fmla="*/ 3 w 17"/>
                <a:gd name="T7" fmla="*/ 19 h 19"/>
                <a:gd name="T8" fmla="*/ 6 w 17"/>
                <a:gd name="T9" fmla="*/ 19 h 19"/>
                <a:gd name="T10" fmla="*/ 9 w 17"/>
                <a:gd name="T11" fmla="*/ 19 h 19"/>
                <a:gd name="T12" fmla="*/ 11 w 17"/>
                <a:gd name="T13" fmla="*/ 19 h 19"/>
                <a:gd name="T14" fmla="*/ 17 w 17"/>
                <a:gd name="T15" fmla="*/ 11 h 19"/>
                <a:gd name="T16" fmla="*/ 17 w 17"/>
                <a:gd name="T17" fmla="*/ 8 h 19"/>
                <a:gd name="T18" fmla="*/ 17 w 17"/>
                <a:gd name="T19" fmla="*/ 5 h 19"/>
                <a:gd name="T20" fmla="*/ 17 w 17"/>
                <a:gd name="T21" fmla="*/ 3 h 19"/>
                <a:gd name="T22" fmla="*/ 14 w 17"/>
                <a:gd name="T23" fmla="*/ 0 h 19"/>
                <a:gd name="T24" fmla="*/ 11 w 17"/>
                <a:gd name="T25" fmla="*/ 0 h 19"/>
                <a:gd name="T26" fmla="*/ 9 w 17"/>
                <a:gd name="T27" fmla="*/ 3 h 19"/>
                <a:gd name="T28" fmla="*/ 3 w 17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57" name="Freeform 1266"/>
            <p:cNvSpPr>
              <a:spLocks/>
            </p:cNvSpPr>
            <p:nvPr/>
          </p:nvSpPr>
          <p:spPr bwMode="auto">
            <a:xfrm>
              <a:off x="3455" y="2934"/>
              <a:ext cx="22" cy="20"/>
            </a:xfrm>
            <a:custGeom>
              <a:avLst/>
              <a:gdLst>
                <a:gd name="T0" fmla="*/ 3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3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58" name="Freeform 1267"/>
            <p:cNvSpPr>
              <a:spLocks/>
            </p:cNvSpPr>
            <p:nvPr/>
          </p:nvSpPr>
          <p:spPr bwMode="auto">
            <a:xfrm>
              <a:off x="3466" y="2915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59" name="Freeform 1268"/>
            <p:cNvSpPr>
              <a:spLocks/>
            </p:cNvSpPr>
            <p:nvPr/>
          </p:nvSpPr>
          <p:spPr bwMode="auto">
            <a:xfrm>
              <a:off x="3477" y="2898"/>
              <a:ext cx="17" cy="19"/>
            </a:xfrm>
            <a:custGeom>
              <a:avLst/>
              <a:gdLst>
                <a:gd name="T0" fmla="*/ 3 w 17"/>
                <a:gd name="T1" fmla="*/ 11 h 19"/>
                <a:gd name="T2" fmla="*/ 0 w 17"/>
                <a:gd name="T3" fmla="*/ 14 h 19"/>
                <a:gd name="T4" fmla="*/ 0 w 17"/>
                <a:gd name="T5" fmla="*/ 17 h 19"/>
                <a:gd name="T6" fmla="*/ 3 w 17"/>
                <a:gd name="T7" fmla="*/ 19 h 19"/>
                <a:gd name="T8" fmla="*/ 6 w 17"/>
                <a:gd name="T9" fmla="*/ 19 h 19"/>
                <a:gd name="T10" fmla="*/ 8 w 17"/>
                <a:gd name="T11" fmla="*/ 19 h 19"/>
                <a:gd name="T12" fmla="*/ 11 w 17"/>
                <a:gd name="T13" fmla="*/ 19 h 19"/>
                <a:gd name="T14" fmla="*/ 17 w 17"/>
                <a:gd name="T15" fmla="*/ 11 h 19"/>
                <a:gd name="T16" fmla="*/ 17 w 17"/>
                <a:gd name="T17" fmla="*/ 8 h 19"/>
                <a:gd name="T18" fmla="*/ 17 w 17"/>
                <a:gd name="T19" fmla="*/ 5 h 19"/>
                <a:gd name="T20" fmla="*/ 17 w 17"/>
                <a:gd name="T21" fmla="*/ 3 h 19"/>
                <a:gd name="T22" fmla="*/ 14 w 17"/>
                <a:gd name="T23" fmla="*/ 0 h 19"/>
                <a:gd name="T24" fmla="*/ 11 w 17"/>
                <a:gd name="T25" fmla="*/ 0 h 19"/>
                <a:gd name="T26" fmla="*/ 8 w 17"/>
                <a:gd name="T27" fmla="*/ 3 h 19"/>
                <a:gd name="T28" fmla="*/ 3 w 17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60" name="Freeform 1269"/>
            <p:cNvSpPr>
              <a:spLocks/>
            </p:cNvSpPr>
            <p:nvPr/>
          </p:nvSpPr>
          <p:spPr bwMode="auto">
            <a:xfrm>
              <a:off x="3483" y="2878"/>
              <a:ext cx="22" cy="23"/>
            </a:xfrm>
            <a:custGeom>
              <a:avLst/>
              <a:gdLst>
                <a:gd name="T0" fmla="*/ 2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2 w 22"/>
                <a:gd name="T7" fmla="*/ 23 h 23"/>
                <a:gd name="T8" fmla="*/ 5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1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6 w 22"/>
                <a:gd name="T25" fmla="*/ 0 h 23"/>
                <a:gd name="T26" fmla="*/ 14 w 22"/>
                <a:gd name="T27" fmla="*/ 3 h 23"/>
                <a:gd name="T28" fmla="*/ 2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61" name="Freeform 1270"/>
            <p:cNvSpPr>
              <a:spLocks/>
            </p:cNvSpPr>
            <p:nvPr/>
          </p:nvSpPr>
          <p:spPr bwMode="auto">
            <a:xfrm>
              <a:off x="3494" y="2864"/>
              <a:ext cx="22" cy="17"/>
            </a:xfrm>
            <a:custGeom>
              <a:avLst/>
              <a:gdLst>
                <a:gd name="T0" fmla="*/ 3 w 22"/>
                <a:gd name="T1" fmla="*/ 11 h 17"/>
                <a:gd name="T2" fmla="*/ 0 w 22"/>
                <a:gd name="T3" fmla="*/ 11 h 17"/>
                <a:gd name="T4" fmla="*/ 0 w 22"/>
                <a:gd name="T5" fmla="*/ 14 h 17"/>
                <a:gd name="T6" fmla="*/ 3 w 22"/>
                <a:gd name="T7" fmla="*/ 17 h 17"/>
                <a:gd name="T8" fmla="*/ 5 w 22"/>
                <a:gd name="T9" fmla="*/ 17 h 17"/>
                <a:gd name="T10" fmla="*/ 8 w 22"/>
                <a:gd name="T11" fmla="*/ 17 h 17"/>
                <a:gd name="T12" fmla="*/ 11 w 22"/>
                <a:gd name="T13" fmla="*/ 17 h 17"/>
                <a:gd name="T14" fmla="*/ 22 w 22"/>
                <a:gd name="T15" fmla="*/ 11 h 17"/>
                <a:gd name="T16" fmla="*/ 22 w 22"/>
                <a:gd name="T17" fmla="*/ 9 h 17"/>
                <a:gd name="T18" fmla="*/ 22 w 22"/>
                <a:gd name="T19" fmla="*/ 6 h 17"/>
                <a:gd name="T20" fmla="*/ 22 w 22"/>
                <a:gd name="T21" fmla="*/ 3 h 17"/>
                <a:gd name="T22" fmla="*/ 19 w 22"/>
                <a:gd name="T23" fmla="*/ 0 h 17"/>
                <a:gd name="T24" fmla="*/ 17 w 22"/>
                <a:gd name="T25" fmla="*/ 0 h 17"/>
                <a:gd name="T26" fmla="*/ 14 w 22"/>
                <a:gd name="T27" fmla="*/ 3 h 17"/>
                <a:gd name="T28" fmla="*/ 3 w 22"/>
                <a:gd name="T29" fmla="*/ 11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7"/>
                <a:gd name="T47" fmla="*/ 22 w 2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7">
                  <a:moveTo>
                    <a:pt x="3" y="11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62" name="Line 1271"/>
            <p:cNvSpPr>
              <a:spLocks noChangeShapeType="1"/>
            </p:cNvSpPr>
            <p:nvPr/>
          </p:nvSpPr>
          <p:spPr bwMode="auto">
            <a:xfrm>
              <a:off x="3511" y="28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63" name="Freeform 1272"/>
            <p:cNvSpPr>
              <a:spLocks/>
            </p:cNvSpPr>
            <p:nvPr/>
          </p:nvSpPr>
          <p:spPr bwMode="auto">
            <a:xfrm>
              <a:off x="3505" y="2845"/>
              <a:ext cx="17" cy="22"/>
            </a:xfrm>
            <a:custGeom>
              <a:avLst/>
              <a:gdLst>
                <a:gd name="T0" fmla="*/ 3 w 17"/>
                <a:gd name="T1" fmla="*/ 14 h 22"/>
                <a:gd name="T2" fmla="*/ 0 w 17"/>
                <a:gd name="T3" fmla="*/ 16 h 22"/>
                <a:gd name="T4" fmla="*/ 0 w 17"/>
                <a:gd name="T5" fmla="*/ 19 h 22"/>
                <a:gd name="T6" fmla="*/ 3 w 17"/>
                <a:gd name="T7" fmla="*/ 22 h 22"/>
                <a:gd name="T8" fmla="*/ 6 w 17"/>
                <a:gd name="T9" fmla="*/ 22 h 22"/>
                <a:gd name="T10" fmla="*/ 8 w 17"/>
                <a:gd name="T11" fmla="*/ 22 h 22"/>
                <a:gd name="T12" fmla="*/ 11 w 17"/>
                <a:gd name="T13" fmla="*/ 22 h 22"/>
                <a:gd name="T14" fmla="*/ 17 w 17"/>
                <a:gd name="T15" fmla="*/ 11 h 22"/>
                <a:gd name="T16" fmla="*/ 17 w 17"/>
                <a:gd name="T17" fmla="*/ 8 h 22"/>
                <a:gd name="T18" fmla="*/ 17 w 17"/>
                <a:gd name="T19" fmla="*/ 5 h 22"/>
                <a:gd name="T20" fmla="*/ 17 w 17"/>
                <a:gd name="T21" fmla="*/ 2 h 22"/>
                <a:gd name="T22" fmla="*/ 14 w 17"/>
                <a:gd name="T23" fmla="*/ 0 h 22"/>
                <a:gd name="T24" fmla="*/ 11 w 17"/>
                <a:gd name="T25" fmla="*/ 0 h 22"/>
                <a:gd name="T26" fmla="*/ 8 w 17"/>
                <a:gd name="T27" fmla="*/ 2 h 22"/>
                <a:gd name="T28" fmla="*/ 3 w 17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2"/>
                <a:gd name="T47" fmla="*/ 17 w 1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64" name="Freeform 1273"/>
            <p:cNvSpPr>
              <a:spLocks/>
            </p:cNvSpPr>
            <p:nvPr/>
          </p:nvSpPr>
          <p:spPr bwMode="auto">
            <a:xfrm>
              <a:off x="3511" y="2828"/>
              <a:ext cx="22" cy="19"/>
            </a:xfrm>
            <a:custGeom>
              <a:avLst/>
              <a:gdLst>
                <a:gd name="T0" fmla="*/ 2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2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6 w 22"/>
                <a:gd name="T25" fmla="*/ 0 h 19"/>
                <a:gd name="T26" fmla="*/ 14 w 22"/>
                <a:gd name="T27" fmla="*/ 3 h 19"/>
                <a:gd name="T28" fmla="*/ 2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65" name="Freeform 1274"/>
            <p:cNvSpPr>
              <a:spLocks/>
            </p:cNvSpPr>
            <p:nvPr/>
          </p:nvSpPr>
          <p:spPr bwMode="auto">
            <a:xfrm>
              <a:off x="3522" y="2808"/>
              <a:ext cx="22" cy="23"/>
            </a:xfrm>
            <a:custGeom>
              <a:avLst/>
              <a:gdLst>
                <a:gd name="T0" fmla="*/ 3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3 w 22"/>
                <a:gd name="T7" fmla="*/ 23 h 23"/>
                <a:gd name="T8" fmla="*/ 5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2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7 w 22"/>
                <a:gd name="T25" fmla="*/ 0 h 23"/>
                <a:gd name="T26" fmla="*/ 14 w 22"/>
                <a:gd name="T27" fmla="*/ 3 h 23"/>
                <a:gd name="T28" fmla="*/ 3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66" name="Line 1275"/>
            <p:cNvSpPr>
              <a:spLocks noChangeShapeType="1"/>
            </p:cNvSpPr>
            <p:nvPr/>
          </p:nvSpPr>
          <p:spPr bwMode="auto">
            <a:xfrm flipV="1">
              <a:off x="3539" y="2797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67" name="Freeform 1276"/>
            <p:cNvSpPr>
              <a:spLocks/>
            </p:cNvSpPr>
            <p:nvPr/>
          </p:nvSpPr>
          <p:spPr bwMode="auto">
            <a:xfrm>
              <a:off x="3533" y="2780"/>
              <a:ext cx="17" cy="23"/>
            </a:xfrm>
            <a:custGeom>
              <a:avLst/>
              <a:gdLst>
                <a:gd name="T0" fmla="*/ 3 w 17"/>
                <a:gd name="T1" fmla="*/ 14 h 23"/>
                <a:gd name="T2" fmla="*/ 0 w 17"/>
                <a:gd name="T3" fmla="*/ 17 h 23"/>
                <a:gd name="T4" fmla="*/ 0 w 17"/>
                <a:gd name="T5" fmla="*/ 20 h 23"/>
                <a:gd name="T6" fmla="*/ 3 w 17"/>
                <a:gd name="T7" fmla="*/ 23 h 23"/>
                <a:gd name="T8" fmla="*/ 6 w 17"/>
                <a:gd name="T9" fmla="*/ 23 h 23"/>
                <a:gd name="T10" fmla="*/ 8 w 17"/>
                <a:gd name="T11" fmla="*/ 23 h 23"/>
                <a:gd name="T12" fmla="*/ 11 w 17"/>
                <a:gd name="T13" fmla="*/ 23 h 23"/>
                <a:gd name="T14" fmla="*/ 17 w 17"/>
                <a:gd name="T15" fmla="*/ 12 h 23"/>
                <a:gd name="T16" fmla="*/ 17 w 17"/>
                <a:gd name="T17" fmla="*/ 9 h 23"/>
                <a:gd name="T18" fmla="*/ 17 w 17"/>
                <a:gd name="T19" fmla="*/ 6 h 23"/>
                <a:gd name="T20" fmla="*/ 17 w 17"/>
                <a:gd name="T21" fmla="*/ 3 h 23"/>
                <a:gd name="T22" fmla="*/ 14 w 17"/>
                <a:gd name="T23" fmla="*/ 0 h 23"/>
                <a:gd name="T24" fmla="*/ 11 w 17"/>
                <a:gd name="T25" fmla="*/ 0 h 23"/>
                <a:gd name="T26" fmla="*/ 8 w 17"/>
                <a:gd name="T27" fmla="*/ 3 h 23"/>
                <a:gd name="T28" fmla="*/ 3 w 17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3"/>
                <a:gd name="T47" fmla="*/ 17 w 17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68" name="Line 1277"/>
            <p:cNvSpPr>
              <a:spLocks noChangeShapeType="1"/>
            </p:cNvSpPr>
            <p:nvPr/>
          </p:nvSpPr>
          <p:spPr bwMode="auto">
            <a:xfrm flipV="1">
              <a:off x="3544" y="2769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69" name="Line 1278"/>
            <p:cNvSpPr>
              <a:spLocks noChangeShapeType="1"/>
            </p:cNvSpPr>
            <p:nvPr/>
          </p:nvSpPr>
          <p:spPr bwMode="auto">
            <a:xfrm flipV="1">
              <a:off x="3555" y="276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70" name="Line 1279"/>
            <p:cNvSpPr>
              <a:spLocks noChangeShapeType="1"/>
            </p:cNvSpPr>
            <p:nvPr/>
          </p:nvSpPr>
          <p:spPr bwMode="auto">
            <a:xfrm flipV="1">
              <a:off x="3555" y="275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71" name="Line 1280"/>
            <p:cNvSpPr>
              <a:spLocks noChangeShapeType="1"/>
            </p:cNvSpPr>
            <p:nvPr/>
          </p:nvSpPr>
          <p:spPr bwMode="auto">
            <a:xfrm flipV="1">
              <a:off x="3558" y="2733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72" name="Freeform 1281"/>
            <p:cNvSpPr>
              <a:spLocks/>
            </p:cNvSpPr>
            <p:nvPr/>
          </p:nvSpPr>
          <p:spPr bwMode="auto">
            <a:xfrm>
              <a:off x="3553" y="2708"/>
              <a:ext cx="22" cy="22"/>
            </a:xfrm>
            <a:custGeom>
              <a:avLst/>
              <a:gdLst>
                <a:gd name="T0" fmla="*/ 2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2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6 w 22"/>
                <a:gd name="T25" fmla="*/ 0 h 22"/>
                <a:gd name="T26" fmla="*/ 14 w 22"/>
                <a:gd name="T27" fmla="*/ 2 h 22"/>
                <a:gd name="T28" fmla="*/ 2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2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73" name="Freeform 1282"/>
            <p:cNvSpPr>
              <a:spLocks/>
            </p:cNvSpPr>
            <p:nvPr/>
          </p:nvSpPr>
          <p:spPr bwMode="auto">
            <a:xfrm>
              <a:off x="3564" y="2691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74" name="Freeform 1283"/>
            <p:cNvSpPr>
              <a:spLocks/>
            </p:cNvSpPr>
            <p:nvPr/>
          </p:nvSpPr>
          <p:spPr bwMode="auto">
            <a:xfrm>
              <a:off x="3575" y="2682"/>
              <a:ext cx="17" cy="20"/>
            </a:xfrm>
            <a:custGeom>
              <a:avLst/>
              <a:gdLst>
                <a:gd name="T0" fmla="*/ 3 w 17"/>
                <a:gd name="T1" fmla="*/ 12 h 20"/>
                <a:gd name="T2" fmla="*/ 0 w 17"/>
                <a:gd name="T3" fmla="*/ 14 h 20"/>
                <a:gd name="T4" fmla="*/ 0 w 17"/>
                <a:gd name="T5" fmla="*/ 17 h 20"/>
                <a:gd name="T6" fmla="*/ 3 w 17"/>
                <a:gd name="T7" fmla="*/ 20 h 20"/>
                <a:gd name="T8" fmla="*/ 6 w 17"/>
                <a:gd name="T9" fmla="*/ 20 h 20"/>
                <a:gd name="T10" fmla="*/ 8 w 17"/>
                <a:gd name="T11" fmla="*/ 20 h 20"/>
                <a:gd name="T12" fmla="*/ 11 w 17"/>
                <a:gd name="T13" fmla="*/ 20 h 20"/>
                <a:gd name="T14" fmla="*/ 17 w 17"/>
                <a:gd name="T15" fmla="*/ 12 h 20"/>
                <a:gd name="T16" fmla="*/ 17 w 17"/>
                <a:gd name="T17" fmla="*/ 9 h 20"/>
                <a:gd name="T18" fmla="*/ 17 w 17"/>
                <a:gd name="T19" fmla="*/ 6 h 20"/>
                <a:gd name="T20" fmla="*/ 17 w 17"/>
                <a:gd name="T21" fmla="*/ 3 h 20"/>
                <a:gd name="T22" fmla="*/ 14 w 17"/>
                <a:gd name="T23" fmla="*/ 0 h 20"/>
                <a:gd name="T24" fmla="*/ 11 w 17"/>
                <a:gd name="T25" fmla="*/ 0 h 20"/>
                <a:gd name="T26" fmla="*/ 8 w 17"/>
                <a:gd name="T27" fmla="*/ 3 h 20"/>
                <a:gd name="T28" fmla="*/ 3 w 17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75" name="Line 1284"/>
            <p:cNvSpPr>
              <a:spLocks noChangeShapeType="1"/>
            </p:cNvSpPr>
            <p:nvPr/>
          </p:nvSpPr>
          <p:spPr bwMode="auto">
            <a:xfrm flipV="1">
              <a:off x="3586" y="2668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76" name="Line 1285"/>
            <p:cNvSpPr>
              <a:spLocks noChangeShapeType="1"/>
            </p:cNvSpPr>
            <p:nvPr/>
          </p:nvSpPr>
          <p:spPr bwMode="auto">
            <a:xfrm flipV="1">
              <a:off x="3597" y="2640"/>
              <a:ext cx="3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77" name="Line 1286"/>
            <p:cNvSpPr>
              <a:spLocks noChangeShapeType="1"/>
            </p:cNvSpPr>
            <p:nvPr/>
          </p:nvSpPr>
          <p:spPr bwMode="auto">
            <a:xfrm flipV="1">
              <a:off x="3609" y="263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78" name="Line 1287"/>
            <p:cNvSpPr>
              <a:spLocks noChangeShapeType="1"/>
            </p:cNvSpPr>
            <p:nvPr/>
          </p:nvSpPr>
          <p:spPr bwMode="auto">
            <a:xfrm flipV="1">
              <a:off x="3609" y="262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79" name="Line 1288"/>
            <p:cNvSpPr>
              <a:spLocks noChangeShapeType="1"/>
            </p:cNvSpPr>
            <p:nvPr/>
          </p:nvSpPr>
          <p:spPr bwMode="auto">
            <a:xfrm flipV="1">
              <a:off x="3609" y="2604"/>
              <a:ext cx="5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80" name="Freeform 1289"/>
            <p:cNvSpPr>
              <a:spLocks/>
            </p:cNvSpPr>
            <p:nvPr/>
          </p:nvSpPr>
          <p:spPr bwMode="auto">
            <a:xfrm>
              <a:off x="3609" y="2590"/>
              <a:ext cx="19" cy="20"/>
            </a:xfrm>
            <a:custGeom>
              <a:avLst/>
              <a:gdLst>
                <a:gd name="T0" fmla="*/ 2 w 19"/>
                <a:gd name="T1" fmla="*/ 11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1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81" name="Line 1290"/>
            <p:cNvSpPr>
              <a:spLocks noChangeShapeType="1"/>
            </p:cNvSpPr>
            <p:nvPr/>
          </p:nvSpPr>
          <p:spPr bwMode="auto">
            <a:xfrm flipV="1">
              <a:off x="3623" y="2587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82" name="Freeform 1291"/>
            <p:cNvSpPr>
              <a:spLocks/>
            </p:cNvSpPr>
            <p:nvPr/>
          </p:nvSpPr>
          <p:spPr bwMode="auto">
            <a:xfrm>
              <a:off x="3617" y="2562"/>
              <a:ext cx="25" cy="20"/>
            </a:xfrm>
            <a:custGeom>
              <a:avLst/>
              <a:gdLst>
                <a:gd name="T0" fmla="*/ 3 w 25"/>
                <a:gd name="T1" fmla="*/ 11 h 20"/>
                <a:gd name="T2" fmla="*/ 0 w 25"/>
                <a:gd name="T3" fmla="*/ 14 h 20"/>
                <a:gd name="T4" fmla="*/ 0 w 25"/>
                <a:gd name="T5" fmla="*/ 17 h 20"/>
                <a:gd name="T6" fmla="*/ 3 w 25"/>
                <a:gd name="T7" fmla="*/ 20 h 20"/>
                <a:gd name="T8" fmla="*/ 6 w 25"/>
                <a:gd name="T9" fmla="*/ 20 h 20"/>
                <a:gd name="T10" fmla="*/ 8 w 25"/>
                <a:gd name="T11" fmla="*/ 20 h 20"/>
                <a:gd name="T12" fmla="*/ 11 w 25"/>
                <a:gd name="T13" fmla="*/ 20 h 20"/>
                <a:gd name="T14" fmla="*/ 25 w 25"/>
                <a:gd name="T15" fmla="*/ 11 h 20"/>
                <a:gd name="T16" fmla="*/ 25 w 25"/>
                <a:gd name="T17" fmla="*/ 9 h 20"/>
                <a:gd name="T18" fmla="*/ 25 w 25"/>
                <a:gd name="T19" fmla="*/ 6 h 20"/>
                <a:gd name="T20" fmla="*/ 25 w 25"/>
                <a:gd name="T21" fmla="*/ 3 h 20"/>
                <a:gd name="T22" fmla="*/ 22 w 25"/>
                <a:gd name="T23" fmla="*/ 0 h 20"/>
                <a:gd name="T24" fmla="*/ 20 w 25"/>
                <a:gd name="T25" fmla="*/ 0 h 20"/>
                <a:gd name="T26" fmla="*/ 17 w 25"/>
                <a:gd name="T27" fmla="*/ 3 h 20"/>
                <a:gd name="T28" fmla="*/ 3 w 25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83" name="Freeform 1292"/>
            <p:cNvSpPr>
              <a:spLocks/>
            </p:cNvSpPr>
            <p:nvPr/>
          </p:nvSpPr>
          <p:spPr bwMode="auto">
            <a:xfrm>
              <a:off x="3631" y="2548"/>
              <a:ext cx="17" cy="17"/>
            </a:xfrm>
            <a:custGeom>
              <a:avLst/>
              <a:gdLst>
                <a:gd name="T0" fmla="*/ 3 w 17"/>
                <a:gd name="T1" fmla="*/ 9 h 17"/>
                <a:gd name="T2" fmla="*/ 0 w 17"/>
                <a:gd name="T3" fmla="*/ 11 h 17"/>
                <a:gd name="T4" fmla="*/ 0 w 17"/>
                <a:gd name="T5" fmla="*/ 14 h 17"/>
                <a:gd name="T6" fmla="*/ 3 w 17"/>
                <a:gd name="T7" fmla="*/ 17 h 17"/>
                <a:gd name="T8" fmla="*/ 6 w 17"/>
                <a:gd name="T9" fmla="*/ 17 h 17"/>
                <a:gd name="T10" fmla="*/ 8 w 17"/>
                <a:gd name="T11" fmla="*/ 17 h 17"/>
                <a:gd name="T12" fmla="*/ 11 w 17"/>
                <a:gd name="T13" fmla="*/ 17 h 17"/>
                <a:gd name="T14" fmla="*/ 17 w 17"/>
                <a:gd name="T15" fmla="*/ 9 h 17"/>
                <a:gd name="T16" fmla="*/ 17 w 17"/>
                <a:gd name="T17" fmla="*/ 9 h 17"/>
                <a:gd name="T18" fmla="*/ 17 w 17"/>
                <a:gd name="T19" fmla="*/ 6 h 17"/>
                <a:gd name="T20" fmla="*/ 17 w 17"/>
                <a:gd name="T21" fmla="*/ 3 h 17"/>
                <a:gd name="T22" fmla="*/ 14 w 17"/>
                <a:gd name="T23" fmla="*/ 0 h 17"/>
                <a:gd name="T24" fmla="*/ 11 w 17"/>
                <a:gd name="T25" fmla="*/ 0 h 17"/>
                <a:gd name="T26" fmla="*/ 8 w 17"/>
                <a:gd name="T27" fmla="*/ 3 h 17"/>
                <a:gd name="T28" fmla="*/ 3 w 17"/>
                <a:gd name="T29" fmla="*/ 9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3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84" name="Freeform 1293"/>
            <p:cNvSpPr>
              <a:spLocks/>
            </p:cNvSpPr>
            <p:nvPr/>
          </p:nvSpPr>
          <p:spPr bwMode="auto">
            <a:xfrm>
              <a:off x="3637" y="2529"/>
              <a:ext cx="19" cy="19"/>
            </a:xfrm>
            <a:custGeom>
              <a:avLst/>
              <a:gdLst>
                <a:gd name="T0" fmla="*/ 2 w 19"/>
                <a:gd name="T1" fmla="*/ 11 h 19"/>
                <a:gd name="T2" fmla="*/ 0 w 19"/>
                <a:gd name="T3" fmla="*/ 14 h 19"/>
                <a:gd name="T4" fmla="*/ 0 w 19"/>
                <a:gd name="T5" fmla="*/ 16 h 19"/>
                <a:gd name="T6" fmla="*/ 2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2 h 19"/>
                <a:gd name="T22" fmla="*/ 16 w 19"/>
                <a:gd name="T23" fmla="*/ 0 h 19"/>
                <a:gd name="T24" fmla="*/ 14 w 19"/>
                <a:gd name="T25" fmla="*/ 0 h 19"/>
                <a:gd name="T26" fmla="*/ 11 w 19"/>
                <a:gd name="T27" fmla="*/ 2 h 19"/>
                <a:gd name="T28" fmla="*/ 2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2" y="11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85" name="Line 1294"/>
            <p:cNvSpPr>
              <a:spLocks noChangeShapeType="1"/>
            </p:cNvSpPr>
            <p:nvPr/>
          </p:nvSpPr>
          <p:spPr bwMode="auto">
            <a:xfrm flipV="1">
              <a:off x="3651" y="2526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86" name="Line 1295"/>
            <p:cNvSpPr>
              <a:spLocks noChangeShapeType="1"/>
            </p:cNvSpPr>
            <p:nvPr/>
          </p:nvSpPr>
          <p:spPr bwMode="auto">
            <a:xfrm flipV="1">
              <a:off x="3662" y="250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87" name="Freeform 1296"/>
            <p:cNvSpPr>
              <a:spLocks/>
            </p:cNvSpPr>
            <p:nvPr/>
          </p:nvSpPr>
          <p:spPr bwMode="auto">
            <a:xfrm>
              <a:off x="3656" y="2484"/>
              <a:ext cx="20" cy="28"/>
            </a:xfrm>
            <a:custGeom>
              <a:avLst/>
              <a:gdLst>
                <a:gd name="T0" fmla="*/ 3 w 20"/>
                <a:gd name="T1" fmla="*/ 19 h 28"/>
                <a:gd name="T2" fmla="*/ 0 w 20"/>
                <a:gd name="T3" fmla="*/ 22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8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8 h 28"/>
                <a:gd name="T18" fmla="*/ 20 w 20"/>
                <a:gd name="T19" fmla="*/ 5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88" name="Freeform 1297"/>
            <p:cNvSpPr>
              <a:spLocks/>
            </p:cNvSpPr>
            <p:nvPr/>
          </p:nvSpPr>
          <p:spPr bwMode="auto">
            <a:xfrm>
              <a:off x="3664" y="2473"/>
              <a:ext cx="20" cy="22"/>
            </a:xfrm>
            <a:custGeom>
              <a:avLst/>
              <a:gdLst>
                <a:gd name="T0" fmla="*/ 3 w 20"/>
                <a:gd name="T1" fmla="*/ 14 h 22"/>
                <a:gd name="T2" fmla="*/ 0 w 20"/>
                <a:gd name="T3" fmla="*/ 16 h 22"/>
                <a:gd name="T4" fmla="*/ 0 w 20"/>
                <a:gd name="T5" fmla="*/ 19 h 22"/>
                <a:gd name="T6" fmla="*/ 3 w 20"/>
                <a:gd name="T7" fmla="*/ 22 h 22"/>
                <a:gd name="T8" fmla="*/ 6 w 20"/>
                <a:gd name="T9" fmla="*/ 22 h 22"/>
                <a:gd name="T10" fmla="*/ 9 w 20"/>
                <a:gd name="T11" fmla="*/ 22 h 22"/>
                <a:gd name="T12" fmla="*/ 12 w 20"/>
                <a:gd name="T13" fmla="*/ 22 h 22"/>
                <a:gd name="T14" fmla="*/ 20 w 20"/>
                <a:gd name="T15" fmla="*/ 11 h 22"/>
                <a:gd name="T16" fmla="*/ 20 w 20"/>
                <a:gd name="T17" fmla="*/ 8 h 22"/>
                <a:gd name="T18" fmla="*/ 20 w 20"/>
                <a:gd name="T19" fmla="*/ 5 h 22"/>
                <a:gd name="T20" fmla="*/ 20 w 20"/>
                <a:gd name="T21" fmla="*/ 2 h 22"/>
                <a:gd name="T22" fmla="*/ 17 w 20"/>
                <a:gd name="T23" fmla="*/ 0 h 22"/>
                <a:gd name="T24" fmla="*/ 14 w 20"/>
                <a:gd name="T25" fmla="*/ 0 h 22"/>
                <a:gd name="T26" fmla="*/ 12 w 20"/>
                <a:gd name="T27" fmla="*/ 2 h 22"/>
                <a:gd name="T28" fmla="*/ 3 w 2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89" name="Line 1298"/>
            <p:cNvSpPr>
              <a:spLocks noChangeShapeType="1"/>
            </p:cNvSpPr>
            <p:nvPr/>
          </p:nvSpPr>
          <p:spPr bwMode="auto">
            <a:xfrm flipV="1">
              <a:off x="3678" y="2470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90" name="Freeform 1299"/>
            <p:cNvSpPr>
              <a:spLocks/>
            </p:cNvSpPr>
            <p:nvPr/>
          </p:nvSpPr>
          <p:spPr bwMode="auto">
            <a:xfrm>
              <a:off x="3673" y="2447"/>
              <a:ext cx="22" cy="28"/>
            </a:xfrm>
            <a:custGeom>
              <a:avLst/>
              <a:gdLst>
                <a:gd name="T0" fmla="*/ 3 w 22"/>
                <a:gd name="T1" fmla="*/ 20 h 28"/>
                <a:gd name="T2" fmla="*/ 0 w 22"/>
                <a:gd name="T3" fmla="*/ 23 h 28"/>
                <a:gd name="T4" fmla="*/ 0 w 22"/>
                <a:gd name="T5" fmla="*/ 26 h 28"/>
                <a:gd name="T6" fmla="*/ 3 w 22"/>
                <a:gd name="T7" fmla="*/ 28 h 28"/>
                <a:gd name="T8" fmla="*/ 5 w 22"/>
                <a:gd name="T9" fmla="*/ 28 h 28"/>
                <a:gd name="T10" fmla="*/ 8 w 22"/>
                <a:gd name="T11" fmla="*/ 28 h 28"/>
                <a:gd name="T12" fmla="*/ 11 w 22"/>
                <a:gd name="T13" fmla="*/ 28 h 28"/>
                <a:gd name="T14" fmla="*/ 22 w 22"/>
                <a:gd name="T15" fmla="*/ 12 h 28"/>
                <a:gd name="T16" fmla="*/ 22 w 22"/>
                <a:gd name="T17" fmla="*/ 9 h 28"/>
                <a:gd name="T18" fmla="*/ 22 w 22"/>
                <a:gd name="T19" fmla="*/ 6 h 28"/>
                <a:gd name="T20" fmla="*/ 22 w 22"/>
                <a:gd name="T21" fmla="*/ 3 h 28"/>
                <a:gd name="T22" fmla="*/ 19 w 22"/>
                <a:gd name="T23" fmla="*/ 0 h 28"/>
                <a:gd name="T24" fmla="*/ 17 w 22"/>
                <a:gd name="T25" fmla="*/ 0 h 28"/>
                <a:gd name="T26" fmla="*/ 14 w 22"/>
                <a:gd name="T27" fmla="*/ 3 h 28"/>
                <a:gd name="T28" fmla="*/ 3 w 22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3" y="20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91" name="Freeform 1300"/>
            <p:cNvSpPr>
              <a:spLocks/>
            </p:cNvSpPr>
            <p:nvPr/>
          </p:nvSpPr>
          <p:spPr bwMode="auto">
            <a:xfrm>
              <a:off x="3684" y="2428"/>
              <a:ext cx="20" cy="31"/>
            </a:xfrm>
            <a:custGeom>
              <a:avLst/>
              <a:gdLst>
                <a:gd name="T0" fmla="*/ 0 w 20"/>
                <a:gd name="T1" fmla="*/ 25 h 31"/>
                <a:gd name="T2" fmla="*/ 0 w 20"/>
                <a:gd name="T3" fmla="*/ 28 h 31"/>
                <a:gd name="T4" fmla="*/ 3 w 20"/>
                <a:gd name="T5" fmla="*/ 31 h 31"/>
                <a:gd name="T6" fmla="*/ 6 w 20"/>
                <a:gd name="T7" fmla="*/ 31 h 31"/>
                <a:gd name="T8" fmla="*/ 8 w 20"/>
                <a:gd name="T9" fmla="*/ 31 h 31"/>
                <a:gd name="T10" fmla="*/ 11 w 20"/>
                <a:gd name="T11" fmla="*/ 31 h 31"/>
                <a:gd name="T12" fmla="*/ 11 w 20"/>
                <a:gd name="T13" fmla="*/ 28 h 31"/>
                <a:gd name="T14" fmla="*/ 20 w 20"/>
                <a:gd name="T15" fmla="*/ 8 h 31"/>
                <a:gd name="T16" fmla="*/ 20 w 20"/>
                <a:gd name="T17" fmla="*/ 5 h 31"/>
                <a:gd name="T18" fmla="*/ 20 w 20"/>
                <a:gd name="T19" fmla="*/ 3 h 31"/>
                <a:gd name="T20" fmla="*/ 17 w 20"/>
                <a:gd name="T21" fmla="*/ 0 h 31"/>
                <a:gd name="T22" fmla="*/ 14 w 20"/>
                <a:gd name="T23" fmla="*/ 0 h 31"/>
                <a:gd name="T24" fmla="*/ 11 w 20"/>
                <a:gd name="T25" fmla="*/ 3 h 31"/>
                <a:gd name="T26" fmla="*/ 8 w 20"/>
                <a:gd name="T27" fmla="*/ 5 h 31"/>
                <a:gd name="T28" fmla="*/ 0 w 20"/>
                <a:gd name="T29" fmla="*/ 2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1"/>
                <a:gd name="T47" fmla="*/ 20 w 20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1">
                  <a:moveTo>
                    <a:pt x="0" y="25"/>
                  </a:move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8" y="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92" name="Freeform 1301"/>
            <p:cNvSpPr>
              <a:spLocks/>
            </p:cNvSpPr>
            <p:nvPr/>
          </p:nvSpPr>
          <p:spPr bwMode="auto">
            <a:xfrm>
              <a:off x="3692" y="2419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93" name="Line 1302"/>
            <p:cNvSpPr>
              <a:spLocks noChangeShapeType="1"/>
            </p:cNvSpPr>
            <p:nvPr/>
          </p:nvSpPr>
          <p:spPr bwMode="auto">
            <a:xfrm flipV="1">
              <a:off x="3706" y="241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94" name="Freeform 1303"/>
            <p:cNvSpPr>
              <a:spLocks/>
            </p:cNvSpPr>
            <p:nvPr/>
          </p:nvSpPr>
          <p:spPr bwMode="auto">
            <a:xfrm>
              <a:off x="3701" y="2400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7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3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3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95" name="Freeform 1304"/>
            <p:cNvSpPr>
              <a:spLocks/>
            </p:cNvSpPr>
            <p:nvPr/>
          </p:nvSpPr>
          <p:spPr bwMode="auto">
            <a:xfrm>
              <a:off x="3718" y="2383"/>
              <a:ext cx="22" cy="20"/>
            </a:xfrm>
            <a:custGeom>
              <a:avLst/>
              <a:gdLst>
                <a:gd name="T0" fmla="*/ 2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2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2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96" name="Freeform 1305"/>
            <p:cNvSpPr>
              <a:spLocks/>
            </p:cNvSpPr>
            <p:nvPr/>
          </p:nvSpPr>
          <p:spPr bwMode="auto">
            <a:xfrm>
              <a:off x="3729" y="2364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6 h 22"/>
                <a:gd name="T4" fmla="*/ 0 w 22"/>
                <a:gd name="T5" fmla="*/ 19 h 22"/>
                <a:gd name="T6" fmla="*/ 3 w 22"/>
                <a:gd name="T7" fmla="*/ 22 h 22"/>
                <a:gd name="T8" fmla="*/ 5 w 22"/>
                <a:gd name="T9" fmla="*/ 22 h 22"/>
                <a:gd name="T10" fmla="*/ 8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5 h 22"/>
                <a:gd name="T20" fmla="*/ 22 w 22"/>
                <a:gd name="T21" fmla="*/ 2 h 22"/>
                <a:gd name="T22" fmla="*/ 19 w 22"/>
                <a:gd name="T23" fmla="*/ 0 h 22"/>
                <a:gd name="T24" fmla="*/ 17 w 22"/>
                <a:gd name="T25" fmla="*/ 0 h 22"/>
                <a:gd name="T26" fmla="*/ 14 w 22"/>
                <a:gd name="T27" fmla="*/ 2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97" name="Line 1306"/>
            <p:cNvSpPr>
              <a:spLocks noChangeShapeType="1"/>
            </p:cNvSpPr>
            <p:nvPr/>
          </p:nvSpPr>
          <p:spPr bwMode="auto">
            <a:xfrm>
              <a:off x="3746" y="2361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98" name="Line 1307"/>
            <p:cNvSpPr>
              <a:spLocks noChangeShapeType="1"/>
            </p:cNvSpPr>
            <p:nvPr/>
          </p:nvSpPr>
          <p:spPr bwMode="auto">
            <a:xfrm flipV="1">
              <a:off x="3751" y="2352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99" name="Freeform 1308"/>
            <p:cNvSpPr>
              <a:spLocks/>
            </p:cNvSpPr>
            <p:nvPr/>
          </p:nvSpPr>
          <p:spPr bwMode="auto">
            <a:xfrm>
              <a:off x="3754" y="2327"/>
              <a:ext cx="25" cy="20"/>
            </a:xfrm>
            <a:custGeom>
              <a:avLst/>
              <a:gdLst>
                <a:gd name="T0" fmla="*/ 3 w 25"/>
                <a:gd name="T1" fmla="*/ 11 h 20"/>
                <a:gd name="T2" fmla="*/ 0 w 25"/>
                <a:gd name="T3" fmla="*/ 14 h 20"/>
                <a:gd name="T4" fmla="*/ 0 w 25"/>
                <a:gd name="T5" fmla="*/ 17 h 20"/>
                <a:gd name="T6" fmla="*/ 3 w 25"/>
                <a:gd name="T7" fmla="*/ 20 h 20"/>
                <a:gd name="T8" fmla="*/ 6 w 25"/>
                <a:gd name="T9" fmla="*/ 20 h 20"/>
                <a:gd name="T10" fmla="*/ 8 w 25"/>
                <a:gd name="T11" fmla="*/ 20 h 20"/>
                <a:gd name="T12" fmla="*/ 11 w 25"/>
                <a:gd name="T13" fmla="*/ 20 h 20"/>
                <a:gd name="T14" fmla="*/ 25 w 25"/>
                <a:gd name="T15" fmla="*/ 11 h 20"/>
                <a:gd name="T16" fmla="*/ 25 w 25"/>
                <a:gd name="T17" fmla="*/ 9 h 20"/>
                <a:gd name="T18" fmla="*/ 25 w 25"/>
                <a:gd name="T19" fmla="*/ 6 h 20"/>
                <a:gd name="T20" fmla="*/ 25 w 25"/>
                <a:gd name="T21" fmla="*/ 3 h 20"/>
                <a:gd name="T22" fmla="*/ 22 w 25"/>
                <a:gd name="T23" fmla="*/ 0 h 20"/>
                <a:gd name="T24" fmla="*/ 20 w 25"/>
                <a:gd name="T25" fmla="*/ 0 h 20"/>
                <a:gd name="T26" fmla="*/ 17 w 25"/>
                <a:gd name="T27" fmla="*/ 3 h 20"/>
                <a:gd name="T28" fmla="*/ 3 w 25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00" name="Freeform 1309"/>
            <p:cNvSpPr>
              <a:spLocks/>
            </p:cNvSpPr>
            <p:nvPr/>
          </p:nvSpPr>
          <p:spPr bwMode="auto">
            <a:xfrm>
              <a:off x="3774" y="2319"/>
              <a:ext cx="19" cy="19"/>
            </a:xfrm>
            <a:custGeom>
              <a:avLst/>
              <a:gdLst>
                <a:gd name="T0" fmla="*/ 2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2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6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2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01" name="Freeform 1310"/>
            <p:cNvSpPr>
              <a:spLocks/>
            </p:cNvSpPr>
            <p:nvPr/>
          </p:nvSpPr>
          <p:spPr bwMode="auto">
            <a:xfrm>
              <a:off x="3793" y="2310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02" name="Line 1311"/>
            <p:cNvSpPr>
              <a:spLocks noChangeShapeType="1"/>
            </p:cNvSpPr>
            <p:nvPr/>
          </p:nvSpPr>
          <p:spPr bwMode="auto">
            <a:xfrm>
              <a:off x="3816" y="2316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03" name="Freeform 1312"/>
            <p:cNvSpPr>
              <a:spLocks/>
            </p:cNvSpPr>
            <p:nvPr/>
          </p:nvSpPr>
          <p:spPr bwMode="auto">
            <a:xfrm>
              <a:off x="3810" y="2299"/>
              <a:ext cx="20" cy="23"/>
            </a:xfrm>
            <a:custGeom>
              <a:avLst/>
              <a:gdLst>
                <a:gd name="T0" fmla="*/ 3 w 20"/>
                <a:gd name="T1" fmla="*/ 14 h 23"/>
                <a:gd name="T2" fmla="*/ 0 w 20"/>
                <a:gd name="T3" fmla="*/ 17 h 23"/>
                <a:gd name="T4" fmla="*/ 0 w 20"/>
                <a:gd name="T5" fmla="*/ 20 h 23"/>
                <a:gd name="T6" fmla="*/ 3 w 20"/>
                <a:gd name="T7" fmla="*/ 23 h 23"/>
                <a:gd name="T8" fmla="*/ 6 w 20"/>
                <a:gd name="T9" fmla="*/ 23 h 23"/>
                <a:gd name="T10" fmla="*/ 8 w 20"/>
                <a:gd name="T11" fmla="*/ 23 h 23"/>
                <a:gd name="T12" fmla="*/ 11 w 20"/>
                <a:gd name="T13" fmla="*/ 23 h 23"/>
                <a:gd name="T14" fmla="*/ 20 w 20"/>
                <a:gd name="T15" fmla="*/ 11 h 23"/>
                <a:gd name="T16" fmla="*/ 20 w 20"/>
                <a:gd name="T17" fmla="*/ 9 h 23"/>
                <a:gd name="T18" fmla="*/ 20 w 20"/>
                <a:gd name="T19" fmla="*/ 6 h 23"/>
                <a:gd name="T20" fmla="*/ 20 w 20"/>
                <a:gd name="T21" fmla="*/ 3 h 23"/>
                <a:gd name="T22" fmla="*/ 17 w 20"/>
                <a:gd name="T23" fmla="*/ 0 h 23"/>
                <a:gd name="T24" fmla="*/ 14 w 20"/>
                <a:gd name="T25" fmla="*/ 0 h 23"/>
                <a:gd name="T26" fmla="*/ 11 w 20"/>
                <a:gd name="T27" fmla="*/ 3 h 23"/>
                <a:gd name="T28" fmla="*/ 3 w 20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04" name="Freeform 1313"/>
            <p:cNvSpPr>
              <a:spLocks/>
            </p:cNvSpPr>
            <p:nvPr/>
          </p:nvSpPr>
          <p:spPr bwMode="auto">
            <a:xfrm>
              <a:off x="3830" y="2299"/>
              <a:ext cx="19" cy="23"/>
            </a:xfrm>
            <a:custGeom>
              <a:avLst/>
              <a:gdLst>
                <a:gd name="T0" fmla="*/ 11 w 19"/>
                <a:gd name="T1" fmla="*/ 3 h 23"/>
                <a:gd name="T2" fmla="*/ 8 w 19"/>
                <a:gd name="T3" fmla="*/ 0 h 23"/>
                <a:gd name="T4" fmla="*/ 5 w 19"/>
                <a:gd name="T5" fmla="*/ 0 h 23"/>
                <a:gd name="T6" fmla="*/ 2 w 19"/>
                <a:gd name="T7" fmla="*/ 3 h 23"/>
                <a:gd name="T8" fmla="*/ 0 w 19"/>
                <a:gd name="T9" fmla="*/ 6 h 23"/>
                <a:gd name="T10" fmla="*/ 0 w 19"/>
                <a:gd name="T11" fmla="*/ 9 h 23"/>
                <a:gd name="T12" fmla="*/ 2 w 19"/>
                <a:gd name="T13" fmla="*/ 11 h 23"/>
                <a:gd name="T14" fmla="*/ 11 w 19"/>
                <a:gd name="T15" fmla="*/ 23 h 23"/>
                <a:gd name="T16" fmla="*/ 13 w 19"/>
                <a:gd name="T17" fmla="*/ 23 h 23"/>
                <a:gd name="T18" fmla="*/ 16 w 19"/>
                <a:gd name="T19" fmla="*/ 23 h 23"/>
                <a:gd name="T20" fmla="*/ 19 w 19"/>
                <a:gd name="T21" fmla="*/ 23 h 23"/>
                <a:gd name="T22" fmla="*/ 19 w 19"/>
                <a:gd name="T23" fmla="*/ 20 h 23"/>
                <a:gd name="T24" fmla="*/ 19 w 19"/>
                <a:gd name="T25" fmla="*/ 17 h 23"/>
                <a:gd name="T26" fmla="*/ 19 w 19"/>
                <a:gd name="T27" fmla="*/ 14 h 23"/>
                <a:gd name="T28" fmla="*/ 11 w 19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05" name="Line 1314"/>
            <p:cNvSpPr>
              <a:spLocks noChangeShapeType="1"/>
            </p:cNvSpPr>
            <p:nvPr/>
          </p:nvSpPr>
          <p:spPr bwMode="auto">
            <a:xfrm>
              <a:off x="3843" y="23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06" name="Freeform 1315"/>
            <p:cNvSpPr>
              <a:spLocks/>
            </p:cNvSpPr>
            <p:nvPr/>
          </p:nvSpPr>
          <p:spPr bwMode="auto">
            <a:xfrm>
              <a:off x="3857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07" name="Line 1316"/>
            <p:cNvSpPr>
              <a:spLocks noChangeShapeType="1"/>
            </p:cNvSpPr>
            <p:nvPr/>
          </p:nvSpPr>
          <p:spPr bwMode="auto">
            <a:xfrm>
              <a:off x="3871" y="2324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08" name="Line 1317"/>
            <p:cNvSpPr>
              <a:spLocks noChangeShapeType="1"/>
            </p:cNvSpPr>
            <p:nvPr/>
          </p:nvSpPr>
          <p:spPr bwMode="auto">
            <a:xfrm>
              <a:off x="3880" y="233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09" name="Line 1318"/>
            <p:cNvSpPr>
              <a:spLocks noChangeShapeType="1"/>
            </p:cNvSpPr>
            <p:nvPr/>
          </p:nvSpPr>
          <p:spPr bwMode="auto">
            <a:xfrm>
              <a:off x="3899" y="234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10" name="Freeform 1319"/>
            <p:cNvSpPr>
              <a:spLocks/>
            </p:cNvSpPr>
            <p:nvPr/>
          </p:nvSpPr>
          <p:spPr bwMode="auto">
            <a:xfrm>
              <a:off x="3894" y="2336"/>
              <a:ext cx="19" cy="22"/>
            </a:xfrm>
            <a:custGeom>
              <a:avLst/>
              <a:gdLst>
                <a:gd name="T0" fmla="*/ 11 w 19"/>
                <a:gd name="T1" fmla="*/ 2 h 22"/>
                <a:gd name="T2" fmla="*/ 8 w 19"/>
                <a:gd name="T3" fmla="*/ 0 h 22"/>
                <a:gd name="T4" fmla="*/ 5 w 19"/>
                <a:gd name="T5" fmla="*/ 0 h 22"/>
                <a:gd name="T6" fmla="*/ 3 w 19"/>
                <a:gd name="T7" fmla="*/ 2 h 22"/>
                <a:gd name="T8" fmla="*/ 0 w 19"/>
                <a:gd name="T9" fmla="*/ 5 h 22"/>
                <a:gd name="T10" fmla="*/ 0 w 19"/>
                <a:gd name="T11" fmla="*/ 8 h 22"/>
                <a:gd name="T12" fmla="*/ 3 w 19"/>
                <a:gd name="T13" fmla="*/ 11 h 22"/>
                <a:gd name="T14" fmla="*/ 11 w 19"/>
                <a:gd name="T15" fmla="*/ 22 h 22"/>
                <a:gd name="T16" fmla="*/ 14 w 19"/>
                <a:gd name="T17" fmla="*/ 22 h 22"/>
                <a:gd name="T18" fmla="*/ 17 w 19"/>
                <a:gd name="T19" fmla="*/ 22 h 22"/>
                <a:gd name="T20" fmla="*/ 19 w 19"/>
                <a:gd name="T21" fmla="*/ 22 h 22"/>
                <a:gd name="T22" fmla="*/ 19 w 19"/>
                <a:gd name="T23" fmla="*/ 19 h 22"/>
                <a:gd name="T24" fmla="*/ 19 w 19"/>
                <a:gd name="T25" fmla="*/ 16 h 22"/>
                <a:gd name="T26" fmla="*/ 19 w 19"/>
                <a:gd name="T27" fmla="*/ 14 h 22"/>
                <a:gd name="T28" fmla="*/ 11 w 19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11" name="Line 1320"/>
            <p:cNvSpPr>
              <a:spLocks noChangeShapeType="1"/>
            </p:cNvSpPr>
            <p:nvPr/>
          </p:nvSpPr>
          <p:spPr bwMode="auto">
            <a:xfrm>
              <a:off x="3916" y="236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12" name="Freeform 1321"/>
            <p:cNvSpPr>
              <a:spLocks/>
            </p:cNvSpPr>
            <p:nvPr/>
          </p:nvSpPr>
          <p:spPr bwMode="auto">
            <a:xfrm>
              <a:off x="2901" y="3027"/>
              <a:ext cx="20" cy="19"/>
            </a:xfrm>
            <a:custGeom>
              <a:avLst/>
              <a:gdLst>
                <a:gd name="T0" fmla="*/ 11 w 20"/>
                <a:gd name="T1" fmla="*/ 2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2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6 h 19"/>
                <a:gd name="T24" fmla="*/ 20 w 20"/>
                <a:gd name="T25" fmla="*/ 13 h 19"/>
                <a:gd name="T26" fmla="*/ 20 w 20"/>
                <a:gd name="T27" fmla="*/ 11 h 19"/>
                <a:gd name="T28" fmla="*/ 11 w 20"/>
                <a:gd name="T29" fmla="*/ 2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13" name="Freeform 1322"/>
            <p:cNvSpPr>
              <a:spLocks/>
            </p:cNvSpPr>
            <p:nvPr/>
          </p:nvSpPr>
          <p:spPr bwMode="auto">
            <a:xfrm>
              <a:off x="2918" y="3035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6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14" name="Freeform 1323"/>
            <p:cNvSpPr>
              <a:spLocks/>
            </p:cNvSpPr>
            <p:nvPr/>
          </p:nvSpPr>
          <p:spPr bwMode="auto">
            <a:xfrm>
              <a:off x="2929" y="3052"/>
              <a:ext cx="19" cy="22"/>
            </a:xfrm>
            <a:custGeom>
              <a:avLst/>
              <a:gdLst>
                <a:gd name="T0" fmla="*/ 11 w 19"/>
                <a:gd name="T1" fmla="*/ 2 h 22"/>
                <a:gd name="T2" fmla="*/ 8 w 19"/>
                <a:gd name="T3" fmla="*/ 0 h 22"/>
                <a:gd name="T4" fmla="*/ 5 w 19"/>
                <a:gd name="T5" fmla="*/ 0 h 22"/>
                <a:gd name="T6" fmla="*/ 3 w 19"/>
                <a:gd name="T7" fmla="*/ 2 h 22"/>
                <a:gd name="T8" fmla="*/ 0 w 19"/>
                <a:gd name="T9" fmla="*/ 5 h 22"/>
                <a:gd name="T10" fmla="*/ 0 w 19"/>
                <a:gd name="T11" fmla="*/ 8 h 22"/>
                <a:gd name="T12" fmla="*/ 3 w 19"/>
                <a:gd name="T13" fmla="*/ 11 h 22"/>
                <a:gd name="T14" fmla="*/ 11 w 19"/>
                <a:gd name="T15" fmla="*/ 22 h 22"/>
                <a:gd name="T16" fmla="*/ 14 w 19"/>
                <a:gd name="T17" fmla="*/ 22 h 22"/>
                <a:gd name="T18" fmla="*/ 17 w 19"/>
                <a:gd name="T19" fmla="*/ 22 h 22"/>
                <a:gd name="T20" fmla="*/ 19 w 19"/>
                <a:gd name="T21" fmla="*/ 22 h 22"/>
                <a:gd name="T22" fmla="*/ 19 w 19"/>
                <a:gd name="T23" fmla="*/ 19 h 22"/>
                <a:gd name="T24" fmla="*/ 19 w 19"/>
                <a:gd name="T25" fmla="*/ 16 h 22"/>
                <a:gd name="T26" fmla="*/ 19 w 19"/>
                <a:gd name="T27" fmla="*/ 14 h 22"/>
                <a:gd name="T28" fmla="*/ 11 w 19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15" name="Freeform 1324"/>
            <p:cNvSpPr>
              <a:spLocks/>
            </p:cNvSpPr>
            <p:nvPr/>
          </p:nvSpPr>
          <p:spPr bwMode="auto">
            <a:xfrm>
              <a:off x="2946" y="3063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16" name="Line 1325"/>
            <p:cNvSpPr>
              <a:spLocks noChangeShapeType="1"/>
            </p:cNvSpPr>
            <p:nvPr/>
          </p:nvSpPr>
          <p:spPr bwMode="auto">
            <a:xfrm>
              <a:off x="2960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17" name="Line 1326"/>
            <p:cNvSpPr>
              <a:spLocks noChangeShapeType="1"/>
            </p:cNvSpPr>
            <p:nvPr/>
          </p:nvSpPr>
          <p:spPr bwMode="auto">
            <a:xfrm>
              <a:off x="2971" y="30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18" name="Line 1327"/>
            <p:cNvSpPr>
              <a:spLocks noChangeShapeType="1"/>
            </p:cNvSpPr>
            <p:nvPr/>
          </p:nvSpPr>
          <p:spPr bwMode="auto">
            <a:xfrm>
              <a:off x="2979" y="3077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19" name="Line 1328"/>
            <p:cNvSpPr>
              <a:spLocks noChangeShapeType="1"/>
            </p:cNvSpPr>
            <p:nvPr/>
          </p:nvSpPr>
          <p:spPr bwMode="auto">
            <a:xfrm>
              <a:off x="2996" y="3077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20" name="Line 1329"/>
            <p:cNvSpPr>
              <a:spLocks noChangeShapeType="1"/>
            </p:cNvSpPr>
            <p:nvPr/>
          </p:nvSpPr>
          <p:spPr bwMode="auto">
            <a:xfrm>
              <a:off x="3016" y="30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21" name="Freeform 1330"/>
            <p:cNvSpPr>
              <a:spLocks/>
            </p:cNvSpPr>
            <p:nvPr/>
          </p:nvSpPr>
          <p:spPr bwMode="auto">
            <a:xfrm>
              <a:off x="3010" y="3063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8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22" name="Freeform 1331"/>
            <p:cNvSpPr>
              <a:spLocks/>
            </p:cNvSpPr>
            <p:nvPr/>
          </p:nvSpPr>
          <p:spPr bwMode="auto">
            <a:xfrm>
              <a:off x="3030" y="3052"/>
              <a:ext cx="19" cy="22"/>
            </a:xfrm>
            <a:custGeom>
              <a:avLst/>
              <a:gdLst>
                <a:gd name="T0" fmla="*/ 2 w 19"/>
                <a:gd name="T1" fmla="*/ 14 h 22"/>
                <a:gd name="T2" fmla="*/ 0 w 19"/>
                <a:gd name="T3" fmla="*/ 16 h 22"/>
                <a:gd name="T4" fmla="*/ 0 w 19"/>
                <a:gd name="T5" fmla="*/ 19 h 22"/>
                <a:gd name="T6" fmla="*/ 2 w 19"/>
                <a:gd name="T7" fmla="*/ 22 h 22"/>
                <a:gd name="T8" fmla="*/ 5 w 19"/>
                <a:gd name="T9" fmla="*/ 22 h 22"/>
                <a:gd name="T10" fmla="*/ 8 w 19"/>
                <a:gd name="T11" fmla="*/ 22 h 22"/>
                <a:gd name="T12" fmla="*/ 11 w 19"/>
                <a:gd name="T13" fmla="*/ 22 h 22"/>
                <a:gd name="T14" fmla="*/ 19 w 19"/>
                <a:gd name="T15" fmla="*/ 11 h 22"/>
                <a:gd name="T16" fmla="*/ 19 w 19"/>
                <a:gd name="T17" fmla="*/ 8 h 22"/>
                <a:gd name="T18" fmla="*/ 19 w 19"/>
                <a:gd name="T19" fmla="*/ 5 h 22"/>
                <a:gd name="T20" fmla="*/ 19 w 19"/>
                <a:gd name="T21" fmla="*/ 2 h 22"/>
                <a:gd name="T22" fmla="*/ 16 w 19"/>
                <a:gd name="T23" fmla="*/ 0 h 22"/>
                <a:gd name="T24" fmla="*/ 14 w 19"/>
                <a:gd name="T25" fmla="*/ 0 h 22"/>
                <a:gd name="T26" fmla="*/ 11 w 19"/>
                <a:gd name="T27" fmla="*/ 2 h 22"/>
                <a:gd name="T28" fmla="*/ 2 w 19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2"/>
                <a:gd name="T47" fmla="*/ 19 w 1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2">
                  <a:moveTo>
                    <a:pt x="2" y="14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23" name="Freeform 1332"/>
            <p:cNvSpPr>
              <a:spLocks/>
            </p:cNvSpPr>
            <p:nvPr/>
          </p:nvSpPr>
          <p:spPr bwMode="auto">
            <a:xfrm>
              <a:off x="3046" y="3043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24" name="Freeform 1333"/>
            <p:cNvSpPr>
              <a:spLocks/>
            </p:cNvSpPr>
            <p:nvPr/>
          </p:nvSpPr>
          <p:spPr bwMode="auto">
            <a:xfrm>
              <a:off x="3055" y="3027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3 h 19"/>
                <a:gd name="T4" fmla="*/ 0 w 22"/>
                <a:gd name="T5" fmla="*/ 16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2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2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3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25" name="Freeform 1334"/>
            <p:cNvSpPr>
              <a:spLocks/>
            </p:cNvSpPr>
            <p:nvPr/>
          </p:nvSpPr>
          <p:spPr bwMode="auto">
            <a:xfrm>
              <a:off x="3074" y="3007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9 w 20"/>
                <a:gd name="T11" fmla="*/ 20 h 20"/>
                <a:gd name="T12" fmla="*/ 12 w 20"/>
                <a:gd name="T13" fmla="*/ 20 h 20"/>
                <a:gd name="T14" fmla="*/ 20 w 20"/>
                <a:gd name="T15" fmla="*/ 11 h 20"/>
                <a:gd name="T16" fmla="*/ 20 w 20"/>
                <a:gd name="T17" fmla="*/ 8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2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26" name="Freeform 1335"/>
            <p:cNvSpPr>
              <a:spLocks/>
            </p:cNvSpPr>
            <p:nvPr/>
          </p:nvSpPr>
          <p:spPr bwMode="auto">
            <a:xfrm>
              <a:off x="3083" y="2990"/>
              <a:ext cx="19" cy="28"/>
            </a:xfrm>
            <a:custGeom>
              <a:avLst/>
              <a:gdLst>
                <a:gd name="T0" fmla="*/ 3 w 19"/>
                <a:gd name="T1" fmla="*/ 20 h 28"/>
                <a:gd name="T2" fmla="*/ 0 w 19"/>
                <a:gd name="T3" fmla="*/ 23 h 28"/>
                <a:gd name="T4" fmla="*/ 0 w 19"/>
                <a:gd name="T5" fmla="*/ 25 h 28"/>
                <a:gd name="T6" fmla="*/ 3 w 19"/>
                <a:gd name="T7" fmla="*/ 28 h 28"/>
                <a:gd name="T8" fmla="*/ 5 w 19"/>
                <a:gd name="T9" fmla="*/ 28 h 28"/>
                <a:gd name="T10" fmla="*/ 8 w 19"/>
                <a:gd name="T11" fmla="*/ 28 h 28"/>
                <a:gd name="T12" fmla="*/ 11 w 19"/>
                <a:gd name="T13" fmla="*/ 28 h 28"/>
                <a:gd name="T14" fmla="*/ 19 w 19"/>
                <a:gd name="T15" fmla="*/ 11 h 28"/>
                <a:gd name="T16" fmla="*/ 19 w 19"/>
                <a:gd name="T17" fmla="*/ 9 h 28"/>
                <a:gd name="T18" fmla="*/ 19 w 19"/>
                <a:gd name="T19" fmla="*/ 6 h 28"/>
                <a:gd name="T20" fmla="*/ 19 w 19"/>
                <a:gd name="T21" fmla="*/ 3 h 28"/>
                <a:gd name="T22" fmla="*/ 17 w 19"/>
                <a:gd name="T23" fmla="*/ 0 h 28"/>
                <a:gd name="T24" fmla="*/ 14 w 19"/>
                <a:gd name="T25" fmla="*/ 0 h 28"/>
                <a:gd name="T26" fmla="*/ 11 w 19"/>
                <a:gd name="T27" fmla="*/ 3 h 28"/>
                <a:gd name="T28" fmla="*/ 3 w 19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27" name="Freeform 1336"/>
            <p:cNvSpPr>
              <a:spLocks/>
            </p:cNvSpPr>
            <p:nvPr/>
          </p:nvSpPr>
          <p:spPr bwMode="auto">
            <a:xfrm>
              <a:off x="3091" y="2979"/>
              <a:ext cx="22" cy="22"/>
            </a:xfrm>
            <a:custGeom>
              <a:avLst/>
              <a:gdLst>
                <a:gd name="T0" fmla="*/ 3 w 22"/>
                <a:gd name="T1" fmla="*/ 14 h 22"/>
                <a:gd name="T2" fmla="*/ 0 w 22"/>
                <a:gd name="T3" fmla="*/ 17 h 22"/>
                <a:gd name="T4" fmla="*/ 0 w 22"/>
                <a:gd name="T5" fmla="*/ 20 h 22"/>
                <a:gd name="T6" fmla="*/ 3 w 22"/>
                <a:gd name="T7" fmla="*/ 22 h 22"/>
                <a:gd name="T8" fmla="*/ 6 w 22"/>
                <a:gd name="T9" fmla="*/ 22 h 22"/>
                <a:gd name="T10" fmla="*/ 9 w 22"/>
                <a:gd name="T11" fmla="*/ 22 h 22"/>
                <a:gd name="T12" fmla="*/ 11 w 22"/>
                <a:gd name="T13" fmla="*/ 22 h 22"/>
                <a:gd name="T14" fmla="*/ 22 w 22"/>
                <a:gd name="T15" fmla="*/ 11 h 22"/>
                <a:gd name="T16" fmla="*/ 22 w 22"/>
                <a:gd name="T17" fmla="*/ 8 h 22"/>
                <a:gd name="T18" fmla="*/ 22 w 22"/>
                <a:gd name="T19" fmla="*/ 6 h 22"/>
                <a:gd name="T20" fmla="*/ 22 w 22"/>
                <a:gd name="T21" fmla="*/ 3 h 22"/>
                <a:gd name="T22" fmla="*/ 20 w 22"/>
                <a:gd name="T23" fmla="*/ 0 h 22"/>
                <a:gd name="T24" fmla="*/ 17 w 22"/>
                <a:gd name="T25" fmla="*/ 0 h 22"/>
                <a:gd name="T26" fmla="*/ 14 w 22"/>
                <a:gd name="T27" fmla="*/ 3 h 22"/>
                <a:gd name="T28" fmla="*/ 3 w 2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28" name="Line 1337"/>
            <p:cNvSpPr>
              <a:spLocks noChangeShapeType="1"/>
            </p:cNvSpPr>
            <p:nvPr/>
          </p:nvSpPr>
          <p:spPr bwMode="auto">
            <a:xfrm flipV="1">
              <a:off x="3116" y="296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29" name="Line 1338"/>
            <p:cNvSpPr>
              <a:spLocks noChangeShapeType="1"/>
            </p:cNvSpPr>
            <p:nvPr/>
          </p:nvSpPr>
          <p:spPr bwMode="auto">
            <a:xfrm flipV="1">
              <a:off x="3125" y="2948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30" name="Line 1339"/>
            <p:cNvSpPr>
              <a:spLocks noChangeShapeType="1"/>
            </p:cNvSpPr>
            <p:nvPr/>
          </p:nvSpPr>
          <p:spPr bwMode="auto">
            <a:xfrm flipV="1">
              <a:off x="3136" y="293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31" name="Line 1340"/>
            <p:cNvSpPr>
              <a:spLocks noChangeShapeType="1"/>
            </p:cNvSpPr>
            <p:nvPr/>
          </p:nvSpPr>
          <p:spPr bwMode="auto">
            <a:xfrm flipV="1">
              <a:off x="3144" y="291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32" name="Freeform 1341"/>
            <p:cNvSpPr>
              <a:spLocks/>
            </p:cNvSpPr>
            <p:nvPr/>
          </p:nvSpPr>
          <p:spPr bwMode="auto">
            <a:xfrm>
              <a:off x="3147" y="2889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33" name="Line 1342"/>
            <p:cNvSpPr>
              <a:spLocks noChangeShapeType="1"/>
            </p:cNvSpPr>
            <p:nvPr/>
          </p:nvSpPr>
          <p:spPr bwMode="auto">
            <a:xfrm flipV="1">
              <a:off x="3161" y="2878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34" name="Line 1343"/>
            <p:cNvSpPr>
              <a:spLocks noChangeShapeType="1"/>
            </p:cNvSpPr>
            <p:nvPr/>
          </p:nvSpPr>
          <p:spPr bwMode="auto">
            <a:xfrm flipV="1">
              <a:off x="3172" y="286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35" name="Line 1344"/>
            <p:cNvSpPr>
              <a:spLocks noChangeShapeType="1"/>
            </p:cNvSpPr>
            <p:nvPr/>
          </p:nvSpPr>
          <p:spPr bwMode="auto">
            <a:xfrm flipV="1">
              <a:off x="3181" y="284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36" name="Line 1345"/>
            <p:cNvSpPr>
              <a:spLocks noChangeShapeType="1"/>
            </p:cNvSpPr>
            <p:nvPr/>
          </p:nvSpPr>
          <p:spPr bwMode="auto">
            <a:xfrm flipV="1">
              <a:off x="3189" y="2825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37" name="Line 1346"/>
            <p:cNvSpPr>
              <a:spLocks noChangeShapeType="1"/>
            </p:cNvSpPr>
            <p:nvPr/>
          </p:nvSpPr>
          <p:spPr bwMode="auto">
            <a:xfrm flipV="1">
              <a:off x="3189" y="281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38" name="Line 1347"/>
            <p:cNvSpPr>
              <a:spLocks noChangeShapeType="1"/>
            </p:cNvSpPr>
            <p:nvPr/>
          </p:nvSpPr>
          <p:spPr bwMode="auto">
            <a:xfrm flipV="1">
              <a:off x="3197" y="2797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39" name="Freeform 1348"/>
            <p:cNvSpPr>
              <a:spLocks/>
            </p:cNvSpPr>
            <p:nvPr/>
          </p:nvSpPr>
          <p:spPr bwMode="auto">
            <a:xfrm>
              <a:off x="3192" y="2772"/>
              <a:ext cx="22" cy="31"/>
            </a:xfrm>
            <a:custGeom>
              <a:avLst/>
              <a:gdLst>
                <a:gd name="T0" fmla="*/ 3 w 22"/>
                <a:gd name="T1" fmla="*/ 22 h 31"/>
                <a:gd name="T2" fmla="*/ 0 w 22"/>
                <a:gd name="T3" fmla="*/ 25 h 31"/>
                <a:gd name="T4" fmla="*/ 0 w 22"/>
                <a:gd name="T5" fmla="*/ 28 h 31"/>
                <a:gd name="T6" fmla="*/ 3 w 22"/>
                <a:gd name="T7" fmla="*/ 31 h 31"/>
                <a:gd name="T8" fmla="*/ 5 w 22"/>
                <a:gd name="T9" fmla="*/ 31 h 31"/>
                <a:gd name="T10" fmla="*/ 8 w 22"/>
                <a:gd name="T11" fmla="*/ 31 h 31"/>
                <a:gd name="T12" fmla="*/ 11 w 22"/>
                <a:gd name="T13" fmla="*/ 31 h 31"/>
                <a:gd name="T14" fmla="*/ 22 w 22"/>
                <a:gd name="T15" fmla="*/ 11 h 31"/>
                <a:gd name="T16" fmla="*/ 22 w 22"/>
                <a:gd name="T17" fmla="*/ 8 h 31"/>
                <a:gd name="T18" fmla="*/ 22 w 22"/>
                <a:gd name="T19" fmla="*/ 6 h 31"/>
                <a:gd name="T20" fmla="*/ 22 w 22"/>
                <a:gd name="T21" fmla="*/ 3 h 31"/>
                <a:gd name="T22" fmla="*/ 19 w 22"/>
                <a:gd name="T23" fmla="*/ 0 h 31"/>
                <a:gd name="T24" fmla="*/ 17 w 22"/>
                <a:gd name="T25" fmla="*/ 0 h 31"/>
                <a:gd name="T26" fmla="*/ 14 w 22"/>
                <a:gd name="T27" fmla="*/ 3 h 31"/>
                <a:gd name="T28" fmla="*/ 3 w 22"/>
                <a:gd name="T29" fmla="*/ 2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1"/>
                <a:gd name="T47" fmla="*/ 22 w 22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1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40" name="Freeform 1349"/>
            <p:cNvSpPr>
              <a:spLocks/>
            </p:cNvSpPr>
            <p:nvPr/>
          </p:nvSpPr>
          <p:spPr bwMode="auto">
            <a:xfrm>
              <a:off x="3203" y="2755"/>
              <a:ext cx="20" cy="28"/>
            </a:xfrm>
            <a:custGeom>
              <a:avLst/>
              <a:gdLst>
                <a:gd name="T0" fmla="*/ 3 w 20"/>
                <a:gd name="T1" fmla="*/ 20 h 28"/>
                <a:gd name="T2" fmla="*/ 0 w 20"/>
                <a:gd name="T3" fmla="*/ 23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8 w 20"/>
                <a:gd name="T11" fmla="*/ 28 h 28"/>
                <a:gd name="T12" fmla="*/ 11 w 20"/>
                <a:gd name="T13" fmla="*/ 28 h 28"/>
                <a:gd name="T14" fmla="*/ 20 w 20"/>
                <a:gd name="T15" fmla="*/ 11 h 28"/>
                <a:gd name="T16" fmla="*/ 20 w 20"/>
                <a:gd name="T17" fmla="*/ 9 h 28"/>
                <a:gd name="T18" fmla="*/ 20 w 20"/>
                <a:gd name="T19" fmla="*/ 6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1 w 20"/>
                <a:gd name="T27" fmla="*/ 3 h 28"/>
                <a:gd name="T28" fmla="*/ 3 w 20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20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41" name="Freeform 1350"/>
            <p:cNvSpPr>
              <a:spLocks/>
            </p:cNvSpPr>
            <p:nvPr/>
          </p:nvSpPr>
          <p:spPr bwMode="auto">
            <a:xfrm>
              <a:off x="3211" y="2744"/>
              <a:ext cx="20" cy="22"/>
            </a:xfrm>
            <a:custGeom>
              <a:avLst/>
              <a:gdLst>
                <a:gd name="T0" fmla="*/ 3 w 20"/>
                <a:gd name="T1" fmla="*/ 14 h 22"/>
                <a:gd name="T2" fmla="*/ 0 w 20"/>
                <a:gd name="T3" fmla="*/ 17 h 22"/>
                <a:gd name="T4" fmla="*/ 0 w 20"/>
                <a:gd name="T5" fmla="*/ 20 h 22"/>
                <a:gd name="T6" fmla="*/ 3 w 20"/>
                <a:gd name="T7" fmla="*/ 22 h 22"/>
                <a:gd name="T8" fmla="*/ 6 w 20"/>
                <a:gd name="T9" fmla="*/ 22 h 22"/>
                <a:gd name="T10" fmla="*/ 9 w 20"/>
                <a:gd name="T11" fmla="*/ 22 h 22"/>
                <a:gd name="T12" fmla="*/ 12 w 20"/>
                <a:gd name="T13" fmla="*/ 22 h 22"/>
                <a:gd name="T14" fmla="*/ 20 w 20"/>
                <a:gd name="T15" fmla="*/ 11 h 22"/>
                <a:gd name="T16" fmla="*/ 20 w 20"/>
                <a:gd name="T17" fmla="*/ 8 h 22"/>
                <a:gd name="T18" fmla="*/ 20 w 20"/>
                <a:gd name="T19" fmla="*/ 6 h 22"/>
                <a:gd name="T20" fmla="*/ 20 w 20"/>
                <a:gd name="T21" fmla="*/ 3 h 22"/>
                <a:gd name="T22" fmla="*/ 17 w 20"/>
                <a:gd name="T23" fmla="*/ 0 h 22"/>
                <a:gd name="T24" fmla="*/ 14 w 20"/>
                <a:gd name="T25" fmla="*/ 0 h 22"/>
                <a:gd name="T26" fmla="*/ 12 w 20"/>
                <a:gd name="T27" fmla="*/ 3 h 22"/>
                <a:gd name="T28" fmla="*/ 3 w 2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42" name="Line 1351"/>
            <p:cNvSpPr>
              <a:spLocks noChangeShapeType="1"/>
            </p:cNvSpPr>
            <p:nvPr/>
          </p:nvSpPr>
          <p:spPr bwMode="auto">
            <a:xfrm flipV="1">
              <a:off x="3225" y="2733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43" name="Line 1352"/>
            <p:cNvSpPr>
              <a:spLocks noChangeShapeType="1"/>
            </p:cNvSpPr>
            <p:nvPr/>
          </p:nvSpPr>
          <p:spPr bwMode="auto">
            <a:xfrm flipV="1">
              <a:off x="3237" y="2713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44" name="Line 1353"/>
            <p:cNvSpPr>
              <a:spLocks noChangeShapeType="1"/>
            </p:cNvSpPr>
            <p:nvPr/>
          </p:nvSpPr>
          <p:spPr bwMode="auto">
            <a:xfrm flipV="1">
              <a:off x="3245" y="2696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45" name="Freeform 1354"/>
            <p:cNvSpPr>
              <a:spLocks/>
            </p:cNvSpPr>
            <p:nvPr/>
          </p:nvSpPr>
          <p:spPr bwMode="auto">
            <a:xfrm>
              <a:off x="3239" y="2671"/>
              <a:ext cx="20" cy="23"/>
            </a:xfrm>
            <a:custGeom>
              <a:avLst/>
              <a:gdLst>
                <a:gd name="T0" fmla="*/ 3 w 20"/>
                <a:gd name="T1" fmla="*/ 14 h 23"/>
                <a:gd name="T2" fmla="*/ 0 w 20"/>
                <a:gd name="T3" fmla="*/ 17 h 23"/>
                <a:gd name="T4" fmla="*/ 0 w 20"/>
                <a:gd name="T5" fmla="*/ 20 h 23"/>
                <a:gd name="T6" fmla="*/ 3 w 20"/>
                <a:gd name="T7" fmla="*/ 23 h 23"/>
                <a:gd name="T8" fmla="*/ 6 w 20"/>
                <a:gd name="T9" fmla="*/ 23 h 23"/>
                <a:gd name="T10" fmla="*/ 9 w 20"/>
                <a:gd name="T11" fmla="*/ 23 h 23"/>
                <a:gd name="T12" fmla="*/ 12 w 20"/>
                <a:gd name="T13" fmla="*/ 23 h 23"/>
                <a:gd name="T14" fmla="*/ 20 w 20"/>
                <a:gd name="T15" fmla="*/ 11 h 23"/>
                <a:gd name="T16" fmla="*/ 20 w 20"/>
                <a:gd name="T17" fmla="*/ 9 h 23"/>
                <a:gd name="T18" fmla="*/ 20 w 20"/>
                <a:gd name="T19" fmla="*/ 6 h 23"/>
                <a:gd name="T20" fmla="*/ 20 w 20"/>
                <a:gd name="T21" fmla="*/ 3 h 23"/>
                <a:gd name="T22" fmla="*/ 17 w 20"/>
                <a:gd name="T23" fmla="*/ 0 h 23"/>
                <a:gd name="T24" fmla="*/ 14 w 20"/>
                <a:gd name="T25" fmla="*/ 0 h 23"/>
                <a:gd name="T26" fmla="*/ 12 w 20"/>
                <a:gd name="T27" fmla="*/ 3 h 23"/>
                <a:gd name="T28" fmla="*/ 3 w 20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46" name="Freeform 1355"/>
            <p:cNvSpPr>
              <a:spLocks/>
            </p:cNvSpPr>
            <p:nvPr/>
          </p:nvSpPr>
          <p:spPr bwMode="auto">
            <a:xfrm>
              <a:off x="3248" y="2654"/>
              <a:ext cx="19" cy="20"/>
            </a:xfrm>
            <a:custGeom>
              <a:avLst/>
              <a:gdLst>
                <a:gd name="T0" fmla="*/ 3 w 19"/>
                <a:gd name="T1" fmla="*/ 12 h 20"/>
                <a:gd name="T2" fmla="*/ 0 w 19"/>
                <a:gd name="T3" fmla="*/ 14 h 20"/>
                <a:gd name="T4" fmla="*/ 0 w 19"/>
                <a:gd name="T5" fmla="*/ 17 h 20"/>
                <a:gd name="T6" fmla="*/ 3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2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7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3 w 19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47" name="Line 1356"/>
            <p:cNvSpPr>
              <a:spLocks noChangeShapeType="1"/>
            </p:cNvSpPr>
            <p:nvPr/>
          </p:nvSpPr>
          <p:spPr bwMode="auto">
            <a:xfrm flipV="1">
              <a:off x="3262" y="265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48" name="Freeform 1357"/>
            <p:cNvSpPr>
              <a:spLocks/>
            </p:cNvSpPr>
            <p:nvPr/>
          </p:nvSpPr>
          <p:spPr bwMode="auto">
            <a:xfrm>
              <a:off x="3256" y="2626"/>
              <a:ext cx="23" cy="31"/>
            </a:xfrm>
            <a:custGeom>
              <a:avLst/>
              <a:gdLst>
                <a:gd name="T0" fmla="*/ 3 w 23"/>
                <a:gd name="T1" fmla="*/ 23 h 31"/>
                <a:gd name="T2" fmla="*/ 0 w 23"/>
                <a:gd name="T3" fmla="*/ 26 h 31"/>
                <a:gd name="T4" fmla="*/ 0 w 23"/>
                <a:gd name="T5" fmla="*/ 28 h 31"/>
                <a:gd name="T6" fmla="*/ 3 w 23"/>
                <a:gd name="T7" fmla="*/ 31 h 31"/>
                <a:gd name="T8" fmla="*/ 6 w 23"/>
                <a:gd name="T9" fmla="*/ 31 h 31"/>
                <a:gd name="T10" fmla="*/ 9 w 23"/>
                <a:gd name="T11" fmla="*/ 31 h 31"/>
                <a:gd name="T12" fmla="*/ 11 w 23"/>
                <a:gd name="T13" fmla="*/ 31 h 31"/>
                <a:gd name="T14" fmla="*/ 23 w 23"/>
                <a:gd name="T15" fmla="*/ 12 h 31"/>
                <a:gd name="T16" fmla="*/ 23 w 23"/>
                <a:gd name="T17" fmla="*/ 9 h 31"/>
                <a:gd name="T18" fmla="*/ 23 w 23"/>
                <a:gd name="T19" fmla="*/ 6 h 31"/>
                <a:gd name="T20" fmla="*/ 23 w 23"/>
                <a:gd name="T21" fmla="*/ 3 h 31"/>
                <a:gd name="T22" fmla="*/ 20 w 23"/>
                <a:gd name="T23" fmla="*/ 0 h 31"/>
                <a:gd name="T24" fmla="*/ 17 w 23"/>
                <a:gd name="T25" fmla="*/ 0 h 31"/>
                <a:gd name="T26" fmla="*/ 14 w 23"/>
                <a:gd name="T27" fmla="*/ 3 h 31"/>
                <a:gd name="T28" fmla="*/ 3 w 23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1"/>
                <a:gd name="T47" fmla="*/ 23 w 2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1">
                  <a:moveTo>
                    <a:pt x="3" y="23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49" name="Line 1358"/>
            <p:cNvSpPr>
              <a:spLocks noChangeShapeType="1"/>
            </p:cNvSpPr>
            <p:nvPr/>
          </p:nvSpPr>
          <p:spPr bwMode="auto">
            <a:xfrm flipV="1">
              <a:off x="3273" y="2612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50" name="Freeform 1359"/>
            <p:cNvSpPr>
              <a:spLocks/>
            </p:cNvSpPr>
            <p:nvPr/>
          </p:nvSpPr>
          <p:spPr bwMode="auto">
            <a:xfrm>
              <a:off x="3276" y="2590"/>
              <a:ext cx="19" cy="28"/>
            </a:xfrm>
            <a:custGeom>
              <a:avLst/>
              <a:gdLst>
                <a:gd name="T0" fmla="*/ 3 w 19"/>
                <a:gd name="T1" fmla="*/ 20 h 28"/>
                <a:gd name="T2" fmla="*/ 0 w 19"/>
                <a:gd name="T3" fmla="*/ 22 h 28"/>
                <a:gd name="T4" fmla="*/ 0 w 19"/>
                <a:gd name="T5" fmla="*/ 25 h 28"/>
                <a:gd name="T6" fmla="*/ 3 w 19"/>
                <a:gd name="T7" fmla="*/ 28 h 28"/>
                <a:gd name="T8" fmla="*/ 5 w 19"/>
                <a:gd name="T9" fmla="*/ 28 h 28"/>
                <a:gd name="T10" fmla="*/ 8 w 19"/>
                <a:gd name="T11" fmla="*/ 28 h 28"/>
                <a:gd name="T12" fmla="*/ 11 w 19"/>
                <a:gd name="T13" fmla="*/ 28 h 28"/>
                <a:gd name="T14" fmla="*/ 19 w 19"/>
                <a:gd name="T15" fmla="*/ 11 h 28"/>
                <a:gd name="T16" fmla="*/ 19 w 19"/>
                <a:gd name="T17" fmla="*/ 9 h 28"/>
                <a:gd name="T18" fmla="*/ 19 w 19"/>
                <a:gd name="T19" fmla="*/ 6 h 28"/>
                <a:gd name="T20" fmla="*/ 19 w 19"/>
                <a:gd name="T21" fmla="*/ 3 h 28"/>
                <a:gd name="T22" fmla="*/ 16 w 19"/>
                <a:gd name="T23" fmla="*/ 0 h 28"/>
                <a:gd name="T24" fmla="*/ 14 w 19"/>
                <a:gd name="T25" fmla="*/ 0 h 28"/>
                <a:gd name="T26" fmla="*/ 11 w 19"/>
                <a:gd name="T27" fmla="*/ 3 h 28"/>
                <a:gd name="T28" fmla="*/ 3 w 19"/>
                <a:gd name="T29" fmla="*/ 2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8"/>
                <a:gd name="T47" fmla="*/ 19 w 19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8">
                  <a:moveTo>
                    <a:pt x="3" y="20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51" name="Line 1360"/>
            <p:cNvSpPr>
              <a:spLocks noChangeShapeType="1"/>
            </p:cNvSpPr>
            <p:nvPr/>
          </p:nvSpPr>
          <p:spPr bwMode="auto">
            <a:xfrm flipV="1">
              <a:off x="3290" y="257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52" name="Line 1361"/>
            <p:cNvSpPr>
              <a:spLocks noChangeShapeType="1"/>
            </p:cNvSpPr>
            <p:nvPr/>
          </p:nvSpPr>
          <p:spPr bwMode="auto">
            <a:xfrm flipV="1">
              <a:off x="3298" y="255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53" name="Line 1362"/>
            <p:cNvSpPr>
              <a:spLocks noChangeShapeType="1"/>
            </p:cNvSpPr>
            <p:nvPr/>
          </p:nvSpPr>
          <p:spPr bwMode="auto">
            <a:xfrm flipV="1">
              <a:off x="3309" y="2543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54" name="Line 1363"/>
            <p:cNvSpPr>
              <a:spLocks noChangeShapeType="1"/>
            </p:cNvSpPr>
            <p:nvPr/>
          </p:nvSpPr>
          <p:spPr bwMode="auto">
            <a:xfrm>
              <a:off x="3318" y="253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55" name="Line 1364"/>
            <p:cNvSpPr>
              <a:spLocks noChangeShapeType="1"/>
            </p:cNvSpPr>
            <p:nvPr/>
          </p:nvSpPr>
          <p:spPr bwMode="auto">
            <a:xfrm flipV="1">
              <a:off x="3318" y="252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56" name="Line 1365"/>
            <p:cNvSpPr>
              <a:spLocks noChangeShapeType="1"/>
            </p:cNvSpPr>
            <p:nvPr/>
          </p:nvSpPr>
          <p:spPr bwMode="auto">
            <a:xfrm flipV="1">
              <a:off x="3326" y="2506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57" name="Freeform 1366"/>
            <p:cNvSpPr>
              <a:spLocks/>
            </p:cNvSpPr>
            <p:nvPr/>
          </p:nvSpPr>
          <p:spPr bwMode="auto">
            <a:xfrm>
              <a:off x="3320" y="2484"/>
              <a:ext cx="23" cy="19"/>
            </a:xfrm>
            <a:custGeom>
              <a:avLst/>
              <a:gdLst>
                <a:gd name="T0" fmla="*/ 3 w 23"/>
                <a:gd name="T1" fmla="*/ 11 h 19"/>
                <a:gd name="T2" fmla="*/ 0 w 23"/>
                <a:gd name="T3" fmla="*/ 14 h 19"/>
                <a:gd name="T4" fmla="*/ 0 w 23"/>
                <a:gd name="T5" fmla="*/ 17 h 19"/>
                <a:gd name="T6" fmla="*/ 3 w 23"/>
                <a:gd name="T7" fmla="*/ 19 h 19"/>
                <a:gd name="T8" fmla="*/ 6 w 23"/>
                <a:gd name="T9" fmla="*/ 19 h 19"/>
                <a:gd name="T10" fmla="*/ 9 w 23"/>
                <a:gd name="T11" fmla="*/ 19 h 19"/>
                <a:gd name="T12" fmla="*/ 12 w 23"/>
                <a:gd name="T13" fmla="*/ 19 h 19"/>
                <a:gd name="T14" fmla="*/ 23 w 23"/>
                <a:gd name="T15" fmla="*/ 11 h 19"/>
                <a:gd name="T16" fmla="*/ 23 w 23"/>
                <a:gd name="T17" fmla="*/ 8 h 19"/>
                <a:gd name="T18" fmla="*/ 23 w 23"/>
                <a:gd name="T19" fmla="*/ 5 h 19"/>
                <a:gd name="T20" fmla="*/ 23 w 23"/>
                <a:gd name="T21" fmla="*/ 3 h 19"/>
                <a:gd name="T22" fmla="*/ 20 w 23"/>
                <a:gd name="T23" fmla="*/ 0 h 19"/>
                <a:gd name="T24" fmla="*/ 17 w 23"/>
                <a:gd name="T25" fmla="*/ 0 h 19"/>
                <a:gd name="T26" fmla="*/ 14 w 23"/>
                <a:gd name="T27" fmla="*/ 3 h 19"/>
                <a:gd name="T28" fmla="*/ 3 w 23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9"/>
                <a:gd name="T47" fmla="*/ 23 w 23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58" name="Line 1367"/>
            <p:cNvSpPr>
              <a:spLocks noChangeShapeType="1"/>
            </p:cNvSpPr>
            <p:nvPr/>
          </p:nvSpPr>
          <p:spPr bwMode="auto">
            <a:xfrm>
              <a:off x="3346" y="247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59" name="Line 1368"/>
            <p:cNvSpPr>
              <a:spLocks noChangeShapeType="1"/>
            </p:cNvSpPr>
            <p:nvPr/>
          </p:nvSpPr>
          <p:spPr bwMode="auto">
            <a:xfrm flipV="1">
              <a:off x="3346" y="247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60" name="Line 1369"/>
            <p:cNvSpPr>
              <a:spLocks noChangeShapeType="1"/>
            </p:cNvSpPr>
            <p:nvPr/>
          </p:nvSpPr>
          <p:spPr bwMode="auto">
            <a:xfrm flipV="1">
              <a:off x="3354" y="2453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61" name="Line 1370"/>
            <p:cNvSpPr>
              <a:spLocks noChangeShapeType="1"/>
            </p:cNvSpPr>
            <p:nvPr/>
          </p:nvSpPr>
          <p:spPr bwMode="auto">
            <a:xfrm flipV="1">
              <a:off x="3362" y="243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62" name="Line 1371"/>
            <p:cNvSpPr>
              <a:spLocks noChangeShapeType="1"/>
            </p:cNvSpPr>
            <p:nvPr/>
          </p:nvSpPr>
          <p:spPr bwMode="auto">
            <a:xfrm>
              <a:off x="3374" y="242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63" name="Line 1372"/>
            <p:cNvSpPr>
              <a:spLocks noChangeShapeType="1"/>
            </p:cNvSpPr>
            <p:nvPr/>
          </p:nvSpPr>
          <p:spPr bwMode="auto">
            <a:xfrm flipV="1">
              <a:off x="3374" y="241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64" name="Line 1373"/>
            <p:cNvSpPr>
              <a:spLocks noChangeShapeType="1"/>
            </p:cNvSpPr>
            <p:nvPr/>
          </p:nvSpPr>
          <p:spPr bwMode="auto">
            <a:xfrm flipV="1">
              <a:off x="3382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65" name="Line 1374"/>
            <p:cNvSpPr>
              <a:spLocks noChangeShapeType="1"/>
            </p:cNvSpPr>
            <p:nvPr/>
          </p:nvSpPr>
          <p:spPr bwMode="auto">
            <a:xfrm>
              <a:off x="3382" y="239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66" name="Freeform 1375"/>
            <p:cNvSpPr>
              <a:spLocks/>
            </p:cNvSpPr>
            <p:nvPr/>
          </p:nvSpPr>
          <p:spPr bwMode="auto">
            <a:xfrm>
              <a:off x="3385" y="2375"/>
              <a:ext cx="22" cy="19"/>
            </a:xfrm>
            <a:custGeom>
              <a:avLst/>
              <a:gdLst>
                <a:gd name="T0" fmla="*/ 3 w 22"/>
                <a:gd name="T1" fmla="*/ 11 h 19"/>
                <a:gd name="T2" fmla="*/ 0 w 22"/>
                <a:gd name="T3" fmla="*/ 14 h 19"/>
                <a:gd name="T4" fmla="*/ 0 w 22"/>
                <a:gd name="T5" fmla="*/ 17 h 19"/>
                <a:gd name="T6" fmla="*/ 3 w 22"/>
                <a:gd name="T7" fmla="*/ 19 h 19"/>
                <a:gd name="T8" fmla="*/ 5 w 22"/>
                <a:gd name="T9" fmla="*/ 19 h 19"/>
                <a:gd name="T10" fmla="*/ 8 w 22"/>
                <a:gd name="T11" fmla="*/ 19 h 19"/>
                <a:gd name="T12" fmla="*/ 11 w 22"/>
                <a:gd name="T13" fmla="*/ 19 h 19"/>
                <a:gd name="T14" fmla="*/ 22 w 22"/>
                <a:gd name="T15" fmla="*/ 11 h 19"/>
                <a:gd name="T16" fmla="*/ 22 w 22"/>
                <a:gd name="T17" fmla="*/ 8 h 19"/>
                <a:gd name="T18" fmla="*/ 22 w 22"/>
                <a:gd name="T19" fmla="*/ 5 h 19"/>
                <a:gd name="T20" fmla="*/ 22 w 22"/>
                <a:gd name="T21" fmla="*/ 3 h 19"/>
                <a:gd name="T22" fmla="*/ 19 w 22"/>
                <a:gd name="T23" fmla="*/ 0 h 19"/>
                <a:gd name="T24" fmla="*/ 17 w 22"/>
                <a:gd name="T25" fmla="*/ 0 h 19"/>
                <a:gd name="T26" fmla="*/ 14 w 22"/>
                <a:gd name="T27" fmla="*/ 3 h 19"/>
                <a:gd name="T28" fmla="*/ 3 w 22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67" name="Freeform 1376"/>
            <p:cNvSpPr>
              <a:spLocks/>
            </p:cNvSpPr>
            <p:nvPr/>
          </p:nvSpPr>
          <p:spPr bwMode="auto">
            <a:xfrm>
              <a:off x="3396" y="2355"/>
              <a:ext cx="20" cy="20"/>
            </a:xfrm>
            <a:custGeom>
              <a:avLst/>
              <a:gdLst>
                <a:gd name="T0" fmla="*/ 3 w 20"/>
                <a:gd name="T1" fmla="*/ 11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1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68" name="Freeform 1377"/>
            <p:cNvSpPr>
              <a:spLocks/>
            </p:cNvSpPr>
            <p:nvPr/>
          </p:nvSpPr>
          <p:spPr bwMode="auto">
            <a:xfrm>
              <a:off x="3413" y="2347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69" name="Line 1378"/>
            <p:cNvSpPr>
              <a:spLocks noChangeShapeType="1"/>
            </p:cNvSpPr>
            <p:nvPr/>
          </p:nvSpPr>
          <p:spPr bwMode="auto">
            <a:xfrm flipV="1">
              <a:off x="3427" y="2333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70" name="Freeform 1379"/>
            <p:cNvSpPr>
              <a:spLocks/>
            </p:cNvSpPr>
            <p:nvPr/>
          </p:nvSpPr>
          <p:spPr bwMode="auto">
            <a:xfrm>
              <a:off x="3441" y="2319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71" name="Line 1380"/>
            <p:cNvSpPr>
              <a:spLocks noChangeShapeType="1"/>
            </p:cNvSpPr>
            <p:nvPr/>
          </p:nvSpPr>
          <p:spPr bwMode="auto">
            <a:xfrm flipV="1">
              <a:off x="3455" y="2316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72" name="Line 1381"/>
            <p:cNvSpPr>
              <a:spLocks noChangeShapeType="1"/>
            </p:cNvSpPr>
            <p:nvPr/>
          </p:nvSpPr>
          <p:spPr bwMode="auto">
            <a:xfrm>
              <a:off x="3471" y="2316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73" name="Freeform 1382"/>
            <p:cNvSpPr>
              <a:spLocks/>
            </p:cNvSpPr>
            <p:nvPr/>
          </p:nvSpPr>
          <p:spPr bwMode="auto">
            <a:xfrm>
              <a:off x="3483" y="2299"/>
              <a:ext cx="22" cy="23"/>
            </a:xfrm>
            <a:custGeom>
              <a:avLst/>
              <a:gdLst>
                <a:gd name="T0" fmla="*/ 2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2 w 22"/>
                <a:gd name="T7" fmla="*/ 23 h 23"/>
                <a:gd name="T8" fmla="*/ 5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1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6 w 22"/>
                <a:gd name="T25" fmla="*/ 0 h 23"/>
                <a:gd name="T26" fmla="*/ 14 w 22"/>
                <a:gd name="T27" fmla="*/ 3 h 23"/>
                <a:gd name="T28" fmla="*/ 2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74" name="Line 1383"/>
            <p:cNvSpPr>
              <a:spLocks noChangeShapeType="1"/>
            </p:cNvSpPr>
            <p:nvPr/>
          </p:nvSpPr>
          <p:spPr bwMode="auto">
            <a:xfrm>
              <a:off x="3511" y="231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75" name="Line 1384"/>
            <p:cNvSpPr>
              <a:spLocks noChangeShapeType="1"/>
            </p:cNvSpPr>
            <p:nvPr/>
          </p:nvSpPr>
          <p:spPr bwMode="auto">
            <a:xfrm>
              <a:off x="3511" y="2316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76" name="Freeform 1385"/>
            <p:cNvSpPr>
              <a:spLocks/>
            </p:cNvSpPr>
            <p:nvPr/>
          </p:nvSpPr>
          <p:spPr bwMode="auto">
            <a:xfrm>
              <a:off x="3522" y="2310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2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2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77" name="Line 1386"/>
            <p:cNvSpPr>
              <a:spLocks noChangeShapeType="1"/>
            </p:cNvSpPr>
            <p:nvPr/>
          </p:nvSpPr>
          <p:spPr bwMode="auto">
            <a:xfrm>
              <a:off x="3539" y="2324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78" name="Freeform 1387"/>
            <p:cNvSpPr>
              <a:spLocks/>
            </p:cNvSpPr>
            <p:nvPr/>
          </p:nvSpPr>
          <p:spPr bwMode="auto">
            <a:xfrm>
              <a:off x="3539" y="2319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2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2 w 22"/>
                <a:gd name="T13" fmla="*/ 11 h 19"/>
                <a:gd name="T14" fmla="*/ 14 w 22"/>
                <a:gd name="T15" fmla="*/ 19 h 19"/>
                <a:gd name="T16" fmla="*/ 16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79" name="Line 1388"/>
            <p:cNvSpPr>
              <a:spLocks noChangeShapeType="1"/>
            </p:cNvSpPr>
            <p:nvPr/>
          </p:nvSpPr>
          <p:spPr bwMode="auto">
            <a:xfrm>
              <a:off x="3558" y="234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80" name="Freeform 1389"/>
            <p:cNvSpPr>
              <a:spLocks/>
            </p:cNvSpPr>
            <p:nvPr/>
          </p:nvSpPr>
          <p:spPr bwMode="auto">
            <a:xfrm>
              <a:off x="3553" y="2336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5 w 22"/>
                <a:gd name="T5" fmla="*/ 0 h 22"/>
                <a:gd name="T6" fmla="*/ 2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2 w 22"/>
                <a:gd name="T13" fmla="*/ 11 h 22"/>
                <a:gd name="T14" fmla="*/ 14 w 22"/>
                <a:gd name="T15" fmla="*/ 22 h 22"/>
                <a:gd name="T16" fmla="*/ 16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81" name="Line 1390"/>
            <p:cNvSpPr>
              <a:spLocks noChangeShapeType="1"/>
            </p:cNvSpPr>
            <p:nvPr/>
          </p:nvSpPr>
          <p:spPr bwMode="auto">
            <a:xfrm>
              <a:off x="3581" y="23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82" name="Freeform 1391"/>
            <p:cNvSpPr>
              <a:spLocks/>
            </p:cNvSpPr>
            <p:nvPr/>
          </p:nvSpPr>
          <p:spPr bwMode="auto">
            <a:xfrm>
              <a:off x="3575" y="2355"/>
              <a:ext cx="17" cy="20"/>
            </a:xfrm>
            <a:custGeom>
              <a:avLst/>
              <a:gdLst>
                <a:gd name="T0" fmla="*/ 11 w 17"/>
                <a:gd name="T1" fmla="*/ 3 h 20"/>
                <a:gd name="T2" fmla="*/ 8 w 17"/>
                <a:gd name="T3" fmla="*/ 0 h 20"/>
                <a:gd name="T4" fmla="*/ 6 w 17"/>
                <a:gd name="T5" fmla="*/ 0 h 20"/>
                <a:gd name="T6" fmla="*/ 3 w 17"/>
                <a:gd name="T7" fmla="*/ 3 h 20"/>
                <a:gd name="T8" fmla="*/ 0 w 17"/>
                <a:gd name="T9" fmla="*/ 6 h 20"/>
                <a:gd name="T10" fmla="*/ 0 w 17"/>
                <a:gd name="T11" fmla="*/ 9 h 20"/>
                <a:gd name="T12" fmla="*/ 3 w 17"/>
                <a:gd name="T13" fmla="*/ 11 h 20"/>
                <a:gd name="T14" fmla="*/ 8 w 17"/>
                <a:gd name="T15" fmla="*/ 20 h 20"/>
                <a:gd name="T16" fmla="*/ 11 w 17"/>
                <a:gd name="T17" fmla="*/ 20 h 20"/>
                <a:gd name="T18" fmla="*/ 14 w 17"/>
                <a:gd name="T19" fmla="*/ 20 h 20"/>
                <a:gd name="T20" fmla="*/ 17 w 17"/>
                <a:gd name="T21" fmla="*/ 20 h 20"/>
                <a:gd name="T22" fmla="*/ 17 w 17"/>
                <a:gd name="T23" fmla="*/ 17 h 20"/>
                <a:gd name="T24" fmla="*/ 17 w 17"/>
                <a:gd name="T25" fmla="*/ 14 h 20"/>
                <a:gd name="T26" fmla="*/ 17 w 17"/>
                <a:gd name="T27" fmla="*/ 11 h 20"/>
                <a:gd name="T28" fmla="*/ 11 w 17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83" name="Freeform 1392"/>
            <p:cNvSpPr>
              <a:spLocks/>
            </p:cNvSpPr>
            <p:nvPr/>
          </p:nvSpPr>
          <p:spPr bwMode="auto">
            <a:xfrm>
              <a:off x="3581" y="2364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5 w 22"/>
                <a:gd name="T5" fmla="*/ 0 h 22"/>
                <a:gd name="T6" fmla="*/ 2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2 w 22"/>
                <a:gd name="T13" fmla="*/ 11 h 22"/>
                <a:gd name="T14" fmla="*/ 14 w 22"/>
                <a:gd name="T15" fmla="*/ 22 h 22"/>
                <a:gd name="T16" fmla="*/ 16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84" name="Line 1393"/>
            <p:cNvSpPr>
              <a:spLocks noChangeShapeType="1"/>
            </p:cNvSpPr>
            <p:nvPr/>
          </p:nvSpPr>
          <p:spPr bwMode="auto">
            <a:xfrm>
              <a:off x="3597" y="2380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85" name="Freeform 1394"/>
            <p:cNvSpPr>
              <a:spLocks/>
            </p:cNvSpPr>
            <p:nvPr/>
          </p:nvSpPr>
          <p:spPr bwMode="auto">
            <a:xfrm>
              <a:off x="3592" y="2383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1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86" name="Line 1395"/>
            <p:cNvSpPr>
              <a:spLocks noChangeShapeType="1"/>
            </p:cNvSpPr>
            <p:nvPr/>
          </p:nvSpPr>
          <p:spPr bwMode="auto">
            <a:xfrm>
              <a:off x="3609" y="2397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87" name="Line 1396"/>
            <p:cNvSpPr>
              <a:spLocks noChangeShapeType="1"/>
            </p:cNvSpPr>
            <p:nvPr/>
          </p:nvSpPr>
          <p:spPr bwMode="auto">
            <a:xfrm>
              <a:off x="3614" y="2405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88" name="Freeform 1397"/>
            <p:cNvSpPr>
              <a:spLocks/>
            </p:cNvSpPr>
            <p:nvPr/>
          </p:nvSpPr>
          <p:spPr bwMode="auto">
            <a:xfrm>
              <a:off x="3617" y="2419"/>
              <a:ext cx="25" cy="20"/>
            </a:xfrm>
            <a:custGeom>
              <a:avLst/>
              <a:gdLst>
                <a:gd name="T0" fmla="*/ 11 w 25"/>
                <a:gd name="T1" fmla="*/ 3 h 20"/>
                <a:gd name="T2" fmla="*/ 8 w 25"/>
                <a:gd name="T3" fmla="*/ 0 h 20"/>
                <a:gd name="T4" fmla="*/ 6 w 25"/>
                <a:gd name="T5" fmla="*/ 0 h 20"/>
                <a:gd name="T6" fmla="*/ 3 w 25"/>
                <a:gd name="T7" fmla="*/ 3 h 20"/>
                <a:gd name="T8" fmla="*/ 0 w 25"/>
                <a:gd name="T9" fmla="*/ 6 h 20"/>
                <a:gd name="T10" fmla="*/ 0 w 25"/>
                <a:gd name="T11" fmla="*/ 9 h 20"/>
                <a:gd name="T12" fmla="*/ 3 w 25"/>
                <a:gd name="T13" fmla="*/ 12 h 20"/>
                <a:gd name="T14" fmla="*/ 17 w 25"/>
                <a:gd name="T15" fmla="*/ 20 h 20"/>
                <a:gd name="T16" fmla="*/ 20 w 25"/>
                <a:gd name="T17" fmla="*/ 20 h 20"/>
                <a:gd name="T18" fmla="*/ 22 w 25"/>
                <a:gd name="T19" fmla="*/ 20 h 20"/>
                <a:gd name="T20" fmla="*/ 25 w 25"/>
                <a:gd name="T21" fmla="*/ 20 h 20"/>
                <a:gd name="T22" fmla="*/ 25 w 25"/>
                <a:gd name="T23" fmla="*/ 17 h 20"/>
                <a:gd name="T24" fmla="*/ 25 w 25"/>
                <a:gd name="T25" fmla="*/ 14 h 20"/>
                <a:gd name="T26" fmla="*/ 25 w 25"/>
                <a:gd name="T27" fmla="*/ 12 h 20"/>
                <a:gd name="T28" fmla="*/ 11 w 25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89" name="Line 1398"/>
            <p:cNvSpPr>
              <a:spLocks noChangeShapeType="1"/>
            </p:cNvSpPr>
            <p:nvPr/>
          </p:nvSpPr>
          <p:spPr bwMode="auto">
            <a:xfrm>
              <a:off x="3637" y="2442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90" name="Line 1399"/>
            <p:cNvSpPr>
              <a:spLocks noChangeShapeType="1"/>
            </p:cNvSpPr>
            <p:nvPr/>
          </p:nvSpPr>
          <p:spPr bwMode="auto">
            <a:xfrm>
              <a:off x="3637" y="2453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91" name="Freeform 1400"/>
            <p:cNvSpPr>
              <a:spLocks/>
            </p:cNvSpPr>
            <p:nvPr/>
          </p:nvSpPr>
          <p:spPr bwMode="auto">
            <a:xfrm>
              <a:off x="3637" y="2456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92" name="Freeform 1401"/>
            <p:cNvSpPr>
              <a:spLocks/>
            </p:cNvSpPr>
            <p:nvPr/>
          </p:nvSpPr>
          <p:spPr bwMode="auto">
            <a:xfrm>
              <a:off x="3645" y="2473"/>
              <a:ext cx="22" cy="22"/>
            </a:xfrm>
            <a:custGeom>
              <a:avLst/>
              <a:gdLst>
                <a:gd name="T0" fmla="*/ 11 w 22"/>
                <a:gd name="T1" fmla="*/ 2 h 22"/>
                <a:gd name="T2" fmla="*/ 8 w 22"/>
                <a:gd name="T3" fmla="*/ 0 h 22"/>
                <a:gd name="T4" fmla="*/ 6 w 22"/>
                <a:gd name="T5" fmla="*/ 0 h 22"/>
                <a:gd name="T6" fmla="*/ 3 w 22"/>
                <a:gd name="T7" fmla="*/ 2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6 h 22"/>
                <a:gd name="T26" fmla="*/ 22 w 22"/>
                <a:gd name="T27" fmla="*/ 14 h 22"/>
                <a:gd name="T28" fmla="*/ 11 w 22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93" name="Line 1402"/>
            <p:cNvSpPr>
              <a:spLocks noChangeShapeType="1"/>
            </p:cNvSpPr>
            <p:nvPr/>
          </p:nvSpPr>
          <p:spPr bwMode="auto">
            <a:xfrm>
              <a:off x="3662" y="249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94" name="Line 1403"/>
            <p:cNvSpPr>
              <a:spLocks noChangeShapeType="1"/>
            </p:cNvSpPr>
            <p:nvPr/>
          </p:nvSpPr>
          <p:spPr bwMode="auto">
            <a:xfrm>
              <a:off x="3662" y="250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95" name="Freeform 1404"/>
            <p:cNvSpPr>
              <a:spLocks/>
            </p:cNvSpPr>
            <p:nvPr/>
          </p:nvSpPr>
          <p:spPr bwMode="auto">
            <a:xfrm>
              <a:off x="3664" y="2512"/>
              <a:ext cx="20" cy="19"/>
            </a:xfrm>
            <a:custGeom>
              <a:avLst/>
              <a:gdLst>
                <a:gd name="T0" fmla="*/ 12 w 20"/>
                <a:gd name="T1" fmla="*/ 3 h 19"/>
                <a:gd name="T2" fmla="*/ 9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2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2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96" name="Line 1405"/>
            <p:cNvSpPr>
              <a:spLocks noChangeShapeType="1"/>
            </p:cNvSpPr>
            <p:nvPr/>
          </p:nvSpPr>
          <p:spPr bwMode="auto">
            <a:xfrm>
              <a:off x="3678" y="2534"/>
              <a:ext cx="12" cy="2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97" name="Line 1406"/>
            <p:cNvSpPr>
              <a:spLocks noChangeShapeType="1"/>
            </p:cNvSpPr>
            <p:nvPr/>
          </p:nvSpPr>
          <p:spPr bwMode="auto">
            <a:xfrm>
              <a:off x="3690" y="255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98" name="Line 1407"/>
            <p:cNvSpPr>
              <a:spLocks noChangeShapeType="1"/>
            </p:cNvSpPr>
            <p:nvPr/>
          </p:nvSpPr>
          <p:spPr bwMode="auto">
            <a:xfrm>
              <a:off x="3690" y="255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99" name="Line 1408"/>
            <p:cNvSpPr>
              <a:spLocks noChangeShapeType="1"/>
            </p:cNvSpPr>
            <p:nvPr/>
          </p:nvSpPr>
          <p:spPr bwMode="auto">
            <a:xfrm>
              <a:off x="3698" y="2568"/>
              <a:ext cx="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00" name="Line 1409"/>
            <p:cNvSpPr>
              <a:spLocks noChangeShapeType="1"/>
            </p:cNvSpPr>
            <p:nvPr/>
          </p:nvSpPr>
          <p:spPr bwMode="auto">
            <a:xfrm>
              <a:off x="3706" y="2587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01" name="Line 1410"/>
            <p:cNvSpPr>
              <a:spLocks noChangeShapeType="1"/>
            </p:cNvSpPr>
            <p:nvPr/>
          </p:nvSpPr>
          <p:spPr bwMode="auto">
            <a:xfrm>
              <a:off x="3706" y="2596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02" name="Freeform 1411"/>
            <p:cNvSpPr>
              <a:spLocks/>
            </p:cNvSpPr>
            <p:nvPr/>
          </p:nvSpPr>
          <p:spPr bwMode="auto">
            <a:xfrm>
              <a:off x="3701" y="2607"/>
              <a:ext cx="22" cy="22"/>
            </a:xfrm>
            <a:custGeom>
              <a:avLst/>
              <a:gdLst>
                <a:gd name="T0" fmla="*/ 11 w 22"/>
                <a:gd name="T1" fmla="*/ 3 h 22"/>
                <a:gd name="T2" fmla="*/ 8 w 22"/>
                <a:gd name="T3" fmla="*/ 0 h 22"/>
                <a:gd name="T4" fmla="*/ 5 w 22"/>
                <a:gd name="T5" fmla="*/ 0 h 22"/>
                <a:gd name="T6" fmla="*/ 3 w 22"/>
                <a:gd name="T7" fmla="*/ 3 h 22"/>
                <a:gd name="T8" fmla="*/ 0 w 22"/>
                <a:gd name="T9" fmla="*/ 5 h 22"/>
                <a:gd name="T10" fmla="*/ 0 w 22"/>
                <a:gd name="T11" fmla="*/ 8 h 22"/>
                <a:gd name="T12" fmla="*/ 3 w 22"/>
                <a:gd name="T13" fmla="*/ 11 h 22"/>
                <a:gd name="T14" fmla="*/ 14 w 22"/>
                <a:gd name="T15" fmla="*/ 22 h 22"/>
                <a:gd name="T16" fmla="*/ 17 w 22"/>
                <a:gd name="T17" fmla="*/ 22 h 22"/>
                <a:gd name="T18" fmla="*/ 19 w 22"/>
                <a:gd name="T19" fmla="*/ 22 h 22"/>
                <a:gd name="T20" fmla="*/ 22 w 22"/>
                <a:gd name="T21" fmla="*/ 22 h 22"/>
                <a:gd name="T22" fmla="*/ 22 w 22"/>
                <a:gd name="T23" fmla="*/ 19 h 22"/>
                <a:gd name="T24" fmla="*/ 22 w 22"/>
                <a:gd name="T25" fmla="*/ 17 h 22"/>
                <a:gd name="T26" fmla="*/ 22 w 22"/>
                <a:gd name="T27" fmla="*/ 14 h 22"/>
                <a:gd name="T28" fmla="*/ 11 w 22"/>
                <a:gd name="T29" fmla="*/ 3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2"/>
                <a:gd name="T47" fmla="*/ 22 w 2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2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03" name="Freeform 1412"/>
            <p:cNvSpPr>
              <a:spLocks/>
            </p:cNvSpPr>
            <p:nvPr/>
          </p:nvSpPr>
          <p:spPr bwMode="auto">
            <a:xfrm>
              <a:off x="3712" y="2626"/>
              <a:ext cx="17" cy="20"/>
            </a:xfrm>
            <a:custGeom>
              <a:avLst/>
              <a:gdLst>
                <a:gd name="T0" fmla="*/ 11 w 17"/>
                <a:gd name="T1" fmla="*/ 3 h 20"/>
                <a:gd name="T2" fmla="*/ 8 w 17"/>
                <a:gd name="T3" fmla="*/ 0 h 20"/>
                <a:gd name="T4" fmla="*/ 6 w 17"/>
                <a:gd name="T5" fmla="*/ 0 h 20"/>
                <a:gd name="T6" fmla="*/ 3 w 17"/>
                <a:gd name="T7" fmla="*/ 3 h 20"/>
                <a:gd name="T8" fmla="*/ 0 w 17"/>
                <a:gd name="T9" fmla="*/ 6 h 20"/>
                <a:gd name="T10" fmla="*/ 0 w 17"/>
                <a:gd name="T11" fmla="*/ 9 h 20"/>
                <a:gd name="T12" fmla="*/ 3 w 17"/>
                <a:gd name="T13" fmla="*/ 12 h 20"/>
                <a:gd name="T14" fmla="*/ 8 w 17"/>
                <a:gd name="T15" fmla="*/ 20 h 20"/>
                <a:gd name="T16" fmla="*/ 11 w 17"/>
                <a:gd name="T17" fmla="*/ 20 h 20"/>
                <a:gd name="T18" fmla="*/ 14 w 17"/>
                <a:gd name="T19" fmla="*/ 20 h 20"/>
                <a:gd name="T20" fmla="*/ 17 w 17"/>
                <a:gd name="T21" fmla="*/ 20 h 20"/>
                <a:gd name="T22" fmla="*/ 17 w 17"/>
                <a:gd name="T23" fmla="*/ 17 h 20"/>
                <a:gd name="T24" fmla="*/ 17 w 17"/>
                <a:gd name="T25" fmla="*/ 14 h 20"/>
                <a:gd name="T26" fmla="*/ 17 w 17"/>
                <a:gd name="T27" fmla="*/ 12 h 20"/>
                <a:gd name="T28" fmla="*/ 11 w 17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04" name="Freeform 1413"/>
            <p:cNvSpPr>
              <a:spLocks/>
            </p:cNvSpPr>
            <p:nvPr/>
          </p:nvSpPr>
          <p:spPr bwMode="auto">
            <a:xfrm>
              <a:off x="3718" y="2646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2 w 22"/>
                <a:gd name="T7" fmla="*/ 3 h 20"/>
                <a:gd name="T8" fmla="*/ 0 w 22"/>
                <a:gd name="T9" fmla="*/ 6 h 20"/>
                <a:gd name="T10" fmla="*/ 0 w 22"/>
                <a:gd name="T11" fmla="*/ 8 h 20"/>
                <a:gd name="T12" fmla="*/ 2 w 22"/>
                <a:gd name="T13" fmla="*/ 11 h 20"/>
                <a:gd name="T14" fmla="*/ 14 w 22"/>
                <a:gd name="T15" fmla="*/ 20 h 20"/>
                <a:gd name="T16" fmla="*/ 16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05" name="Freeform 1414"/>
            <p:cNvSpPr>
              <a:spLocks/>
            </p:cNvSpPr>
            <p:nvPr/>
          </p:nvSpPr>
          <p:spPr bwMode="auto">
            <a:xfrm>
              <a:off x="3729" y="2663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7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06" name="Freeform 1415"/>
            <p:cNvSpPr>
              <a:spLocks/>
            </p:cNvSpPr>
            <p:nvPr/>
          </p:nvSpPr>
          <p:spPr bwMode="auto">
            <a:xfrm>
              <a:off x="3740" y="2682"/>
              <a:ext cx="17" cy="20"/>
            </a:xfrm>
            <a:custGeom>
              <a:avLst/>
              <a:gdLst>
                <a:gd name="T0" fmla="*/ 11 w 17"/>
                <a:gd name="T1" fmla="*/ 3 h 20"/>
                <a:gd name="T2" fmla="*/ 8 w 17"/>
                <a:gd name="T3" fmla="*/ 0 h 20"/>
                <a:gd name="T4" fmla="*/ 6 w 17"/>
                <a:gd name="T5" fmla="*/ 0 h 20"/>
                <a:gd name="T6" fmla="*/ 3 w 17"/>
                <a:gd name="T7" fmla="*/ 3 h 20"/>
                <a:gd name="T8" fmla="*/ 0 w 17"/>
                <a:gd name="T9" fmla="*/ 6 h 20"/>
                <a:gd name="T10" fmla="*/ 0 w 17"/>
                <a:gd name="T11" fmla="*/ 9 h 20"/>
                <a:gd name="T12" fmla="*/ 3 w 17"/>
                <a:gd name="T13" fmla="*/ 12 h 20"/>
                <a:gd name="T14" fmla="*/ 8 w 17"/>
                <a:gd name="T15" fmla="*/ 20 h 20"/>
                <a:gd name="T16" fmla="*/ 11 w 17"/>
                <a:gd name="T17" fmla="*/ 20 h 20"/>
                <a:gd name="T18" fmla="*/ 14 w 17"/>
                <a:gd name="T19" fmla="*/ 20 h 20"/>
                <a:gd name="T20" fmla="*/ 17 w 17"/>
                <a:gd name="T21" fmla="*/ 20 h 20"/>
                <a:gd name="T22" fmla="*/ 17 w 17"/>
                <a:gd name="T23" fmla="*/ 17 h 20"/>
                <a:gd name="T24" fmla="*/ 17 w 17"/>
                <a:gd name="T25" fmla="*/ 14 h 20"/>
                <a:gd name="T26" fmla="*/ 17 w 17"/>
                <a:gd name="T27" fmla="*/ 12 h 20"/>
                <a:gd name="T28" fmla="*/ 11 w 17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07" name="Freeform 1416"/>
            <p:cNvSpPr>
              <a:spLocks/>
            </p:cNvSpPr>
            <p:nvPr/>
          </p:nvSpPr>
          <p:spPr bwMode="auto">
            <a:xfrm>
              <a:off x="3746" y="2699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08" name="Line 1417"/>
            <p:cNvSpPr>
              <a:spLocks noChangeShapeType="1"/>
            </p:cNvSpPr>
            <p:nvPr/>
          </p:nvSpPr>
          <p:spPr bwMode="auto">
            <a:xfrm>
              <a:off x="3760" y="2724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09" name="Line 1418"/>
            <p:cNvSpPr>
              <a:spLocks noChangeShapeType="1"/>
            </p:cNvSpPr>
            <p:nvPr/>
          </p:nvSpPr>
          <p:spPr bwMode="auto">
            <a:xfrm>
              <a:off x="3774" y="274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10" name="Line 1419"/>
            <p:cNvSpPr>
              <a:spLocks noChangeShapeType="1"/>
            </p:cNvSpPr>
            <p:nvPr/>
          </p:nvSpPr>
          <p:spPr bwMode="auto">
            <a:xfrm>
              <a:off x="3779" y="2761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11" name="Line 1420"/>
            <p:cNvSpPr>
              <a:spLocks noChangeShapeType="1"/>
            </p:cNvSpPr>
            <p:nvPr/>
          </p:nvSpPr>
          <p:spPr bwMode="auto">
            <a:xfrm>
              <a:off x="3788" y="2778"/>
              <a:ext cx="2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12" name="Freeform 1421"/>
            <p:cNvSpPr>
              <a:spLocks/>
            </p:cNvSpPr>
            <p:nvPr/>
          </p:nvSpPr>
          <p:spPr bwMode="auto">
            <a:xfrm>
              <a:off x="3782" y="2792"/>
              <a:ext cx="22" cy="28"/>
            </a:xfrm>
            <a:custGeom>
              <a:avLst/>
              <a:gdLst>
                <a:gd name="T0" fmla="*/ 11 w 22"/>
                <a:gd name="T1" fmla="*/ 2 h 28"/>
                <a:gd name="T2" fmla="*/ 8 w 22"/>
                <a:gd name="T3" fmla="*/ 0 h 28"/>
                <a:gd name="T4" fmla="*/ 6 w 22"/>
                <a:gd name="T5" fmla="*/ 0 h 28"/>
                <a:gd name="T6" fmla="*/ 3 w 22"/>
                <a:gd name="T7" fmla="*/ 2 h 28"/>
                <a:gd name="T8" fmla="*/ 0 w 22"/>
                <a:gd name="T9" fmla="*/ 5 h 28"/>
                <a:gd name="T10" fmla="*/ 0 w 22"/>
                <a:gd name="T11" fmla="*/ 8 h 28"/>
                <a:gd name="T12" fmla="*/ 3 w 22"/>
                <a:gd name="T13" fmla="*/ 11 h 28"/>
                <a:gd name="T14" fmla="*/ 14 w 22"/>
                <a:gd name="T15" fmla="*/ 28 h 28"/>
                <a:gd name="T16" fmla="*/ 17 w 22"/>
                <a:gd name="T17" fmla="*/ 28 h 28"/>
                <a:gd name="T18" fmla="*/ 20 w 22"/>
                <a:gd name="T19" fmla="*/ 28 h 28"/>
                <a:gd name="T20" fmla="*/ 22 w 22"/>
                <a:gd name="T21" fmla="*/ 28 h 28"/>
                <a:gd name="T22" fmla="*/ 22 w 22"/>
                <a:gd name="T23" fmla="*/ 25 h 28"/>
                <a:gd name="T24" fmla="*/ 22 w 22"/>
                <a:gd name="T25" fmla="*/ 22 h 28"/>
                <a:gd name="T26" fmla="*/ 22 w 22"/>
                <a:gd name="T27" fmla="*/ 19 h 28"/>
                <a:gd name="T28" fmla="*/ 11 w 22"/>
                <a:gd name="T29" fmla="*/ 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13" name="Freeform 1422"/>
            <p:cNvSpPr>
              <a:spLocks/>
            </p:cNvSpPr>
            <p:nvPr/>
          </p:nvSpPr>
          <p:spPr bwMode="auto">
            <a:xfrm>
              <a:off x="3793" y="2808"/>
              <a:ext cx="20" cy="23"/>
            </a:xfrm>
            <a:custGeom>
              <a:avLst/>
              <a:gdLst>
                <a:gd name="T0" fmla="*/ 11 w 20"/>
                <a:gd name="T1" fmla="*/ 3 h 23"/>
                <a:gd name="T2" fmla="*/ 9 w 20"/>
                <a:gd name="T3" fmla="*/ 0 h 23"/>
                <a:gd name="T4" fmla="*/ 6 w 20"/>
                <a:gd name="T5" fmla="*/ 0 h 23"/>
                <a:gd name="T6" fmla="*/ 3 w 20"/>
                <a:gd name="T7" fmla="*/ 3 h 23"/>
                <a:gd name="T8" fmla="*/ 0 w 20"/>
                <a:gd name="T9" fmla="*/ 6 h 23"/>
                <a:gd name="T10" fmla="*/ 0 w 20"/>
                <a:gd name="T11" fmla="*/ 9 h 23"/>
                <a:gd name="T12" fmla="*/ 3 w 20"/>
                <a:gd name="T13" fmla="*/ 12 h 23"/>
                <a:gd name="T14" fmla="*/ 11 w 20"/>
                <a:gd name="T15" fmla="*/ 23 h 23"/>
                <a:gd name="T16" fmla="*/ 14 w 20"/>
                <a:gd name="T17" fmla="*/ 23 h 23"/>
                <a:gd name="T18" fmla="*/ 17 w 20"/>
                <a:gd name="T19" fmla="*/ 23 h 23"/>
                <a:gd name="T20" fmla="*/ 20 w 20"/>
                <a:gd name="T21" fmla="*/ 23 h 23"/>
                <a:gd name="T22" fmla="*/ 20 w 20"/>
                <a:gd name="T23" fmla="*/ 20 h 23"/>
                <a:gd name="T24" fmla="*/ 20 w 20"/>
                <a:gd name="T25" fmla="*/ 17 h 23"/>
                <a:gd name="T26" fmla="*/ 20 w 20"/>
                <a:gd name="T27" fmla="*/ 14 h 23"/>
                <a:gd name="T28" fmla="*/ 11 w 20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14" name="Line 1423"/>
            <p:cNvSpPr>
              <a:spLocks noChangeShapeType="1"/>
            </p:cNvSpPr>
            <p:nvPr/>
          </p:nvSpPr>
          <p:spPr bwMode="auto">
            <a:xfrm>
              <a:off x="3807" y="2825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15" name="Freeform 1424"/>
            <p:cNvSpPr>
              <a:spLocks/>
            </p:cNvSpPr>
            <p:nvPr/>
          </p:nvSpPr>
          <p:spPr bwMode="auto">
            <a:xfrm>
              <a:off x="3802" y="2836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16" name="Line 1425"/>
            <p:cNvSpPr>
              <a:spLocks noChangeShapeType="1"/>
            </p:cNvSpPr>
            <p:nvPr/>
          </p:nvSpPr>
          <p:spPr bwMode="auto">
            <a:xfrm>
              <a:off x="3816" y="2861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17" name="Freeform 1426"/>
            <p:cNvSpPr>
              <a:spLocks/>
            </p:cNvSpPr>
            <p:nvPr/>
          </p:nvSpPr>
          <p:spPr bwMode="auto">
            <a:xfrm>
              <a:off x="3810" y="2856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18" name="Freeform 1427"/>
            <p:cNvSpPr>
              <a:spLocks/>
            </p:cNvSpPr>
            <p:nvPr/>
          </p:nvSpPr>
          <p:spPr bwMode="auto">
            <a:xfrm>
              <a:off x="3818" y="2873"/>
              <a:ext cx="23" cy="16"/>
            </a:xfrm>
            <a:custGeom>
              <a:avLst/>
              <a:gdLst>
                <a:gd name="T0" fmla="*/ 12 w 23"/>
                <a:gd name="T1" fmla="*/ 2 h 16"/>
                <a:gd name="T2" fmla="*/ 9 w 23"/>
                <a:gd name="T3" fmla="*/ 0 h 16"/>
                <a:gd name="T4" fmla="*/ 6 w 23"/>
                <a:gd name="T5" fmla="*/ 0 h 16"/>
                <a:gd name="T6" fmla="*/ 3 w 23"/>
                <a:gd name="T7" fmla="*/ 2 h 16"/>
                <a:gd name="T8" fmla="*/ 0 w 23"/>
                <a:gd name="T9" fmla="*/ 2 h 16"/>
                <a:gd name="T10" fmla="*/ 0 w 23"/>
                <a:gd name="T11" fmla="*/ 5 h 16"/>
                <a:gd name="T12" fmla="*/ 3 w 23"/>
                <a:gd name="T13" fmla="*/ 8 h 16"/>
                <a:gd name="T14" fmla="*/ 14 w 23"/>
                <a:gd name="T15" fmla="*/ 16 h 16"/>
                <a:gd name="T16" fmla="*/ 17 w 23"/>
                <a:gd name="T17" fmla="*/ 16 h 16"/>
                <a:gd name="T18" fmla="*/ 20 w 23"/>
                <a:gd name="T19" fmla="*/ 16 h 16"/>
                <a:gd name="T20" fmla="*/ 23 w 23"/>
                <a:gd name="T21" fmla="*/ 16 h 16"/>
                <a:gd name="T22" fmla="*/ 23 w 23"/>
                <a:gd name="T23" fmla="*/ 14 h 16"/>
                <a:gd name="T24" fmla="*/ 23 w 23"/>
                <a:gd name="T25" fmla="*/ 11 h 16"/>
                <a:gd name="T26" fmla="*/ 23 w 23"/>
                <a:gd name="T27" fmla="*/ 8 h 16"/>
                <a:gd name="T28" fmla="*/ 12 w 23"/>
                <a:gd name="T29" fmla="*/ 2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6"/>
                <a:gd name="T47" fmla="*/ 23 w 23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6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19" name="Freeform 1428"/>
            <p:cNvSpPr>
              <a:spLocks/>
            </p:cNvSpPr>
            <p:nvPr/>
          </p:nvSpPr>
          <p:spPr bwMode="auto">
            <a:xfrm>
              <a:off x="3830" y="2889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2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2 w 19"/>
                <a:gd name="T13" fmla="*/ 12 h 20"/>
                <a:gd name="T14" fmla="*/ 11 w 19"/>
                <a:gd name="T15" fmla="*/ 20 h 20"/>
                <a:gd name="T16" fmla="*/ 13 w 19"/>
                <a:gd name="T17" fmla="*/ 20 h 20"/>
                <a:gd name="T18" fmla="*/ 16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2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20" name="Line 1429"/>
            <p:cNvSpPr>
              <a:spLocks noChangeShapeType="1"/>
            </p:cNvSpPr>
            <p:nvPr/>
          </p:nvSpPr>
          <p:spPr bwMode="auto">
            <a:xfrm>
              <a:off x="3843" y="291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21" name="Freeform 1430"/>
            <p:cNvSpPr>
              <a:spLocks/>
            </p:cNvSpPr>
            <p:nvPr/>
          </p:nvSpPr>
          <p:spPr bwMode="auto">
            <a:xfrm>
              <a:off x="3838" y="2906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22" name="Freeform 1431"/>
            <p:cNvSpPr>
              <a:spLocks/>
            </p:cNvSpPr>
            <p:nvPr/>
          </p:nvSpPr>
          <p:spPr bwMode="auto">
            <a:xfrm>
              <a:off x="3846" y="2926"/>
              <a:ext cx="23" cy="19"/>
            </a:xfrm>
            <a:custGeom>
              <a:avLst/>
              <a:gdLst>
                <a:gd name="T0" fmla="*/ 11 w 23"/>
                <a:gd name="T1" fmla="*/ 3 h 19"/>
                <a:gd name="T2" fmla="*/ 9 w 23"/>
                <a:gd name="T3" fmla="*/ 0 h 19"/>
                <a:gd name="T4" fmla="*/ 6 w 23"/>
                <a:gd name="T5" fmla="*/ 0 h 19"/>
                <a:gd name="T6" fmla="*/ 3 w 23"/>
                <a:gd name="T7" fmla="*/ 3 h 19"/>
                <a:gd name="T8" fmla="*/ 0 w 23"/>
                <a:gd name="T9" fmla="*/ 5 h 19"/>
                <a:gd name="T10" fmla="*/ 0 w 23"/>
                <a:gd name="T11" fmla="*/ 8 h 19"/>
                <a:gd name="T12" fmla="*/ 3 w 23"/>
                <a:gd name="T13" fmla="*/ 11 h 19"/>
                <a:gd name="T14" fmla="*/ 14 w 23"/>
                <a:gd name="T15" fmla="*/ 19 h 19"/>
                <a:gd name="T16" fmla="*/ 17 w 23"/>
                <a:gd name="T17" fmla="*/ 19 h 19"/>
                <a:gd name="T18" fmla="*/ 20 w 23"/>
                <a:gd name="T19" fmla="*/ 19 h 19"/>
                <a:gd name="T20" fmla="*/ 23 w 23"/>
                <a:gd name="T21" fmla="*/ 19 h 19"/>
                <a:gd name="T22" fmla="*/ 23 w 23"/>
                <a:gd name="T23" fmla="*/ 17 h 19"/>
                <a:gd name="T24" fmla="*/ 23 w 23"/>
                <a:gd name="T25" fmla="*/ 14 h 19"/>
                <a:gd name="T26" fmla="*/ 23 w 23"/>
                <a:gd name="T27" fmla="*/ 11 h 19"/>
                <a:gd name="T28" fmla="*/ 11 w 23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9"/>
                <a:gd name="T47" fmla="*/ 23 w 23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9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23" name="Freeform 1432"/>
            <p:cNvSpPr>
              <a:spLocks/>
            </p:cNvSpPr>
            <p:nvPr/>
          </p:nvSpPr>
          <p:spPr bwMode="auto">
            <a:xfrm>
              <a:off x="3857" y="2943"/>
              <a:ext cx="20" cy="22"/>
            </a:xfrm>
            <a:custGeom>
              <a:avLst/>
              <a:gdLst>
                <a:gd name="T0" fmla="*/ 12 w 20"/>
                <a:gd name="T1" fmla="*/ 2 h 22"/>
                <a:gd name="T2" fmla="*/ 9 w 20"/>
                <a:gd name="T3" fmla="*/ 0 h 22"/>
                <a:gd name="T4" fmla="*/ 6 w 20"/>
                <a:gd name="T5" fmla="*/ 0 h 22"/>
                <a:gd name="T6" fmla="*/ 3 w 20"/>
                <a:gd name="T7" fmla="*/ 2 h 22"/>
                <a:gd name="T8" fmla="*/ 0 w 20"/>
                <a:gd name="T9" fmla="*/ 5 h 22"/>
                <a:gd name="T10" fmla="*/ 0 w 20"/>
                <a:gd name="T11" fmla="*/ 8 h 22"/>
                <a:gd name="T12" fmla="*/ 3 w 20"/>
                <a:gd name="T13" fmla="*/ 11 h 22"/>
                <a:gd name="T14" fmla="*/ 12 w 20"/>
                <a:gd name="T15" fmla="*/ 22 h 22"/>
                <a:gd name="T16" fmla="*/ 14 w 20"/>
                <a:gd name="T17" fmla="*/ 22 h 22"/>
                <a:gd name="T18" fmla="*/ 17 w 20"/>
                <a:gd name="T19" fmla="*/ 22 h 22"/>
                <a:gd name="T20" fmla="*/ 20 w 20"/>
                <a:gd name="T21" fmla="*/ 22 h 22"/>
                <a:gd name="T22" fmla="*/ 20 w 20"/>
                <a:gd name="T23" fmla="*/ 19 h 22"/>
                <a:gd name="T24" fmla="*/ 20 w 20"/>
                <a:gd name="T25" fmla="*/ 16 h 22"/>
                <a:gd name="T26" fmla="*/ 20 w 20"/>
                <a:gd name="T27" fmla="*/ 14 h 22"/>
                <a:gd name="T28" fmla="*/ 12 w 20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2"/>
                <a:gd name="T47" fmla="*/ 20 w 2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2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24" name="Line 1433"/>
            <p:cNvSpPr>
              <a:spLocks noChangeShapeType="1"/>
            </p:cNvSpPr>
            <p:nvPr/>
          </p:nvSpPr>
          <p:spPr bwMode="auto">
            <a:xfrm>
              <a:off x="3871" y="296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25" name="Freeform 1434"/>
            <p:cNvSpPr>
              <a:spLocks/>
            </p:cNvSpPr>
            <p:nvPr/>
          </p:nvSpPr>
          <p:spPr bwMode="auto">
            <a:xfrm>
              <a:off x="3866" y="2962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9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26" name="Line 1435"/>
            <p:cNvSpPr>
              <a:spLocks noChangeShapeType="1"/>
            </p:cNvSpPr>
            <p:nvPr/>
          </p:nvSpPr>
          <p:spPr bwMode="auto">
            <a:xfrm>
              <a:off x="3880" y="298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27" name="Line 1436"/>
            <p:cNvSpPr>
              <a:spLocks noChangeShapeType="1"/>
            </p:cNvSpPr>
            <p:nvPr/>
          </p:nvSpPr>
          <p:spPr bwMode="auto">
            <a:xfrm>
              <a:off x="3888" y="2985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28" name="Line 1437"/>
            <p:cNvSpPr>
              <a:spLocks noChangeShapeType="1"/>
            </p:cNvSpPr>
            <p:nvPr/>
          </p:nvSpPr>
          <p:spPr bwMode="auto">
            <a:xfrm>
              <a:off x="3899" y="3004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29" name="Freeform 1438"/>
            <p:cNvSpPr>
              <a:spLocks/>
            </p:cNvSpPr>
            <p:nvPr/>
          </p:nvSpPr>
          <p:spPr bwMode="auto">
            <a:xfrm>
              <a:off x="3894" y="3007"/>
              <a:ext cx="19" cy="20"/>
            </a:xfrm>
            <a:custGeom>
              <a:avLst/>
              <a:gdLst>
                <a:gd name="T0" fmla="*/ 11 w 19"/>
                <a:gd name="T1" fmla="*/ 3 h 20"/>
                <a:gd name="T2" fmla="*/ 8 w 19"/>
                <a:gd name="T3" fmla="*/ 0 h 20"/>
                <a:gd name="T4" fmla="*/ 5 w 19"/>
                <a:gd name="T5" fmla="*/ 0 h 20"/>
                <a:gd name="T6" fmla="*/ 3 w 19"/>
                <a:gd name="T7" fmla="*/ 3 h 20"/>
                <a:gd name="T8" fmla="*/ 0 w 19"/>
                <a:gd name="T9" fmla="*/ 6 h 20"/>
                <a:gd name="T10" fmla="*/ 0 w 19"/>
                <a:gd name="T11" fmla="*/ 8 h 20"/>
                <a:gd name="T12" fmla="*/ 3 w 19"/>
                <a:gd name="T13" fmla="*/ 11 h 20"/>
                <a:gd name="T14" fmla="*/ 11 w 19"/>
                <a:gd name="T15" fmla="*/ 20 h 20"/>
                <a:gd name="T16" fmla="*/ 14 w 19"/>
                <a:gd name="T17" fmla="*/ 20 h 20"/>
                <a:gd name="T18" fmla="*/ 17 w 19"/>
                <a:gd name="T19" fmla="*/ 20 h 20"/>
                <a:gd name="T20" fmla="*/ 19 w 19"/>
                <a:gd name="T21" fmla="*/ 20 h 20"/>
                <a:gd name="T22" fmla="*/ 19 w 19"/>
                <a:gd name="T23" fmla="*/ 17 h 20"/>
                <a:gd name="T24" fmla="*/ 19 w 19"/>
                <a:gd name="T25" fmla="*/ 14 h 20"/>
                <a:gd name="T26" fmla="*/ 19 w 19"/>
                <a:gd name="T27" fmla="*/ 11 h 20"/>
                <a:gd name="T28" fmla="*/ 11 w 19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30" name="Line 1439"/>
            <p:cNvSpPr>
              <a:spLocks noChangeShapeType="1"/>
            </p:cNvSpPr>
            <p:nvPr/>
          </p:nvSpPr>
          <p:spPr bwMode="auto">
            <a:xfrm>
              <a:off x="3916" y="303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31" name="Line 1440"/>
            <p:cNvSpPr>
              <a:spLocks noChangeShapeType="1"/>
            </p:cNvSpPr>
            <p:nvPr/>
          </p:nvSpPr>
          <p:spPr bwMode="auto">
            <a:xfrm flipV="1">
              <a:off x="2907" y="2660"/>
              <a:ext cx="1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32" name="Line 1441"/>
            <p:cNvSpPr>
              <a:spLocks noChangeShapeType="1"/>
            </p:cNvSpPr>
            <p:nvPr/>
          </p:nvSpPr>
          <p:spPr bwMode="auto">
            <a:xfrm flipV="1">
              <a:off x="2923" y="2632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33" name="Line 1442"/>
            <p:cNvSpPr>
              <a:spLocks noChangeShapeType="1"/>
            </p:cNvSpPr>
            <p:nvPr/>
          </p:nvSpPr>
          <p:spPr bwMode="auto">
            <a:xfrm flipV="1">
              <a:off x="2934" y="2596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34" name="Line 1443"/>
            <p:cNvSpPr>
              <a:spLocks noChangeShapeType="1"/>
            </p:cNvSpPr>
            <p:nvPr/>
          </p:nvSpPr>
          <p:spPr bwMode="auto">
            <a:xfrm flipV="1">
              <a:off x="2951" y="2559"/>
              <a:ext cx="9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35" name="Freeform 1444"/>
            <p:cNvSpPr>
              <a:spLocks/>
            </p:cNvSpPr>
            <p:nvPr/>
          </p:nvSpPr>
          <p:spPr bwMode="auto">
            <a:xfrm>
              <a:off x="2954" y="2529"/>
              <a:ext cx="31" cy="36"/>
            </a:xfrm>
            <a:custGeom>
              <a:avLst/>
              <a:gdLst>
                <a:gd name="T0" fmla="*/ 3 w 31"/>
                <a:gd name="T1" fmla="*/ 28 h 36"/>
                <a:gd name="T2" fmla="*/ 0 w 31"/>
                <a:gd name="T3" fmla="*/ 30 h 36"/>
                <a:gd name="T4" fmla="*/ 0 w 31"/>
                <a:gd name="T5" fmla="*/ 33 h 36"/>
                <a:gd name="T6" fmla="*/ 3 w 31"/>
                <a:gd name="T7" fmla="*/ 36 h 36"/>
                <a:gd name="T8" fmla="*/ 6 w 31"/>
                <a:gd name="T9" fmla="*/ 36 h 36"/>
                <a:gd name="T10" fmla="*/ 8 w 31"/>
                <a:gd name="T11" fmla="*/ 36 h 36"/>
                <a:gd name="T12" fmla="*/ 11 w 31"/>
                <a:gd name="T13" fmla="*/ 36 h 36"/>
                <a:gd name="T14" fmla="*/ 31 w 31"/>
                <a:gd name="T15" fmla="*/ 11 h 36"/>
                <a:gd name="T16" fmla="*/ 31 w 31"/>
                <a:gd name="T17" fmla="*/ 8 h 36"/>
                <a:gd name="T18" fmla="*/ 31 w 31"/>
                <a:gd name="T19" fmla="*/ 5 h 36"/>
                <a:gd name="T20" fmla="*/ 31 w 31"/>
                <a:gd name="T21" fmla="*/ 2 h 36"/>
                <a:gd name="T22" fmla="*/ 28 w 31"/>
                <a:gd name="T23" fmla="*/ 0 h 36"/>
                <a:gd name="T24" fmla="*/ 25 w 31"/>
                <a:gd name="T25" fmla="*/ 0 h 36"/>
                <a:gd name="T26" fmla="*/ 22 w 31"/>
                <a:gd name="T27" fmla="*/ 2 h 36"/>
                <a:gd name="T28" fmla="*/ 3 w 31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36" name="Line 1445"/>
            <p:cNvSpPr>
              <a:spLocks noChangeShapeType="1"/>
            </p:cNvSpPr>
            <p:nvPr/>
          </p:nvSpPr>
          <p:spPr bwMode="auto">
            <a:xfrm flipV="1">
              <a:off x="2979" y="2506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37" name="Freeform 1446"/>
            <p:cNvSpPr>
              <a:spLocks/>
            </p:cNvSpPr>
            <p:nvPr/>
          </p:nvSpPr>
          <p:spPr bwMode="auto">
            <a:xfrm>
              <a:off x="2982" y="2473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8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38" name="Line 1447"/>
            <p:cNvSpPr>
              <a:spLocks noChangeShapeType="1"/>
            </p:cNvSpPr>
            <p:nvPr/>
          </p:nvSpPr>
          <p:spPr bwMode="auto">
            <a:xfrm flipV="1">
              <a:off x="3007" y="2453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39" name="Freeform 1448"/>
            <p:cNvSpPr>
              <a:spLocks/>
            </p:cNvSpPr>
            <p:nvPr/>
          </p:nvSpPr>
          <p:spPr bwMode="auto">
            <a:xfrm>
              <a:off x="3010" y="2419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8 w 31"/>
                <a:gd name="T11" fmla="*/ 40 h 40"/>
                <a:gd name="T12" fmla="*/ 11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5 w 31"/>
                <a:gd name="T25" fmla="*/ 0 h 40"/>
                <a:gd name="T26" fmla="*/ 22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40" name="Line 1449"/>
            <p:cNvSpPr>
              <a:spLocks noChangeShapeType="1"/>
            </p:cNvSpPr>
            <p:nvPr/>
          </p:nvSpPr>
          <p:spPr bwMode="auto">
            <a:xfrm flipV="1">
              <a:off x="3035" y="2397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41" name="Freeform 1450"/>
            <p:cNvSpPr>
              <a:spLocks/>
            </p:cNvSpPr>
            <p:nvPr/>
          </p:nvSpPr>
          <p:spPr bwMode="auto">
            <a:xfrm>
              <a:off x="3038" y="2375"/>
              <a:ext cx="28" cy="28"/>
            </a:xfrm>
            <a:custGeom>
              <a:avLst/>
              <a:gdLst>
                <a:gd name="T0" fmla="*/ 3 w 28"/>
                <a:gd name="T1" fmla="*/ 19 h 28"/>
                <a:gd name="T2" fmla="*/ 0 w 28"/>
                <a:gd name="T3" fmla="*/ 22 h 28"/>
                <a:gd name="T4" fmla="*/ 0 w 28"/>
                <a:gd name="T5" fmla="*/ 25 h 28"/>
                <a:gd name="T6" fmla="*/ 3 w 28"/>
                <a:gd name="T7" fmla="*/ 28 h 28"/>
                <a:gd name="T8" fmla="*/ 6 w 28"/>
                <a:gd name="T9" fmla="*/ 28 h 28"/>
                <a:gd name="T10" fmla="*/ 8 w 28"/>
                <a:gd name="T11" fmla="*/ 28 h 28"/>
                <a:gd name="T12" fmla="*/ 11 w 28"/>
                <a:gd name="T13" fmla="*/ 28 h 28"/>
                <a:gd name="T14" fmla="*/ 28 w 28"/>
                <a:gd name="T15" fmla="*/ 11 h 28"/>
                <a:gd name="T16" fmla="*/ 28 w 28"/>
                <a:gd name="T17" fmla="*/ 8 h 28"/>
                <a:gd name="T18" fmla="*/ 28 w 28"/>
                <a:gd name="T19" fmla="*/ 5 h 28"/>
                <a:gd name="T20" fmla="*/ 28 w 28"/>
                <a:gd name="T21" fmla="*/ 3 h 28"/>
                <a:gd name="T22" fmla="*/ 25 w 28"/>
                <a:gd name="T23" fmla="*/ 0 h 28"/>
                <a:gd name="T24" fmla="*/ 22 w 28"/>
                <a:gd name="T25" fmla="*/ 0 h 28"/>
                <a:gd name="T26" fmla="*/ 20 w 28"/>
                <a:gd name="T27" fmla="*/ 3 h 28"/>
                <a:gd name="T28" fmla="*/ 3 w 28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8"/>
                <a:gd name="T47" fmla="*/ 28 w 2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42" name="Freeform 1451"/>
            <p:cNvSpPr>
              <a:spLocks/>
            </p:cNvSpPr>
            <p:nvPr/>
          </p:nvSpPr>
          <p:spPr bwMode="auto">
            <a:xfrm>
              <a:off x="3055" y="2355"/>
              <a:ext cx="31" cy="31"/>
            </a:xfrm>
            <a:custGeom>
              <a:avLst/>
              <a:gdLst>
                <a:gd name="T0" fmla="*/ 3 w 31"/>
                <a:gd name="T1" fmla="*/ 23 h 31"/>
                <a:gd name="T2" fmla="*/ 0 w 31"/>
                <a:gd name="T3" fmla="*/ 25 h 31"/>
                <a:gd name="T4" fmla="*/ 0 w 31"/>
                <a:gd name="T5" fmla="*/ 28 h 31"/>
                <a:gd name="T6" fmla="*/ 3 w 31"/>
                <a:gd name="T7" fmla="*/ 31 h 31"/>
                <a:gd name="T8" fmla="*/ 5 w 31"/>
                <a:gd name="T9" fmla="*/ 31 h 31"/>
                <a:gd name="T10" fmla="*/ 8 w 31"/>
                <a:gd name="T11" fmla="*/ 31 h 31"/>
                <a:gd name="T12" fmla="*/ 11 w 31"/>
                <a:gd name="T13" fmla="*/ 31 h 31"/>
                <a:gd name="T14" fmla="*/ 31 w 31"/>
                <a:gd name="T15" fmla="*/ 11 h 31"/>
                <a:gd name="T16" fmla="*/ 31 w 31"/>
                <a:gd name="T17" fmla="*/ 9 h 31"/>
                <a:gd name="T18" fmla="*/ 31 w 31"/>
                <a:gd name="T19" fmla="*/ 6 h 31"/>
                <a:gd name="T20" fmla="*/ 31 w 31"/>
                <a:gd name="T21" fmla="*/ 3 h 31"/>
                <a:gd name="T22" fmla="*/ 28 w 31"/>
                <a:gd name="T23" fmla="*/ 0 h 31"/>
                <a:gd name="T24" fmla="*/ 25 w 31"/>
                <a:gd name="T25" fmla="*/ 0 h 31"/>
                <a:gd name="T26" fmla="*/ 22 w 31"/>
                <a:gd name="T27" fmla="*/ 3 h 31"/>
                <a:gd name="T28" fmla="*/ 3 w 31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1"/>
                <a:gd name="T47" fmla="*/ 31 w 31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43" name="Line 1452"/>
            <p:cNvSpPr>
              <a:spLocks noChangeShapeType="1"/>
            </p:cNvSpPr>
            <p:nvPr/>
          </p:nvSpPr>
          <p:spPr bwMode="auto">
            <a:xfrm flipV="1">
              <a:off x="3080" y="2341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44" name="Line 1453"/>
            <p:cNvSpPr>
              <a:spLocks noChangeShapeType="1"/>
            </p:cNvSpPr>
            <p:nvPr/>
          </p:nvSpPr>
          <p:spPr bwMode="auto">
            <a:xfrm flipV="1">
              <a:off x="3088" y="2333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45" name="Freeform 1454"/>
            <p:cNvSpPr>
              <a:spLocks/>
            </p:cNvSpPr>
            <p:nvPr/>
          </p:nvSpPr>
          <p:spPr bwMode="auto">
            <a:xfrm>
              <a:off x="3102" y="2319"/>
              <a:ext cx="20" cy="19"/>
            </a:xfrm>
            <a:custGeom>
              <a:avLst/>
              <a:gdLst>
                <a:gd name="T0" fmla="*/ 3 w 20"/>
                <a:gd name="T1" fmla="*/ 11 h 19"/>
                <a:gd name="T2" fmla="*/ 0 w 20"/>
                <a:gd name="T3" fmla="*/ 14 h 19"/>
                <a:gd name="T4" fmla="*/ 0 w 20"/>
                <a:gd name="T5" fmla="*/ 17 h 19"/>
                <a:gd name="T6" fmla="*/ 3 w 20"/>
                <a:gd name="T7" fmla="*/ 19 h 19"/>
                <a:gd name="T8" fmla="*/ 6 w 20"/>
                <a:gd name="T9" fmla="*/ 19 h 19"/>
                <a:gd name="T10" fmla="*/ 9 w 20"/>
                <a:gd name="T11" fmla="*/ 19 h 19"/>
                <a:gd name="T12" fmla="*/ 11 w 20"/>
                <a:gd name="T13" fmla="*/ 19 h 19"/>
                <a:gd name="T14" fmla="*/ 20 w 20"/>
                <a:gd name="T15" fmla="*/ 11 h 19"/>
                <a:gd name="T16" fmla="*/ 20 w 20"/>
                <a:gd name="T17" fmla="*/ 8 h 19"/>
                <a:gd name="T18" fmla="*/ 20 w 20"/>
                <a:gd name="T19" fmla="*/ 5 h 19"/>
                <a:gd name="T20" fmla="*/ 20 w 20"/>
                <a:gd name="T21" fmla="*/ 3 h 19"/>
                <a:gd name="T22" fmla="*/ 17 w 20"/>
                <a:gd name="T23" fmla="*/ 0 h 19"/>
                <a:gd name="T24" fmla="*/ 14 w 20"/>
                <a:gd name="T25" fmla="*/ 0 h 19"/>
                <a:gd name="T26" fmla="*/ 11 w 20"/>
                <a:gd name="T27" fmla="*/ 3 h 19"/>
                <a:gd name="T28" fmla="*/ 3 w 20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46" name="Line 1455"/>
            <p:cNvSpPr>
              <a:spLocks noChangeShapeType="1"/>
            </p:cNvSpPr>
            <p:nvPr/>
          </p:nvSpPr>
          <p:spPr bwMode="auto">
            <a:xfrm flipV="1">
              <a:off x="3116" y="2316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47" name="Line 1456"/>
            <p:cNvSpPr>
              <a:spLocks noChangeShapeType="1"/>
            </p:cNvSpPr>
            <p:nvPr/>
          </p:nvSpPr>
          <p:spPr bwMode="auto">
            <a:xfrm>
              <a:off x="3136" y="23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48" name="Freeform 1457"/>
            <p:cNvSpPr>
              <a:spLocks/>
            </p:cNvSpPr>
            <p:nvPr/>
          </p:nvSpPr>
          <p:spPr bwMode="auto">
            <a:xfrm>
              <a:off x="3139" y="2299"/>
              <a:ext cx="28" cy="23"/>
            </a:xfrm>
            <a:custGeom>
              <a:avLst/>
              <a:gdLst>
                <a:gd name="T0" fmla="*/ 2 w 28"/>
                <a:gd name="T1" fmla="*/ 14 h 23"/>
                <a:gd name="T2" fmla="*/ 0 w 28"/>
                <a:gd name="T3" fmla="*/ 17 h 23"/>
                <a:gd name="T4" fmla="*/ 0 w 28"/>
                <a:gd name="T5" fmla="*/ 20 h 23"/>
                <a:gd name="T6" fmla="*/ 2 w 28"/>
                <a:gd name="T7" fmla="*/ 23 h 23"/>
                <a:gd name="T8" fmla="*/ 5 w 28"/>
                <a:gd name="T9" fmla="*/ 23 h 23"/>
                <a:gd name="T10" fmla="*/ 8 w 28"/>
                <a:gd name="T11" fmla="*/ 23 h 23"/>
                <a:gd name="T12" fmla="*/ 11 w 28"/>
                <a:gd name="T13" fmla="*/ 23 h 23"/>
                <a:gd name="T14" fmla="*/ 28 w 28"/>
                <a:gd name="T15" fmla="*/ 11 h 23"/>
                <a:gd name="T16" fmla="*/ 28 w 28"/>
                <a:gd name="T17" fmla="*/ 9 h 23"/>
                <a:gd name="T18" fmla="*/ 28 w 28"/>
                <a:gd name="T19" fmla="*/ 6 h 23"/>
                <a:gd name="T20" fmla="*/ 28 w 28"/>
                <a:gd name="T21" fmla="*/ 3 h 23"/>
                <a:gd name="T22" fmla="*/ 25 w 28"/>
                <a:gd name="T23" fmla="*/ 0 h 23"/>
                <a:gd name="T24" fmla="*/ 22 w 28"/>
                <a:gd name="T25" fmla="*/ 0 h 23"/>
                <a:gd name="T26" fmla="*/ 19 w 28"/>
                <a:gd name="T27" fmla="*/ 3 h 23"/>
                <a:gd name="T28" fmla="*/ 2 w 28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3"/>
                <a:gd name="T47" fmla="*/ 28 w 2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49" name="Freeform 1458"/>
            <p:cNvSpPr>
              <a:spLocks/>
            </p:cNvSpPr>
            <p:nvPr/>
          </p:nvSpPr>
          <p:spPr bwMode="auto">
            <a:xfrm>
              <a:off x="3155" y="2299"/>
              <a:ext cx="23" cy="23"/>
            </a:xfrm>
            <a:custGeom>
              <a:avLst/>
              <a:gdLst>
                <a:gd name="T0" fmla="*/ 12 w 23"/>
                <a:gd name="T1" fmla="*/ 3 h 23"/>
                <a:gd name="T2" fmla="*/ 9 w 23"/>
                <a:gd name="T3" fmla="*/ 0 h 23"/>
                <a:gd name="T4" fmla="*/ 6 w 23"/>
                <a:gd name="T5" fmla="*/ 0 h 23"/>
                <a:gd name="T6" fmla="*/ 3 w 23"/>
                <a:gd name="T7" fmla="*/ 3 h 23"/>
                <a:gd name="T8" fmla="*/ 0 w 23"/>
                <a:gd name="T9" fmla="*/ 6 h 23"/>
                <a:gd name="T10" fmla="*/ 0 w 23"/>
                <a:gd name="T11" fmla="*/ 9 h 23"/>
                <a:gd name="T12" fmla="*/ 3 w 23"/>
                <a:gd name="T13" fmla="*/ 11 h 23"/>
                <a:gd name="T14" fmla="*/ 14 w 23"/>
                <a:gd name="T15" fmla="*/ 23 h 23"/>
                <a:gd name="T16" fmla="*/ 17 w 23"/>
                <a:gd name="T17" fmla="*/ 23 h 23"/>
                <a:gd name="T18" fmla="*/ 20 w 23"/>
                <a:gd name="T19" fmla="*/ 23 h 23"/>
                <a:gd name="T20" fmla="*/ 23 w 23"/>
                <a:gd name="T21" fmla="*/ 23 h 23"/>
                <a:gd name="T22" fmla="*/ 23 w 23"/>
                <a:gd name="T23" fmla="*/ 20 h 23"/>
                <a:gd name="T24" fmla="*/ 23 w 23"/>
                <a:gd name="T25" fmla="*/ 17 h 23"/>
                <a:gd name="T26" fmla="*/ 23 w 23"/>
                <a:gd name="T27" fmla="*/ 14 h 23"/>
                <a:gd name="T28" fmla="*/ 12 w 23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3"/>
                <a:gd name="T47" fmla="*/ 23 w 23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3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50" name="Line 1459"/>
            <p:cNvSpPr>
              <a:spLocks noChangeShapeType="1"/>
            </p:cNvSpPr>
            <p:nvPr/>
          </p:nvSpPr>
          <p:spPr bwMode="auto">
            <a:xfrm>
              <a:off x="3172" y="2316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51" name="Freeform 1460"/>
            <p:cNvSpPr>
              <a:spLocks/>
            </p:cNvSpPr>
            <p:nvPr/>
          </p:nvSpPr>
          <p:spPr bwMode="auto">
            <a:xfrm>
              <a:off x="3183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52" name="Line 1461"/>
            <p:cNvSpPr>
              <a:spLocks noChangeShapeType="1"/>
            </p:cNvSpPr>
            <p:nvPr/>
          </p:nvSpPr>
          <p:spPr bwMode="auto">
            <a:xfrm>
              <a:off x="3197" y="2324"/>
              <a:ext cx="2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53" name="Freeform 1462"/>
            <p:cNvSpPr>
              <a:spLocks/>
            </p:cNvSpPr>
            <p:nvPr/>
          </p:nvSpPr>
          <p:spPr bwMode="auto">
            <a:xfrm>
              <a:off x="3211" y="2327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1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1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54" name="Freeform 1463"/>
            <p:cNvSpPr>
              <a:spLocks/>
            </p:cNvSpPr>
            <p:nvPr/>
          </p:nvSpPr>
          <p:spPr bwMode="auto">
            <a:xfrm>
              <a:off x="3220" y="2336"/>
              <a:ext cx="31" cy="30"/>
            </a:xfrm>
            <a:custGeom>
              <a:avLst/>
              <a:gdLst>
                <a:gd name="T0" fmla="*/ 11 w 31"/>
                <a:gd name="T1" fmla="*/ 2 h 30"/>
                <a:gd name="T2" fmla="*/ 8 w 31"/>
                <a:gd name="T3" fmla="*/ 0 h 30"/>
                <a:gd name="T4" fmla="*/ 5 w 31"/>
                <a:gd name="T5" fmla="*/ 0 h 30"/>
                <a:gd name="T6" fmla="*/ 3 w 31"/>
                <a:gd name="T7" fmla="*/ 2 h 30"/>
                <a:gd name="T8" fmla="*/ 0 w 31"/>
                <a:gd name="T9" fmla="*/ 5 h 30"/>
                <a:gd name="T10" fmla="*/ 0 w 31"/>
                <a:gd name="T11" fmla="*/ 8 h 30"/>
                <a:gd name="T12" fmla="*/ 3 w 31"/>
                <a:gd name="T13" fmla="*/ 11 h 30"/>
                <a:gd name="T14" fmla="*/ 22 w 31"/>
                <a:gd name="T15" fmla="*/ 30 h 30"/>
                <a:gd name="T16" fmla="*/ 25 w 31"/>
                <a:gd name="T17" fmla="*/ 30 h 30"/>
                <a:gd name="T18" fmla="*/ 28 w 31"/>
                <a:gd name="T19" fmla="*/ 30 h 30"/>
                <a:gd name="T20" fmla="*/ 31 w 31"/>
                <a:gd name="T21" fmla="*/ 30 h 30"/>
                <a:gd name="T22" fmla="*/ 31 w 31"/>
                <a:gd name="T23" fmla="*/ 28 h 30"/>
                <a:gd name="T24" fmla="*/ 31 w 31"/>
                <a:gd name="T25" fmla="*/ 25 h 30"/>
                <a:gd name="T26" fmla="*/ 31 w 31"/>
                <a:gd name="T27" fmla="*/ 22 h 30"/>
                <a:gd name="T28" fmla="*/ 11 w 31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0"/>
                <a:gd name="T47" fmla="*/ 31 w 3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55" name="Freeform 1464"/>
            <p:cNvSpPr>
              <a:spLocks/>
            </p:cNvSpPr>
            <p:nvPr/>
          </p:nvSpPr>
          <p:spPr bwMode="auto">
            <a:xfrm>
              <a:off x="3239" y="2355"/>
              <a:ext cx="28" cy="31"/>
            </a:xfrm>
            <a:custGeom>
              <a:avLst/>
              <a:gdLst>
                <a:gd name="T0" fmla="*/ 12 w 28"/>
                <a:gd name="T1" fmla="*/ 3 h 31"/>
                <a:gd name="T2" fmla="*/ 9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3 w 28"/>
                <a:gd name="T17" fmla="*/ 31 h 31"/>
                <a:gd name="T18" fmla="*/ 26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3 h 31"/>
                <a:gd name="T28" fmla="*/ 12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56" name="Freeform 1465"/>
            <p:cNvSpPr>
              <a:spLocks/>
            </p:cNvSpPr>
            <p:nvPr/>
          </p:nvSpPr>
          <p:spPr bwMode="auto">
            <a:xfrm>
              <a:off x="3256" y="2375"/>
              <a:ext cx="23" cy="28"/>
            </a:xfrm>
            <a:custGeom>
              <a:avLst/>
              <a:gdLst>
                <a:gd name="T0" fmla="*/ 11 w 23"/>
                <a:gd name="T1" fmla="*/ 3 h 28"/>
                <a:gd name="T2" fmla="*/ 9 w 23"/>
                <a:gd name="T3" fmla="*/ 0 h 28"/>
                <a:gd name="T4" fmla="*/ 6 w 23"/>
                <a:gd name="T5" fmla="*/ 0 h 28"/>
                <a:gd name="T6" fmla="*/ 3 w 23"/>
                <a:gd name="T7" fmla="*/ 3 h 28"/>
                <a:gd name="T8" fmla="*/ 0 w 23"/>
                <a:gd name="T9" fmla="*/ 5 h 28"/>
                <a:gd name="T10" fmla="*/ 0 w 23"/>
                <a:gd name="T11" fmla="*/ 8 h 28"/>
                <a:gd name="T12" fmla="*/ 3 w 23"/>
                <a:gd name="T13" fmla="*/ 11 h 28"/>
                <a:gd name="T14" fmla="*/ 14 w 23"/>
                <a:gd name="T15" fmla="*/ 28 h 28"/>
                <a:gd name="T16" fmla="*/ 17 w 23"/>
                <a:gd name="T17" fmla="*/ 28 h 28"/>
                <a:gd name="T18" fmla="*/ 20 w 23"/>
                <a:gd name="T19" fmla="*/ 28 h 28"/>
                <a:gd name="T20" fmla="*/ 23 w 23"/>
                <a:gd name="T21" fmla="*/ 28 h 28"/>
                <a:gd name="T22" fmla="*/ 23 w 23"/>
                <a:gd name="T23" fmla="*/ 25 h 28"/>
                <a:gd name="T24" fmla="*/ 23 w 23"/>
                <a:gd name="T25" fmla="*/ 22 h 28"/>
                <a:gd name="T26" fmla="*/ 23 w 23"/>
                <a:gd name="T27" fmla="*/ 19 h 28"/>
                <a:gd name="T28" fmla="*/ 11 w 23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8"/>
                <a:gd name="T47" fmla="*/ 23 w 23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8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57" name="Freeform 1466"/>
            <p:cNvSpPr>
              <a:spLocks/>
            </p:cNvSpPr>
            <p:nvPr/>
          </p:nvSpPr>
          <p:spPr bwMode="auto">
            <a:xfrm>
              <a:off x="3267" y="2392"/>
              <a:ext cx="28" cy="39"/>
            </a:xfrm>
            <a:custGeom>
              <a:avLst/>
              <a:gdLst>
                <a:gd name="T0" fmla="*/ 12 w 28"/>
                <a:gd name="T1" fmla="*/ 2 h 39"/>
                <a:gd name="T2" fmla="*/ 9 w 28"/>
                <a:gd name="T3" fmla="*/ 0 h 39"/>
                <a:gd name="T4" fmla="*/ 6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20 w 28"/>
                <a:gd name="T15" fmla="*/ 39 h 39"/>
                <a:gd name="T16" fmla="*/ 23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2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58" name="Line 1467"/>
            <p:cNvSpPr>
              <a:spLocks noChangeShapeType="1"/>
            </p:cNvSpPr>
            <p:nvPr/>
          </p:nvSpPr>
          <p:spPr bwMode="auto">
            <a:xfrm>
              <a:off x="3290" y="2425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59" name="Freeform 1468"/>
            <p:cNvSpPr>
              <a:spLocks/>
            </p:cNvSpPr>
            <p:nvPr/>
          </p:nvSpPr>
          <p:spPr bwMode="auto">
            <a:xfrm>
              <a:off x="3292" y="2447"/>
              <a:ext cx="31" cy="37"/>
            </a:xfrm>
            <a:custGeom>
              <a:avLst/>
              <a:gdLst>
                <a:gd name="T0" fmla="*/ 12 w 31"/>
                <a:gd name="T1" fmla="*/ 3 h 37"/>
                <a:gd name="T2" fmla="*/ 9 w 31"/>
                <a:gd name="T3" fmla="*/ 0 h 37"/>
                <a:gd name="T4" fmla="*/ 6 w 31"/>
                <a:gd name="T5" fmla="*/ 0 h 37"/>
                <a:gd name="T6" fmla="*/ 3 w 31"/>
                <a:gd name="T7" fmla="*/ 3 h 37"/>
                <a:gd name="T8" fmla="*/ 0 w 31"/>
                <a:gd name="T9" fmla="*/ 6 h 37"/>
                <a:gd name="T10" fmla="*/ 0 w 31"/>
                <a:gd name="T11" fmla="*/ 9 h 37"/>
                <a:gd name="T12" fmla="*/ 3 w 31"/>
                <a:gd name="T13" fmla="*/ 12 h 37"/>
                <a:gd name="T14" fmla="*/ 23 w 31"/>
                <a:gd name="T15" fmla="*/ 37 h 37"/>
                <a:gd name="T16" fmla="*/ 26 w 31"/>
                <a:gd name="T17" fmla="*/ 37 h 37"/>
                <a:gd name="T18" fmla="*/ 28 w 31"/>
                <a:gd name="T19" fmla="*/ 37 h 37"/>
                <a:gd name="T20" fmla="*/ 31 w 31"/>
                <a:gd name="T21" fmla="*/ 37 h 37"/>
                <a:gd name="T22" fmla="*/ 31 w 31"/>
                <a:gd name="T23" fmla="*/ 34 h 37"/>
                <a:gd name="T24" fmla="*/ 31 w 31"/>
                <a:gd name="T25" fmla="*/ 31 h 37"/>
                <a:gd name="T26" fmla="*/ 31 w 31"/>
                <a:gd name="T27" fmla="*/ 28 h 37"/>
                <a:gd name="T28" fmla="*/ 12 w 31"/>
                <a:gd name="T29" fmla="*/ 3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7"/>
                <a:gd name="T47" fmla="*/ 31 w 31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7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3" y="37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60" name="Line 1469"/>
            <p:cNvSpPr>
              <a:spLocks noChangeShapeType="1"/>
            </p:cNvSpPr>
            <p:nvPr/>
          </p:nvSpPr>
          <p:spPr bwMode="auto">
            <a:xfrm>
              <a:off x="3318" y="2478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61" name="Freeform 1470"/>
            <p:cNvSpPr>
              <a:spLocks/>
            </p:cNvSpPr>
            <p:nvPr/>
          </p:nvSpPr>
          <p:spPr bwMode="auto">
            <a:xfrm>
              <a:off x="3320" y="2501"/>
              <a:ext cx="31" cy="39"/>
            </a:xfrm>
            <a:custGeom>
              <a:avLst/>
              <a:gdLst>
                <a:gd name="T0" fmla="*/ 12 w 31"/>
                <a:gd name="T1" fmla="*/ 2 h 39"/>
                <a:gd name="T2" fmla="*/ 9 w 31"/>
                <a:gd name="T3" fmla="*/ 0 h 39"/>
                <a:gd name="T4" fmla="*/ 6 w 31"/>
                <a:gd name="T5" fmla="*/ 0 h 39"/>
                <a:gd name="T6" fmla="*/ 3 w 31"/>
                <a:gd name="T7" fmla="*/ 2 h 39"/>
                <a:gd name="T8" fmla="*/ 0 w 31"/>
                <a:gd name="T9" fmla="*/ 5 h 39"/>
                <a:gd name="T10" fmla="*/ 0 w 31"/>
                <a:gd name="T11" fmla="*/ 8 h 39"/>
                <a:gd name="T12" fmla="*/ 3 w 31"/>
                <a:gd name="T13" fmla="*/ 11 h 39"/>
                <a:gd name="T14" fmla="*/ 23 w 31"/>
                <a:gd name="T15" fmla="*/ 39 h 39"/>
                <a:gd name="T16" fmla="*/ 26 w 31"/>
                <a:gd name="T17" fmla="*/ 39 h 39"/>
                <a:gd name="T18" fmla="*/ 28 w 31"/>
                <a:gd name="T19" fmla="*/ 39 h 39"/>
                <a:gd name="T20" fmla="*/ 31 w 31"/>
                <a:gd name="T21" fmla="*/ 39 h 39"/>
                <a:gd name="T22" fmla="*/ 31 w 31"/>
                <a:gd name="T23" fmla="*/ 36 h 39"/>
                <a:gd name="T24" fmla="*/ 31 w 31"/>
                <a:gd name="T25" fmla="*/ 33 h 39"/>
                <a:gd name="T26" fmla="*/ 31 w 31"/>
                <a:gd name="T27" fmla="*/ 30 h 39"/>
                <a:gd name="T28" fmla="*/ 12 w 31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12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3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62" name="Line 1471"/>
            <p:cNvSpPr>
              <a:spLocks noChangeShapeType="1"/>
            </p:cNvSpPr>
            <p:nvPr/>
          </p:nvSpPr>
          <p:spPr bwMode="auto">
            <a:xfrm>
              <a:off x="3346" y="2534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63" name="Freeform 1472"/>
            <p:cNvSpPr>
              <a:spLocks/>
            </p:cNvSpPr>
            <p:nvPr/>
          </p:nvSpPr>
          <p:spPr bwMode="auto">
            <a:xfrm>
              <a:off x="3348" y="2557"/>
              <a:ext cx="31" cy="44"/>
            </a:xfrm>
            <a:custGeom>
              <a:avLst/>
              <a:gdLst>
                <a:gd name="T0" fmla="*/ 12 w 31"/>
                <a:gd name="T1" fmla="*/ 0 h 44"/>
                <a:gd name="T2" fmla="*/ 9 w 31"/>
                <a:gd name="T3" fmla="*/ 0 h 44"/>
                <a:gd name="T4" fmla="*/ 6 w 31"/>
                <a:gd name="T5" fmla="*/ 0 h 44"/>
                <a:gd name="T6" fmla="*/ 3 w 31"/>
                <a:gd name="T7" fmla="*/ 0 h 44"/>
                <a:gd name="T8" fmla="*/ 0 w 31"/>
                <a:gd name="T9" fmla="*/ 2 h 44"/>
                <a:gd name="T10" fmla="*/ 0 w 31"/>
                <a:gd name="T11" fmla="*/ 5 h 44"/>
                <a:gd name="T12" fmla="*/ 3 w 31"/>
                <a:gd name="T13" fmla="*/ 8 h 44"/>
                <a:gd name="T14" fmla="*/ 23 w 31"/>
                <a:gd name="T15" fmla="*/ 44 h 44"/>
                <a:gd name="T16" fmla="*/ 26 w 31"/>
                <a:gd name="T17" fmla="*/ 44 h 44"/>
                <a:gd name="T18" fmla="*/ 28 w 31"/>
                <a:gd name="T19" fmla="*/ 44 h 44"/>
                <a:gd name="T20" fmla="*/ 31 w 31"/>
                <a:gd name="T21" fmla="*/ 44 h 44"/>
                <a:gd name="T22" fmla="*/ 31 w 31"/>
                <a:gd name="T23" fmla="*/ 42 h 44"/>
                <a:gd name="T24" fmla="*/ 31 w 31"/>
                <a:gd name="T25" fmla="*/ 39 h 44"/>
                <a:gd name="T26" fmla="*/ 31 w 31"/>
                <a:gd name="T27" fmla="*/ 36 h 44"/>
                <a:gd name="T28" fmla="*/ 12 w 31"/>
                <a:gd name="T29" fmla="*/ 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64" name="Line 1473"/>
            <p:cNvSpPr>
              <a:spLocks noChangeShapeType="1"/>
            </p:cNvSpPr>
            <p:nvPr/>
          </p:nvSpPr>
          <p:spPr bwMode="auto">
            <a:xfrm>
              <a:off x="3374" y="2596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65" name="Freeform 1474"/>
            <p:cNvSpPr>
              <a:spLocks/>
            </p:cNvSpPr>
            <p:nvPr/>
          </p:nvSpPr>
          <p:spPr bwMode="auto">
            <a:xfrm>
              <a:off x="3376" y="2626"/>
              <a:ext cx="31" cy="40"/>
            </a:xfrm>
            <a:custGeom>
              <a:avLst/>
              <a:gdLst>
                <a:gd name="T0" fmla="*/ 12 w 31"/>
                <a:gd name="T1" fmla="*/ 3 h 40"/>
                <a:gd name="T2" fmla="*/ 9 w 31"/>
                <a:gd name="T3" fmla="*/ 0 h 40"/>
                <a:gd name="T4" fmla="*/ 6 w 31"/>
                <a:gd name="T5" fmla="*/ 0 h 40"/>
                <a:gd name="T6" fmla="*/ 3 w 31"/>
                <a:gd name="T7" fmla="*/ 3 h 40"/>
                <a:gd name="T8" fmla="*/ 0 w 31"/>
                <a:gd name="T9" fmla="*/ 6 h 40"/>
                <a:gd name="T10" fmla="*/ 0 w 31"/>
                <a:gd name="T11" fmla="*/ 9 h 40"/>
                <a:gd name="T12" fmla="*/ 3 w 31"/>
                <a:gd name="T13" fmla="*/ 12 h 40"/>
                <a:gd name="T14" fmla="*/ 23 w 31"/>
                <a:gd name="T15" fmla="*/ 40 h 40"/>
                <a:gd name="T16" fmla="*/ 26 w 31"/>
                <a:gd name="T17" fmla="*/ 40 h 40"/>
                <a:gd name="T18" fmla="*/ 28 w 31"/>
                <a:gd name="T19" fmla="*/ 40 h 40"/>
                <a:gd name="T20" fmla="*/ 31 w 31"/>
                <a:gd name="T21" fmla="*/ 40 h 40"/>
                <a:gd name="T22" fmla="*/ 31 w 31"/>
                <a:gd name="T23" fmla="*/ 37 h 40"/>
                <a:gd name="T24" fmla="*/ 31 w 31"/>
                <a:gd name="T25" fmla="*/ 34 h 40"/>
                <a:gd name="T26" fmla="*/ 31 w 31"/>
                <a:gd name="T27" fmla="*/ 31 h 40"/>
                <a:gd name="T28" fmla="*/ 12 w 31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66" name="Line 1475"/>
            <p:cNvSpPr>
              <a:spLocks noChangeShapeType="1"/>
            </p:cNvSpPr>
            <p:nvPr/>
          </p:nvSpPr>
          <p:spPr bwMode="auto">
            <a:xfrm>
              <a:off x="3402" y="2660"/>
              <a:ext cx="1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67" name="Line 1476"/>
            <p:cNvSpPr>
              <a:spLocks noChangeShapeType="1"/>
            </p:cNvSpPr>
            <p:nvPr/>
          </p:nvSpPr>
          <p:spPr bwMode="auto">
            <a:xfrm flipV="1">
              <a:off x="3418" y="2660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68" name="Freeform 1477"/>
            <p:cNvSpPr>
              <a:spLocks/>
            </p:cNvSpPr>
            <p:nvPr/>
          </p:nvSpPr>
          <p:spPr bwMode="auto">
            <a:xfrm>
              <a:off x="3421" y="2626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9 w 31"/>
                <a:gd name="T11" fmla="*/ 40 h 40"/>
                <a:gd name="T12" fmla="*/ 11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5 w 31"/>
                <a:gd name="T25" fmla="*/ 0 h 40"/>
                <a:gd name="T26" fmla="*/ 23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69" name="Line 1478"/>
            <p:cNvSpPr>
              <a:spLocks noChangeShapeType="1"/>
            </p:cNvSpPr>
            <p:nvPr/>
          </p:nvSpPr>
          <p:spPr bwMode="auto">
            <a:xfrm flipV="1">
              <a:off x="3446" y="2596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70" name="Freeform 1479"/>
            <p:cNvSpPr>
              <a:spLocks/>
            </p:cNvSpPr>
            <p:nvPr/>
          </p:nvSpPr>
          <p:spPr bwMode="auto">
            <a:xfrm>
              <a:off x="3449" y="2557"/>
              <a:ext cx="28" cy="44"/>
            </a:xfrm>
            <a:custGeom>
              <a:avLst/>
              <a:gdLst>
                <a:gd name="T0" fmla="*/ 0 w 28"/>
                <a:gd name="T1" fmla="*/ 39 h 44"/>
                <a:gd name="T2" fmla="*/ 0 w 28"/>
                <a:gd name="T3" fmla="*/ 42 h 44"/>
                <a:gd name="T4" fmla="*/ 3 w 28"/>
                <a:gd name="T5" fmla="*/ 44 h 44"/>
                <a:gd name="T6" fmla="*/ 6 w 28"/>
                <a:gd name="T7" fmla="*/ 44 h 44"/>
                <a:gd name="T8" fmla="*/ 9 w 28"/>
                <a:gd name="T9" fmla="*/ 44 h 44"/>
                <a:gd name="T10" fmla="*/ 11 w 28"/>
                <a:gd name="T11" fmla="*/ 44 h 44"/>
                <a:gd name="T12" fmla="*/ 11 w 28"/>
                <a:gd name="T13" fmla="*/ 42 h 44"/>
                <a:gd name="T14" fmla="*/ 28 w 28"/>
                <a:gd name="T15" fmla="*/ 5 h 44"/>
                <a:gd name="T16" fmla="*/ 28 w 28"/>
                <a:gd name="T17" fmla="*/ 2 h 44"/>
                <a:gd name="T18" fmla="*/ 28 w 28"/>
                <a:gd name="T19" fmla="*/ 0 h 44"/>
                <a:gd name="T20" fmla="*/ 25 w 28"/>
                <a:gd name="T21" fmla="*/ 0 h 44"/>
                <a:gd name="T22" fmla="*/ 22 w 28"/>
                <a:gd name="T23" fmla="*/ 0 h 44"/>
                <a:gd name="T24" fmla="*/ 20 w 28"/>
                <a:gd name="T25" fmla="*/ 0 h 44"/>
                <a:gd name="T26" fmla="*/ 17 w 28"/>
                <a:gd name="T27" fmla="*/ 2 h 44"/>
                <a:gd name="T28" fmla="*/ 0 w 28"/>
                <a:gd name="T29" fmla="*/ 39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0" y="39"/>
                  </a:moveTo>
                  <a:lnTo>
                    <a:pt x="0" y="42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71" name="Line 1480"/>
            <p:cNvSpPr>
              <a:spLocks noChangeShapeType="1"/>
            </p:cNvSpPr>
            <p:nvPr/>
          </p:nvSpPr>
          <p:spPr bwMode="auto">
            <a:xfrm flipV="1">
              <a:off x="3471" y="2534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72" name="Freeform 1481"/>
            <p:cNvSpPr>
              <a:spLocks/>
            </p:cNvSpPr>
            <p:nvPr/>
          </p:nvSpPr>
          <p:spPr bwMode="auto">
            <a:xfrm>
              <a:off x="3477" y="2501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73" name="Line 1482"/>
            <p:cNvSpPr>
              <a:spLocks noChangeShapeType="1"/>
            </p:cNvSpPr>
            <p:nvPr/>
          </p:nvSpPr>
          <p:spPr bwMode="auto">
            <a:xfrm flipV="1">
              <a:off x="3499" y="2478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74" name="Freeform 1483"/>
            <p:cNvSpPr>
              <a:spLocks/>
            </p:cNvSpPr>
            <p:nvPr/>
          </p:nvSpPr>
          <p:spPr bwMode="auto">
            <a:xfrm>
              <a:off x="3505" y="2447"/>
              <a:ext cx="28" cy="37"/>
            </a:xfrm>
            <a:custGeom>
              <a:avLst/>
              <a:gdLst>
                <a:gd name="T0" fmla="*/ 3 w 28"/>
                <a:gd name="T1" fmla="*/ 28 h 37"/>
                <a:gd name="T2" fmla="*/ 0 w 28"/>
                <a:gd name="T3" fmla="*/ 31 h 37"/>
                <a:gd name="T4" fmla="*/ 0 w 28"/>
                <a:gd name="T5" fmla="*/ 34 h 37"/>
                <a:gd name="T6" fmla="*/ 3 w 28"/>
                <a:gd name="T7" fmla="*/ 37 h 37"/>
                <a:gd name="T8" fmla="*/ 6 w 28"/>
                <a:gd name="T9" fmla="*/ 37 h 37"/>
                <a:gd name="T10" fmla="*/ 8 w 28"/>
                <a:gd name="T11" fmla="*/ 37 h 37"/>
                <a:gd name="T12" fmla="*/ 11 w 28"/>
                <a:gd name="T13" fmla="*/ 37 h 37"/>
                <a:gd name="T14" fmla="*/ 28 w 28"/>
                <a:gd name="T15" fmla="*/ 12 h 37"/>
                <a:gd name="T16" fmla="*/ 28 w 28"/>
                <a:gd name="T17" fmla="*/ 9 h 37"/>
                <a:gd name="T18" fmla="*/ 28 w 28"/>
                <a:gd name="T19" fmla="*/ 6 h 37"/>
                <a:gd name="T20" fmla="*/ 28 w 28"/>
                <a:gd name="T21" fmla="*/ 3 h 37"/>
                <a:gd name="T22" fmla="*/ 25 w 28"/>
                <a:gd name="T23" fmla="*/ 0 h 37"/>
                <a:gd name="T24" fmla="*/ 22 w 28"/>
                <a:gd name="T25" fmla="*/ 0 h 37"/>
                <a:gd name="T26" fmla="*/ 20 w 28"/>
                <a:gd name="T27" fmla="*/ 3 h 37"/>
                <a:gd name="T28" fmla="*/ 3 w 28"/>
                <a:gd name="T29" fmla="*/ 2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7"/>
                <a:gd name="T47" fmla="*/ 28 w 28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7">
                  <a:moveTo>
                    <a:pt x="3" y="28"/>
                  </a:moveTo>
                  <a:lnTo>
                    <a:pt x="0" y="31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75" name="Line 1484"/>
            <p:cNvSpPr>
              <a:spLocks noChangeShapeType="1"/>
            </p:cNvSpPr>
            <p:nvPr/>
          </p:nvSpPr>
          <p:spPr bwMode="auto">
            <a:xfrm flipV="1">
              <a:off x="3527" y="2425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76" name="Freeform 1485"/>
            <p:cNvSpPr>
              <a:spLocks/>
            </p:cNvSpPr>
            <p:nvPr/>
          </p:nvSpPr>
          <p:spPr bwMode="auto">
            <a:xfrm>
              <a:off x="3533" y="2392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77" name="Line 1486"/>
            <p:cNvSpPr>
              <a:spLocks noChangeShapeType="1"/>
            </p:cNvSpPr>
            <p:nvPr/>
          </p:nvSpPr>
          <p:spPr bwMode="auto">
            <a:xfrm flipV="1">
              <a:off x="3555" y="2380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78" name="Freeform 1487"/>
            <p:cNvSpPr>
              <a:spLocks/>
            </p:cNvSpPr>
            <p:nvPr/>
          </p:nvSpPr>
          <p:spPr bwMode="auto">
            <a:xfrm>
              <a:off x="3553" y="2355"/>
              <a:ext cx="33" cy="31"/>
            </a:xfrm>
            <a:custGeom>
              <a:avLst/>
              <a:gdLst>
                <a:gd name="T0" fmla="*/ 2 w 33"/>
                <a:gd name="T1" fmla="*/ 23 h 31"/>
                <a:gd name="T2" fmla="*/ 0 w 33"/>
                <a:gd name="T3" fmla="*/ 25 h 31"/>
                <a:gd name="T4" fmla="*/ 0 w 33"/>
                <a:gd name="T5" fmla="*/ 28 h 31"/>
                <a:gd name="T6" fmla="*/ 2 w 33"/>
                <a:gd name="T7" fmla="*/ 31 h 31"/>
                <a:gd name="T8" fmla="*/ 5 w 33"/>
                <a:gd name="T9" fmla="*/ 31 h 31"/>
                <a:gd name="T10" fmla="*/ 8 w 33"/>
                <a:gd name="T11" fmla="*/ 31 h 31"/>
                <a:gd name="T12" fmla="*/ 11 w 33"/>
                <a:gd name="T13" fmla="*/ 31 h 31"/>
                <a:gd name="T14" fmla="*/ 33 w 33"/>
                <a:gd name="T15" fmla="*/ 11 h 31"/>
                <a:gd name="T16" fmla="*/ 33 w 33"/>
                <a:gd name="T17" fmla="*/ 9 h 31"/>
                <a:gd name="T18" fmla="*/ 33 w 33"/>
                <a:gd name="T19" fmla="*/ 6 h 31"/>
                <a:gd name="T20" fmla="*/ 33 w 33"/>
                <a:gd name="T21" fmla="*/ 3 h 31"/>
                <a:gd name="T22" fmla="*/ 30 w 33"/>
                <a:gd name="T23" fmla="*/ 0 h 31"/>
                <a:gd name="T24" fmla="*/ 28 w 33"/>
                <a:gd name="T25" fmla="*/ 0 h 31"/>
                <a:gd name="T26" fmla="*/ 25 w 33"/>
                <a:gd name="T27" fmla="*/ 3 h 31"/>
                <a:gd name="T28" fmla="*/ 2 w 33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2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79" name="Freeform 1488"/>
            <p:cNvSpPr>
              <a:spLocks/>
            </p:cNvSpPr>
            <p:nvPr/>
          </p:nvSpPr>
          <p:spPr bwMode="auto">
            <a:xfrm>
              <a:off x="3575" y="2336"/>
              <a:ext cx="28" cy="30"/>
            </a:xfrm>
            <a:custGeom>
              <a:avLst/>
              <a:gdLst>
                <a:gd name="T0" fmla="*/ 3 w 28"/>
                <a:gd name="T1" fmla="*/ 22 h 30"/>
                <a:gd name="T2" fmla="*/ 0 w 28"/>
                <a:gd name="T3" fmla="*/ 25 h 30"/>
                <a:gd name="T4" fmla="*/ 0 w 28"/>
                <a:gd name="T5" fmla="*/ 28 h 30"/>
                <a:gd name="T6" fmla="*/ 3 w 28"/>
                <a:gd name="T7" fmla="*/ 30 h 30"/>
                <a:gd name="T8" fmla="*/ 6 w 28"/>
                <a:gd name="T9" fmla="*/ 30 h 30"/>
                <a:gd name="T10" fmla="*/ 8 w 28"/>
                <a:gd name="T11" fmla="*/ 30 h 30"/>
                <a:gd name="T12" fmla="*/ 11 w 28"/>
                <a:gd name="T13" fmla="*/ 30 h 30"/>
                <a:gd name="T14" fmla="*/ 28 w 28"/>
                <a:gd name="T15" fmla="*/ 11 h 30"/>
                <a:gd name="T16" fmla="*/ 28 w 28"/>
                <a:gd name="T17" fmla="*/ 8 h 30"/>
                <a:gd name="T18" fmla="*/ 28 w 28"/>
                <a:gd name="T19" fmla="*/ 5 h 30"/>
                <a:gd name="T20" fmla="*/ 28 w 28"/>
                <a:gd name="T21" fmla="*/ 2 h 30"/>
                <a:gd name="T22" fmla="*/ 25 w 28"/>
                <a:gd name="T23" fmla="*/ 0 h 30"/>
                <a:gd name="T24" fmla="*/ 22 w 28"/>
                <a:gd name="T25" fmla="*/ 0 h 30"/>
                <a:gd name="T26" fmla="*/ 20 w 28"/>
                <a:gd name="T27" fmla="*/ 2 h 30"/>
                <a:gd name="T28" fmla="*/ 3 w 28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80" name="Freeform 1489"/>
            <p:cNvSpPr>
              <a:spLocks/>
            </p:cNvSpPr>
            <p:nvPr/>
          </p:nvSpPr>
          <p:spPr bwMode="auto">
            <a:xfrm>
              <a:off x="3592" y="2327"/>
              <a:ext cx="22" cy="20"/>
            </a:xfrm>
            <a:custGeom>
              <a:avLst/>
              <a:gdLst>
                <a:gd name="T0" fmla="*/ 3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7 w 22"/>
                <a:gd name="T25" fmla="*/ 0 h 20"/>
                <a:gd name="T26" fmla="*/ 14 w 22"/>
                <a:gd name="T27" fmla="*/ 3 h 20"/>
                <a:gd name="T28" fmla="*/ 3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81" name="Freeform 1490"/>
            <p:cNvSpPr>
              <a:spLocks/>
            </p:cNvSpPr>
            <p:nvPr/>
          </p:nvSpPr>
          <p:spPr bwMode="auto">
            <a:xfrm>
              <a:off x="3603" y="2319"/>
              <a:ext cx="25" cy="19"/>
            </a:xfrm>
            <a:custGeom>
              <a:avLst/>
              <a:gdLst>
                <a:gd name="T0" fmla="*/ 3 w 25"/>
                <a:gd name="T1" fmla="*/ 11 h 19"/>
                <a:gd name="T2" fmla="*/ 0 w 25"/>
                <a:gd name="T3" fmla="*/ 14 h 19"/>
                <a:gd name="T4" fmla="*/ 0 w 25"/>
                <a:gd name="T5" fmla="*/ 17 h 19"/>
                <a:gd name="T6" fmla="*/ 3 w 25"/>
                <a:gd name="T7" fmla="*/ 19 h 19"/>
                <a:gd name="T8" fmla="*/ 6 w 25"/>
                <a:gd name="T9" fmla="*/ 19 h 19"/>
                <a:gd name="T10" fmla="*/ 8 w 25"/>
                <a:gd name="T11" fmla="*/ 19 h 19"/>
                <a:gd name="T12" fmla="*/ 11 w 25"/>
                <a:gd name="T13" fmla="*/ 19 h 19"/>
                <a:gd name="T14" fmla="*/ 25 w 25"/>
                <a:gd name="T15" fmla="*/ 11 h 19"/>
                <a:gd name="T16" fmla="*/ 25 w 25"/>
                <a:gd name="T17" fmla="*/ 8 h 19"/>
                <a:gd name="T18" fmla="*/ 25 w 25"/>
                <a:gd name="T19" fmla="*/ 5 h 19"/>
                <a:gd name="T20" fmla="*/ 25 w 25"/>
                <a:gd name="T21" fmla="*/ 3 h 19"/>
                <a:gd name="T22" fmla="*/ 22 w 25"/>
                <a:gd name="T23" fmla="*/ 0 h 19"/>
                <a:gd name="T24" fmla="*/ 20 w 25"/>
                <a:gd name="T25" fmla="*/ 0 h 19"/>
                <a:gd name="T26" fmla="*/ 17 w 25"/>
                <a:gd name="T27" fmla="*/ 3 h 19"/>
                <a:gd name="T28" fmla="*/ 3 w 25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19"/>
                <a:gd name="T47" fmla="*/ 25 w 25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82" name="Freeform 1491"/>
            <p:cNvSpPr>
              <a:spLocks/>
            </p:cNvSpPr>
            <p:nvPr/>
          </p:nvSpPr>
          <p:spPr bwMode="auto">
            <a:xfrm>
              <a:off x="3617" y="2310"/>
              <a:ext cx="25" cy="20"/>
            </a:xfrm>
            <a:custGeom>
              <a:avLst/>
              <a:gdLst>
                <a:gd name="T0" fmla="*/ 3 w 25"/>
                <a:gd name="T1" fmla="*/ 12 h 20"/>
                <a:gd name="T2" fmla="*/ 0 w 25"/>
                <a:gd name="T3" fmla="*/ 14 h 20"/>
                <a:gd name="T4" fmla="*/ 0 w 25"/>
                <a:gd name="T5" fmla="*/ 17 h 20"/>
                <a:gd name="T6" fmla="*/ 3 w 25"/>
                <a:gd name="T7" fmla="*/ 20 h 20"/>
                <a:gd name="T8" fmla="*/ 6 w 25"/>
                <a:gd name="T9" fmla="*/ 20 h 20"/>
                <a:gd name="T10" fmla="*/ 8 w 25"/>
                <a:gd name="T11" fmla="*/ 20 h 20"/>
                <a:gd name="T12" fmla="*/ 11 w 25"/>
                <a:gd name="T13" fmla="*/ 20 h 20"/>
                <a:gd name="T14" fmla="*/ 25 w 25"/>
                <a:gd name="T15" fmla="*/ 12 h 20"/>
                <a:gd name="T16" fmla="*/ 25 w 25"/>
                <a:gd name="T17" fmla="*/ 9 h 20"/>
                <a:gd name="T18" fmla="*/ 25 w 25"/>
                <a:gd name="T19" fmla="*/ 6 h 20"/>
                <a:gd name="T20" fmla="*/ 25 w 25"/>
                <a:gd name="T21" fmla="*/ 3 h 20"/>
                <a:gd name="T22" fmla="*/ 22 w 25"/>
                <a:gd name="T23" fmla="*/ 0 h 20"/>
                <a:gd name="T24" fmla="*/ 20 w 25"/>
                <a:gd name="T25" fmla="*/ 0 h 20"/>
                <a:gd name="T26" fmla="*/ 17 w 25"/>
                <a:gd name="T27" fmla="*/ 3 h 20"/>
                <a:gd name="T28" fmla="*/ 3 w 25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0"/>
                <a:gd name="T47" fmla="*/ 25 w 2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83" name="Line 1492"/>
            <p:cNvSpPr>
              <a:spLocks noChangeShapeType="1"/>
            </p:cNvSpPr>
            <p:nvPr/>
          </p:nvSpPr>
          <p:spPr bwMode="auto">
            <a:xfrm>
              <a:off x="3637" y="2316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84" name="Freeform 1493"/>
            <p:cNvSpPr>
              <a:spLocks/>
            </p:cNvSpPr>
            <p:nvPr/>
          </p:nvSpPr>
          <p:spPr bwMode="auto">
            <a:xfrm>
              <a:off x="3645" y="2299"/>
              <a:ext cx="22" cy="23"/>
            </a:xfrm>
            <a:custGeom>
              <a:avLst/>
              <a:gdLst>
                <a:gd name="T0" fmla="*/ 3 w 22"/>
                <a:gd name="T1" fmla="*/ 14 h 23"/>
                <a:gd name="T2" fmla="*/ 0 w 22"/>
                <a:gd name="T3" fmla="*/ 17 h 23"/>
                <a:gd name="T4" fmla="*/ 0 w 22"/>
                <a:gd name="T5" fmla="*/ 20 h 23"/>
                <a:gd name="T6" fmla="*/ 3 w 22"/>
                <a:gd name="T7" fmla="*/ 23 h 23"/>
                <a:gd name="T8" fmla="*/ 6 w 22"/>
                <a:gd name="T9" fmla="*/ 23 h 23"/>
                <a:gd name="T10" fmla="*/ 8 w 22"/>
                <a:gd name="T11" fmla="*/ 23 h 23"/>
                <a:gd name="T12" fmla="*/ 11 w 22"/>
                <a:gd name="T13" fmla="*/ 23 h 23"/>
                <a:gd name="T14" fmla="*/ 22 w 22"/>
                <a:gd name="T15" fmla="*/ 11 h 23"/>
                <a:gd name="T16" fmla="*/ 22 w 22"/>
                <a:gd name="T17" fmla="*/ 9 h 23"/>
                <a:gd name="T18" fmla="*/ 22 w 22"/>
                <a:gd name="T19" fmla="*/ 6 h 23"/>
                <a:gd name="T20" fmla="*/ 22 w 22"/>
                <a:gd name="T21" fmla="*/ 3 h 23"/>
                <a:gd name="T22" fmla="*/ 19 w 22"/>
                <a:gd name="T23" fmla="*/ 0 h 23"/>
                <a:gd name="T24" fmla="*/ 17 w 22"/>
                <a:gd name="T25" fmla="*/ 0 h 23"/>
                <a:gd name="T26" fmla="*/ 14 w 22"/>
                <a:gd name="T27" fmla="*/ 3 h 23"/>
                <a:gd name="T28" fmla="*/ 3 w 22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85" name="Freeform 1494"/>
            <p:cNvSpPr>
              <a:spLocks/>
            </p:cNvSpPr>
            <p:nvPr/>
          </p:nvSpPr>
          <p:spPr bwMode="auto">
            <a:xfrm>
              <a:off x="3656" y="2299"/>
              <a:ext cx="28" cy="23"/>
            </a:xfrm>
            <a:custGeom>
              <a:avLst/>
              <a:gdLst>
                <a:gd name="T0" fmla="*/ 11 w 28"/>
                <a:gd name="T1" fmla="*/ 3 h 23"/>
                <a:gd name="T2" fmla="*/ 8 w 28"/>
                <a:gd name="T3" fmla="*/ 0 h 23"/>
                <a:gd name="T4" fmla="*/ 6 w 28"/>
                <a:gd name="T5" fmla="*/ 0 h 23"/>
                <a:gd name="T6" fmla="*/ 3 w 28"/>
                <a:gd name="T7" fmla="*/ 3 h 23"/>
                <a:gd name="T8" fmla="*/ 0 w 28"/>
                <a:gd name="T9" fmla="*/ 6 h 23"/>
                <a:gd name="T10" fmla="*/ 0 w 28"/>
                <a:gd name="T11" fmla="*/ 9 h 23"/>
                <a:gd name="T12" fmla="*/ 3 w 28"/>
                <a:gd name="T13" fmla="*/ 11 h 23"/>
                <a:gd name="T14" fmla="*/ 20 w 28"/>
                <a:gd name="T15" fmla="*/ 23 h 23"/>
                <a:gd name="T16" fmla="*/ 22 w 28"/>
                <a:gd name="T17" fmla="*/ 23 h 23"/>
                <a:gd name="T18" fmla="*/ 25 w 28"/>
                <a:gd name="T19" fmla="*/ 23 h 23"/>
                <a:gd name="T20" fmla="*/ 28 w 28"/>
                <a:gd name="T21" fmla="*/ 23 h 23"/>
                <a:gd name="T22" fmla="*/ 28 w 28"/>
                <a:gd name="T23" fmla="*/ 20 h 23"/>
                <a:gd name="T24" fmla="*/ 28 w 28"/>
                <a:gd name="T25" fmla="*/ 17 h 23"/>
                <a:gd name="T26" fmla="*/ 28 w 28"/>
                <a:gd name="T27" fmla="*/ 14 h 23"/>
                <a:gd name="T28" fmla="*/ 11 w 28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3"/>
                <a:gd name="T47" fmla="*/ 28 w 2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86" name="Line 1495"/>
            <p:cNvSpPr>
              <a:spLocks noChangeShapeType="1"/>
            </p:cNvSpPr>
            <p:nvPr/>
          </p:nvSpPr>
          <p:spPr bwMode="auto">
            <a:xfrm>
              <a:off x="3678" y="2316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87" name="Line 1496"/>
            <p:cNvSpPr>
              <a:spLocks noChangeShapeType="1"/>
            </p:cNvSpPr>
            <p:nvPr/>
          </p:nvSpPr>
          <p:spPr bwMode="auto">
            <a:xfrm>
              <a:off x="3690" y="2316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88" name="Freeform 1497"/>
            <p:cNvSpPr>
              <a:spLocks/>
            </p:cNvSpPr>
            <p:nvPr/>
          </p:nvSpPr>
          <p:spPr bwMode="auto">
            <a:xfrm>
              <a:off x="3701" y="2319"/>
              <a:ext cx="22" cy="19"/>
            </a:xfrm>
            <a:custGeom>
              <a:avLst/>
              <a:gdLst>
                <a:gd name="T0" fmla="*/ 11 w 22"/>
                <a:gd name="T1" fmla="*/ 3 h 19"/>
                <a:gd name="T2" fmla="*/ 8 w 22"/>
                <a:gd name="T3" fmla="*/ 0 h 19"/>
                <a:gd name="T4" fmla="*/ 5 w 22"/>
                <a:gd name="T5" fmla="*/ 0 h 19"/>
                <a:gd name="T6" fmla="*/ 3 w 22"/>
                <a:gd name="T7" fmla="*/ 3 h 19"/>
                <a:gd name="T8" fmla="*/ 0 w 22"/>
                <a:gd name="T9" fmla="*/ 5 h 19"/>
                <a:gd name="T10" fmla="*/ 0 w 22"/>
                <a:gd name="T11" fmla="*/ 8 h 19"/>
                <a:gd name="T12" fmla="*/ 3 w 22"/>
                <a:gd name="T13" fmla="*/ 11 h 19"/>
                <a:gd name="T14" fmla="*/ 14 w 22"/>
                <a:gd name="T15" fmla="*/ 19 h 19"/>
                <a:gd name="T16" fmla="*/ 17 w 22"/>
                <a:gd name="T17" fmla="*/ 19 h 19"/>
                <a:gd name="T18" fmla="*/ 19 w 22"/>
                <a:gd name="T19" fmla="*/ 19 h 19"/>
                <a:gd name="T20" fmla="*/ 22 w 22"/>
                <a:gd name="T21" fmla="*/ 19 h 19"/>
                <a:gd name="T22" fmla="*/ 22 w 22"/>
                <a:gd name="T23" fmla="*/ 17 h 19"/>
                <a:gd name="T24" fmla="*/ 22 w 22"/>
                <a:gd name="T25" fmla="*/ 14 h 19"/>
                <a:gd name="T26" fmla="*/ 22 w 22"/>
                <a:gd name="T27" fmla="*/ 11 h 19"/>
                <a:gd name="T28" fmla="*/ 11 w 22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9"/>
                <a:gd name="T47" fmla="*/ 22 w 22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89" name="Line 1498"/>
            <p:cNvSpPr>
              <a:spLocks noChangeShapeType="1"/>
            </p:cNvSpPr>
            <p:nvPr/>
          </p:nvSpPr>
          <p:spPr bwMode="auto">
            <a:xfrm>
              <a:off x="3718" y="2333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90" name="Freeform 1499"/>
            <p:cNvSpPr>
              <a:spLocks/>
            </p:cNvSpPr>
            <p:nvPr/>
          </p:nvSpPr>
          <p:spPr bwMode="auto">
            <a:xfrm>
              <a:off x="3729" y="2336"/>
              <a:ext cx="28" cy="30"/>
            </a:xfrm>
            <a:custGeom>
              <a:avLst/>
              <a:gdLst>
                <a:gd name="T0" fmla="*/ 11 w 28"/>
                <a:gd name="T1" fmla="*/ 2 h 30"/>
                <a:gd name="T2" fmla="*/ 8 w 28"/>
                <a:gd name="T3" fmla="*/ 0 h 30"/>
                <a:gd name="T4" fmla="*/ 5 w 28"/>
                <a:gd name="T5" fmla="*/ 0 h 30"/>
                <a:gd name="T6" fmla="*/ 3 w 28"/>
                <a:gd name="T7" fmla="*/ 2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19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8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91" name="Line 1500"/>
            <p:cNvSpPr>
              <a:spLocks noChangeShapeType="1"/>
            </p:cNvSpPr>
            <p:nvPr/>
          </p:nvSpPr>
          <p:spPr bwMode="auto">
            <a:xfrm>
              <a:off x="3751" y="2361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92" name="Freeform 1501"/>
            <p:cNvSpPr>
              <a:spLocks/>
            </p:cNvSpPr>
            <p:nvPr/>
          </p:nvSpPr>
          <p:spPr bwMode="auto">
            <a:xfrm>
              <a:off x="3754" y="2375"/>
              <a:ext cx="31" cy="28"/>
            </a:xfrm>
            <a:custGeom>
              <a:avLst/>
              <a:gdLst>
                <a:gd name="T0" fmla="*/ 11 w 31"/>
                <a:gd name="T1" fmla="*/ 3 h 28"/>
                <a:gd name="T2" fmla="*/ 8 w 31"/>
                <a:gd name="T3" fmla="*/ 0 h 28"/>
                <a:gd name="T4" fmla="*/ 6 w 31"/>
                <a:gd name="T5" fmla="*/ 0 h 28"/>
                <a:gd name="T6" fmla="*/ 3 w 31"/>
                <a:gd name="T7" fmla="*/ 3 h 28"/>
                <a:gd name="T8" fmla="*/ 0 w 31"/>
                <a:gd name="T9" fmla="*/ 5 h 28"/>
                <a:gd name="T10" fmla="*/ 0 w 31"/>
                <a:gd name="T11" fmla="*/ 8 h 28"/>
                <a:gd name="T12" fmla="*/ 3 w 31"/>
                <a:gd name="T13" fmla="*/ 11 h 28"/>
                <a:gd name="T14" fmla="*/ 22 w 31"/>
                <a:gd name="T15" fmla="*/ 28 h 28"/>
                <a:gd name="T16" fmla="*/ 25 w 31"/>
                <a:gd name="T17" fmla="*/ 28 h 28"/>
                <a:gd name="T18" fmla="*/ 28 w 31"/>
                <a:gd name="T19" fmla="*/ 28 h 28"/>
                <a:gd name="T20" fmla="*/ 31 w 31"/>
                <a:gd name="T21" fmla="*/ 28 h 28"/>
                <a:gd name="T22" fmla="*/ 31 w 31"/>
                <a:gd name="T23" fmla="*/ 25 h 28"/>
                <a:gd name="T24" fmla="*/ 31 w 31"/>
                <a:gd name="T25" fmla="*/ 22 h 28"/>
                <a:gd name="T26" fmla="*/ 31 w 31"/>
                <a:gd name="T27" fmla="*/ 19 h 28"/>
                <a:gd name="T28" fmla="*/ 11 w 31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8"/>
                <a:gd name="T47" fmla="*/ 31 w 31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8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93" name="Line 1502"/>
            <p:cNvSpPr>
              <a:spLocks noChangeShapeType="1"/>
            </p:cNvSpPr>
            <p:nvPr/>
          </p:nvSpPr>
          <p:spPr bwMode="auto">
            <a:xfrm>
              <a:off x="3779" y="2397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94" name="Freeform 1503"/>
            <p:cNvSpPr>
              <a:spLocks/>
            </p:cNvSpPr>
            <p:nvPr/>
          </p:nvSpPr>
          <p:spPr bwMode="auto">
            <a:xfrm>
              <a:off x="3782" y="2419"/>
              <a:ext cx="31" cy="40"/>
            </a:xfrm>
            <a:custGeom>
              <a:avLst/>
              <a:gdLst>
                <a:gd name="T0" fmla="*/ 11 w 31"/>
                <a:gd name="T1" fmla="*/ 3 h 40"/>
                <a:gd name="T2" fmla="*/ 8 w 31"/>
                <a:gd name="T3" fmla="*/ 0 h 40"/>
                <a:gd name="T4" fmla="*/ 6 w 31"/>
                <a:gd name="T5" fmla="*/ 0 h 40"/>
                <a:gd name="T6" fmla="*/ 3 w 31"/>
                <a:gd name="T7" fmla="*/ 3 h 40"/>
                <a:gd name="T8" fmla="*/ 0 w 31"/>
                <a:gd name="T9" fmla="*/ 6 h 40"/>
                <a:gd name="T10" fmla="*/ 0 w 31"/>
                <a:gd name="T11" fmla="*/ 9 h 40"/>
                <a:gd name="T12" fmla="*/ 3 w 31"/>
                <a:gd name="T13" fmla="*/ 12 h 40"/>
                <a:gd name="T14" fmla="*/ 22 w 31"/>
                <a:gd name="T15" fmla="*/ 40 h 40"/>
                <a:gd name="T16" fmla="*/ 25 w 31"/>
                <a:gd name="T17" fmla="*/ 40 h 40"/>
                <a:gd name="T18" fmla="*/ 28 w 31"/>
                <a:gd name="T19" fmla="*/ 40 h 40"/>
                <a:gd name="T20" fmla="*/ 31 w 31"/>
                <a:gd name="T21" fmla="*/ 40 h 40"/>
                <a:gd name="T22" fmla="*/ 31 w 31"/>
                <a:gd name="T23" fmla="*/ 37 h 40"/>
                <a:gd name="T24" fmla="*/ 31 w 31"/>
                <a:gd name="T25" fmla="*/ 34 h 40"/>
                <a:gd name="T26" fmla="*/ 31 w 31"/>
                <a:gd name="T27" fmla="*/ 31 h 40"/>
                <a:gd name="T28" fmla="*/ 11 w 31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95" name="Line 1504"/>
            <p:cNvSpPr>
              <a:spLocks noChangeShapeType="1"/>
            </p:cNvSpPr>
            <p:nvPr/>
          </p:nvSpPr>
          <p:spPr bwMode="auto">
            <a:xfrm>
              <a:off x="3807" y="2453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96" name="Freeform 1505"/>
            <p:cNvSpPr>
              <a:spLocks/>
            </p:cNvSpPr>
            <p:nvPr/>
          </p:nvSpPr>
          <p:spPr bwMode="auto">
            <a:xfrm>
              <a:off x="3810" y="2473"/>
              <a:ext cx="31" cy="39"/>
            </a:xfrm>
            <a:custGeom>
              <a:avLst/>
              <a:gdLst>
                <a:gd name="T0" fmla="*/ 11 w 31"/>
                <a:gd name="T1" fmla="*/ 2 h 39"/>
                <a:gd name="T2" fmla="*/ 8 w 31"/>
                <a:gd name="T3" fmla="*/ 0 h 39"/>
                <a:gd name="T4" fmla="*/ 6 w 31"/>
                <a:gd name="T5" fmla="*/ 0 h 39"/>
                <a:gd name="T6" fmla="*/ 3 w 31"/>
                <a:gd name="T7" fmla="*/ 2 h 39"/>
                <a:gd name="T8" fmla="*/ 0 w 31"/>
                <a:gd name="T9" fmla="*/ 5 h 39"/>
                <a:gd name="T10" fmla="*/ 0 w 31"/>
                <a:gd name="T11" fmla="*/ 8 h 39"/>
                <a:gd name="T12" fmla="*/ 3 w 31"/>
                <a:gd name="T13" fmla="*/ 11 h 39"/>
                <a:gd name="T14" fmla="*/ 22 w 31"/>
                <a:gd name="T15" fmla="*/ 39 h 39"/>
                <a:gd name="T16" fmla="*/ 25 w 31"/>
                <a:gd name="T17" fmla="*/ 39 h 39"/>
                <a:gd name="T18" fmla="*/ 28 w 31"/>
                <a:gd name="T19" fmla="*/ 39 h 39"/>
                <a:gd name="T20" fmla="*/ 31 w 31"/>
                <a:gd name="T21" fmla="*/ 39 h 39"/>
                <a:gd name="T22" fmla="*/ 31 w 31"/>
                <a:gd name="T23" fmla="*/ 36 h 39"/>
                <a:gd name="T24" fmla="*/ 31 w 31"/>
                <a:gd name="T25" fmla="*/ 33 h 39"/>
                <a:gd name="T26" fmla="*/ 31 w 31"/>
                <a:gd name="T27" fmla="*/ 30 h 39"/>
                <a:gd name="T28" fmla="*/ 11 w 31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97" name="Line 1506"/>
            <p:cNvSpPr>
              <a:spLocks noChangeShapeType="1"/>
            </p:cNvSpPr>
            <p:nvPr/>
          </p:nvSpPr>
          <p:spPr bwMode="auto">
            <a:xfrm>
              <a:off x="3835" y="2506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98" name="Freeform 1507"/>
            <p:cNvSpPr>
              <a:spLocks/>
            </p:cNvSpPr>
            <p:nvPr/>
          </p:nvSpPr>
          <p:spPr bwMode="auto">
            <a:xfrm>
              <a:off x="3838" y="2529"/>
              <a:ext cx="31" cy="36"/>
            </a:xfrm>
            <a:custGeom>
              <a:avLst/>
              <a:gdLst>
                <a:gd name="T0" fmla="*/ 11 w 31"/>
                <a:gd name="T1" fmla="*/ 2 h 36"/>
                <a:gd name="T2" fmla="*/ 8 w 31"/>
                <a:gd name="T3" fmla="*/ 0 h 36"/>
                <a:gd name="T4" fmla="*/ 5 w 31"/>
                <a:gd name="T5" fmla="*/ 0 h 36"/>
                <a:gd name="T6" fmla="*/ 3 w 31"/>
                <a:gd name="T7" fmla="*/ 2 h 36"/>
                <a:gd name="T8" fmla="*/ 0 w 31"/>
                <a:gd name="T9" fmla="*/ 5 h 36"/>
                <a:gd name="T10" fmla="*/ 0 w 31"/>
                <a:gd name="T11" fmla="*/ 8 h 36"/>
                <a:gd name="T12" fmla="*/ 3 w 31"/>
                <a:gd name="T13" fmla="*/ 11 h 36"/>
                <a:gd name="T14" fmla="*/ 22 w 31"/>
                <a:gd name="T15" fmla="*/ 36 h 36"/>
                <a:gd name="T16" fmla="*/ 25 w 31"/>
                <a:gd name="T17" fmla="*/ 36 h 36"/>
                <a:gd name="T18" fmla="*/ 28 w 31"/>
                <a:gd name="T19" fmla="*/ 36 h 36"/>
                <a:gd name="T20" fmla="*/ 31 w 31"/>
                <a:gd name="T21" fmla="*/ 36 h 36"/>
                <a:gd name="T22" fmla="*/ 31 w 31"/>
                <a:gd name="T23" fmla="*/ 33 h 36"/>
                <a:gd name="T24" fmla="*/ 31 w 31"/>
                <a:gd name="T25" fmla="*/ 30 h 36"/>
                <a:gd name="T26" fmla="*/ 31 w 31"/>
                <a:gd name="T27" fmla="*/ 28 h 36"/>
                <a:gd name="T28" fmla="*/ 11 w 31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99" name="Line 1508"/>
            <p:cNvSpPr>
              <a:spLocks noChangeShapeType="1"/>
            </p:cNvSpPr>
            <p:nvPr/>
          </p:nvSpPr>
          <p:spPr bwMode="auto">
            <a:xfrm>
              <a:off x="3863" y="2559"/>
              <a:ext cx="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00" name="Line 1509"/>
            <p:cNvSpPr>
              <a:spLocks noChangeShapeType="1"/>
            </p:cNvSpPr>
            <p:nvPr/>
          </p:nvSpPr>
          <p:spPr bwMode="auto">
            <a:xfrm>
              <a:off x="3871" y="2596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01" name="Line 1510"/>
            <p:cNvSpPr>
              <a:spLocks noChangeShapeType="1"/>
            </p:cNvSpPr>
            <p:nvPr/>
          </p:nvSpPr>
          <p:spPr bwMode="auto">
            <a:xfrm>
              <a:off x="3888" y="2632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02" name="Line 1511"/>
            <p:cNvSpPr>
              <a:spLocks noChangeShapeType="1"/>
            </p:cNvSpPr>
            <p:nvPr/>
          </p:nvSpPr>
          <p:spPr bwMode="auto">
            <a:xfrm>
              <a:off x="3899" y="2660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03" name="Freeform 1512"/>
            <p:cNvSpPr>
              <a:spLocks/>
            </p:cNvSpPr>
            <p:nvPr/>
          </p:nvSpPr>
          <p:spPr bwMode="auto">
            <a:xfrm>
              <a:off x="2901" y="2355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8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3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04" name="Freeform 1513"/>
            <p:cNvSpPr>
              <a:spLocks/>
            </p:cNvSpPr>
            <p:nvPr/>
          </p:nvSpPr>
          <p:spPr bwMode="auto">
            <a:xfrm>
              <a:off x="2918" y="2375"/>
              <a:ext cx="22" cy="28"/>
            </a:xfrm>
            <a:custGeom>
              <a:avLst/>
              <a:gdLst>
                <a:gd name="T0" fmla="*/ 11 w 22"/>
                <a:gd name="T1" fmla="*/ 3 h 28"/>
                <a:gd name="T2" fmla="*/ 8 w 22"/>
                <a:gd name="T3" fmla="*/ 0 h 28"/>
                <a:gd name="T4" fmla="*/ 5 w 22"/>
                <a:gd name="T5" fmla="*/ 0 h 28"/>
                <a:gd name="T6" fmla="*/ 3 w 22"/>
                <a:gd name="T7" fmla="*/ 3 h 28"/>
                <a:gd name="T8" fmla="*/ 0 w 22"/>
                <a:gd name="T9" fmla="*/ 5 h 28"/>
                <a:gd name="T10" fmla="*/ 0 w 22"/>
                <a:gd name="T11" fmla="*/ 8 h 28"/>
                <a:gd name="T12" fmla="*/ 3 w 22"/>
                <a:gd name="T13" fmla="*/ 11 h 28"/>
                <a:gd name="T14" fmla="*/ 14 w 22"/>
                <a:gd name="T15" fmla="*/ 28 h 28"/>
                <a:gd name="T16" fmla="*/ 16 w 22"/>
                <a:gd name="T17" fmla="*/ 28 h 28"/>
                <a:gd name="T18" fmla="*/ 19 w 22"/>
                <a:gd name="T19" fmla="*/ 28 h 28"/>
                <a:gd name="T20" fmla="*/ 22 w 22"/>
                <a:gd name="T21" fmla="*/ 28 h 28"/>
                <a:gd name="T22" fmla="*/ 22 w 22"/>
                <a:gd name="T23" fmla="*/ 25 h 28"/>
                <a:gd name="T24" fmla="*/ 22 w 22"/>
                <a:gd name="T25" fmla="*/ 22 h 28"/>
                <a:gd name="T26" fmla="*/ 22 w 22"/>
                <a:gd name="T27" fmla="*/ 19 h 28"/>
                <a:gd name="T28" fmla="*/ 11 w 22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05" name="Freeform 1514"/>
            <p:cNvSpPr>
              <a:spLocks/>
            </p:cNvSpPr>
            <p:nvPr/>
          </p:nvSpPr>
          <p:spPr bwMode="auto">
            <a:xfrm>
              <a:off x="2929" y="2392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5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19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06" name="Line 1515"/>
            <p:cNvSpPr>
              <a:spLocks noChangeShapeType="1"/>
            </p:cNvSpPr>
            <p:nvPr/>
          </p:nvSpPr>
          <p:spPr bwMode="auto">
            <a:xfrm>
              <a:off x="2951" y="2425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07" name="Freeform 1516"/>
            <p:cNvSpPr>
              <a:spLocks/>
            </p:cNvSpPr>
            <p:nvPr/>
          </p:nvSpPr>
          <p:spPr bwMode="auto">
            <a:xfrm>
              <a:off x="2954" y="2447"/>
              <a:ext cx="31" cy="37"/>
            </a:xfrm>
            <a:custGeom>
              <a:avLst/>
              <a:gdLst>
                <a:gd name="T0" fmla="*/ 11 w 31"/>
                <a:gd name="T1" fmla="*/ 3 h 37"/>
                <a:gd name="T2" fmla="*/ 8 w 31"/>
                <a:gd name="T3" fmla="*/ 0 h 37"/>
                <a:gd name="T4" fmla="*/ 6 w 31"/>
                <a:gd name="T5" fmla="*/ 0 h 37"/>
                <a:gd name="T6" fmla="*/ 3 w 31"/>
                <a:gd name="T7" fmla="*/ 3 h 37"/>
                <a:gd name="T8" fmla="*/ 0 w 31"/>
                <a:gd name="T9" fmla="*/ 6 h 37"/>
                <a:gd name="T10" fmla="*/ 0 w 31"/>
                <a:gd name="T11" fmla="*/ 9 h 37"/>
                <a:gd name="T12" fmla="*/ 3 w 31"/>
                <a:gd name="T13" fmla="*/ 12 h 37"/>
                <a:gd name="T14" fmla="*/ 22 w 31"/>
                <a:gd name="T15" fmla="*/ 37 h 37"/>
                <a:gd name="T16" fmla="*/ 25 w 31"/>
                <a:gd name="T17" fmla="*/ 37 h 37"/>
                <a:gd name="T18" fmla="*/ 28 w 31"/>
                <a:gd name="T19" fmla="*/ 37 h 37"/>
                <a:gd name="T20" fmla="*/ 31 w 31"/>
                <a:gd name="T21" fmla="*/ 37 h 37"/>
                <a:gd name="T22" fmla="*/ 31 w 31"/>
                <a:gd name="T23" fmla="*/ 34 h 37"/>
                <a:gd name="T24" fmla="*/ 31 w 31"/>
                <a:gd name="T25" fmla="*/ 31 h 37"/>
                <a:gd name="T26" fmla="*/ 31 w 31"/>
                <a:gd name="T27" fmla="*/ 28 h 37"/>
                <a:gd name="T28" fmla="*/ 11 w 31"/>
                <a:gd name="T29" fmla="*/ 3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7"/>
                <a:gd name="T47" fmla="*/ 31 w 31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7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37"/>
                  </a:lnTo>
                  <a:lnTo>
                    <a:pt x="25" y="37"/>
                  </a:lnTo>
                  <a:lnTo>
                    <a:pt x="28" y="37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08" name="Line 1517"/>
            <p:cNvSpPr>
              <a:spLocks noChangeShapeType="1"/>
            </p:cNvSpPr>
            <p:nvPr/>
          </p:nvSpPr>
          <p:spPr bwMode="auto">
            <a:xfrm>
              <a:off x="2979" y="2478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09" name="Freeform 1518"/>
            <p:cNvSpPr>
              <a:spLocks/>
            </p:cNvSpPr>
            <p:nvPr/>
          </p:nvSpPr>
          <p:spPr bwMode="auto">
            <a:xfrm>
              <a:off x="2982" y="2501"/>
              <a:ext cx="31" cy="39"/>
            </a:xfrm>
            <a:custGeom>
              <a:avLst/>
              <a:gdLst>
                <a:gd name="T0" fmla="*/ 11 w 31"/>
                <a:gd name="T1" fmla="*/ 2 h 39"/>
                <a:gd name="T2" fmla="*/ 8 w 31"/>
                <a:gd name="T3" fmla="*/ 0 h 39"/>
                <a:gd name="T4" fmla="*/ 6 w 31"/>
                <a:gd name="T5" fmla="*/ 0 h 39"/>
                <a:gd name="T6" fmla="*/ 3 w 31"/>
                <a:gd name="T7" fmla="*/ 2 h 39"/>
                <a:gd name="T8" fmla="*/ 0 w 31"/>
                <a:gd name="T9" fmla="*/ 5 h 39"/>
                <a:gd name="T10" fmla="*/ 0 w 31"/>
                <a:gd name="T11" fmla="*/ 8 h 39"/>
                <a:gd name="T12" fmla="*/ 3 w 31"/>
                <a:gd name="T13" fmla="*/ 11 h 39"/>
                <a:gd name="T14" fmla="*/ 22 w 31"/>
                <a:gd name="T15" fmla="*/ 39 h 39"/>
                <a:gd name="T16" fmla="*/ 25 w 31"/>
                <a:gd name="T17" fmla="*/ 39 h 39"/>
                <a:gd name="T18" fmla="*/ 28 w 31"/>
                <a:gd name="T19" fmla="*/ 39 h 39"/>
                <a:gd name="T20" fmla="*/ 31 w 31"/>
                <a:gd name="T21" fmla="*/ 39 h 39"/>
                <a:gd name="T22" fmla="*/ 31 w 31"/>
                <a:gd name="T23" fmla="*/ 36 h 39"/>
                <a:gd name="T24" fmla="*/ 31 w 31"/>
                <a:gd name="T25" fmla="*/ 33 h 39"/>
                <a:gd name="T26" fmla="*/ 31 w 31"/>
                <a:gd name="T27" fmla="*/ 30 h 39"/>
                <a:gd name="T28" fmla="*/ 11 w 31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10" name="Line 1519"/>
            <p:cNvSpPr>
              <a:spLocks noChangeShapeType="1"/>
            </p:cNvSpPr>
            <p:nvPr/>
          </p:nvSpPr>
          <p:spPr bwMode="auto">
            <a:xfrm>
              <a:off x="3007" y="2534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11" name="Freeform 1520"/>
            <p:cNvSpPr>
              <a:spLocks/>
            </p:cNvSpPr>
            <p:nvPr/>
          </p:nvSpPr>
          <p:spPr bwMode="auto">
            <a:xfrm>
              <a:off x="3010" y="2557"/>
              <a:ext cx="31" cy="44"/>
            </a:xfrm>
            <a:custGeom>
              <a:avLst/>
              <a:gdLst>
                <a:gd name="T0" fmla="*/ 11 w 31"/>
                <a:gd name="T1" fmla="*/ 0 h 44"/>
                <a:gd name="T2" fmla="*/ 8 w 31"/>
                <a:gd name="T3" fmla="*/ 0 h 44"/>
                <a:gd name="T4" fmla="*/ 6 w 31"/>
                <a:gd name="T5" fmla="*/ 0 h 44"/>
                <a:gd name="T6" fmla="*/ 3 w 31"/>
                <a:gd name="T7" fmla="*/ 0 h 44"/>
                <a:gd name="T8" fmla="*/ 0 w 31"/>
                <a:gd name="T9" fmla="*/ 2 h 44"/>
                <a:gd name="T10" fmla="*/ 0 w 31"/>
                <a:gd name="T11" fmla="*/ 5 h 44"/>
                <a:gd name="T12" fmla="*/ 3 w 31"/>
                <a:gd name="T13" fmla="*/ 8 h 44"/>
                <a:gd name="T14" fmla="*/ 22 w 31"/>
                <a:gd name="T15" fmla="*/ 44 h 44"/>
                <a:gd name="T16" fmla="*/ 25 w 31"/>
                <a:gd name="T17" fmla="*/ 44 h 44"/>
                <a:gd name="T18" fmla="*/ 28 w 31"/>
                <a:gd name="T19" fmla="*/ 44 h 44"/>
                <a:gd name="T20" fmla="*/ 31 w 31"/>
                <a:gd name="T21" fmla="*/ 44 h 44"/>
                <a:gd name="T22" fmla="*/ 31 w 31"/>
                <a:gd name="T23" fmla="*/ 42 h 44"/>
                <a:gd name="T24" fmla="*/ 31 w 31"/>
                <a:gd name="T25" fmla="*/ 39 h 44"/>
                <a:gd name="T26" fmla="*/ 31 w 31"/>
                <a:gd name="T27" fmla="*/ 36 h 44"/>
                <a:gd name="T28" fmla="*/ 11 w 31"/>
                <a:gd name="T29" fmla="*/ 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12" name="Line 1521"/>
            <p:cNvSpPr>
              <a:spLocks noChangeShapeType="1"/>
            </p:cNvSpPr>
            <p:nvPr/>
          </p:nvSpPr>
          <p:spPr bwMode="auto">
            <a:xfrm>
              <a:off x="3035" y="2596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13" name="Freeform 1522"/>
            <p:cNvSpPr>
              <a:spLocks/>
            </p:cNvSpPr>
            <p:nvPr/>
          </p:nvSpPr>
          <p:spPr bwMode="auto">
            <a:xfrm>
              <a:off x="3038" y="2626"/>
              <a:ext cx="28" cy="40"/>
            </a:xfrm>
            <a:custGeom>
              <a:avLst/>
              <a:gdLst>
                <a:gd name="T0" fmla="*/ 11 w 28"/>
                <a:gd name="T1" fmla="*/ 3 h 40"/>
                <a:gd name="T2" fmla="*/ 8 w 28"/>
                <a:gd name="T3" fmla="*/ 0 h 40"/>
                <a:gd name="T4" fmla="*/ 6 w 28"/>
                <a:gd name="T5" fmla="*/ 0 h 40"/>
                <a:gd name="T6" fmla="*/ 3 w 28"/>
                <a:gd name="T7" fmla="*/ 3 h 40"/>
                <a:gd name="T8" fmla="*/ 0 w 28"/>
                <a:gd name="T9" fmla="*/ 6 h 40"/>
                <a:gd name="T10" fmla="*/ 0 w 28"/>
                <a:gd name="T11" fmla="*/ 9 h 40"/>
                <a:gd name="T12" fmla="*/ 3 w 28"/>
                <a:gd name="T13" fmla="*/ 12 h 40"/>
                <a:gd name="T14" fmla="*/ 20 w 28"/>
                <a:gd name="T15" fmla="*/ 40 h 40"/>
                <a:gd name="T16" fmla="*/ 22 w 28"/>
                <a:gd name="T17" fmla="*/ 40 h 40"/>
                <a:gd name="T18" fmla="*/ 25 w 28"/>
                <a:gd name="T19" fmla="*/ 40 h 40"/>
                <a:gd name="T20" fmla="*/ 28 w 28"/>
                <a:gd name="T21" fmla="*/ 40 h 40"/>
                <a:gd name="T22" fmla="*/ 28 w 28"/>
                <a:gd name="T23" fmla="*/ 37 h 40"/>
                <a:gd name="T24" fmla="*/ 28 w 28"/>
                <a:gd name="T25" fmla="*/ 34 h 40"/>
                <a:gd name="T26" fmla="*/ 28 w 28"/>
                <a:gd name="T27" fmla="*/ 31 h 40"/>
                <a:gd name="T28" fmla="*/ 11 w 28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14" name="Freeform 1523"/>
            <p:cNvSpPr>
              <a:spLocks/>
            </p:cNvSpPr>
            <p:nvPr/>
          </p:nvSpPr>
          <p:spPr bwMode="auto">
            <a:xfrm>
              <a:off x="3055" y="2654"/>
              <a:ext cx="31" cy="48"/>
            </a:xfrm>
            <a:custGeom>
              <a:avLst/>
              <a:gdLst>
                <a:gd name="T0" fmla="*/ 11 w 31"/>
                <a:gd name="T1" fmla="*/ 3 h 48"/>
                <a:gd name="T2" fmla="*/ 8 w 31"/>
                <a:gd name="T3" fmla="*/ 0 h 48"/>
                <a:gd name="T4" fmla="*/ 5 w 31"/>
                <a:gd name="T5" fmla="*/ 0 h 48"/>
                <a:gd name="T6" fmla="*/ 3 w 31"/>
                <a:gd name="T7" fmla="*/ 3 h 48"/>
                <a:gd name="T8" fmla="*/ 0 w 31"/>
                <a:gd name="T9" fmla="*/ 6 h 48"/>
                <a:gd name="T10" fmla="*/ 0 w 31"/>
                <a:gd name="T11" fmla="*/ 9 h 48"/>
                <a:gd name="T12" fmla="*/ 3 w 31"/>
                <a:gd name="T13" fmla="*/ 12 h 48"/>
                <a:gd name="T14" fmla="*/ 22 w 31"/>
                <a:gd name="T15" fmla="*/ 48 h 48"/>
                <a:gd name="T16" fmla="*/ 25 w 31"/>
                <a:gd name="T17" fmla="*/ 48 h 48"/>
                <a:gd name="T18" fmla="*/ 28 w 31"/>
                <a:gd name="T19" fmla="*/ 48 h 48"/>
                <a:gd name="T20" fmla="*/ 31 w 31"/>
                <a:gd name="T21" fmla="*/ 48 h 48"/>
                <a:gd name="T22" fmla="*/ 31 w 31"/>
                <a:gd name="T23" fmla="*/ 45 h 48"/>
                <a:gd name="T24" fmla="*/ 31 w 31"/>
                <a:gd name="T25" fmla="*/ 42 h 48"/>
                <a:gd name="T26" fmla="*/ 31 w 31"/>
                <a:gd name="T27" fmla="*/ 40 h 48"/>
                <a:gd name="T28" fmla="*/ 11 w 31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8"/>
                <a:gd name="T47" fmla="*/ 31 w 31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48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15" name="Line 1524"/>
            <p:cNvSpPr>
              <a:spLocks noChangeShapeType="1"/>
            </p:cNvSpPr>
            <p:nvPr/>
          </p:nvSpPr>
          <p:spPr bwMode="auto">
            <a:xfrm flipV="1">
              <a:off x="3080" y="2660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16" name="Freeform 1525"/>
            <p:cNvSpPr>
              <a:spLocks/>
            </p:cNvSpPr>
            <p:nvPr/>
          </p:nvSpPr>
          <p:spPr bwMode="auto">
            <a:xfrm>
              <a:off x="3083" y="2626"/>
              <a:ext cx="30" cy="40"/>
            </a:xfrm>
            <a:custGeom>
              <a:avLst/>
              <a:gdLst>
                <a:gd name="T0" fmla="*/ 3 w 30"/>
                <a:gd name="T1" fmla="*/ 31 h 40"/>
                <a:gd name="T2" fmla="*/ 0 w 30"/>
                <a:gd name="T3" fmla="*/ 34 h 40"/>
                <a:gd name="T4" fmla="*/ 0 w 30"/>
                <a:gd name="T5" fmla="*/ 37 h 40"/>
                <a:gd name="T6" fmla="*/ 3 w 30"/>
                <a:gd name="T7" fmla="*/ 40 h 40"/>
                <a:gd name="T8" fmla="*/ 5 w 30"/>
                <a:gd name="T9" fmla="*/ 40 h 40"/>
                <a:gd name="T10" fmla="*/ 8 w 30"/>
                <a:gd name="T11" fmla="*/ 40 h 40"/>
                <a:gd name="T12" fmla="*/ 11 w 30"/>
                <a:gd name="T13" fmla="*/ 40 h 40"/>
                <a:gd name="T14" fmla="*/ 30 w 30"/>
                <a:gd name="T15" fmla="*/ 12 h 40"/>
                <a:gd name="T16" fmla="*/ 30 w 30"/>
                <a:gd name="T17" fmla="*/ 9 h 40"/>
                <a:gd name="T18" fmla="*/ 30 w 30"/>
                <a:gd name="T19" fmla="*/ 6 h 40"/>
                <a:gd name="T20" fmla="*/ 30 w 30"/>
                <a:gd name="T21" fmla="*/ 3 h 40"/>
                <a:gd name="T22" fmla="*/ 28 w 30"/>
                <a:gd name="T23" fmla="*/ 0 h 40"/>
                <a:gd name="T24" fmla="*/ 25 w 30"/>
                <a:gd name="T25" fmla="*/ 0 h 40"/>
                <a:gd name="T26" fmla="*/ 22 w 30"/>
                <a:gd name="T27" fmla="*/ 3 h 40"/>
                <a:gd name="T28" fmla="*/ 3 w 30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0"/>
                <a:gd name="T47" fmla="*/ 30 w 3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17" name="Line 1526"/>
            <p:cNvSpPr>
              <a:spLocks noChangeShapeType="1"/>
            </p:cNvSpPr>
            <p:nvPr/>
          </p:nvSpPr>
          <p:spPr bwMode="auto">
            <a:xfrm flipV="1">
              <a:off x="3108" y="2596"/>
              <a:ext cx="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18" name="Freeform 1527"/>
            <p:cNvSpPr>
              <a:spLocks/>
            </p:cNvSpPr>
            <p:nvPr/>
          </p:nvSpPr>
          <p:spPr bwMode="auto">
            <a:xfrm>
              <a:off x="3111" y="2557"/>
              <a:ext cx="30" cy="44"/>
            </a:xfrm>
            <a:custGeom>
              <a:avLst/>
              <a:gdLst>
                <a:gd name="T0" fmla="*/ 2 w 30"/>
                <a:gd name="T1" fmla="*/ 36 h 44"/>
                <a:gd name="T2" fmla="*/ 0 w 30"/>
                <a:gd name="T3" fmla="*/ 39 h 44"/>
                <a:gd name="T4" fmla="*/ 0 w 30"/>
                <a:gd name="T5" fmla="*/ 42 h 44"/>
                <a:gd name="T6" fmla="*/ 2 w 30"/>
                <a:gd name="T7" fmla="*/ 44 h 44"/>
                <a:gd name="T8" fmla="*/ 5 w 30"/>
                <a:gd name="T9" fmla="*/ 44 h 44"/>
                <a:gd name="T10" fmla="*/ 8 w 30"/>
                <a:gd name="T11" fmla="*/ 44 h 44"/>
                <a:gd name="T12" fmla="*/ 11 w 30"/>
                <a:gd name="T13" fmla="*/ 44 h 44"/>
                <a:gd name="T14" fmla="*/ 30 w 30"/>
                <a:gd name="T15" fmla="*/ 8 h 44"/>
                <a:gd name="T16" fmla="*/ 30 w 30"/>
                <a:gd name="T17" fmla="*/ 5 h 44"/>
                <a:gd name="T18" fmla="*/ 30 w 30"/>
                <a:gd name="T19" fmla="*/ 2 h 44"/>
                <a:gd name="T20" fmla="*/ 30 w 30"/>
                <a:gd name="T21" fmla="*/ 0 h 44"/>
                <a:gd name="T22" fmla="*/ 28 w 30"/>
                <a:gd name="T23" fmla="*/ 0 h 44"/>
                <a:gd name="T24" fmla="*/ 25 w 30"/>
                <a:gd name="T25" fmla="*/ 0 h 44"/>
                <a:gd name="T26" fmla="*/ 22 w 30"/>
                <a:gd name="T27" fmla="*/ 0 h 44"/>
                <a:gd name="T28" fmla="*/ 2 w 30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4"/>
                <a:gd name="T47" fmla="*/ 30 w 30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4">
                  <a:moveTo>
                    <a:pt x="2" y="36"/>
                  </a:moveTo>
                  <a:lnTo>
                    <a:pt x="0" y="39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19" name="Line 1528"/>
            <p:cNvSpPr>
              <a:spLocks noChangeShapeType="1"/>
            </p:cNvSpPr>
            <p:nvPr/>
          </p:nvSpPr>
          <p:spPr bwMode="auto">
            <a:xfrm flipV="1">
              <a:off x="3136" y="2534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20" name="Freeform 1529"/>
            <p:cNvSpPr>
              <a:spLocks/>
            </p:cNvSpPr>
            <p:nvPr/>
          </p:nvSpPr>
          <p:spPr bwMode="auto">
            <a:xfrm>
              <a:off x="3139" y="2501"/>
              <a:ext cx="28" cy="39"/>
            </a:xfrm>
            <a:custGeom>
              <a:avLst/>
              <a:gdLst>
                <a:gd name="T0" fmla="*/ 2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2 w 28"/>
                <a:gd name="T7" fmla="*/ 39 h 39"/>
                <a:gd name="T8" fmla="*/ 5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19 w 28"/>
                <a:gd name="T27" fmla="*/ 2 h 39"/>
                <a:gd name="T28" fmla="*/ 2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2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21" name="Line 1530"/>
            <p:cNvSpPr>
              <a:spLocks noChangeShapeType="1"/>
            </p:cNvSpPr>
            <p:nvPr/>
          </p:nvSpPr>
          <p:spPr bwMode="auto">
            <a:xfrm flipV="1">
              <a:off x="3161" y="2478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22" name="Freeform 1531"/>
            <p:cNvSpPr>
              <a:spLocks/>
            </p:cNvSpPr>
            <p:nvPr/>
          </p:nvSpPr>
          <p:spPr bwMode="auto">
            <a:xfrm>
              <a:off x="3167" y="2447"/>
              <a:ext cx="28" cy="37"/>
            </a:xfrm>
            <a:custGeom>
              <a:avLst/>
              <a:gdLst>
                <a:gd name="T0" fmla="*/ 2 w 28"/>
                <a:gd name="T1" fmla="*/ 28 h 37"/>
                <a:gd name="T2" fmla="*/ 0 w 28"/>
                <a:gd name="T3" fmla="*/ 31 h 37"/>
                <a:gd name="T4" fmla="*/ 0 w 28"/>
                <a:gd name="T5" fmla="*/ 34 h 37"/>
                <a:gd name="T6" fmla="*/ 2 w 28"/>
                <a:gd name="T7" fmla="*/ 37 h 37"/>
                <a:gd name="T8" fmla="*/ 5 w 28"/>
                <a:gd name="T9" fmla="*/ 37 h 37"/>
                <a:gd name="T10" fmla="*/ 8 w 28"/>
                <a:gd name="T11" fmla="*/ 37 h 37"/>
                <a:gd name="T12" fmla="*/ 11 w 28"/>
                <a:gd name="T13" fmla="*/ 37 h 37"/>
                <a:gd name="T14" fmla="*/ 28 w 28"/>
                <a:gd name="T15" fmla="*/ 12 h 37"/>
                <a:gd name="T16" fmla="*/ 28 w 28"/>
                <a:gd name="T17" fmla="*/ 9 h 37"/>
                <a:gd name="T18" fmla="*/ 28 w 28"/>
                <a:gd name="T19" fmla="*/ 6 h 37"/>
                <a:gd name="T20" fmla="*/ 28 w 28"/>
                <a:gd name="T21" fmla="*/ 3 h 37"/>
                <a:gd name="T22" fmla="*/ 25 w 28"/>
                <a:gd name="T23" fmla="*/ 0 h 37"/>
                <a:gd name="T24" fmla="*/ 22 w 28"/>
                <a:gd name="T25" fmla="*/ 0 h 37"/>
                <a:gd name="T26" fmla="*/ 19 w 28"/>
                <a:gd name="T27" fmla="*/ 3 h 37"/>
                <a:gd name="T28" fmla="*/ 2 w 28"/>
                <a:gd name="T29" fmla="*/ 2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7"/>
                <a:gd name="T47" fmla="*/ 28 w 28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7">
                  <a:moveTo>
                    <a:pt x="2" y="28"/>
                  </a:move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23" name="Line 1532"/>
            <p:cNvSpPr>
              <a:spLocks noChangeShapeType="1"/>
            </p:cNvSpPr>
            <p:nvPr/>
          </p:nvSpPr>
          <p:spPr bwMode="auto">
            <a:xfrm flipV="1">
              <a:off x="3189" y="2425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24" name="Freeform 1533"/>
            <p:cNvSpPr>
              <a:spLocks/>
            </p:cNvSpPr>
            <p:nvPr/>
          </p:nvSpPr>
          <p:spPr bwMode="auto">
            <a:xfrm>
              <a:off x="3192" y="2392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5 w 31"/>
                <a:gd name="T9" fmla="*/ 39 h 39"/>
                <a:gd name="T10" fmla="*/ 8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25" name="Freeform 1534"/>
            <p:cNvSpPr>
              <a:spLocks/>
            </p:cNvSpPr>
            <p:nvPr/>
          </p:nvSpPr>
          <p:spPr bwMode="auto">
            <a:xfrm>
              <a:off x="3211" y="2375"/>
              <a:ext cx="20" cy="28"/>
            </a:xfrm>
            <a:custGeom>
              <a:avLst/>
              <a:gdLst>
                <a:gd name="T0" fmla="*/ 3 w 20"/>
                <a:gd name="T1" fmla="*/ 19 h 28"/>
                <a:gd name="T2" fmla="*/ 0 w 20"/>
                <a:gd name="T3" fmla="*/ 22 h 28"/>
                <a:gd name="T4" fmla="*/ 0 w 20"/>
                <a:gd name="T5" fmla="*/ 25 h 28"/>
                <a:gd name="T6" fmla="*/ 3 w 20"/>
                <a:gd name="T7" fmla="*/ 28 h 28"/>
                <a:gd name="T8" fmla="*/ 6 w 20"/>
                <a:gd name="T9" fmla="*/ 28 h 28"/>
                <a:gd name="T10" fmla="*/ 9 w 20"/>
                <a:gd name="T11" fmla="*/ 28 h 28"/>
                <a:gd name="T12" fmla="*/ 12 w 20"/>
                <a:gd name="T13" fmla="*/ 28 h 28"/>
                <a:gd name="T14" fmla="*/ 20 w 20"/>
                <a:gd name="T15" fmla="*/ 11 h 28"/>
                <a:gd name="T16" fmla="*/ 20 w 20"/>
                <a:gd name="T17" fmla="*/ 8 h 28"/>
                <a:gd name="T18" fmla="*/ 20 w 20"/>
                <a:gd name="T19" fmla="*/ 5 h 28"/>
                <a:gd name="T20" fmla="*/ 20 w 20"/>
                <a:gd name="T21" fmla="*/ 3 h 28"/>
                <a:gd name="T22" fmla="*/ 17 w 20"/>
                <a:gd name="T23" fmla="*/ 0 h 28"/>
                <a:gd name="T24" fmla="*/ 14 w 20"/>
                <a:gd name="T25" fmla="*/ 0 h 28"/>
                <a:gd name="T26" fmla="*/ 12 w 20"/>
                <a:gd name="T27" fmla="*/ 3 h 28"/>
                <a:gd name="T28" fmla="*/ 3 w 20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8"/>
                <a:gd name="T47" fmla="*/ 20 w 2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26" name="Freeform 1535"/>
            <p:cNvSpPr>
              <a:spLocks/>
            </p:cNvSpPr>
            <p:nvPr/>
          </p:nvSpPr>
          <p:spPr bwMode="auto">
            <a:xfrm>
              <a:off x="3220" y="2355"/>
              <a:ext cx="31" cy="31"/>
            </a:xfrm>
            <a:custGeom>
              <a:avLst/>
              <a:gdLst>
                <a:gd name="T0" fmla="*/ 3 w 31"/>
                <a:gd name="T1" fmla="*/ 23 h 31"/>
                <a:gd name="T2" fmla="*/ 0 w 31"/>
                <a:gd name="T3" fmla="*/ 25 h 31"/>
                <a:gd name="T4" fmla="*/ 0 w 31"/>
                <a:gd name="T5" fmla="*/ 28 h 31"/>
                <a:gd name="T6" fmla="*/ 3 w 31"/>
                <a:gd name="T7" fmla="*/ 31 h 31"/>
                <a:gd name="T8" fmla="*/ 5 w 31"/>
                <a:gd name="T9" fmla="*/ 31 h 31"/>
                <a:gd name="T10" fmla="*/ 8 w 31"/>
                <a:gd name="T11" fmla="*/ 31 h 31"/>
                <a:gd name="T12" fmla="*/ 11 w 31"/>
                <a:gd name="T13" fmla="*/ 31 h 31"/>
                <a:gd name="T14" fmla="*/ 31 w 31"/>
                <a:gd name="T15" fmla="*/ 11 h 31"/>
                <a:gd name="T16" fmla="*/ 31 w 31"/>
                <a:gd name="T17" fmla="*/ 9 h 31"/>
                <a:gd name="T18" fmla="*/ 31 w 31"/>
                <a:gd name="T19" fmla="*/ 6 h 31"/>
                <a:gd name="T20" fmla="*/ 31 w 31"/>
                <a:gd name="T21" fmla="*/ 3 h 31"/>
                <a:gd name="T22" fmla="*/ 28 w 31"/>
                <a:gd name="T23" fmla="*/ 0 h 31"/>
                <a:gd name="T24" fmla="*/ 25 w 31"/>
                <a:gd name="T25" fmla="*/ 0 h 31"/>
                <a:gd name="T26" fmla="*/ 22 w 31"/>
                <a:gd name="T27" fmla="*/ 3 h 31"/>
                <a:gd name="T28" fmla="*/ 3 w 31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1"/>
                <a:gd name="T47" fmla="*/ 31 w 31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27" name="Freeform 1536"/>
            <p:cNvSpPr>
              <a:spLocks/>
            </p:cNvSpPr>
            <p:nvPr/>
          </p:nvSpPr>
          <p:spPr bwMode="auto">
            <a:xfrm>
              <a:off x="3239" y="2336"/>
              <a:ext cx="28" cy="30"/>
            </a:xfrm>
            <a:custGeom>
              <a:avLst/>
              <a:gdLst>
                <a:gd name="T0" fmla="*/ 3 w 28"/>
                <a:gd name="T1" fmla="*/ 22 h 30"/>
                <a:gd name="T2" fmla="*/ 0 w 28"/>
                <a:gd name="T3" fmla="*/ 25 h 30"/>
                <a:gd name="T4" fmla="*/ 0 w 28"/>
                <a:gd name="T5" fmla="*/ 28 h 30"/>
                <a:gd name="T6" fmla="*/ 3 w 28"/>
                <a:gd name="T7" fmla="*/ 30 h 30"/>
                <a:gd name="T8" fmla="*/ 6 w 28"/>
                <a:gd name="T9" fmla="*/ 30 h 30"/>
                <a:gd name="T10" fmla="*/ 9 w 28"/>
                <a:gd name="T11" fmla="*/ 30 h 30"/>
                <a:gd name="T12" fmla="*/ 12 w 28"/>
                <a:gd name="T13" fmla="*/ 30 h 30"/>
                <a:gd name="T14" fmla="*/ 28 w 28"/>
                <a:gd name="T15" fmla="*/ 11 h 30"/>
                <a:gd name="T16" fmla="*/ 28 w 28"/>
                <a:gd name="T17" fmla="*/ 8 h 30"/>
                <a:gd name="T18" fmla="*/ 28 w 28"/>
                <a:gd name="T19" fmla="*/ 5 h 30"/>
                <a:gd name="T20" fmla="*/ 28 w 28"/>
                <a:gd name="T21" fmla="*/ 2 h 30"/>
                <a:gd name="T22" fmla="*/ 26 w 28"/>
                <a:gd name="T23" fmla="*/ 0 h 30"/>
                <a:gd name="T24" fmla="*/ 23 w 28"/>
                <a:gd name="T25" fmla="*/ 0 h 30"/>
                <a:gd name="T26" fmla="*/ 20 w 28"/>
                <a:gd name="T27" fmla="*/ 2 h 30"/>
                <a:gd name="T28" fmla="*/ 3 w 28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28" name="Freeform 1537"/>
            <p:cNvSpPr>
              <a:spLocks/>
            </p:cNvSpPr>
            <p:nvPr/>
          </p:nvSpPr>
          <p:spPr bwMode="auto">
            <a:xfrm>
              <a:off x="3256" y="2327"/>
              <a:ext cx="23" cy="20"/>
            </a:xfrm>
            <a:custGeom>
              <a:avLst/>
              <a:gdLst>
                <a:gd name="T0" fmla="*/ 3 w 23"/>
                <a:gd name="T1" fmla="*/ 11 h 20"/>
                <a:gd name="T2" fmla="*/ 0 w 23"/>
                <a:gd name="T3" fmla="*/ 14 h 20"/>
                <a:gd name="T4" fmla="*/ 0 w 23"/>
                <a:gd name="T5" fmla="*/ 17 h 20"/>
                <a:gd name="T6" fmla="*/ 3 w 23"/>
                <a:gd name="T7" fmla="*/ 20 h 20"/>
                <a:gd name="T8" fmla="*/ 6 w 23"/>
                <a:gd name="T9" fmla="*/ 20 h 20"/>
                <a:gd name="T10" fmla="*/ 9 w 23"/>
                <a:gd name="T11" fmla="*/ 20 h 20"/>
                <a:gd name="T12" fmla="*/ 11 w 23"/>
                <a:gd name="T13" fmla="*/ 20 h 20"/>
                <a:gd name="T14" fmla="*/ 23 w 23"/>
                <a:gd name="T15" fmla="*/ 11 h 20"/>
                <a:gd name="T16" fmla="*/ 23 w 23"/>
                <a:gd name="T17" fmla="*/ 9 h 20"/>
                <a:gd name="T18" fmla="*/ 23 w 23"/>
                <a:gd name="T19" fmla="*/ 6 h 20"/>
                <a:gd name="T20" fmla="*/ 23 w 23"/>
                <a:gd name="T21" fmla="*/ 3 h 20"/>
                <a:gd name="T22" fmla="*/ 20 w 23"/>
                <a:gd name="T23" fmla="*/ 0 h 20"/>
                <a:gd name="T24" fmla="*/ 17 w 23"/>
                <a:gd name="T25" fmla="*/ 0 h 20"/>
                <a:gd name="T26" fmla="*/ 14 w 23"/>
                <a:gd name="T27" fmla="*/ 3 h 20"/>
                <a:gd name="T28" fmla="*/ 3 w 23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29" name="Freeform 1538"/>
            <p:cNvSpPr>
              <a:spLocks/>
            </p:cNvSpPr>
            <p:nvPr/>
          </p:nvSpPr>
          <p:spPr bwMode="auto">
            <a:xfrm>
              <a:off x="3267" y="2319"/>
              <a:ext cx="28" cy="19"/>
            </a:xfrm>
            <a:custGeom>
              <a:avLst/>
              <a:gdLst>
                <a:gd name="T0" fmla="*/ 6 w 28"/>
                <a:gd name="T1" fmla="*/ 8 h 19"/>
                <a:gd name="T2" fmla="*/ 3 w 28"/>
                <a:gd name="T3" fmla="*/ 11 h 19"/>
                <a:gd name="T4" fmla="*/ 0 w 28"/>
                <a:gd name="T5" fmla="*/ 14 h 19"/>
                <a:gd name="T6" fmla="*/ 0 w 28"/>
                <a:gd name="T7" fmla="*/ 17 h 19"/>
                <a:gd name="T8" fmla="*/ 3 w 28"/>
                <a:gd name="T9" fmla="*/ 19 h 19"/>
                <a:gd name="T10" fmla="*/ 6 w 28"/>
                <a:gd name="T11" fmla="*/ 19 h 19"/>
                <a:gd name="T12" fmla="*/ 9 w 28"/>
                <a:gd name="T13" fmla="*/ 19 h 19"/>
                <a:gd name="T14" fmla="*/ 25 w 28"/>
                <a:gd name="T15" fmla="*/ 11 h 19"/>
                <a:gd name="T16" fmla="*/ 28 w 28"/>
                <a:gd name="T17" fmla="*/ 11 h 19"/>
                <a:gd name="T18" fmla="*/ 28 w 28"/>
                <a:gd name="T19" fmla="*/ 8 h 19"/>
                <a:gd name="T20" fmla="*/ 28 w 28"/>
                <a:gd name="T21" fmla="*/ 5 h 19"/>
                <a:gd name="T22" fmla="*/ 28 w 28"/>
                <a:gd name="T23" fmla="*/ 3 h 19"/>
                <a:gd name="T24" fmla="*/ 25 w 28"/>
                <a:gd name="T25" fmla="*/ 0 h 19"/>
                <a:gd name="T26" fmla="*/ 23 w 28"/>
                <a:gd name="T27" fmla="*/ 0 h 19"/>
                <a:gd name="T28" fmla="*/ 6 w 28"/>
                <a:gd name="T29" fmla="*/ 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6" y="8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30" name="Freeform 1539"/>
            <p:cNvSpPr>
              <a:spLocks/>
            </p:cNvSpPr>
            <p:nvPr/>
          </p:nvSpPr>
          <p:spPr bwMode="auto">
            <a:xfrm>
              <a:off x="3284" y="2310"/>
              <a:ext cx="20" cy="20"/>
            </a:xfrm>
            <a:custGeom>
              <a:avLst/>
              <a:gdLst>
                <a:gd name="T0" fmla="*/ 3 w 20"/>
                <a:gd name="T1" fmla="*/ 12 h 20"/>
                <a:gd name="T2" fmla="*/ 0 w 20"/>
                <a:gd name="T3" fmla="*/ 14 h 20"/>
                <a:gd name="T4" fmla="*/ 0 w 20"/>
                <a:gd name="T5" fmla="*/ 17 h 20"/>
                <a:gd name="T6" fmla="*/ 3 w 20"/>
                <a:gd name="T7" fmla="*/ 20 h 20"/>
                <a:gd name="T8" fmla="*/ 6 w 20"/>
                <a:gd name="T9" fmla="*/ 20 h 20"/>
                <a:gd name="T10" fmla="*/ 8 w 20"/>
                <a:gd name="T11" fmla="*/ 20 h 20"/>
                <a:gd name="T12" fmla="*/ 11 w 20"/>
                <a:gd name="T13" fmla="*/ 20 h 20"/>
                <a:gd name="T14" fmla="*/ 20 w 20"/>
                <a:gd name="T15" fmla="*/ 12 h 20"/>
                <a:gd name="T16" fmla="*/ 20 w 20"/>
                <a:gd name="T17" fmla="*/ 9 h 20"/>
                <a:gd name="T18" fmla="*/ 20 w 20"/>
                <a:gd name="T19" fmla="*/ 6 h 20"/>
                <a:gd name="T20" fmla="*/ 20 w 20"/>
                <a:gd name="T21" fmla="*/ 3 h 20"/>
                <a:gd name="T22" fmla="*/ 17 w 20"/>
                <a:gd name="T23" fmla="*/ 0 h 20"/>
                <a:gd name="T24" fmla="*/ 14 w 20"/>
                <a:gd name="T25" fmla="*/ 0 h 20"/>
                <a:gd name="T26" fmla="*/ 11 w 20"/>
                <a:gd name="T27" fmla="*/ 3 h 20"/>
                <a:gd name="T28" fmla="*/ 3 w 20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3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31" name="Line 1540"/>
            <p:cNvSpPr>
              <a:spLocks noChangeShapeType="1"/>
            </p:cNvSpPr>
            <p:nvPr/>
          </p:nvSpPr>
          <p:spPr bwMode="auto">
            <a:xfrm>
              <a:off x="3298" y="23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32" name="Freeform 1541"/>
            <p:cNvSpPr>
              <a:spLocks/>
            </p:cNvSpPr>
            <p:nvPr/>
          </p:nvSpPr>
          <p:spPr bwMode="auto">
            <a:xfrm>
              <a:off x="3312" y="2299"/>
              <a:ext cx="20" cy="23"/>
            </a:xfrm>
            <a:custGeom>
              <a:avLst/>
              <a:gdLst>
                <a:gd name="T0" fmla="*/ 3 w 20"/>
                <a:gd name="T1" fmla="*/ 14 h 23"/>
                <a:gd name="T2" fmla="*/ 0 w 20"/>
                <a:gd name="T3" fmla="*/ 17 h 23"/>
                <a:gd name="T4" fmla="*/ 0 w 20"/>
                <a:gd name="T5" fmla="*/ 20 h 23"/>
                <a:gd name="T6" fmla="*/ 3 w 20"/>
                <a:gd name="T7" fmla="*/ 23 h 23"/>
                <a:gd name="T8" fmla="*/ 6 w 20"/>
                <a:gd name="T9" fmla="*/ 23 h 23"/>
                <a:gd name="T10" fmla="*/ 8 w 20"/>
                <a:gd name="T11" fmla="*/ 23 h 23"/>
                <a:gd name="T12" fmla="*/ 11 w 20"/>
                <a:gd name="T13" fmla="*/ 23 h 23"/>
                <a:gd name="T14" fmla="*/ 20 w 20"/>
                <a:gd name="T15" fmla="*/ 11 h 23"/>
                <a:gd name="T16" fmla="*/ 20 w 20"/>
                <a:gd name="T17" fmla="*/ 9 h 23"/>
                <a:gd name="T18" fmla="*/ 20 w 20"/>
                <a:gd name="T19" fmla="*/ 6 h 23"/>
                <a:gd name="T20" fmla="*/ 20 w 20"/>
                <a:gd name="T21" fmla="*/ 3 h 23"/>
                <a:gd name="T22" fmla="*/ 17 w 20"/>
                <a:gd name="T23" fmla="*/ 0 h 23"/>
                <a:gd name="T24" fmla="*/ 14 w 20"/>
                <a:gd name="T25" fmla="*/ 0 h 23"/>
                <a:gd name="T26" fmla="*/ 11 w 20"/>
                <a:gd name="T27" fmla="*/ 3 h 23"/>
                <a:gd name="T28" fmla="*/ 3 w 20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3"/>
                <a:gd name="T47" fmla="*/ 20 w 2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33" name="Freeform 1542"/>
            <p:cNvSpPr>
              <a:spLocks/>
            </p:cNvSpPr>
            <p:nvPr/>
          </p:nvSpPr>
          <p:spPr bwMode="auto">
            <a:xfrm>
              <a:off x="3320" y="2299"/>
              <a:ext cx="31" cy="23"/>
            </a:xfrm>
            <a:custGeom>
              <a:avLst/>
              <a:gdLst>
                <a:gd name="T0" fmla="*/ 12 w 31"/>
                <a:gd name="T1" fmla="*/ 3 h 23"/>
                <a:gd name="T2" fmla="*/ 9 w 31"/>
                <a:gd name="T3" fmla="*/ 0 h 23"/>
                <a:gd name="T4" fmla="*/ 6 w 31"/>
                <a:gd name="T5" fmla="*/ 0 h 23"/>
                <a:gd name="T6" fmla="*/ 3 w 31"/>
                <a:gd name="T7" fmla="*/ 3 h 23"/>
                <a:gd name="T8" fmla="*/ 0 w 31"/>
                <a:gd name="T9" fmla="*/ 6 h 23"/>
                <a:gd name="T10" fmla="*/ 0 w 31"/>
                <a:gd name="T11" fmla="*/ 9 h 23"/>
                <a:gd name="T12" fmla="*/ 3 w 31"/>
                <a:gd name="T13" fmla="*/ 11 h 23"/>
                <a:gd name="T14" fmla="*/ 23 w 31"/>
                <a:gd name="T15" fmla="*/ 23 h 23"/>
                <a:gd name="T16" fmla="*/ 26 w 31"/>
                <a:gd name="T17" fmla="*/ 23 h 23"/>
                <a:gd name="T18" fmla="*/ 28 w 31"/>
                <a:gd name="T19" fmla="*/ 23 h 23"/>
                <a:gd name="T20" fmla="*/ 31 w 31"/>
                <a:gd name="T21" fmla="*/ 23 h 23"/>
                <a:gd name="T22" fmla="*/ 31 w 31"/>
                <a:gd name="T23" fmla="*/ 20 h 23"/>
                <a:gd name="T24" fmla="*/ 31 w 31"/>
                <a:gd name="T25" fmla="*/ 17 h 23"/>
                <a:gd name="T26" fmla="*/ 31 w 31"/>
                <a:gd name="T27" fmla="*/ 14 h 23"/>
                <a:gd name="T28" fmla="*/ 12 w 31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3"/>
                <a:gd name="T47" fmla="*/ 31 w 31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3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34" name="Line 1543"/>
            <p:cNvSpPr>
              <a:spLocks noChangeShapeType="1"/>
            </p:cNvSpPr>
            <p:nvPr/>
          </p:nvSpPr>
          <p:spPr bwMode="auto">
            <a:xfrm>
              <a:off x="3346" y="231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35" name="Line 1544"/>
            <p:cNvSpPr>
              <a:spLocks noChangeShapeType="1"/>
            </p:cNvSpPr>
            <p:nvPr/>
          </p:nvSpPr>
          <p:spPr bwMode="auto">
            <a:xfrm>
              <a:off x="3354" y="2316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36" name="Freeform 1545"/>
            <p:cNvSpPr>
              <a:spLocks/>
            </p:cNvSpPr>
            <p:nvPr/>
          </p:nvSpPr>
          <p:spPr bwMode="auto">
            <a:xfrm>
              <a:off x="3368" y="2319"/>
              <a:ext cx="20" cy="19"/>
            </a:xfrm>
            <a:custGeom>
              <a:avLst/>
              <a:gdLst>
                <a:gd name="T0" fmla="*/ 11 w 20"/>
                <a:gd name="T1" fmla="*/ 3 h 19"/>
                <a:gd name="T2" fmla="*/ 8 w 20"/>
                <a:gd name="T3" fmla="*/ 0 h 19"/>
                <a:gd name="T4" fmla="*/ 6 w 20"/>
                <a:gd name="T5" fmla="*/ 0 h 19"/>
                <a:gd name="T6" fmla="*/ 3 w 20"/>
                <a:gd name="T7" fmla="*/ 3 h 19"/>
                <a:gd name="T8" fmla="*/ 0 w 20"/>
                <a:gd name="T9" fmla="*/ 5 h 19"/>
                <a:gd name="T10" fmla="*/ 0 w 20"/>
                <a:gd name="T11" fmla="*/ 8 h 19"/>
                <a:gd name="T12" fmla="*/ 3 w 20"/>
                <a:gd name="T13" fmla="*/ 11 h 19"/>
                <a:gd name="T14" fmla="*/ 11 w 20"/>
                <a:gd name="T15" fmla="*/ 19 h 19"/>
                <a:gd name="T16" fmla="*/ 14 w 20"/>
                <a:gd name="T17" fmla="*/ 19 h 19"/>
                <a:gd name="T18" fmla="*/ 17 w 20"/>
                <a:gd name="T19" fmla="*/ 19 h 19"/>
                <a:gd name="T20" fmla="*/ 20 w 20"/>
                <a:gd name="T21" fmla="*/ 19 h 19"/>
                <a:gd name="T22" fmla="*/ 20 w 20"/>
                <a:gd name="T23" fmla="*/ 17 h 19"/>
                <a:gd name="T24" fmla="*/ 20 w 20"/>
                <a:gd name="T25" fmla="*/ 14 h 19"/>
                <a:gd name="T26" fmla="*/ 20 w 20"/>
                <a:gd name="T27" fmla="*/ 11 h 19"/>
                <a:gd name="T28" fmla="*/ 11 w 20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9"/>
                <a:gd name="T47" fmla="*/ 20 w 2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37" name="Line 1546"/>
            <p:cNvSpPr>
              <a:spLocks noChangeShapeType="1"/>
            </p:cNvSpPr>
            <p:nvPr/>
          </p:nvSpPr>
          <p:spPr bwMode="auto">
            <a:xfrm>
              <a:off x="3382" y="2333"/>
              <a:ext cx="2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38" name="Freeform 1547"/>
            <p:cNvSpPr>
              <a:spLocks/>
            </p:cNvSpPr>
            <p:nvPr/>
          </p:nvSpPr>
          <p:spPr bwMode="auto">
            <a:xfrm>
              <a:off x="3396" y="2336"/>
              <a:ext cx="28" cy="30"/>
            </a:xfrm>
            <a:custGeom>
              <a:avLst/>
              <a:gdLst>
                <a:gd name="T0" fmla="*/ 11 w 28"/>
                <a:gd name="T1" fmla="*/ 2 h 30"/>
                <a:gd name="T2" fmla="*/ 8 w 28"/>
                <a:gd name="T3" fmla="*/ 0 h 30"/>
                <a:gd name="T4" fmla="*/ 6 w 28"/>
                <a:gd name="T5" fmla="*/ 0 h 30"/>
                <a:gd name="T6" fmla="*/ 3 w 28"/>
                <a:gd name="T7" fmla="*/ 2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20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8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39" name="Line 1548"/>
            <p:cNvSpPr>
              <a:spLocks noChangeShapeType="1"/>
            </p:cNvSpPr>
            <p:nvPr/>
          </p:nvSpPr>
          <p:spPr bwMode="auto">
            <a:xfrm>
              <a:off x="3418" y="2361"/>
              <a:ext cx="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40" name="Freeform 1549"/>
            <p:cNvSpPr>
              <a:spLocks/>
            </p:cNvSpPr>
            <p:nvPr/>
          </p:nvSpPr>
          <p:spPr bwMode="auto">
            <a:xfrm>
              <a:off x="3421" y="2375"/>
              <a:ext cx="31" cy="28"/>
            </a:xfrm>
            <a:custGeom>
              <a:avLst/>
              <a:gdLst>
                <a:gd name="T0" fmla="*/ 11 w 31"/>
                <a:gd name="T1" fmla="*/ 3 h 28"/>
                <a:gd name="T2" fmla="*/ 9 w 31"/>
                <a:gd name="T3" fmla="*/ 0 h 28"/>
                <a:gd name="T4" fmla="*/ 6 w 31"/>
                <a:gd name="T5" fmla="*/ 0 h 28"/>
                <a:gd name="T6" fmla="*/ 3 w 31"/>
                <a:gd name="T7" fmla="*/ 3 h 28"/>
                <a:gd name="T8" fmla="*/ 0 w 31"/>
                <a:gd name="T9" fmla="*/ 5 h 28"/>
                <a:gd name="T10" fmla="*/ 0 w 31"/>
                <a:gd name="T11" fmla="*/ 8 h 28"/>
                <a:gd name="T12" fmla="*/ 3 w 31"/>
                <a:gd name="T13" fmla="*/ 11 h 28"/>
                <a:gd name="T14" fmla="*/ 23 w 31"/>
                <a:gd name="T15" fmla="*/ 28 h 28"/>
                <a:gd name="T16" fmla="*/ 25 w 31"/>
                <a:gd name="T17" fmla="*/ 28 h 28"/>
                <a:gd name="T18" fmla="*/ 28 w 31"/>
                <a:gd name="T19" fmla="*/ 28 h 28"/>
                <a:gd name="T20" fmla="*/ 31 w 31"/>
                <a:gd name="T21" fmla="*/ 28 h 28"/>
                <a:gd name="T22" fmla="*/ 31 w 31"/>
                <a:gd name="T23" fmla="*/ 25 h 28"/>
                <a:gd name="T24" fmla="*/ 31 w 31"/>
                <a:gd name="T25" fmla="*/ 22 h 28"/>
                <a:gd name="T26" fmla="*/ 31 w 31"/>
                <a:gd name="T27" fmla="*/ 19 h 28"/>
                <a:gd name="T28" fmla="*/ 11 w 31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8"/>
                <a:gd name="T47" fmla="*/ 31 w 31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8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41" name="Line 1550"/>
            <p:cNvSpPr>
              <a:spLocks noChangeShapeType="1"/>
            </p:cNvSpPr>
            <p:nvPr/>
          </p:nvSpPr>
          <p:spPr bwMode="auto">
            <a:xfrm>
              <a:off x="3446" y="2397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42" name="Freeform 1551"/>
            <p:cNvSpPr>
              <a:spLocks/>
            </p:cNvSpPr>
            <p:nvPr/>
          </p:nvSpPr>
          <p:spPr bwMode="auto">
            <a:xfrm>
              <a:off x="3449" y="2419"/>
              <a:ext cx="28" cy="40"/>
            </a:xfrm>
            <a:custGeom>
              <a:avLst/>
              <a:gdLst>
                <a:gd name="T0" fmla="*/ 11 w 28"/>
                <a:gd name="T1" fmla="*/ 3 h 40"/>
                <a:gd name="T2" fmla="*/ 9 w 28"/>
                <a:gd name="T3" fmla="*/ 0 h 40"/>
                <a:gd name="T4" fmla="*/ 6 w 28"/>
                <a:gd name="T5" fmla="*/ 0 h 40"/>
                <a:gd name="T6" fmla="*/ 3 w 28"/>
                <a:gd name="T7" fmla="*/ 3 h 40"/>
                <a:gd name="T8" fmla="*/ 0 w 28"/>
                <a:gd name="T9" fmla="*/ 6 h 40"/>
                <a:gd name="T10" fmla="*/ 0 w 28"/>
                <a:gd name="T11" fmla="*/ 9 h 40"/>
                <a:gd name="T12" fmla="*/ 3 w 28"/>
                <a:gd name="T13" fmla="*/ 12 h 40"/>
                <a:gd name="T14" fmla="*/ 20 w 28"/>
                <a:gd name="T15" fmla="*/ 40 h 40"/>
                <a:gd name="T16" fmla="*/ 22 w 28"/>
                <a:gd name="T17" fmla="*/ 40 h 40"/>
                <a:gd name="T18" fmla="*/ 25 w 28"/>
                <a:gd name="T19" fmla="*/ 40 h 40"/>
                <a:gd name="T20" fmla="*/ 28 w 28"/>
                <a:gd name="T21" fmla="*/ 40 h 40"/>
                <a:gd name="T22" fmla="*/ 28 w 28"/>
                <a:gd name="T23" fmla="*/ 37 h 40"/>
                <a:gd name="T24" fmla="*/ 28 w 28"/>
                <a:gd name="T25" fmla="*/ 34 h 40"/>
                <a:gd name="T26" fmla="*/ 28 w 28"/>
                <a:gd name="T27" fmla="*/ 31 h 40"/>
                <a:gd name="T28" fmla="*/ 11 w 28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11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43" name="Line 1552"/>
            <p:cNvSpPr>
              <a:spLocks noChangeShapeType="1"/>
            </p:cNvSpPr>
            <p:nvPr/>
          </p:nvSpPr>
          <p:spPr bwMode="auto">
            <a:xfrm>
              <a:off x="3471" y="2453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44" name="Freeform 1553"/>
            <p:cNvSpPr>
              <a:spLocks/>
            </p:cNvSpPr>
            <p:nvPr/>
          </p:nvSpPr>
          <p:spPr bwMode="auto">
            <a:xfrm>
              <a:off x="3477" y="2473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6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20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45" name="Line 1554"/>
            <p:cNvSpPr>
              <a:spLocks noChangeShapeType="1"/>
            </p:cNvSpPr>
            <p:nvPr/>
          </p:nvSpPr>
          <p:spPr bwMode="auto">
            <a:xfrm>
              <a:off x="3499" y="2506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46" name="Freeform 1555"/>
            <p:cNvSpPr>
              <a:spLocks/>
            </p:cNvSpPr>
            <p:nvPr/>
          </p:nvSpPr>
          <p:spPr bwMode="auto">
            <a:xfrm>
              <a:off x="3505" y="2529"/>
              <a:ext cx="28" cy="36"/>
            </a:xfrm>
            <a:custGeom>
              <a:avLst/>
              <a:gdLst>
                <a:gd name="T0" fmla="*/ 11 w 28"/>
                <a:gd name="T1" fmla="*/ 2 h 36"/>
                <a:gd name="T2" fmla="*/ 8 w 28"/>
                <a:gd name="T3" fmla="*/ 0 h 36"/>
                <a:gd name="T4" fmla="*/ 6 w 28"/>
                <a:gd name="T5" fmla="*/ 0 h 36"/>
                <a:gd name="T6" fmla="*/ 3 w 28"/>
                <a:gd name="T7" fmla="*/ 2 h 36"/>
                <a:gd name="T8" fmla="*/ 0 w 28"/>
                <a:gd name="T9" fmla="*/ 5 h 36"/>
                <a:gd name="T10" fmla="*/ 0 w 28"/>
                <a:gd name="T11" fmla="*/ 8 h 36"/>
                <a:gd name="T12" fmla="*/ 3 w 28"/>
                <a:gd name="T13" fmla="*/ 11 h 36"/>
                <a:gd name="T14" fmla="*/ 20 w 28"/>
                <a:gd name="T15" fmla="*/ 36 h 36"/>
                <a:gd name="T16" fmla="*/ 22 w 28"/>
                <a:gd name="T17" fmla="*/ 36 h 36"/>
                <a:gd name="T18" fmla="*/ 25 w 28"/>
                <a:gd name="T19" fmla="*/ 36 h 36"/>
                <a:gd name="T20" fmla="*/ 28 w 28"/>
                <a:gd name="T21" fmla="*/ 36 h 36"/>
                <a:gd name="T22" fmla="*/ 28 w 28"/>
                <a:gd name="T23" fmla="*/ 33 h 36"/>
                <a:gd name="T24" fmla="*/ 28 w 28"/>
                <a:gd name="T25" fmla="*/ 30 h 36"/>
                <a:gd name="T26" fmla="*/ 28 w 28"/>
                <a:gd name="T27" fmla="*/ 28 h 36"/>
                <a:gd name="T28" fmla="*/ 11 w 28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47" name="Line 1556"/>
            <p:cNvSpPr>
              <a:spLocks noChangeShapeType="1"/>
            </p:cNvSpPr>
            <p:nvPr/>
          </p:nvSpPr>
          <p:spPr bwMode="auto">
            <a:xfrm>
              <a:off x="3527" y="2559"/>
              <a:ext cx="12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48" name="Line 1557"/>
            <p:cNvSpPr>
              <a:spLocks noChangeShapeType="1"/>
            </p:cNvSpPr>
            <p:nvPr/>
          </p:nvSpPr>
          <p:spPr bwMode="auto">
            <a:xfrm>
              <a:off x="3539" y="2596"/>
              <a:ext cx="1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49" name="Line 1558"/>
            <p:cNvSpPr>
              <a:spLocks noChangeShapeType="1"/>
            </p:cNvSpPr>
            <p:nvPr/>
          </p:nvSpPr>
          <p:spPr bwMode="auto">
            <a:xfrm>
              <a:off x="3555" y="2632"/>
              <a:ext cx="3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50" name="Freeform 1559"/>
            <p:cNvSpPr>
              <a:spLocks/>
            </p:cNvSpPr>
            <p:nvPr/>
          </p:nvSpPr>
          <p:spPr bwMode="auto">
            <a:xfrm>
              <a:off x="3553" y="2654"/>
              <a:ext cx="33" cy="48"/>
            </a:xfrm>
            <a:custGeom>
              <a:avLst/>
              <a:gdLst>
                <a:gd name="T0" fmla="*/ 11 w 33"/>
                <a:gd name="T1" fmla="*/ 3 h 48"/>
                <a:gd name="T2" fmla="*/ 8 w 33"/>
                <a:gd name="T3" fmla="*/ 0 h 48"/>
                <a:gd name="T4" fmla="*/ 5 w 33"/>
                <a:gd name="T5" fmla="*/ 0 h 48"/>
                <a:gd name="T6" fmla="*/ 2 w 33"/>
                <a:gd name="T7" fmla="*/ 3 h 48"/>
                <a:gd name="T8" fmla="*/ 0 w 33"/>
                <a:gd name="T9" fmla="*/ 6 h 48"/>
                <a:gd name="T10" fmla="*/ 0 w 33"/>
                <a:gd name="T11" fmla="*/ 9 h 48"/>
                <a:gd name="T12" fmla="*/ 2 w 33"/>
                <a:gd name="T13" fmla="*/ 12 h 48"/>
                <a:gd name="T14" fmla="*/ 25 w 33"/>
                <a:gd name="T15" fmla="*/ 48 h 48"/>
                <a:gd name="T16" fmla="*/ 28 w 33"/>
                <a:gd name="T17" fmla="*/ 48 h 48"/>
                <a:gd name="T18" fmla="*/ 30 w 33"/>
                <a:gd name="T19" fmla="*/ 48 h 48"/>
                <a:gd name="T20" fmla="*/ 33 w 33"/>
                <a:gd name="T21" fmla="*/ 48 h 48"/>
                <a:gd name="T22" fmla="*/ 33 w 33"/>
                <a:gd name="T23" fmla="*/ 45 h 48"/>
                <a:gd name="T24" fmla="*/ 33 w 33"/>
                <a:gd name="T25" fmla="*/ 42 h 48"/>
                <a:gd name="T26" fmla="*/ 33 w 33"/>
                <a:gd name="T27" fmla="*/ 40 h 48"/>
                <a:gd name="T28" fmla="*/ 11 w 33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48"/>
                <a:gd name="T47" fmla="*/ 33 w 33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51" name="Freeform 1560"/>
            <p:cNvSpPr>
              <a:spLocks/>
            </p:cNvSpPr>
            <p:nvPr/>
          </p:nvSpPr>
          <p:spPr bwMode="auto">
            <a:xfrm>
              <a:off x="3575" y="2654"/>
              <a:ext cx="28" cy="48"/>
            </a:xfrm>
            <a:custGeom>
              <a:avLst/>
              <a:gdLst>
                <a:gd name="T0" fmla="*/ 0 w 28"/>
                <a:gd name="T1" fmla="*/ 42 h 48"/>
                <a:gd name="T2" fmla="*/ 0 w 28"/>
                <a:gd name="T3" fmla="*/ 45 h 48"/>
                <a:gd name="T4" fmla="*/ 3 w 28"/>
                <a:gd name="T5" fmla="*/ 48 h 48"/>
                <a:gd name="T6" fmla="*/ 6 w 28"/>
                <a:gd name="T7" fmla="*/ 48 h 48"/>
                <a:gd name="T8" fmla="*/ 8 w 28"/>
                <a:gd name="T9" fmla="*/ 48 h 48"/>
                <a:gd name="T10" fmla="*/ 11 w 28"/>
                <a:gd name="T11" fmla="*/ 48 h 48"/>
                <a:gd name="T12" fmla="*/ 11 w 28"/>
                <a:gd name="T13" fmla="*/ 45 h 48"/>
                <a:gd name="T14" fmla="*/ 28 w 28"/>
                <a:gd name="T15" fmla="*/ 9 h 48"/>
                <a:gd name="T16" fmla="*/ 28 w 28"/>
                <a:gd name="T17" fmla="*/ 6 h 48"/>
                <a:gd name="T18" fmla="*/ 28 w 28"/>
                <a:gd name="T19" fmla="*/ 3 h 48"/>
                <a:gd name="T20" fmla="*/ 25 w 28"/>
                <a:gd name="T21" fmla="*/ 0 h 48"/>
                <a:gd name="T22" fmla="*/ 22 w 28"/>
                <a:gd name="T23" fmla="*/ 0 h 48"/>
                <a:gd name="T24" fmla="*/ 20 w 28"/>
                <a:gd name="T25" fmla="*/ 3 h 48"/>
                <a:gd name="T26" fmla="*/ 17 w 28"/>
                <a:gd name="T27" fmla="*/ 6 h 48"/>
                <a:gd name="T28" fmla="*/ 0 w 28"/>
                <a:gd name="T29" fmla="*/ 42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8"/>
                <a:gd name="T47" fmla="*/ 28 w 28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8">
                  <a:moveTo>
                    <a:pt x="0" y="42"/>
                  </a:moveTo>
                  <a:lnTo>
                    <a:pt x="0" y="45"/>
                  </a:lnTo>
                  <a:lnTo>
                    <a:pt x="3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52" name="Line 1561"/>
            <p:cNvSpPr>
              <a:spLocks noChangeShapeType="1"/>
            </p:cNvSpPr>
            <p:nvPr/>
          </p:nvSpPr>
          <p:spPr bwMode="auto">
            <a:xfrm flipV="1">
              <a:off x="3597" y="2632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53" name="Line 1562"/>
            <p:cNvSpPr>
              <a:spLocks noChangeShapeType="1"/>
            </p:cNvSpPr>
            <p:nvPr/>
          </p:nvSpPr>
          <p:spPr bwMode="auto">
            <a:xfrm flipV="1">
              <a:off x="3609" y="2596"/>
              <a:ext cx="14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54" name="Line 1563"/>
            <p:cNvSpPr>
              <a:spLocks noChangeShapeType="1"/>
            </p:cNvSpPr>
            <p:nvPr/>
          </p:nvSpPr>
          <p:spPr bwMode="auto">
            <a:xfrm flipV="1">
              <a:off x="3623" y="2559"/>
              <a:ext cx="14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55" name="Freeform 1564"/>
            <p:cNvSpPr>
              <a:spLocks/>
            </p:cNvSpPr>
            <p:nvPr/>
          </p:nvSpPr>
          <p:spPr bwMode="auto">
            <a:xfrm>
              <a:off x="3631" y="2529"/>
              <a:ext cx="25" cy="36"/>
            </a:xfrm>
            <a:custGeom>
              <a:avLst/>
              <a:gdLst>
                <a:gd name="T0" fmla="*/ 3 w 25"/>
                <a:gd name="T1" fmla="*/ 28 h 36"/>
                <a:gd name="T2" fmla="*/ 0 w 25"/>
                <a:gd name="T3" fmla="*/ 30 h 36"/>
                <a:gd name="T4" fmla="*/ 0 w 25"/>
                <a:gd name="T5" fmla="*/ 33 h 36"/>
                <a:gd name="T6" fmla="*/ 3 w 25"/>
                <a:gd name="T7" fmla="*/ 36 h 36"/>
                <a:gd name="T8" fmla="*/ 6 w 25"/>
                <a:gd name="T9" fmla="*/ 36 h 36"/>
                <a:gd name="T10" fmla="*/ 8 w 25"/>
                <a:gd name="T11" fmla="*/ 36 h 36"/>
                <a:gd name="T12" fmla="*/ 11 w 25"/>
                <a:gd name="T13" fmla="*/ 36 h 36"/>
                <a:gd name="T14" fmla="*/ 25 w 25"/>
                <a:gd name="T15" fmla="*/ 11 h 36"/>
                <a:gd name="T16" fmla="*/ 25 w 25"/>
                <a:gd name="T17" fmla="*/ 8 h 36"/>
                <a:gd name="T18" fmla="*/ 25 w 25"/>
                <a:gd name="T19" fmla="*/ 5 h 36"/>
                <a:gd name="T20" fmla="*/ 25 w 25"/>
                <a:gd name="T21" fmla="*/ 2 h 36"/>
                <a:gd name="T22" fmla="*/ 22 w 25"/>
                <a:gd name="T23" fmla="*/ 0 h 36"/>
                <a:gd name="T24" fmla="*/ 20 w 25"/>
                <a:gd name="T25" fmla="*/ 0 h 36"/>
                <a:gd name="T26" fmla="*/ 17 w 25"/>
                <a:gd name="T27" fmla="*/ 2 h 36"/>
                <a:gd name="T28" fmla="*/ 3 w 25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6"/>
                <a:gd name="T47" fmla="*/ 25 w 25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56" name="Line 1565"/>
            <p:cNvSpPr>
              <a:spLocks noChangeShapeType="1"/>
            </p:cNvSpPr>
            <p:nvPr/>
          </p:nvSpPr>
          <p:spPr bwMode="auto">
            <a:xfrm flipV="1">
              <a:off x="3651" y="2506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57" name="Freeform 1566"/>
            <p:cNvSpPr>
              <a:spLocks/>
            </p:cNvSpPr>
            <p:nvPr/>
          </p:nvSpPr>
          <p:spPr bwMode="auto">
            <a:xfrm>
              <a:off x="3656" y="2473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6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20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58" name="Line 1567"/>
            <p:cNvSpPr>
              <a:spLocks noChangeShapeType="1"/>
            </p:cNvSpPr>
            <p:nvPr/>
          </p:nvSpPr>
          <p:spPr bwMode="auto">
            <a:xfrm flipV="1">
              <a:off x="3678" y="2453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59" name="Freeform 1568"/>
            <p:cNvSpPr>
              <a:spLocks/>
            </p:cNvSpPr>
            <p:nvPr/>
          </p:nvSpPr>
          <p:spPr bwMode="auto">
            <a:xfrm>
              <a:off x="3684" y="2419"/>
              <a:ext cx="28" cy="40"/>
            </a:xfrm>
            <a:custGeom>
              <a:avLst/>
              <a:gdLst>
                <a:gd name="T0" fmla="*/ 3 w 28"/>
                <a:gd name="T1" fmla="*/ 31 h 40"/>
                <a:gd name="T2" fmla="*/ 0 w 28"/>
                <a:gd name="T3" fmla="*/ 34 h 40"/>
                <a:gd name="T4" fmla="*/ 0 w 28"/>
                <a:gd name="T5" fmla="*/ 37 h 40"/>
                <a:gd name="T6" fmla="*/ 3 w 28"/>
                <a:gd name="T7" fmla="*/ 40 h 40"/>
                <a:gd name="T8" fmla="*/ 6 w 28"/>
                <a:gd name="T9" fmla="*/ 40 h 40"/>
                <a:gd name="T10" fmla="*/ 8 w 28"/>
                <a:gd name="T11" fmla="*/ 40 h 40"/>
                <a:gd name="T12" fmla="*/ 11 w 28"/>
                <a:gd name="T13" fmla="*/ 40 h 40"/>
                <a:gd name="T14" fmla="*/ 28 w 28"/>
                <a:gd name="T15" fmla="*/ 12 h 40"/>
                <a:gd name="T16" fmla="*/ 28 w 28"/>
                <a:gd name="T17" fmla="*/ 9 h 40"/>
                <a:gd name="T18" fmla="*/ 28 w 28"/>
                <a:gd name="T19" fmla="*/ 6 h 40"/>
                <a:gd name="T20" fmla="*/ 28 w 28"/>
                <a:gd name="T21" fmla="*/ 3 h 40"/>
                <a:gd name="T22" fmla="*/ 25 w 28"/>
                <a:gd name="T23" fmla="*/ 0 h 40"/>
                <a:gd name="T24" fmla="*/ 22 w 28"/>
                <a:gd name="T25" fmla="*/ 0 h 40"/>
                <a:gd name="T26" fmla="*/ 20 w 28"/>
                <a:gd name="T27" fmla="*/ 3 h 40"/>
                <a:gd name="T28" fmla="*/ 3 w 28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60" name="Line 1569"/>
            <p:cNvSpPr>
              <a:spLocks noChangeShapeType="1"/>
            </p:cNvSpPr>
            <p:nvPr/>
          </p:nvSpPr>
          <p:spPr bwMode="auto">
            <a:xfrm flipV="1">
              <a:off x="3706" y="2397"/>
              <a:ext cx="1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61" name="Freeform 1570"/>
            <p:cNvSpPr>
              <a:spLocks/>
            </p:cNvSpPr>
            <p:nvPr/>
          </p:nvSpPr>
          <p:spPr bwMode="auto">
            <a:xfrm>
              <a:off x="3712" y="2375"/>
              <a:ext cx="28" cy="28"/>
            </a:xfrm>
            <a:custGeom>
              <a:avLst/>
              <a:gdLst>
                <a:gd name="T0" fmla="*/ 3 w 28"/>
                <a:gd name="T1" fmla="*/ 19 h 28"/>
                <a:gd name="T2" fmla="*/ 0 w 28"/>
                <a:gd name="T3" fmla="*/ 22 h 28"/>
                <a:gd name="T4" fmla="*/ 0 w 28"/>
                <a:gd name="T5" fmla="*/ 25 h 28"/>
                <a:gd name="T6" fmla="*/ 3 w 28"/>
                <a:gd name="T7" fmla="*/ 28 h 28"/>
                <a:gd name="T8" fmla="*/ 6 w 28"/>
                <a:gd name="T9" fmla="*/ 28 h 28"/>
                <a:gd name="T10" fmla="*/ 8 w 28"/>
                <a:gd name="T11" fmla="*/ 28 h 28"/>
                <a:gd name="T12" fmla="*/ 11 w 28"/>
                <a:gd name="T13" fmla="*/ 28 h 28"/>
                <a:gd name="T14" fmla="*/ 28 w 28"/>
                <a:gd name="T15" fmla="*/ 11 h 28"/>
                <a:gd name="T16" fmla="*/ 28 w 28"/>
                <a:gd name="T17" fmla="*/ 8 h 28"/>
                <a:gd name="T18" fmla="*/ 28 w 28"/>
                <a:gd name="T19" fmla="*/ 5 h 28"/>
                <a:gd name="T20" fmla="*/ 28 w 28"/>
                <a:gd name="T21" fmla="*/ 3 h 28"/>
                <a:gd name="T22" fmla="*/ 25 w 28"/>
                <a:gd name="T23" fmla="*/ 0 h 28"/>
                <a:gd name="T24" fmla="*/ 22 w 28"/>
                <a:gd name="T25" fmla="*/ 0 h 28"/>
                <a:gd name="T26" fmla="*/ 20 w 28"/>
                <a:gd name="T27" fmla="*/ 3 h 28"/>
                <a:gd name="T28" fmla="*/ 3 w 28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8"/>
                <a:gd name="T47" fmla="*/ 28 w 2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62" name="Freeform 1571"/>
            <p:cNvSpPr>
              <a:spLocks/>
            </p:cNvSpPr>
            <p:nvPr/>
          </p:nvSpPr>
          <p:spPr bwMode="auto">
            <a:xfrm>
              <a:off x="3729" y="2355"/>
              <a:ext cx="28" cy="31"/>
            </a:xfrm>
            <a:custGeom>
              <a:avLst/>
              <a:gdLst>
                <a:gd name="T0" fmla="*/ 3 w 28"/>
                <a:gd name="T1" fmla="*/ 23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5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19 w 28"/>
                <a:gd name="T27" fmla="*/ 3 h 31"/>
                <a:gd name="T28" fmla="*/ 3 w 28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63" name="Line 1572"/>
            <p:cNvSpPr>
              <a:spLocks noChangeShapeType="1"/>
            </p:cNvSpPr>
            <p:nvPr/>
          </p:nvSpPr>
          <p:spPr bwMode="auto">
            <a:xfrm flipV="1">
              <a:off x="3751" y="2341"/>
              <a:ext cx="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64" name="Line 1573"/>
            <p:cNvSpPr>
              <a:spLocks noChangeShapeType="1"/>
            </p:cNvSpPr>
            <p:nvPr/>
          </p:nvSpPr>
          <p:spPr bwMode="auto">
            <a:xfrm flipV="1">
              <a:off x="3760" y="2333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65" name="Freeform 1574"/>
            <p:cNvSpPr>
              <a:spLocks/>
            </p:cNvSpPr>
            <p:nvPr/>
          </p:nvSpPr>
          <p:spPr bwMode="auto">
            <a:xfrm>
              <a:off x="3774" y="2319"/>
              <a:ext cx="19" cy="19"/>
            </a:xfrm>
            <a:custGeom>
              <a:avLst/>
              <a:gdLst>
                <a:gd name="T0" fmla="*/ 2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2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6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2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2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66" name="Line 1575"/>
            <p:cNvSpPr>
              <a:spLocks noChangeShapeType="1"/>
            </p:cNvSpPr>
            <p:nvPr/>
          </p:nvSpPr>
          <p:spPr bwMode="auto">
            <a:xfrm flipV="1">
              <a:off x="3788" y="2316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67" name="Line 1576"/>
            <p:cNvSpPr>
              <a:spLocks noChangeShapeType="1"/>
            </p:cNvSpPr>
            <p:nvPr/>
          </p:nvSpPr>
          <p:spPr bwMode="auto">
            <a:xfrm>
              <a:off x="3807" y="2316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68" name="Freeform 1577"/>
            <p:cNvSpPr>
              <a:spLocks/>
            </p:cNvSpPr>
            <p:nvPr/>
          </p:nvSpPr>
          <p:spPr bwMode="auto">
            <a:xfrm>
              <a:off x="3810" y="2299"/>
              <a:ext cx="31" cy="23"/>
            </a:xfrm>
            <a:custGeom>
              <a:avLst/>
              <a:gdLst>
                <a:gd name="T0" fmla="*/ 3 w 31"/>
                <a:gd name="T1" fmla="*/ 14 h 23"/>
                <a:gd name="T2" fmla="*/ 0 w 31"/>
                <a:gd name="T3" fmla="*/ 17 h 23"/>
                <a:gd name="T4" fmla="*/ 0 w 31"/>
                <a:gd name="T5" fmla="*/ 20 h 23"/>
                <a:gd name="T6" fmla="*/ 3 w 31"/>
                <a:gd name="T7" fmla="*/ 23 h 23"/>
                <a:gd name="T8" fmla="*/ 6 w 31"/>
                <a:gd name="T9" fmla="*/ 23 h 23"/>
                <a:gd name="T10" fmla="*/ 8 w 31"/>
                <a:gd name="T11" fmla="*/ 23 h 23"/>
                <a:gd name="T12" fmla="*/ 11 w 31"/>
                <a:gd name="T13" fmla="*/ 23 h 23"/>
                <a:gd name="T14" fmla="*/ 31 w 31"/>
                <a:gd name="T15" fmla="*/ 11 h 23"/>
                <a:gd name="T16" fmla="*/ 31 w 31"/>
                <a:gd name="T17" fmla="*/ 9 h 23"/>
                <a:gd name="T18" fmla="*/ 31 w 31"/>
                <a:gd name="T19" fmla="*/ 6 h 23"/>
                <a:gd name="T20" fmla="*/ 31 w 31"/>
                <a:gd name="T21" fmla="*/ 3 h 23"/>
                <a:gd name="T22" fmla="*/ 28 w 31"/>
                <a:gd name="T23" fmla="*/ 0 h 23"/>
                <a:gd name="T24" fmla="*/ 25 w 31"/>
                <a:gd name="T25" fmla="*/ 0 h 23"/>
                <a:gd name="T26" fmla="*/ 22 w 31"/>
                <a:gd name="T27" fmla="*/ 3 h 23"/>
                <a:gd name="T28" fmla="*/ 3 w 31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3"/>
                <a:gd name="T47" fmla="*/ 31 w 31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69" name="Freeform 1578"/>
            <p:cNvSpPr>
              <a:spLocks/>
            </p:cNvSpPr>
            <p:nvPr/>
          </p:nvSpPr>
          <p:spPr bwMode="auto">
            <a:xfrm>
              <a:off x="3830" y="2299"/>
              <a:ext cx="19" cy="23"/>
            </a:xfrm>
            <a:custGeom>
              <a:avLst/>
              <a:gdLst>
                <a:gd name="T0" fmla="*/ 11 w 19"/>
                <a:gd name="T1" fmla="*/ 3 h 23"/>
                <a:gd name="T2" fmla="*/ 8 w 19"/>
                <a:gd name="T3" fmla="*/ 0 h 23"/>
                <a:gd name="T4" fmla="*/ 5 w 19"/>
                <a:gd name="T5" fmla="*/ 0 h 23"/>
                <a:gd name="T6" fmla="*/ 2 w 19"/>
                <a:gd name="T7" fmla="*/ 3 h 23"/>
                <a:gd name="T8" fmla="*/ 0 w 19"/>
                <a:gd name="T9" fmla="*/ 6 h 23"/>
                <a:gd name="T10" fmla="*/ 0 w 19"/>
                <a:gd name="T11" fmla="*/ 9 h 23"/>
                <a:gd name="T12" fmla="*/ 2 w 19"/>
                <a:gd name="T13" fmla="*/ 11 h 23"/>
                <a:gd name="T14" fmla="*/ 11 w 19"/>
                <a:gd name="T15" fmla="*/ 23 h 23"/>
                <a:gd name="T16" fmla="*/ 13 w 19"/>
                <a:gd name="T17" fmla="*/ 23 h 23"/>
                <a:gd name="T18" fmla="*/ 16 w 19"/>
                <a:gd name="T19" fmla="*/ 23 h 23"/>
                <a:gd name="T20" fmla="*/ 19 w 19"/>
                <a:gd name="T21" fmla="*/ 23 h 23"/>
                <a:gd name="T22" fmla="*/ 19 w 19"/>
                <a:gd name="T23" fmla="*/ 20 h 23"/>
                <a:gd name="T24" fmla="*/ 19 w 19"/>
                <a:gd name="T25" fmla="*/ 17 h 23"/>
                <a:gd name="T26" fmla="*/ 19 w 19"/>
                <a:gd name="T27" fmla="*/ 14 h 23"/>
                <a:gd name="T28" fmla="*/ 11 w 19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70" name="Line 1579"/>
            <p:cNvSpPr>
              <a:spLocks noChangeShapeType="1"/>
            </p:cNvSpPr>
            <p:nvPr/>
          </p:nvSpPr>
          <p:spPr bwMode="auto">
            <a:xfrm>
              <a:off x="3843" y="2316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71" name="Freeform 1580"/>
            <p:cNvSpPr>
              <a:spLocks/>
            </p:cNvSpPr>
            <p:nvPr/>
          </p:nvSpPr>
          <p:spPr bwMode="auto">
            <a:xfrm>
              <a:off x="3857" y="2310"/>
              <a:ext cx="20" cy="20"/>
            </a:xfrm>
            <a:custGeom>
              <a:avLst/>
              <a:gdLst>
                <a:gd name="T0" fmla="*/ 12 w 20"/>
                <a:gd name="T1" fmla="*/ 3 h 20"/>
                <a:gd name="T2" fmla="*/ 9 w 20"/>
                <a:gd name="T3" fmla="*/ 0 h 20"/>
                <a:gd name="T4" fmla="*/ 6 w 20"/>
                <a:gd name="T5" fmla="*/ 0 h 20"/>
                <a:gd name="T6" fmla="*/ 3 w 20"/>
                <a:gd name="T7" fmla="*/ 3 h 20"/>
                <a:gd name="T8" fmla="*/ 0 w 20"/>
                <a:gd name="T9" fmla="*/ 6 h 20"/>
                <a:gd name="T10" fmla="*/ 0 w 20"/>
                <a:gd name="T11" fmla="*/ 9 h 20"/>
                <a:gd name="T12" fmla="*/ 3 w 20"/>
                <a:gd name="T13" fmla="*/ 12 h 20"/>
                <a:gd name="T14" fmla="*/ 12 w 20"/>
                <a:gd name="T15" fmla="*/ 20 h 20"/>
                <a:gd name="T16" fmla="*/ 14 w 20"/>
                <a:gd name="T17" fmla="*/ 20 h 20"/>
                <a:gd name="T18" fmla="*/ 17 w 20"/>
                <a:gd name="T19" fmla="*/ 20 h 20"/>
                <a:gd name="T20" fmla="*/ 20 w 20"/>
                <a:gd name="T21" fmla="*/ 20 h 20"/>
                <a:gd name="T22" fmla="*/ 20 w 20"/>
                <a:gd name="T23" fmla="*/ 17 h 20"/>
                <a:gd name="T24" fmla="*/ 20 w 20"/>
                <a:gd name="T25" fmla="*/ 14 h 20"/>
                <a:gd name="T26" fmla="*/ 20 w 20"/>
                <a:gd name="T27" fmla="*/ 12 h 20"/>
                <a:gd name="T28" fmla="*/ 12 w 20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0"/>
                <a:gd name="T47" fmla="*/ 20 w 2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0">
                  <a:moveTo>
                    <a:pt x="12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72" name="Freeform 1581"/>
            <p:cNvSpPr>
              <a:spLocks/>
            </p:cNvSpPr>
            <p:nvPr/>
          </p:nvSpPr>
          <p:spPr bwMode="auto">
            <a:xfrm>
              <a:off x="3866" y="2319"/>
              <a:ext cx="28" cy="19"/>
            </a:xfrm>
            <a:custGeom>
              <a:avLst/>
              <a:gdLst>
                <a:gd name="T0" fmla="*/ 11 w 28"/>
                <a:gd name="T1" fmla="*/ 3 h 19"/>
                <a:gd name="T2" fmla="*/ 8 w 28"/>
                <a:gd name="T3" fmla="*/ 0 h 19"/>
                <a:gd name="T4" fmla="*/ 5 w 28"/>
                <a:gd name="T5" fmla="*/ 0 h 19"/>
                <a:gd name="T6" fmla="*/ 3 w 28"/>
                <a:gd name="T7" fmla="*/ 3 h 19"/>
                <a:gd name="T8" fmla="*/ 0 w 28"/>
                <a:gd name="T9" fmla="*/ 5 h 19"/>
                <a:gd name="T10" fmla="*/ 0 w 28"/>
                <a:gd name="T11" fmla="*/ 8 h 19"/>
                <a:gd name="T12" fmla="*/ 3 w 28"/>
                <a:gd name="T13" fmla="*/ 11 h 19"/>
                <a:gd name="T14" fmla="*/ 19 w 28"/>
                <a:gd name="T15" fmla="*/ 19 h 19"/>
                <a:gd name="T16" fmla="*/ 22 w 28"/>
                <a:gd name="T17" fmla="*/ 19 h 19"/>
                <a:gd name="T18" fmla="*/ 25 w 28"/>
                <a:gd name="T19" fmla="*/ 19 h 19"/>
                <a:gd name="T20" fmla="*/ 28 w 28"/>
                <a:gd name="T21" fmla="*/ 19 h 19"/>
                <a:gd name="T22" fmla="*/ 28 w 28"/>
                <a:gd name="T23" fmla="*/ 17 h 19"/>
                <a:gd name="T24" fmla="*/ 28 w 28"/>
                <a:gd name="T25" fmla="*/ 14 h 19"/>
                <a:gd name="T26" fmla="*/ 28 w 28"/>
                <a:gd name="T27" fmla="*/ 11 h 19"/>
                <a:gd name="T28" fmla="*/ 11 w 28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73" name="Freeform 1582"/>
            <p:cNvSpPr>
              <a:spLocks/>
            </p:cNvSpPr>
            <p:nvPr/>
          </p:nvSpPr>
          <p:spPr bwMode="auto">
            <a:xfrm>
              <a:off x="3883" y="2327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2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2 w 22"/>
                <a:gd name="T13" fmla="*/ 11 h 20"/>
                <a:gd name="T14" fmla="*/ 14 w 22"/>
                <a:gd name="T15" fmla="*/ 20 h 20"/>
                <a:gd name="T16" fmla="*/ 16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1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74" name="Freeform 1583"/>
            <p:cNvSpPr>
              <a:spLocks/>
            </p:cNvSpPr>
            <p:nvPr/>
          </p:nvSpPr>
          <p:spPr bwMode="auto">
            <a:xfrm>
              <a:off x="3894" y="2336"/>
              <a:ext cx="28" cy="30"/>
            </a:xfrm>
            <a:custGeom>
              <a:avLst/>
              <a:gdLst>
                <a:gd name="T0" fmla="*/ 11 w 28"/>
                <a:gd name="T1" fmla="*/ 2 h 30"/>
                <a:gd name="T2" fmla="*/ 8 w 28"/>
                <a:gd name="T3" fmla="*/ 0 h 30"/>
                <a:gd name="T4" fmla="*/ 5 w 28"/>
                <a:gd name="T5" fmla="*/ 0 h 30"/>
                <a:gd name="T6" fmla="*/ 3 w 28"/>
                <a:gd name="T7" fmla="*/ 2 h 30"/>
                <a:gd name="T8" fmla="*/ 0 w 28"/>
                <a:gd name="T9" fmla="*/ 5 h 30"/>
                <a:gd name="T10" fmla="*/ 0 w 28"/>
                <a:gd name="T11" fmla="*/ 8 h 30"/>
                <a:gd name="T12" fmla="*/ 3 w 28"/>
                <a:gd name="T13" fmla="*/ 11 h 30"/>
                <a:gd name="T14" fmla="*/ 19 w 28"/>
                <a:gd name="T15" fmla="*/ 30 h 30"/>
                <a:gd name="T16" fmla="*/ 22 w 28"/>
                <a:gd name="T17" fmla="*/ 30 h 30"/>
                <a:gd name="T18" fmla="*/ 25 w 28"/>
                <a:gd name="T19" fmla="*/ 30 h 30"/>
                <a:gd name="T20" fmla="*/ 28 w 28"/>
                <a:gd name="T21" fmla="*/ 30 h 30"/>
                <a:gd name="T22" fmla="*/ 28 w 28"/>
                <a:gd name="T23" fmla="*/ 28 h 30"/>
                <a:gd name="T24" fmla="*/ 28 w 28"/>
                <a:gd name="T25" fmla="*/ 25 h 30"/>
                <a:gd name="T26" fmla="*/ 28 w 28"/>
                <a:gd name="T27" fmla="*/ 22 h 30"/>
                <a:gd name="T28" fmla="*/ 11 w 28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75" name="Freeform 1584"/>
            <p:cNvSpPr>
              <a:spLocks/>
            </p:cNvSpPr>
            <p:nvPr/>
          </p:nvSpPr>
          <p:spPr bwMode="auto">
            <a:xfrm>
              <a:off x="2901" y="2336"/>
              <a:ext cx="28" cy="30"/>
            </a:xfrm>
            <a:custGeom>
              <a:avLst/>
              <a:gdLst>
                <a:gd name="T0" fmla="*/ 3 w 28"/>
                <a:gd name="T1" fmla="*/ 22 h 30"/>
                <a:gd name="T2" fmla="*/ 0 w 28"/>
                <a:gd name="T3" fmla="*/ 25 h 30"/>
                <a:gd name="T4" fmla="*/ 0 w 28"/>
                <a:gd name="T5" fmla="*/ 28 h 30"/>
                <a:gd name="T6" fmla="*/ 3 w 28"/>
                <a:gd name="T7" fmla="*/ 30 h 30"/>
                <a:gd name="T8" fmla="*/ 6 w 28"/>
                <a:gd name="T9" fmla="*/ 30 h 30"/>
                <a:gd name="T10" fmla="*/ 8 w 28"/>
                <a:gd name="T11" fmla="*/ 30 h 30"/>
                <a:gd name="T12" fmla="*/ 11 w 28"/>
                <a:gd name="T13" fmla="*/ 30 h 30"/>
                <a:gd name="T14" fmla="*/ 28 w 28"/>
                <a:gd name="T15" fmla="*/ 11 h 30"/>
                <a:gd name="T16" fmla="*/ 28 w 28"/>
                <a:gd name="T17" fmla="*/ 8 h 30"/>
                <a:gd name="T18" fmla="*/ 28 w 28"/>
                <a:gd name="T19" fmla="*/ 5 h 30"/>
                <a:gd name="T20" fmla="*/ 28 w 28"/>
                <a:gd name="T21" fmla="*/ 2 h 30"/>
                <a:gd name="T22" fmla="*/ 25 w 28"/>
                <a:gd name="T23" fmla="*/ 0 h 30"/>
                <a:gd name="T24" fmla="*/ 22 w 28"/>
                <a:gd name="T25" fmla="*/ 0 h 30"/>
                <a:gd name="T26" fmla="*/ 20 w 28"/>
                <a:gd name="T27" fmla="*/ 2 h 30"/>
                <a:gd name="T28" fmla="*/ 3 w 28"/>
                <a:gd name="T29" fmla="*/ 2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0"/>
                <a:gd name="T47" fmla="*/ 28 w 2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0">
                  <a:moveTo>
                    <a:pt x="3" y="22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76" name="Freeform 1585"/>
            <p:cNvSpPr>
              <a:spLocks/>
            </p:cNvSpPr>
            <p:nvPr/>
          </p:nvSpPr>
          <p:spPr bwMode="auto">
            <a:xfrm>
              <a:off x="2918" y="2327"/>
              <a:ext cx="22" cy="20"/>
            </a:xfrm>
            <a:custGeom>
              <a:avLst/>
              <a:gdLst>
                <a:gd name="T0" fmla="*/ 3 w 22"/>
                <a:gd name="T1" fmla="*/ 11 h 20"/>
                <a:gd name="T2" fmla="*/ 0 w 22"/>
                <a:gd name="T3" fmla="*/ 14 h 20"/>
                <a:gd name="T4" fmla="*/ 0 w 22"/>
                <a:gd name="T5" fmla="*/ 17 h 20"/>
                <a:gd name="T6" fmla="*/ 3 w 22"/>
                <a:gd name="T7" fmla="*/ 20 h 20"/>
                <a:gd name="T8" fmla="*/ 5 w 22"/>
                <a:gd name="T9" fmla="*/ 20 h 20"/>
                <a:gd name="T10" fmla="*/ 8 w 22"/>
                <a:gd name="T11" fmla="*/ 20 h 20"/>
                <a:gd name="T12" fmla="*/ 11 w 22"/>
                <a:gd name="T13" fmla="*/ 20 h 20"/>
                <a:gd name="T14" fmla="*/ 22 w 22"/>
                <a:gd name="T15" fmla="*/ 11 h 20"/>
                <a:gd name="T16" fmla="*/ 22 w 22"/>
                <a:gd name="T17" fmla="*/ 9 h 20"/>
                <a:gd name="T18" fmla="*/ 22 w 22"/>
                <a:gd name="T19" fmla="*/ 6 h 20"/>
                <a:gd name="T20" fmla="*/ 22 w 22"/>
                <a:gd name="T21" fmla="*/ 3 h 20"/>
                <a:gd name="T22" fmla="*/ 19 w 22"/>
                <a:gd name="T23" fmla="*/ 0 h 20"/>
                <a:gd name="T24" fmla="*/ 16 w 22"/>
                <a:gd name="T25" fmla="*/ 0 h 20"/>
                <a:gd name="T26" fmla="*/ 14 w 22"/>
                <a:gd name="T27" fmla="*/ 3 h 20"/>
                <a:gd name="T28" fmla="*/ 3 w 22"/>
                <a:gd name="T29" fmla="*/ 1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77" name="Freeform 1586"/>
            <p:cNvSpPr>
              <a:spLocks/>
            </p:cNvSpPr>
            <p:nvPr/>
          </p:nvSpPr>
          <p:spPr bwMode="auto">
            <a:xfrm>
              <a:off x="2929" y="2319"/>
              <a:ext cx="28" cy="19"/>
            </a:xfrm>
            <a:custGeom>
              <a:avLst/>
              <a:gdLst>
                <a:gd name="T0" fmla="*/ 5 w 28"/>
                <a:gd name="T1" fmla="*/ 8 h 19"/>
                <a:gd name="T2" fmla="*/ 3 w 28"/>
                <a:gd name="T3" fmla="*/ 11 h 19"/>
                <a:gd name="T4" fmla="*/ 0 w 28"/>
                <a:gd name="T5" fmla="*/ 14 h 19"/>
                <a:gd name="T6" fmla="*/ 0 w 28"/>
                <a:gd name="T7" fmla="*/ 17 h 19"/>
                <a:gd name="T8" fmla="*/ 3 w 28"/>
                <a:gd name="T9" fmla="*/ 19 h 19"/>
                <a:gd name="T10" fmla="*/ 5 w 28"/>
                <a:gd name="T11" fmla="*/ 19 h 19"/>
                <a:gd name="T12" fmla="*/ 8 w 28"/>
                <a:gd name="T13" fmla="*/ 19 h 19"/>
                <a:gd name="T14" fmla="*/ 25 w 28"/>
                <a:gd name="T15" fmla="*/ 11 h 19"/>
                <a:gd name="T16" fmla="*/ 28 w 28"/>
                <a:gd name="T17" fmla="*/ 11 h 19"/>
                <a:gd name="T18" fmla="*/ 28 w 28"/>
                <a:gd name="T19" fmla="*/ 8 h 19"/>
                <a:gd name="T20" fmla="*/ 28 w 28"/>
                <a:gd name="T21" fmla="*/ 5 h 19"/>
                <a:gd name="T22" fmla="*/ 28 w 28"/>
                <a:gd name="T23" fmla="*/ 3 h 19"/>
                <a:gd name="T24" fmla="*/ 25 w 28"/>
                <a:gd name="T25" fmla="*/ 0 h 19"/>
                <a:gd name="T26" fmla="*/ 22 w 28"/>
                <a:gd name="T27" fmla="*/ 0 h 19"/>
                <a:gd name="T28" fmla="*/ 5 w 28"/>
                <a:gd name="T29" fmla="*/ 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5" y="8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78" name="Freeform 1587"/>
            <p:cNvSpPr>
              <a:spLocks/>
            </p:cNvSpPr>
            <p:nvPr/>
          </p:nvSpPr>
          <p:spPr bwMode="auto">
            <a:xfrm>
              <a:off x="2946" y="2310"/>
              <a:ext cx="19" cy="20"/>
            </a:xfrm>
            <a:custGeom>
              <a:avLst/>
              <a:gdLst>
                <a:gd name="T0" fmla="*/ 2 w 19"/>
                <a:gd name="T1" fmla="*/ 12 h 20"/>
                <a:gd name="T2" fmla="*/ 0 w 19"/>
                <a:gd name="T3" fmla="*/ 14 h 20"/>
                <a:gd name="T4" fmla="*/ 0 w 19"/>
                <a:gd name="T5" fmla="*/ 17 h 20"/>
                <a:gd name="T6" fmla="*/ 2 w 19"/>
                <a:gd name="T7" fmla="*/ 20 h 20"/>
                <a:gd name="T8" fmla="*/ 5 w 19"/>
                <a:gd name="T9" fmla="*/ 20 h 20"/>
                <a:gd name="T10" fmla="*/ 8 w 19"/>
                <a:gd name="T11" fmla="*/ 20 h 20"/>
                <a:gd name="T12" fmla="*/ 11 w 19"/>
                <a:gd name="T13" fmla="*/ 20 h 20"/>
                <a:gd name="T14" fmla="*/ 19 w 19"/>
                <a:gd name="T15" fmla="*/ 12 h 20"/>
                <a:gd name="T16" fmla="*/ 19 w 19"/>
                <a:gd name="T17" fmla="*/ 9 h 20"/>
                <a:gd name="T18" fmla="*/ 19 w 19"/>
                <a:gd name="T19" fmla="*/ 6 h 20"/>
                <a:gd name="T20" fmla="*/ 19 w 19"/>
                <a:gd name="T21" fmla="*/ 3 h 20"/>
                <a:gd name="T22" fmla="*/ 16 w 19"/>
                <a:gd name="T23" fmla="*/ 0 h 20"/>
                <a:gd name="T24" fmla="*/ 14 w 19"/>
                <a:gd name="T25" fmla="*/ 0 h 20"/>
                <a:gd name="T26" fmla="*/ 11 w 19"/>
                <a:gd name="T27" fmla="*/ 3 h 20"/>
                <a:gd name="T28" fmla="*/ 2 w 19"/>
                <a:gd name="T29" fmla="*/ 12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0"/>
                <a:gd name="T47" fmla="*/ 19 w 19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0">
                  <a:moveTo>
                    <a:pt x="2" y="12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79" name="Line 1588"/>
            <p:cNvSpPr>
              <a:spLocks noChangeShapeType="1"/>
            </p:cNvSpPr>
            <p:nvPr/>
          </p:nvSpPr>
          <p:spPr bwMode="auto">
            <a:xfrm>
              <a:off x="2960" y="2316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80" name="Freeform 1589"/>
            <p:cNvSpPr>
              <a:spLocks/>
            </p:cNvSpPr>
            <p:nvPr/>
          </p:nvSpPr>
          <p:spPr bwMode="auto">
            <a:xfrm>
              <a:off x="2974" y="2299"/>
              <a:ext cx="19" cy="23"/>
            </a:xfrm>
            <a:custGeom>
              <a:avLst/>
              <a:gdLst>
                <a:gd name="T0" fmla="*/ 2 w 19"/>
                <a:gd name="T1" fmla="*/ 14 h 23"/>
                <a:gd name="T2" fmla="*/ 0 w 19"/>
                <a:gd name="T3" fmla="*/ 17 h 23"/>
                <a:gd name="T4" fmla="*/ 0 w 19"/>
                <a:gd name="T5" fmla="*/ 20 h 23"/>
                <a:gd name="T6" fmla="*/ 2 w 19"/>
                <a:gd name="T7" fmla="*/ 23 h 23"/>
                <a:gd name="T8" fmla="*/ 5 w 19"/>
                <a:gd name="T9" fmla="*/ 23 h 23"/>
                <a:gd name="T10" fmla="*/ 8 w 19"/>
                <a:gd name="T11" fmla="*/ 23 h 23"/>
                <a:gd name="T12" fmla="*/ 11 w 19"/>
                <a:gd name="T13" fmla="*/ 23 h 23"/>
                <a:gd name="T14" fmla="*/ 19 w 19"/>
                <a:gd name="T15" fmla="*/ 11 h 23"/>
                <a:gd name="T16" fmla="*/ 19 w 19"/>
                <a:gd name="T17" fmla="*/ 9 h 23"/>
                <a:gd name="T18" fmla="*/ 19 w 19"/>
                <a:gd name="T19" fmla="*/ 6 h 23"/>
                <a:gd name="T20" fmla="*/ 19 w 19"/>
                <a:gd name="T21" fmla="*/ 3 h 23"/>
                <a:gd name="T22" fmla="*/ 16 w 19"/>
                <a:gd name="T23" fmla="*/ 0 h 23"/>
                <a:gd name="T24" fmla="*/ 14 w 19"/>
                <a:gd name="T25" fmla="*/ 0 h 23"/>
                <a:gd name="T26" fmla="*/ 11 w 19"/>
                <a:gd name="T27" fmla="*/ 3 h 23"/>
                <a:gd name="T28" fmla="*/ 2 w 19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3"/>
                <a:gd name="T47" fmla="*/ 19 w 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3">
                  <a:moveTo>
                    <a:pt x="2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81" name="Freeform 1590"/>
            <p:cNvSpPr>
              <a:spLocks/>
            </p:cNvSpPr>
            <p:nvPr/>
          </p:nvSpPr>
          <p:spPr bwMode="auto">
            <a:xfrm>
              <a:off x="2982" y="2299"/>
              <a:ext cx="31" cy="23"/>
            </a:xfrm>
            <a:custGeom>
              <a:avLst/>
              <a:gdLst>
                <a:gd name="T0" fmla="*/ 11 w 31"/>
                <a:gd name="T1" fmla="*/ 3 h 23"/>
                <a:gd name="T2" fmla="*/ 8 w 31"/>
                <a:gd name="T3" fmla="*/ 0 h 23"/>
                <a:gd name="T4" fmla="*/ 6 w 31"/>
                <a:gd name="T5" fmla="*/ 0 h 23"/>
                <a:gd name="T6" fmla="*/ 3 w 31"/>
                <a:gd name="T7" fmla="*/ 3 h 23"/>
                <a:gd name="T8" fmla="*/ 0 w 31"/>
                <a:gd name="T9" fmla="*/ 6 h 23"/>
                <a:gd name="T10" fmla="*/ 0 w 31"/>
                <a:gd name="T11" fmla="*/ 9 h 23"/>
                <a:gd name="T12" fmla="*/ 3 w 31"/>
                <a:gd name="T13" fmla="*/ 11 h 23"/>
                <a:gd name="T14" fmla="*/ 22 w 31"/>
                <a:gd name="T15" fmla="*/ 23 h 23"/>
                <a:gd name="T16" fmla="*/ 25 w 31"/>
                <a:gd name="T17" fmla="*/ 23 h 23"/>
                <a:gd name="T18" fmla="*/ 28 w 31"/>
                <a:gd name="T19" fmla="*/ 23 h 23"/>
                <a:gd name="T20" fmla="*/ 31 w 31"/>
                <a:gd name="T21" fmla="*/ 23 h 23"/>
                <a:gd name="T22" fmla="*/ 31 w 31"/>
                <a:gd name="T23" fmla="*/ 20 h 23"/>
                <a:gd name="T24" fmla="*/ 31 w 31"/>
                <a:gd name="T25" fmla="*/ 17 h 23"/>
                <a:gd name="T26" fmla="*/ 31 w 31"/>
                <a:gd name="T27" fmla="*/ 14 h 23"/>
                <a:gd name="T28" fmla="*/ 11 w 31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3"/>
                <a:gd name="T47" fmla="*/ 31 w 31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3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82" name="Line 1591"/>
            <p:cNvSpPr>
              <a:spLocks noChangeShapeType="1"/>
            </p:cNvSpPr>
            <p:nvPr/>
          </p:nvSpPr>
          <p:spPr bwMode="auto">
            <a:xfrm>
              <a:off x="3007" y="2316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83" name="Line 1592"/>
            <p:cNvSpPr>
              <a:spLocks noChangeShapeType="1"/>
            </p:cNvSpPr>
            <p:nvPr/>
          </p:nvSpPr>
          <p:spPr bwMode="auto">
            <a:xfrm>
              <a:off x="3016" y="2316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84" name="Freeform 1593"/>
            <p:cNvSpPr>
              <a:spLocks/>
            </p:cNvSpPr>
            <p:nvPr/>
          </p:nvSpPr>
          <p:spPr bwMode="auto">
            <a:xfrm>
              <a:off x="3030" y="2319"/>
              <a:ext cx="19" cy="19"/>
            </a:xfrm>
            <a:custGeom>
              <a:avLst/>
              <a:gdLst>
                <a:gd name="T0" fmla="*/ 11 w 19"/>
                <a:gd name="T1" fmla="*/ 3 h 19"/>
                <a:gd name="T2" fmla="*/ 8 w 19"/>
                <a:gd name="T3" fmla="*/ 0 h 19"/>
                <a:gd name="T4" fmla="*/ 5 w 19"/>
                <a:gd name="T5" fmla="*/ 0 h 19"/>
                <a:gd name="T6" fmla="*/ 2 w 19"/>
                <a:gd name="T7" fmla="*/ 3 h 19"/>
                <a:gd name="T8" fmla="*/ 0 w 19"/>
                <a:gd name="T9" fmla="*/ 5 h 19"/>
                <a:gd name="T10" fmla="*/ 0 w 19"/>
                <a:gd name="T11" fmla="*/ 8 h 19"/>
                <a:gd name="T12" fmla="*/ 2 w 19"/>
                <a:gd name="T13" fmla="*/ 11 h 19"/>
                <a:gd name="T14" fmla="*/ 11 w 19"/>
                <a:gd name="T15" fmla="*/ 19 h 19"/>
                <a:gd name="T16" fmla="*/ 14 w 19"/>
                <a:gd name="T17" fmla="*/ 19 h 19"/>
                <a:gd name="T18" fmla="*/ 16 w 19"/>
                <a:gd name="T19" fmla="*/ 19 h 19"/>
                <a:gd name="T20" fmla="*/ 19 w 19"/>
                <a:gd name="T21" fmla="*/ 19 h 19"/>
                <a:gd name="T22" fmla="*/ 19 w 19"/>
                <a:gd name="T23" fmla="*/ 17 h 19"/>
                <a:gd name="T24" fmla="*/ 19 w 19"/>
                <a:gd name="T25" fmla="*/ 14 h 19"/>
                <a:gd name="T26" fmla="*/ 19 w 19"/>
                <a:gd name="T27" fmla="*/ 11 h 19"/>
                <a:gd name="T28" fmla="*/ 11 w 19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85" name="Freeform 1594"/>
            <p:cNvSpPr>
              <a:spLocks/>
            </p:cNvSpPr>
            <p:nvPr/>
          </p:nvSpPr>
          <p:spPr bwMode="auto">
            <a:xfrm>
              <a:off x="3038" y="2327"/>
              <a:ext cx="28" cy="20"/>
            </a:xfrm>
            <a:custGeom>
              <a:avLst/>
              <a:gdLst>
                <a:gd name="T0" fmla="*/ 11 w 28"/>
                <a:gd name="T1" fmla="*/ 3 h 20"/>
                <a:gd name="T2" fmla="*/ 8 w 28"/>
                <a:gd name="T3" fmla="*/ 0 h 20"/>
                <a:gd name="T4" fmla="*/ 6 w 28"/>
                <a:gd name="T5" fmla="*/ 0 h 20"/>
                <a:gd name="T6" fmla="*/ 3 w 28"/>
                <a:gd name="T7" fmla="*/ 3 h 20"/>
                <a:gd name="T8" fmla="*/ 0 w 28"/>
                <a:gd name="T9" fmla="*/ 6 h 20"/>
                <a:gd name="T10" fmla="*/ 0 w 28"/>
                <a:gd name="T11" fmla="*/ 9 h 20"/>
                <a:gd name="T12" fmla="*/ 3 w 28"/>
                <a:gd name="T13" fmla="*/ 11 h 20"/>
                <a:gd name="T14" fmla="*/ 20 w 28"/>
                <a:gd name="T15" fmla="*/ 20 h 20"/>
                <a:gd name="T16" fmla="*/ 22 w 28"/>
                <a:gd name="T17" fmla="*/ 20 h 20"/>
                <a:gd name="T18" fmla="*/ 25 w 28"/>
                <a:gd name="T19" fmla="*/ 20 h 20"/>
                <a:gd name="T20" fmla="*/ 28 w 28"/>
                <a:gd name="T21" fmla="*/ 20 h 20"/>
                <a:gd name="T22" fmla="*/ 28 w 28"/>
                <a:gd name="T23" fmla="*/ 17 h 20"/>
                <a:gd name="T24" fmla="*/ 28 w 28"/>
                <a:gd name="T25" fmla="*/ 14 h 20"/>
                <a:gd name="T26" fmla="*/ 28 w 28"/>
                <a:gd name="T27" fmla="*/ 11 h 20"/>
                <a:gd name="T28" fmla="*/ 11 w 28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0"/>
                <a:gd name="T47" fmla="*/ 28 w 2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86" name="Freeform 1595"/>
            <p:cNvSpPr>
              <a:spLocks/>
            </p:cNvSpPr>
            <p:nvPr/>
          </p:nvSpPr>
          <p:spPr bwMode="auto">
            <a:xfrm>
              <a:off x="3055" y="2336"/>
              <a:ext cx="31" cy="30"/>
            </a:xfrm>
            <a:custGeom>
              <a:avLst/>
              <a:gdLst>
                <a:gd name="T0" fmla="*/ 11 w 31"/>
                <a:gd name="T1" fmla="*/ 2 h 30"/>
                <a:gd name="T2" fmla="*/ 8 w 31"/>
                <a:gd name="T3" fmla="*/ 0 h 30"/>
                <a:gd name="T4" fmla="*/ 5 w 31"/>
                <a:gd name="T5" fmla="*/ 0 h 30"/>
                <a:gd name="T6" fmla="*/ 3 w 31"/>
                <a:gd name="T7" fmla="*/ 2 h 30"/>
                <a:gd name="T8" fmla="*/ 0 w 31"/>
                <a:gd name="T9" fmla="*/ 5 h 30"/>
                <a:gd name="T10" fmla="*/ 0 w 31"/>
                <a:gd name="T11" fmla="*/ 8 h 30"/>
                <a:gd name="T12" fmla="*/ 3 w 31"/>
                <a:gd name="T13" fmla="*/ 11 h 30"/>
                <a:gd name="T14" fmla="*/ 22 w 31"/>
                <a:gd name="T15" fmla="*/ 30 h 30"/>
                <a:gd name="T16" fmla="*/ 25 w 31"/>
                <a:gd name="T17" fmla="*/ 30 h 30"/>
                <a:gd name="T18" fmla="*/ 28 w 31"/>
                <a:gd name="T19" fmla="*/ 30 h 30"/>
                <a:gd name="T20" fmla="*/ 31 w 31"/>
                <a:gd name="T21" fmla="*/ 30 h 30"/>
                <a:gd name="T22" fmla="*/ 31 w 31"/>
                <a:gd name="T23" fmla="*/ 28 h 30"/>
                <a:gd name="T24" fmla="*/ 31 w 31"/>
                <a:gd name="T25" fmla="*/ 25 h 30"/>
                <a:gd name="T26" fmla="*/ 31 w 31"/>
                <a:gd name="T27" fmla="*/ 22 h 30"/>
                <a:gd name="T28" fmla="*/ 11 w 31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0"/>
                <a:gd name="T47" fmla="*/ 31 w 3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87" name="Line 1596"/>
            <p:cNvSpPr>
              <a:spLocks noChangeShapeType="1"/>
            </p:cNvSpPr>
            <p:nvPr/>
          </p:nvSpPr>
          <p:spPr bwMode="auto">
            <a:xfrm>
              <a:off x="3080" y="2361"/>
              <a:ext cx="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88" name="Freeform 1597"/>
            <p:cNvSpPr>
              <a:spLocks/>
            </p:cNvSpPr>
            <p:nvPr/>
          </p:nvSpPr>
          <p:spPr bwMode="auto">
            <a:xfrm>
              <a:off x="3083" y="2375"/>
              <a:ext cx="30" cy="28"/>
            </a:xfrm>
            <a:custGeom>
              <a:avLst/>
              <a:gdLst>
                <a:gd name="T0" fmla="*/ 11 w 30"/>
                <a:gd name="T1" fmla="*/ 3 h 28"/>
                <a:gd name="T2" fmla="*/ 8 w 30"/>
                <a:gd name="T3" fmla="*/ 0 h 28"/>
                <a:gd name="T4" fmla="*/ 5 w 30"/>
                <a:gd name="T5" fmla="*/ 0 h 28"/>
                <a:gd name="T6" fmla="*/ 3 w 30"/>
                <a:gd name="T7" fmla="*/ 3 h 28"/>
                <a:gd name="T8" fmla="*/ 0 w 30"/>
                <a:gd name="T9" fmla="*/ 5 h 28"/>
                <a:gd name="T10" fmla="*/ 0 w 30"/>
                <a:gd name="T11" fmla="*/ 8 h 28"/>
                <a:gd name="T12" fmla="*/ 3 w 30"/>
                <a:gd name="T13" fmla="*/ 11 h 28"/>
                <a:gd name="T14" fmla="*/ 22 w 30"/>
                <a:gd name="T15" fmla="*/ 28 h 28"/>
                <a:gd name="T16" fmla="*/ 25 w 30"/>
                <a:gd name="T17" fmla="*/ 28 h 28"/>
                <a:gd name="T18" fmla="*/ 28 w 30"/>
                <a:gd name="T19" fmla="*/ 28 h 28"/>
                <a:gd name="T20" fmla="*/ 30 w 30"/>
                <a:gd name="T21" fmla="*/ 28 h 28"/>
                <a:gd name="T22" fmla="*/ 30 w 30"/>
                <a:gd name="T23" fmla="*/ 25 h 28"/>
                <a:gd name="T24" fmla="*/ 30 w 30"/>
                <a:gd name="T25" fmla="*/ 22 h 28"/>
                <a:gd name="T26" fmla="*/ 30 w 30"/>
                <a:gd name="T27" fmla="*/ 19 h 28"/>
                <a:gd name="T28" fmla="*/ 11 w 30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8"/>
                <a:gd name="T47" fmla="*/ 30 w 3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89" name="Line 1598"/>
            <p:cNvSpPr>
              <a:spLocks noChangeShapeType="1"/>
            </p:cNvSpPr>
            <p:nvPr/>
          </p:nvSpPr>
          <p:spPr bwMode="auto">
            <a:xfrm>
              <a:off x="3108" y="2397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90" name="Freeform 1599"/>
            <p:cNvSpPr>
              <a:spLocks/>
            </p:cNvSpPr>
            <p:nvPr/>
          </p:nvSpPr>
          <p:spPr bwMode="auto">
            <a:xfrm>
              <a:off x="3111" y="2419"/>
              <a:ext cx="30" cy="40"/>
            </a:xfrm>
            <a:custGeom>
              <a:avLst/>
              <a:gdLst>
                <a:gd name="T0" fmla="*/ 11 w 30"/>
                <a:gd name="T1" fmla="*/ 3 h 40"/>
                <a:gd name="T2" fmla="*/ 8 w 30"/>
                <a:gd name="T3" fmla="*/ 0 h 40"/>
                <a:gd name="T4" fmla="*/ 5 w 30"/>
                <a:gd name="T5" fmla="*/ 0 h 40"/>
                <a:gd name="T6" fmla="*/ 2 w 30"/>
                <a:gd name="T7" fmla="*/ 3 h 40"/>
                <a:gd name="T8" fmla="*/ 0 w 30"/>
                <a:gd name="T9" fmla="*/ 6 h 40"/>
                <a:gd name="T10" fmla="*/ 0 w 30"/>
                <a:gd name="T11" fmla="*/ 9 h 40"/>
                <a:gd name="T12" fmla="*/ 2 w 30"/>
                <a:gd name="T13" fmla="*/ 12 h 40"/>
                <a:gd name="T14" fmla="*/ 22 w 30"/>
                <a:gd name="T15" fmla="*/ 40 h 40"/>
                <a:gd name="T16" fmla="*/ 25 w 30"/>
                <a:gd name="T17" fmla="*/ 40 h 40"/>
                <a:gd name="T18" fmla="*/ 28 w 30"/>
                <a:gd name="T19" fmla="*/ 40 h 40"/>
                <a:gd name="T20" fmla="*/ 30 w 30"/>
                <a:gd name="T21" fmla="*/ 40 h 40"/>
                <a:gd name="T22" fmla="*/ 30 w 30"/>
                <a:gd name="T23" fmla="*/ 37 h 40"/>
                <a:gd name="T24" fmla="*/ 30 w 30"/>
                <a:gd name="T25" fmla="*/ 34 h 40"/>
                <a:gd name="T26" fmla="*/ 30 w 30"/>
                <a:gd name="T27" fmla="*/ 31 h 40"/>
                <a:gd name="T28" fmla="*/ 11 w 30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40"/>
                <a:gd name="T47" fmla="*/ 30 w 3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4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91" name="Line 1600"/>
            <p:cNvSpPr>
              <a:spLocks noChangeShapeType="1"/>
            </p:cNvSpPr>
            <p:nvPr/>
          </p:nvSpPr>
          <p:spPr bwMode="auto">
            <a:xfrm>
              <a:off x="3136" y="2453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92" name="Freeform 1601"/>
            <p:cNvSpPr>
              <a:spLocks/>
            </p:cNvSpPr>
            <p:nvPr/>
          </p:nvSpPr>
          <p:spPr bwMode="auto">
            <a:xfrm>
              <a:off x="3139" y="2473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5 w 28"/>
                <a:gd name="T5" fmla="*/ 0 h 39"/>
                <a:gd name="T6" fmla="*/ 2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2 w 28"/>
                <a:gd name="T13" fmla="*/ 11 h 39"/>
                <a:gd name="T14" fmla="*/ 19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93" name="Line 1602"/>
            <p:cNvSpPr>
              <a:spLocks noChangeShapeType="1"/>
            </p:cNvSpPr>
            <p:nvPr/>
          </p:nvSpPr>
          <p:spPr bwMode="auto">
            <a:xfrm>
              <a:off x="3161" y="2506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94" name="Freeform 1603"/>
            <p:cNvSpPr>
              <a:spLocks/>
            </p:cNvSpPr>
            <p:nvPr/>
          </p:nvSpPr>
          <p:spPr bwMode="auto">
            <a:xfrm>
              <a:off x="3167" y="2529"/>
              <a:ext cx="28" cy="36"/>
            </a:xfrm>
            <a:custGeom>
              <a:avLst/>
              <a:gdLst>
                <a:gd name="T0" fmla="*/ 11 w 28"/>
                <a:gd name="T1" fmla="*/ 2 h 36"/>
                <a:gd name="T2" fmla="*/ 8 w 28"/>
                <a:gd name="T3" fmla="*/ 0 h 36"/>
                <a:gd name="T4" fmla="*/ 5 w 28"/>
                <a:gd name="T5" fmla="*/ 0 h 36"/>
                <a:gd name="T6" fmla="*/ 2 w 28"/>
                <a:gd name="T7" fmla="*/ 2 h 36"/>
                <a:gd name="T8" fmla="*/ 0 w 28"/>
                <a:gd name="T9" fmla="*/ 5 h 36"/>
                <a:gd name="T10" fmla="*/ 0 w 28"/>
                <a:gd name="T11" fmla="*/ 8 h 36"/>
                <a:gd name="T12" fmla="*/ 2 w 28"/>
                <a:gd name="T13" fmla="*/ 11 h 36"/>
                <a:gd name="T14" fmla="*/ 19 w 28"/>
                <a:gd name="T15" fmla="*/ 36 h 36"/>
                <a:gd name="T16" fmla="*/ 22 w 28"/>
                <a:gd name="T17" fmla="*/ 36 h 36"/>
                <a:gd name="T18" fmla="*/ 25 w 28"/>
                <a:gd name="T19" fmla="*/ 36 h 36"/>
                <a:gd name="T20" fmla="*/ 28 w 28"/>
                <a:gd name="T21" fmla="*/ 36 h 36"/>
                <a:gd name="T22" fmla="*/ 28 w 28"/>
                <a:gd name="T23" fmla="*/ 33 h 36"/>
                <a:gd name="T24" fmla="*/ 28 w 28"/>
                <a:gd name="T25" fmla="*/ 30 h 36"/>
                <a:gd name="T26" fmla="*/ 28 w 28"/>
                <a:gd name="T27" fmla="*/ 28 h 36"/>
                <a:gd name="T28" fmla="*/ 11 w 28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6"/>
                <a:gd name="T47" fmla="*/ 28 w 2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6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95" name="Line 1604"/>
            <p:cNvSpPr>
              <a:spLocks noChangeShapeType="1"/>
            </p:cNvSpPr>
            <p:nvPr/>
          </p:nvSpPr>
          <p:spPr bwMode="auto">
            <a:xfrm>
              <a:off x="3189" y="2559"/>
              <a:ext cx="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96" name="Freeform 1605"/>
            <p:cNvSpPr>
              <a:spLocks/>
            </p:cNvSpPr>
            <p:nvPr/>
          </p:nvSpPr>
          <p:spPr bwMode="auto">
            <a:xfrm>
              <a:off x="3192" y="2590"/>
              <a:ext cx="31" cy="48"/>
            </a:xfrm>
            <a:custGeom>
              <a:avLst/>
              <a:gdLst>
                <a:gd name="T0" fmla="*/ 11 w 31"/>
                <a:gd name="T1" fmla="*/ 3 h 48"/>
                <a:gd name="T2" fmla="*/ 8 w 31"/>
                <a:gd name="T3" fmla="*/ 0 h 48"/>
                <a:gd name="T4" fmla="*/ 5 w 31"/>
                <a:gd name="T5" fmla="*/ 0 h 48"/>
                <a:gd name="T6" fmla="*/ 3 w 31"/>
                <a:gd name="T7" fmla="*/ 3 h 48"/>
                <a:gd name="T8" fmla="*/ 0 w 31"/>
                <a:gd name="T9" fmla="*/ 6 h 48"/>
                <a:gd name="T10" fmla="*/ 0 w 31"/>
                <a:gd name="T11" fmla="*/ 9 h 48"/>
                <a:gd name="T12" fmla="*/ 3 w 31"/>
                <a:gd name="T13" fmla="*/ 11 h 48"/>
                <a:gd name="T14" fmla="*/ 22 w 31"/>
                <a:gd name="T15" fmla="*/ 48 h 48"/>
                <a:gd name="T16" fmla="*/ 25 w 31"/>
                <a:gd name="T17" fmla="*/ 48 h 48"/>
                <a:gd name="T18" fmla="*/ 28 w 31"/>
                <a:gd name="T19" fmla="*/ 48 h 48"/>
                <a:gd name="T20" fmla="*/ 31 w 31"/>
                <a:gd name="T21" fmla="*/ 48 h 48"/>
                <a:gd name="T22" fmla="*/ 31 w 31"/>
                <a:gd name="T23" fmla="*/ 45 h 48"/>
                <a:gd name="T24" fmla="*/ 31 w 31"/>
                <a:gd name="T25" fmla="*/ 42 h 48"/>
                <a:gd name="T26" fmla="*/ 31 w 31"/>
                <a:gd name="T27" fmla="*/ 39 h 48"/>
                <a:gd name="T28" fmla="*/ 11 w 31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8"/>
                <a:gd name="T47" fmla="*/ 31 w 31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2" y="48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97" name="Line 1606"/>
            <p:cNvSpPr>
              <a:spLocks noChangeShapeType="1"/>
            </p:cNvSpPr>
            <p:nvPr/>
          </p:nvSpPr>
          <p:spPr bwMode="auto">
            <a:xfrm>
              <a:off x="3217" y="2632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98" name="Freeform 1607"/>
            <p:cNvSpPr>
              <a:spLocks/>
            </p:cNvSpPr>
            <p:nvPr/>
          </p:nvSpPr>
          <p:spPr bwMode="auto">
            <a:xfrm>
              <a:off x="3220" y="2654"/>
              <a:ext cx="31" cy="48"/>
            </a:xfrm>
            <a:custGeom>
              <a:avLst/>
              <a:gdLst>
                <a:gd name="T0" fmla="*/ 11 w 31"/>
                <a:gd name="T1" fmla="*/ 3 h 48"/>
                <a:gd name="T2" fmla="*/ 8 w 31"/>
                <a:gd name="T3" fmla="*/ 0 h 48"/>
                <a:gd name="T4" fmla="*/ 5 w 31"/>
                <a:gd name="T5" fmla="*/ 0 h 48"/>
                <a:gd name="T6" fmla="*/ 3 w 31"/>
                <a:gd name="T7" fmla="*/ 3 h 48"/>
                <a:gd name="T8" fmla="*/ 0 w 31"/>
                <a:gd name="T9" fmla="*/ 6 h 48"/>
                <a:gd name="T10" fmla="*/ 0 w 31"/>
                <a:gd name="T11" fmla="*/ 9 h 48"/>
                <a:gd name="T12" fmla="*/ 3 w 31"/>
                <a:gd name="T13" fmla="*/ 12 h 48"/>
                <a:gd name="T14" fmla="*/ 22 w 31"/>
                <a:gd name="T15" fmla="*/ 48 h 48"/>
                <a:gd name="T16" fmla="*/ 25 w 31"/>
                <a:gd name="T17" fmla="*/ 48 h 48"/>
                <a:gd name="T18" fmla="*/ 28 w 31"/>
                <a:gd name="T19" fmla="*/ 48 h 48"/>
                <a:gd name="T20" fmla="*/ 31 w 31"/>
                <a:gd name="T21" fmla="*/ 48 h 48"/>
                <a:gd name="T22" fmla="*/ 31 w 31"/>
                <a:gd name="T23" fmla="*/ 45 h 48"/>
                <a:gd name="T24" fmla="*/ 31 w 31"/>
                <a:gd name="T25" fmla="*/ 42 h 48"/>
                <a:gd name="T26" fmla="*/ 31 w 31"/>
                <a:gd name="T27" fmla="*/ 40 h 48"/>
                <a:gd name="T28" fmla="*/ 11 w 31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8"/>
                <a:gd name="T47" fmla="*/ 31 w 31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2" y="48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99" name="Line 1608"/>
            <p:cNvSpPr>
              <a:spLocks noChangeShapeType="1"/>
            </p:cNvSpPr>
            <p:nvPr/>
          </p:nvSpPr>
          <p:spPr bwMode="auto">
            <a:xfrm flipV="1">
              <a:off x="3245" y="2660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00" name="Line 1609"/>
            <p:cNvSpPr>
              <a:spLocks noChangeShapeType="1"/>
            </p:cNvSpPr>
            <p:nvPr/>
          </p:nvSpPr>
          <p:spPr bwMode="auto">
            <a:xfrm flipV="1">
              <a:off x="3262" y="2632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01" name="Line 1610"/>
            <p:cNvSpPr>
              <a:spLocks noChangeShapeType="1"/>
            </p:cNvSpPr>
            <p:nvPr/>
          </p:nvSpPr>
          <p:spPr bwMode="auto">
            <a:xfrm flipV="1">
              <a:off x="3273" y="2596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02" name="Line 1611"/>
            <p:cNvSpPr>
              <a:spLocks noChangeShapeType="1"/>
            </p:cNvSpPr>
            <p:nvPr/>
          </p:nvSpPr>
          <p:spPr bwMode="auto">
            <a:xfrm flipV="1">
              <a:off x="3290" y="2559"/>
              <a:ext cx="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03" name="Freeform 1612"/>
            <p:cNvSpPr>
              <a:spLocks/>
            </p:cNvSpPr>
            <p:nvPr/>
          </p:nvSpPr>
          <p:spPr bwMode="auto">
            <a:xfrm>
              <a:off x="3292" y="2529"/>
              <a:ext cx="31" cy="36"/>
            </a:xfrm>
            <a:custGeom>
              <a:avLst/>
              <a:gdLst>
                <a:gd name="T0" fmla="*/ 3 w 31"/>
                <a:gd name="T1" fmla="*/ 28 h 36"/>
                <a:gd name="T2" fmla="*/ 0 w 31"/>
                <a:gd name="T3" fmla="*/ 30 h 36"/>
                <a:gd name="T4" fmla="*/ 0 w 31"/>
                <a:gd name="T5" fmla="*/ 33 h 36"/>
                <a:gd name="T6" fmla="*/ 3 w 31"/>
                <a:gd name="T7" fmla="*/ 36 h 36"/>
                <a:gd name="T8" fmla="*/ 6 w 31"/>
                <a:gd name="T9" fmla="*/ 36 h 36"/>
                <a:gd name="T10" fmla="*/ 9 w 31"/>
                <a:gd name="T11" fmla="*/ 36 h 36"/>
                <a:gd name="T12" fmla="*/ 12 w 31"/>
                <a:gd name="T13" fmla="*/ 36 h 36"/>
                <a:gd name="T14" fmla="*/ 31 w 31"/>
                <a:gd name="T15" fmla="*/ 11 h 36"/>
                <a:gd name="T16" fmla="*/ 31 w 31"/>
                <a:gd name="T17" fmla="*/ 8 h 36"/>
                <a:gd name="T18" fmla="*/ 31 w 31"/>
                <a:gd name="T19" fmla="*/ 5 h 36"/>
                <a:gd name="T20" fmla="*/ 31 w 31"/>
                <a:gd name="T21" fmla="*/ 2 h 36"/>
                <a:gd name="T22" fmla="*/ 28 w 31"/>
                <a:gd name="T23" fmla="*/ 0 h 36"/>
                <a:gd name="T24" fmla="*/ 26 w 31"/>
                <a:gd name="T25" fmla="*/ 0 h 36"/>
                <a:gd name="T26" fmla="*/ 23 w 31"/>
                <a:gd name="T27" fmla="*/ 2 h 36"/>
                <a:gd name="T28" fmla="*/ 3 w 31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6"/>
                <a:gd name="T47" fmla="*/ 31 w 3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6">
                  <a:moveTo>
                    <a:pt x="3" y="28"/>
                  </a:moveTo>
                  <a:lnTo>
                    <a:pt x="0" y="30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04" name="Line 1613"/>
            <p:cNvSpPr>
              <a:spLocks noChangeShapeType="1"/>
            </p:cNvSpPr>
            <p:nvPr/>
          </p:nvSpPr>
          <p:spPr bwMode="auto">
            <a:xfrm flipV="1">
              <a:off x="3318" y="2506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05" name="Freeform 1614"/>
            <p:cNvSpPr>
              <a:spLocks/>
            </p:cNvSpPr>
            <p:nvPr/>
          </p:nvSpPr>
          <p:spPr bwMode="auto">
            <a:xfrm>
              <a:off x="3320" y="2473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9 w 31"/>
                <a:gd name="T11" fmla="*/ 39 h 39"/>
                <a:gd name="T12" fmla="*/ 12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6 w 31"/>
                <a:gd name="T25" fmla="*/ 0 h 39"/>
                <a:gd name="T26" fmla="*/ 23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06" name="Line 1615"/>
            <p:cNvSpPr>
              <a:spLocks noChangeShapeType="1"/>
            </p:cNvSpPr>
            <p:nvPr/>
          </p:nvSpPr>
          <p:spPr bwMode="auto">
            <a:xfrm flipV="1">
              <a:off x="3346" y="2453"/>
              <a:ext cx="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07" name="Freeform 1616"/>
            <p:cNvSpPr>
              <a:spLocks/>
            </p:cNvSpPr>
            <p:nvPr/>
          </p:nvSpPr>
          <p:spPr bwMode="auto">
            <a:xfrm>
              <a:off x="3348" y="2419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9 w 31"/>
                <a:gd name="T11" fmla="*/ 40 h 40"/>
                <a:gd name="T12" fmla="*/ 12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6 w 31"/>
                <a:gd name="T25" fmla="*/ 0 h 40"/>
                <a:gd name="T26" fmla="*/ 23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08" name="Line 1617"/>
            <p:cNvSpPr>
              <a:spLocks noChangeShapeType="1"/>
            </p:cNvSpPr>
            <p:nvPr/>
          </p:nvSpPr>
          <p:spPr bwMode="auto">
            <a:xfrm flipV="1">
              <a:off x="3374" y="2397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09" name="Freeform 1618"/>
            <p:cNvSpPr>
              <a:spLocks/>
            </p:cNvSpPr>
            <p:nvPr/>
          </p:nvSpPr>
          <p:spPr bwMode="auto">
            <a:xfrm>
              <a:off x="3376" y="2375"/>
              <a:ext cx="31" cy="28"/>
            </a:xfrm>
            <a:custGeom>
              <a:avLst/>
              <a:gdLst>
                <a:gd name="T0" fmla="*/ 3 w 31"/>
                <a:gd name="T1" fmla="*/ 19 h 28"/>
                <a:gd name="T2" fmla="*/ 0 w 31"/>
                <a:gd name="T3" fmla="*/ 22 h 28"/>
                <a:gd name="T4" fmla="*/ 0 w 31"/>
                <a:gd name="T5" fmla="*/ 25 h 28"/>
                <a:gd name="T6" fmla="*/ 3 w 31"/>
                <a:gd name="T7" fmla="*/ 28 h 28"/>
                <a:gd name="T8" fmla="*/ 6 w 31"/>
                <a:gd name="T9" fmla="*/ 28 h 28"/>
                <a:gd name="T10" fmla="*/ 9 w 31"/>
                <a:gd name="T11" fmla="*/ 28 h 28"/>
                <a:gd name="T12" fmla="*/ 12 w 31"/>
                <a:gd name="T13" fmla="*/ 28 h 28"/>
                <a:gd name="T14" fmla="*/ 31 w 31"/>
                <a:gd name="T15" fmla="*/ 11 h 28"/>
                <a:gd name="T16" fmla="*/ 31 w 31"/>
                <a:gd name="T17" fmla="*/ 8 h 28"/>
                <a:gd name="T18" fmla="*/ 31 w 31"/>
                <a:gd name="T19" fmla="*/ 5 h 28"/>
                <a:gd name="T20" fmla="*/ 31 w 31"/>
                <a:gd name="T21" fmla="*/ 3 h 28"/>
                <a:gd name="T22" fmla="*/ 28 w 31"/>
                <a:gd name="T23" fmla="*/ 0 h 28"/>
                <a:gd name="T24" fmla="*/ 26 w 31"/>
                <a:gd name="T25" fmla="*/ 0 h 28"/>
                <a:gd name="T26" fmla="*/ 23 w 31"/>
                <a:gd name="T27" fmla="*/ 3 h 28"/>
                <a:gd name="T28" fmla="*/ 3 w 31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8"/>
                <a:gd name="T47" fmla="*/ 31 w 31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8">
                  <a:moveTo>
                    <a:pt x="3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10" name="Freeform 1619"/>
            <p:cNvSpPr>
              <a:spLocks/>
            </p:cNvSpPr>
            <p:nvPr/>
          </p:nvSpPr>
          <p:spPr bwMode="auto">
            <a:xfrm>
              <a:off x="3396" y="2355"/>
              <a:ext cx="28" cy="31"/>
            </a:xfrm>
            <a:custGeom>
              <a:avLst/>
              <a:gdLst>
                <a:gd name="T0" fmla="*/ 3 w 28"/>
                <a:gd name="T1" fmla="*/ 23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6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20 w 28"/>
                <a:gd name="T27" fmla="*/ 3 h 31"/>
                <a:gd name="T28" fmla="*/ 3 w 28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11" name="Line 1620"/>
            <p:cNvSpPr>
              <a:spLocks noChangeShapeType="1"/>
            </p:cNvSpPr>
            <p:nvPr/>
          </p:nvSpPr>
          <p:spPr bwMode="auto">
            <a:xfrm flipV="1">
              <a:off x="3418" y="2341"/>
              <a:ext cx="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12" name="Line 1621"/>
            <p:cNvSpPr>
              <a:spLocks noChangeShapeType="1"/>
            </p:cNvSpPr>
            <p:nvPr/>
          </p:nvSpPr>
          <p:spPr bwMode="auto">
            <a:xfrm flipV="1">
              <a:off x="3427" y="2333"/>
              <a:ext cx="1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13" name="Freeform 1622"/>
            <p:cNvSpPr>
              <a:spLocks/>
            </p:cNvSpPr>
            <p:nvPr/>
          </p:nvSpPr>
          <p:spPr bwMode="auto">
            <a:xfrm>
              <a:off x="3441" y="2319"/>
              <a:ext cx="19" cy="19"/>
            </a:xfrm>
            <a:custGeom>
              <a:avLst/>
              <a:gdLst>
                <a:gd name="T0" fmla="*/ 3 w 19"/>
                <a:gd name="T1" fmla="*/ 11 h 19"/>
                <a:gd name="T2" fmla="*/ 0 w 19"/>
                <a:gd name="T3" fmla="*/ 14 h 19"/>
                <a:gd name="T4" fmla="*/ 0 w 19"/>
                <a:gd name="T5" fmla="*/ 17 h 19"/>
                <a:gd name="T6" fmla="*/ 3 w 19"/>
                <a:gd name="T7" fmla="*/ 19 h 19"/>
                <a:gd name="T8" fmla="*/ 5 w 19"/>
                <a:gd name="T9" fmla="*/ 19 h 19"/>
                <a:gd name="T10" fmla="*/ 8 w 19"/>
                <a:gd name="T11" fmla="*/ 19 h 19"/>
                <a:gd name="T12" fmla="*/ 11 w 19"/>
                <a:gd name="T13" fmla="*/ 19 h 19"/>
                <a:gd name="T14" fmla="*/ 19 w 19"/>
                <a:gd name="T15" fmla="*/ 11 h 19"/>
                <a:gd name="T16" fmla="*/ 19 w 19"/>
                <a:gd name="T17" fmla="*/ 8 h 19"/>
                <a:gd name="T18" fmla="*/ 19 w 19"/>
                <a:gd name="T19" fmla="*/ 5 h 19"/>
                <a:gd name="T20" fmla="*/ 19 w 19"/>
                <a:gd name="T21" fmla="*/ 3 h 19"/>
                <a:gd name="T22" fmla="*/ 17 w 19"/>
                <a:gd name="T23" fmla="*/ 0 h 19"/>
                <a:gd name="T24" fmla="*/ 14 w 19"/>
                <a:gd name="T25" fmla="*/ 0 h 19"/>
                <a:gd name="T26" fmla="*/ 11 w 19"/>
                <a:gd name="T27" fmla="*/ 3 h 19"/>
                <a:gd name="T28" fmla="*/ 3 w 19"/>
                <a:gd name="T29" fmla="*/ 1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3" y="11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14" name="Line 1623"/>
            <p:cNvSpPr>
              <a:spLocks noChangeShapeType="1"/>
            </p:cNvSpPr>
            <p:nvPr/>
          </p:nvSpPr>
          <p:spPr bwMode="auto">
            <a:xfrm flipV="1">
              <a:off x="3455" y="2316"/>
              <a:ext cx="16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15" name="Line 1624"/>
            <p:cNvSpPr>
              <a:spLocks noChangeShapeType="1"/>
            </p:cNvSpPr>
            <p:nvPr/>
          </p:nvSpPr>
          <p:spPr bwMode="auto">
            <a:xfrm>
              <a:off x="3471" y="2316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16" name="Freeform 1625"/>
            <p:cNvSpPr>
              <a:spLocks/>
            </p:cNvSpPr>
            <p:nvPr/>
          </p:nvSpPr>
          <p:spPr bwMode="auto">
            <a:xfrm>
              <a:off x="3477" y="2299"/>
              <a:ext cx="28" cy="23"/>
            </a:xfrm>
            <a:custGeom>
              <a:avLst/>
              <a:gdLst>
                <a:gd name="T0" fmla="*/ 3 w 28"/>
                <a:gd name="T1" fmla="*/ 14 h 23"/>
                <a:gd name="T2" fmla="*/ 0 w 28"/>
                <a:gd name="T3" fmla="*/ 17 h 23"/>
                <a:gd name="T4" fmla="*/ 0 w 28"/>
                <a:gd name="T5" fmla="*/ 20 h 23"/>
                <a:gd name="T6" fmla="*/ 3 w 28"/>
                <a:gd name="T7" fmla="*/ 23 h 23"/>
                <a:gd name="T8" fmla="*/ 6 w 28"/>
                <a:gd name="T9" fmla="*/ 23 h 23"/>
                <a:gd name="T10" fmla="*/ 8 w 28"/>
                <a:gd name="T11" fmla="*/ 23 h 23"/>
                <a:gd name="T12" fmla="*/ 11 w 28"/>
                <a:gd name="T13" fmla="*/ 23 h 23"/>
                <a:gd name="T14" fmla="*/ 28 w 28"/>
                <a:gd name="T15" fmla="*/ 11 h 23"/>
                <a:gd name="T16" fmla="*/ 28 w 28"/>
                <a:gd name="T17" fmla="*/ 9 h 23"/>
                <a:gd name="T18" fmla="*/ 28 w 28"/>
                <a:gd name="T19" fmla="*/ 6 h 23"/>
                <a:gd name="T20" fmla="*/ 28 w 28"/>
                <a:gd name="T21" fmla="*/ 3 h 23"/>
                <a:gd name="T22" fmla="*/ 25 w 28"/>
                <a:gd name="T23" fmla="*/ 0 h 23"/>
                <a:gd name="T24" fmla="*/ 22 w 28"/>
                <a:gd name="T25" fmla="*/ 0 h 23"/>
                <a:gd name="T26" fmla="*/ 20 w 28"/>
                <a:gd name="T27" fmla="*/ 3 h 23"/>
                <a:gd name="T28" fmla="*/ 3 w 28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3"/>
                <a:gd name="T47" fmla="*/ 28 w 2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3">
                  <a:moveTo>
                    <a:pt x="3" y="14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17" name="Freeform 1626"/>
            <p:cNvSpPr>
              <a:spLocks/>
            </p:cNvSpPr>
            <p:nvPr/>
          </p:nvSpPr>
          <p:spPr bwMode="auto">
            <a:xfrm>
              <a:off x="3494" y="2299"/>
              <a:ext cx="22" cy="23"/>
            </a:xfrm>
            <a:custGeom>
              <a:avLst/>
              <a:gdLst>
                <a:gd name="T0" fmla="*/ 11 w 22"/>
                <a:gd name="T1" fmla="*/ 3 h 23"/>
                <a:gd name="T2" fmla="*/ 8 w 22"/>
                <a:gd name="T3" fmla="*/ 0 h 23"/>
                <a:gd name="T4" fmla="*/ 5 w 22"/>
                <a:gd name="T5" fmla="*/ 0 h 23"/>
                <a:gd name="T6" fmla="*/ 3 w 22"/>
                <a:gd name="T7" fmla="*/ 3 h 23"/>
                <a:gd name="T8" fmla="*/ 0 w 22"/>
                <a:gd name="T9" fmla="*/ 6 h 23"/>
                <a:gd name="T10" fmla="*/ 0 w 22"/>
                <a:gd name="T11" fmla="*/ 9 h 23"/>
                <a:gd name="T12" fmla="*/ 3 w 22"/>
                <a:gd name="T13" fmla="*/ 11 h 23"/>
                <a:gd name="T14" fmla="*/ 14 w 22"/>
                <a:gd name="T15" fmla="*/ 23 h 23"/>
                <a:gd name="T16" fmla="*/ 17 w 22"/>
                <a:gd name="T17" fmla="*/ 23 h 23"/>
                <a:gd name="T18" fmla="*/ 19 w 22"/>
                <a:gd name="T19" fmla="*/ 23 h 23"/>
                <a:gd name="T20" fmla="*/ 22 w 22"/>
                <a:gd name="T21" fmla="*/ 23 h 23"/>
                <a:gd name="T22" fmla="*/ 22 w 22"/>
                <a:gd name="T23" fmla="*/ 20 h 23"/>
                <a:gd name="T24" fmla="*/ 22 w 22"/>
                <a:gd name="T25" fmla="*/ 17 h 23"/>
                <a:gd name="T26" fmla="*/ 22 w 22"/>
                <a:gd name="T27" fmla="*/ 14 h 23"/>
                <a:gd name="T28" fmla="*/ 11 w 22"/>
                <a:gd name="T29" fmla="*/ 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3"/>
                <a:gd name="T47" fmla="*/ 22 w 22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3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18" name="Line 1627"/>
            <p:cNvSpPr>
              <a:spLocks noChangeShapeType="1"/>
            </p:cNvSpPr>
            <p:nvPr/>
          </p:nvSpPr>
          <p:spPr bwMode="auto">
            <a:xfrm>
              <a:off x="3511" y="2316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19" name="Freeform 1628"/>
            <p:cNvSpPr>
              <a:spLocks/>
            </p:cNvSpPr>
            <p:nvPr/>
          </p:nvSpPr>
          <p:spPr bwMode="auto">
            <a:xfrm>
              <a:off x="3522" y="2310"/>
              <a:ext cx="22" cy="20"/>
            </a:xfrm>
            <a:custGeom>
              <a:avLst/>
              <a:gdLst>
                <a:gd name="T0" fmla="*/ 11 w 22"/>
                <a:gd name="T1" fmla="*/ 3 h 20"/>
                <a:gd name="T2" fmla="*/ 8 w 22"/>
                <a:gd name="T3" fmla="*/ 0 h 20"/>
                <a:gd name="T4" fmla="*/ 5 w 22"/>
                <a:gd name="T5" fmla="*/ 0 h 20"/>
                <a:gd name="T6" fmla="*/ 3 w 22"/>
                <a:gd name="T7" fmla="*/ 3 h 20"/>
                <a:gd name="T8" fmla="*/ 0 w 22"/>
                <a:gd name="T9" fmla="*/ 6 h 20"/>
                <a:gd name="T10" fmla="*/ 0 w 22"/>
                <a:gd name="T11" fmla="*/ 9 h 20"/>
                <a:gd name="T12" fmla="*/ 3 w 22"/>
                <a:gd name="T13" fmla="*/ 12 h 20"/>
                <a:gd name="T14" fmla="*/ 14 w 22"/>
                <a:gd name="T15" fmla="*/ 20 h 20"/>
                <a:gd name="T16" fmla="*/ 17 w 22"/>
                <a:gd name="T17" fmla="*/ 20 h 20"/>
                <a:gd name="T18" fmla="*/ 19 w 22"/>
                <a:gd name="T19" fmla="*/ 20 h 20"/>
                <a:gd name="T20" fmla="*/ 22 w 22"/>
                <a:gd name="T21" fmla="*/ 20 h 20"/>
                <a:gd name="T22" fmla="*/ 22 w 22"/>
                <a:gd name="T23" fmla="*/ 17 h 20"/>
                <a:gd name="T24" fmla="*/ 22 w 22"/>
                <a:gd name="T25" fmla="*/ 14 h 20"/>
                <a:gd name="T26" fmla="*/ 22 w 22"/>
                <a:gd name="T27" fmla="*/ 12 h 20"/>
                <a:gd name="T28" fmla="*/ 11 w 22"/>
                <a:gd name="T29" fmla="*/ 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0"/>
                <a:gd name="T47" fmla="*/ 22 w 2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0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20" name="Freeform 1629"/>
            <p:cNvSpPr>
              <a:spLocks/>
            </p:cNvSpPr>
            <p:nvPr/>
          </p:nvSpPr>
          <p:spPr bwMode="auto">
            <a:xfrm>
              <a:off x="3533" y="2319"/>
              <a:ext cx="28" cy="19"/>
            </a:xfrm>
            <a:custGeom>
              <a:avLst/>
              <a:gdLst>
                <a:gd name="T0" fmla="*/ 11 w 28"/>
                <a:gd name="T1" fmla="*/ 3 h 19"/>
                <a:gd name="T2" fmla="*/ 8 w 28"/>
                <a:gd name="T3" fmla="*/ 0 h 19"/>
                <a:gd name="T4" fmla="*/ 6 w 28"/>
                <a:gd name="T5" fmla="*/ 0 h 19"/>
                <a:gd name="T6" fmla="*/ 3 w 28"/>
                <a:gd name="T7" fmla="*/ 3 h 19"/>
                <a:gd name="T8" fmla="*/ 0 w 28"/>
                <a:gd name="T9" fmla="*/ 5 h 19"/>
                <a:gd name="T10" fmla="*/ 0 w 28"/>
                <a:gd name="T11" fmla="*/ 8 h 19"/>
                <a:gd name="T12" fmla="*/ 3 w 28"/>
                <a:gd name="T13" fmla="*/ 11 h 19"/>
                <a:gd name="T14" fmla="*/ 20 w 28"/>
                <a:gd name="T15" fmla="*/ 19 h 19"/>
                <a:gd name="T16" fmla="*/ 22 w 28"/>
                <a:gd name="T17" fmla="*/ 19 h 19"/>
                <a:gd name="T18" fmla="*/ 25 w 28"/>
                <a:gd name="T19" fmla="*/ 19 h 19"/>
                <a:gd name="T20" fmla="*/ 28 w 28"/>
                <a:gd name="T21" fmla="*/ 19 h 19"/>
                <a:gd name="T22" fmla="*/ 28 w 28"/>
                <a:gd name="T23" fmla="*/ 17 h 19"/>
                <a:gd name="T24" fmla="*/ 28 w 28"/>
                <a:gd name="T25" fmla="*/ 14 h 19"/>
                <a:gd name="T26" fmla="*/ 28 w 28"/>
                <a:gd name="T27" fmla="*/ 11 h 19"/>
                <a:gd name="T28" fmla="*/ 11 w 28"/>
                <a:gd name="T29" fmla="*/ 3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9"/>
                <a:gd name="T47" fmla="*/ 28 w 2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9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21" name="Freeform 1630"/>
            <p:cNvSpPr>
              <a:spLocks/>
            </p:cNvSpPr>
            <p:nvPr/>
          </p:nvSpPr>
          <p:spPr bwMode="auto">
            <a:xfrm>
              <a:off x="3550" y="2327"/>
              <a:ext cx="14" cy="20"/>
            </a:xfrm>
            <a:custGeom>
              <a:avLst/>
              <a:gdLst>
                <a:gd name="T0" fmla="*/ 11 w 14"/>
                <a:gd name="T1" fmla="*/ 6 h 20"/>
                <a:gd name="T2" fmla="*/ 11 w 14"/>
                <a:gd name="T3" fmla="*/ 3 h 20"/>
                <a:gd name="T4" fmla="*/ 8 w 14"/>
                <a:gd name="T5" fmla="*/ 0 h 20"/>
                <a:gd name="T6" fmla="*/ 5 w 14"/>
                <a:gd name="T7" fmla="*/ 0 h 20"/>
                <a:gd name="T8" fmla="*/ 3 w 14"/>
                <a:gd name="T9" fmla="*/ 3 h 20"/>
                <a:gd name="T10" fmla="*/ 0 w 14"/>
                <a:gd name="T11" fmla="*/ 6 h 20"/>
                <a:gd name="T12" fmla="*/ 0 w 14"/>
                <a:gd name="T13" fmla="*/ 9 h 20"/>
                <a:gd name="T14" fmla="*/ 3 w 14"/>
                <a:gd name="T15" fmla="*/ 17 h 20"/>
                <a:gd name="T16" fmla="*/ 5 w 14"/>
                <a:gd name="T17" fmla="*/ 20 h 20"/>
                <a:gd name="T18" fmla="*/ 8 w 14"/>
                <a:gd name="T19" fmla="*/ 20 h 20"/>
                <a:gd name="T20" fmla="*/ 11 w 14"/>
                <a:gd name="T21" fmla="*/ 20 h 20"/>
                <a:gd name="T22" fmla="*/ 14 w 14"/>
                <a:gd name="T23" fmla="*/ 20 h 20"/>
                <a:gd name="T24" fmla="*/ 14 w 14"/>
                <a:gd name="T25" fmla="*/ 17 h 20"/>
                <a:gd name="T26" fmla="*/ 14 w 14"/>
                <a:gd name="T27" fmla="*/ 14 h 20"/>
                <a:gd name="T28" fmla="*/ 11 w 14"/>
                <a:gd name="T29" fmla="*/ 6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0"/>
                <a:gd name="T47" fmla="*/ 14 w 14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0">
                  <a:moveTo>
                    <a:pt x="11" y="6"/>
                  </a:move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22" name="Freeform 1631"/>
            <p:cNvSpPr>
              <a:spLocks/>
            </p:cNvSpPr>
            <p:nvPr/>
          </p:nvSpPr>
          <p:spPr bwMode="auto">
            <a:xfrm>
              <a:off x="3553" y="2336"/>
              <a:ext cx="33" cy="30"/>
            </a:xfrm>
            <a:custGeom>
              <a:avLst/>
              <a:gdLst>
                <a:gd name="T0" fmla="*/ 11 w 33"/>
                <a:gd name="T1" fmla="*/ 2 h 30"/>
                <a:gd name="T2" fmla="*/ 8 w 33"/>
                <a:gd name="T3" fmla="*/ 0 h 30"/>
                <a:gd name="T4" fmla="*/ 5 w 33"/>
                <a:gd name="T5" fmla="*/ 0 h 30"/>
                <a:gd name="T6" fmla="*/ 2 w 33"/>
                <a:gd name="T7" fmla="*/ 2 h 30"/>
                <a:gd name="T8" fmla="*/ 0 w 33"/>
                <a:gd name="T9" fmla="*/ 5 h 30"/>
                <a:gd name="T10" fmla="*/ 0 w 33"/>
                <a:gd name="T11" fmla="*/ 8 h 30"/>
                <a:gd name="T12" fmla="*/ 2 w 33"/>
                <a:gd name="T13" fmla="*/ 11 h 30"/>
                <a:gd name="T14" fmla="*/ 25 w 33"/>
                <a:gd name="T15" fmla="*/ 30 h 30"/>
                <a:gd name="T16" fmla="*/ 28 w 33"/>
                <a:gd name="T17" fmla="*/ 30 h 30"/>
                <a:gd name="T18" fmla="*/ 30 w 33"/>
                <a:gd name="T19" fmla="*/ 30 h 30"/>
                <a:gd name="T20" fmla="*/ 33 w 33"/>
                <a:gd name="T21" fmla="*/ 30 h 30"/>
                <a:gd name="T22" fmla="*/ 33 w 33"/>
                <a:gd name="T23" fmla="*/ 28 h 30"/>
                <a:gd name="T24" fmla="*/ 33 w 33"/>
                <a:gd name="T25" fmla="*/ 25 h 30"/>
                <a:gd name="T26" fmla="*/ 33 w 33"/>
                <a:gd name="T27" fmla="*/ 22 h 30"/>
                <a:gd name="T28" fmla="*/ 11 w 33"/>
                <a:gd name="T29" fmla="*/ 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0"/>
                <a:gd name="T47" fmla="*/ 33 w 33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0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23" name="Freeform 1632"/>
            <p:cNvSpPr>
              <a:spLocks/>
            </p:cNvSpPr>
            <p:nvPr/>
          </p:nvSpPr>
          <p:spPr bwMode="auto">
            <a:xfrm>
              <a:off x="3575" y="2355"/>
              <a:ext cx="28" cy="31"/>
            </a:xfrm>
            <a:custGeom>
              <a:avLst/>
              <a:gdLst>
                <a:gd name="T0" fmla="*/ 11 w 28"/>
                <a:gd name="T1" fmla="*/ 3 h 31"/>
                <a:gd name="T2" fmla="*/ 8 w 28"/>
                <a:gd name="T3" fmla="*/ 0 h 31"/>
                <a:gd name="T4" fmla="*/ 6 w 28"/>
                <a:gd name="T5" fmla="*/ 0 h 31"/>
                <a:gd name="T6" fmla="*/ 3 w 28"/>
                <a:gd name="T7" fmla="*/ 3 h 31"/>
                <a:gd name="T8" fmla="*/ 0 w 28"/>
                <a:gd name="T9" fmla="*/ 6 h 31"/>
                <a:gd name="T10" fmla="*/ 0 w 28"/>
                <a:gd name="T11" fmla="*/ 9 h 31"/>
                <a:gd name="T12" fmla="*/ 3 w 28"/>
                <a:gd name="T13" fmla="*/ 11 h 31"/>
                <a:gd name="T14" fmla="*/ 20 w 28"/>
                <a:gd name="T15" fmla="*/ 31 h 31"/>
                <a:gd name="T16" fmla="*/ 22 w 28"/>
                <a:gd name="T17" fmla="*/ 31 h 31"/>
                <a:gd name="T18" fmla="*/ 25 w 28"/>
                <a:gd name="T19" fmla="*/ 31 h 31"/>
                <a:gd name="T20" fmla="*/ 28 w 28"/>
                <a:gd name="T21" fmla="*/ 31 h 31"/>
                <a:gd name="T22" fmla="*/ 28 w 28"/>
                <a:gd name="T23" fmla="*/ 28 h 31"/>
                <a:gd name="T24" fmla="*/ 28 w 28"/>
                <a:gd name="T25" fmla="*/ 25 h 31"/>
                <a:gd name="T26" fmla="*/ 28 w 28"/>
                <a:gd name="T27" fmla="*/ 23 h 31"/>
                <a:gd name="T28" fmla="*/ 11 w 28"/>
                <a:gd name="T29" fmla="*/ 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24" name="Freeform 1633"/>
            <p:cNvSpPr>
              <a:spLocks/>
            </p:cNvSpPr>
            <p:nvPr/>
          </p:nvSpPr>
          <p:spPr bwMode="auto">
            <a:xfrm>
              <a:off x="3592" y="2375"/>
              <a:ext cx="22" cy="28"/>
            </a:xfrm>
            <a:custGeom>
              <a:avLst/>
              <a:gdLst>
                <a:gd name="T0" fmla="*/ 11 w 22"/>
                <a:gd name="T1" fmla="*/ 3 h 28"/>
                <a:gd name="T2" fmla="*/ 8 w 22"/>
                <a:gd name="T3" fmla="*/ 0 h 28"/>
                <a:gd name="T4" fmla="*/ 5 w 22"/>
                <a:gd name="T5" fmla="*/ 0 h 28"/>
                <a:gd name="T6" fmla="*/ 3 w 22"/>
                <a:gd name="T7" fmla="*/ 3 h 28"/>
                <a:gd name="T8" fmla="*/ 0 w 22"/>
                <a:gd name="T9" fmla="*/ 5 h 28"/>
                <a:gd name="T10" fmla="*/ 0 w 22"/>
                <a:gd name="T11" fmla="*/ 8 h 28"/>
                <a:gd name="T12" fmla="*/ 3 w 22"/>
                <a:gd name="T13" fmla="*/ 11 h 28"/>
                <a:gd name="T14" fmla="*/ 14 w 22"/>
                <a:gd name="T15" fmla="*/ 28 h 28"/>
                <a:gd name="T16" fmla="*/ 17 w 22"/>
                <a:gd name="T17" fmla="*/ 28 h 28"/>
                <a:gd name="T18" fmla="*/ 19 w 22"/>
                <a:gd name="T19" fmla="*/ 28 h 28"/>
                <a:gd name="T20" fmla="*/ 22 w 22"/>
                <a:gd name="T21" fmla="*/ 28 h 28"/>
                <a:gd name="T22" fmla="*/ 22 w 22"/>
                <a:gd name="T23" fmla="*/ 25 h 28"/>
                <a:gd name="T24" fmla="*/ 22 w 22"/>
                <a:gd name="T25" fmla="*/ 22 h 28"/>
                <a:gd name="T26" fmla="*/ 22 w 22"/>
                <a:gd name="T27" fmla="*/ 19 h 28"/>
                <a:gd name="T28" fmla="*/ 11 w 22"/>
                <a:gd name="T29" fmla="*/ 3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11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25" name="Freeform 1634"/>
            <p:cNvSpPr>
              <a:spLocks/>
            </p:cNvSpPr>
            <p:nvPr/>
          </p:nvSpPr>
          <p:spPr bwMode="auto">
            <a:xfrm>
              <a:off x="3603" y="2392"/>
              <a:ext cx="25" cy="39"/>
            </a:xfrm>
            <a:custGeom>
              <a:avLst/>
              <a:gdLst>
                <a:gd name="T0" fmla="*/ 11 w 25"/>
                <a:gd name="T1" fmla="*/ 5 h 39"/>
                <a:gd name="T2" fmla="*/ 11 w 25"/>
                <a:gd name="T3" fmla="*/ 2 h 39"/>
                <a:gd name="T4" fmla="*/ 8 w 25"/>
                <a:gd name="T5" fmla="*/ 0 h 39"/>
                <a:gd name="T6" fmla="*/ 6 w 25"/>
                <a:gd name="T7" fmla="*/ 0 h 39"/>
                <a:gd name="T8" fmla="*/ 3 w 25"/>
                <a:gd name="T9" fmla="*/ 2 h 39"/>
                <a:gd name="T10" fmla="*/ 0 w 25"/>
                <a:gd name="T11" fmla="*/ 5 h 39"/>
                <a:gd name="T12" fmla="*/ 0 w 25"/>
                <a:gd name="T13" fmla="*/ 8 h 39"/>
                <a:gd name="T14" fmla="*/ 14 w 25"/>
                <a:gd name="T15" fmla="*/ 36 h 39"/>
                <a:gd name="T16" fmla="*/ 17 w 25"/>
                <a:gd name="T17" fmla="*/ 39 h 39"/>
                <a:gd name="T18" fmla="*/ 20 w 25"/>
                <a:gd name="T19" fmla="*/ 39 h 39"/>
                <a:gd name="T20" fmla="*/ 22 w 25"/>
                <a:gd name="T21" fmla="*/ 39 h 39"/>
                <a:gd name="T22" fmla="*/ 25 w 25"/>
                <a:gd name="T23" fmla="*/ 39 h 39"/>
                <a:gd name="T24" fmla="*/ 25 w 25"/>
                <a:gd name="T25" fmla="*/ 36 h 39"/>
                <a:gd name="T26" fmla="*/ 25 w 25"/>
                <a:gd name="T27" fmla="*/ 33 h 39"/>
                <a:gd name="T28" fmla="*/ 11 w 25"/>
                <a:gd name="T29" fmla="*/ 5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9"/>
                <a:gd name="T47" fmla="*/ 25 w 25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9">
                  <a:moveTo>
                    <a:pt x="11" y="5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5" y="36"/>
                  </a:lnTo>
                  <a:lnTo>
                    <a:pt x="25" y="3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26" name="Line 1635"/>
            <p:cNvSpPr>
              <a:spLocks noChangeShapeType="1"/>
            </p:cNvSpPr>
            <p:nvPr/>
          </p:nvSpPr>
          <p:spPr bwMode="auto">
            <a:xfrm>
              <a:off x="3623" y="2425"/>
              <a:ext cx="14" cy="2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27" name="Freeform 1636"/>
            <p:cNvSpPr>
              <a:spLocks/>
            </p:cNvSpPr>
            <p:nvPr/>
          </p:nvSpPr>
          <p:spPr bwMode="auto">
            <a:xfrm>
              <a:off x="3631" y="2447"/>
              <a:ext cx="25" cy="37"/>
            </a:xfrm>
            <a:custGeom>
              <a:avLst/>
              <a:gdLst>
                <a:gd name="T0" fmla="*/ 11 w 25"/>
                <a:gd name="T1" fmla="*/ 3 h 37"/>
                <a:gd name="T2" fmla="*/ 8 w 25"/>
                <a:gd name="T3" fmla="*/ 0 h 37"/>
                <a:gd name="T4" fmla="*/ 6 w 25"/>
                <a:gd name="T5" fmla="*/ 0 h 37"/>
                <a:gd name="T6" fmla="*/ 3 w 25"/>
                <a:gd name="T7" fmla="*/ 3 h 37"/>
                <a:gd name="T8" fmla="*/ 0 w 25"/>
                <a:gd name="T9" fmla="*/ 6 h 37"/>
                <a:gd name="T10" fmla="*/ 0 w 25"/>
                <a:gd name="T11" fmla="*/ 9 h 37"/>
                <a:gd name="T12" fmla="*/ 3 w 25"/>
                <a:gd name="T13" fmla="*/ 12 h 37"/>
                <a:gd name="T14" fmla="*/ 17 w 25"/>
                <a:gd name="T15" fmla="*/ 37 h 37"/>
                <a:gd name="T16" fmla="*/ 20 w 25"/>
                <a:gd name="T17" fmla="*/ 37 h 37"/>
                <a:gd name="T18" fmla="*/ 22 w 25"/>
                <a:gd name="T19" fmla="*/ 37 h 37"/>
                <a:gd name="T20" fmla="*/ 25 w 25"/>
                <a:gd name="T21" fmla="*/ 37 h 37"/>
                <a:gd name="T22" fmla="*/ 25 w 25"/>
                <a:gd name="T23" fmla="*/ 34 h 37"/>
                <a:gd name="T24" fmla="*/ 25 w 25"/>
                <a:gd name="T25" fmla="*/ 31 h 37"/>
                <a:gd name="T26" fmla="*/ 25 w 25"/>
                <a:gd name="T27" fmla="*/ 28 h 37"/>
                <a:gd name="T28" fmla="*/ 11 w 25"/>
                <a:gd name="T29" fmla="*/ 3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7"/>
                <a:gd name="T47" fmla="*/ 25 w 25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7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7" y="37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28" name="Line 1637"/>
            <p:cNvSpPr>
              <a:spLocks noChangeShapeType="1"/>
            </p:cNvSpPr>
            <p:nvPr/>
          </p:nvSpPr>
          <p:spPr bwMode="auto">
            <a:xfrm>
              <a:off x="3651" y="2478"/>
              <a:ext cx="1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29" name="Freeform 1638"/>
            <p:cNvSpPr>
              <a:spLocks/>
            </p:cNvSpPr>
            <p:nvPr/>
          </p:nvSpPr>
          <p:spPr bwMode="auto">
            <a:xfrm>
              <a:off x="3656" y="2501"/>
              <a:ext cx="28" cy="39"/>
            </a:xfrm>
            <a:custGeom>
              <a:avLst/>
              <a:gdLst>
                <a:gd name="T0" fmla="*/ 11 w 28"/>
                <a:gd name="T1" fmla="*/ 2 h 39"/>
                <a:gd name="T2" fmla="*/ 8 w 28"/>
                <a:gd name="T3" fmla="*/ 0 h 39"/>
                <a:gd name="T4" fmla="*/ 6 w 28"/>
                <a:gd name="T5" fmla="*/ 0 h 39"/>
                <a:gd name="T6" fmla="*/ 3 w 28"/>
                <a:gd name="T7" fmla="*/ 2 h 39"/>
                <a:gd name="T8" fmla="*/ 0 w 28"/>
                <a:gd name="T9" fmla="*/ 5 h 39"/>
                <a:gd name="T10" fmla="*/ 0 w 28"/>
                <a:gd name="T11" fmla="*/ 8 h 39"/>
                <a:gd name="T12" fmla="*/ 3 w 28"/>
                <a:gd name="T13" fmla="*/ 11 h 39"/>
                <a:gd name="T14" fmla="*/ 20 w 28"/>
                <a:gd name="T15" fmla="*/ 39 h 39"/>
                <a:gd name="T16" fmla="*/ 22 w 28"/>
                <a:gd name="T17" fmla="*/ 39 h 39"/>
                <a:gd name="T18" fmla="*/ 25 w 28"/>
                <a:gd name="T19" fmla="*/ 39 h 39"/>
                <a:gd name="T20" fmla="*/ 28 w 28"/>
                <a:gd name="T21" fmla="*/ 39 h 39"/>
                <a:gd name="T22" fmla="*/ 28 w 28"/>
                <a:gd name="T23" fmla="*/ 36 h 39"/>
                <a:gd name="T24" fmla="*/ 28 w 28"/>
                <a:gd name="T25" fmla="*/ 33 h 39"/>
                <a:gd name="T26" fmla="*/ 28 w 28"/>
                <a:gd name="T27" fmla="*/ 30 h 39"/>
                <a:gd name="T28" fmla="*/ 11 w 28"/>
                <a:gd name="T29" fmla="*/ 2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1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30" name="Line 1639"/>
            <p:cNvSpPr>
              <a:spLocks noChangeShapeType="1"/>
            </p:cNvSpPr>
            <p:nvPr/>
          </p:nvSpPr>
          <p:spPr bwMode="auto">
            <a:xfrm>
              <a:off x="3678" y="2534"/>
              <a:ext cx="12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31" name="Freeform 1640"/>
            <p:cNvSpPr>
              <a:spLocks/>
            </p:cNvSpPr>
            <p:nvPr/>
          </p:nvSpPr>
          <p:spPr bwMode="auto">
            <a:xfrm>
              <a:off x="3684" y="2557"/>
              <a:ext cx="28" cy="44"/>
            </a:xfrm>
            <a:custGeom>
              <a:avLst/>
              <a:gdLst>
                <a:gd name="T0" fmla="*/ 11 w 28"/>
                <a:gd name="T1" fmla="*/ 2 h 44"/>
                <a:gd name="T2" fmla="*/ 11 w 28"/>
                <a:gd name="T3" fmla="*/ 0 h 44"/>
                <a:gd name="T4" fmla="*/ 8 w 28"/>
                <a:gd name="T5" fmla="*/ 0 h 44"/>
                <a:gd name="T6" fmla="*/ 6 w 28"/>
                <a:gd name="T7" fmla="*/ 0 h 44"/>
                <a:gd name="T8" fmla="*/ 3 w 28"/>
                <a:gd name="T9" fmla="*/ 0 h 44"/>
                <a:gd name="T10" fmla="*/ 0 w 28"/>
                <a:gd name="T11" fmla="*/ 2 h 44"/>
                <a:gd name="T12" fmla="*/ 0 w 28"/>
                <a:gd name="T13" fmla="*/ 5 h 44"/>
                <a:gd name="T14" fmla="*/ 17 w 28"/>
                <a:gd name="T15" fmla="*/ 42 h 44"/>
                <a:gd name="T16" fmla="*/ 20 w 28"/>
                <a:gd name="T17" fmla="*/ 44 h 44"/>
                <a:gd name="T18" fmla="*/ 22 w 28"/>
                <a:gd name="T19" fmla="*/ 44 h 44"/>
                <a:gd name="T20" fmla="*/ 25 w 28"/>
                <a:gd name="T21" fmla="*/ 44 h 44"/>
                <a:gd name="T22" fmla="*/ 28 w 28"/>
                <a:gd name="T23" fmla="*/ 44 h 44"/>
                <a:gd name="T24" fmla="*/ 28 w 28"/>
                <a:gd name="T25" fmla="*/ 42 h 44"/>
                <a:gd name="T26" fmla="*/ 28 w 28"/>
                <a:gd name="T27" fmla="*/ 39 h 44"/>
                <a:gd name="T28" fmla="*/ 11 w 28"/>
                <a:gd name="T29" fmla="*/ 2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4"/>
                <a:gd name="T47" fmla="*/ 28 w 2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4">
                  <a:moveTo>
                    <a:pt x="11" y="2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7" y="42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32" name="Line 1641"/>
            <p:cNvSpPr>
              <a:spLocks noChangeShapeType="1"/>
            </p:cNvSpPr>
            <p:nvPr/>
          </p:nvSpPr>
          <p:spPr bwMode="auto">
            <a:xfrm>
              <a:off x="3706" y="2596"/>
              <a:ext cx="12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33" name="Freeform 1642"/>
            <p:cNvSpPr>
              <a:spLocks/>
            </p:cNvSpPr>
            <p:nvPr/>
          </p:nvSpPr>
          <p:spPr bwMode="auto">
            <a:xfrm>
              <a:off x="3712" y="2626"/>
              <a:ext cx="28" cy="40"/>
            </a:xfrm>
            <a:custGeom>
              <a:avLst/>
              <a:gdLst>
                <a:gd name="T0" fmla="*/ 11 w 28"/>
                <a:gd name="T1" fmla="*/ 3 h 40"/>
                <a:gd name="T2" fmla="*/ 8 w 28"/>
                <a:gd name="T3" fmla="*/ 0 h 40"/>
                <a:gd name="T4" fmla="*/ 6 w 28"/>
                <a:gd name="T5" fmla="*/ 0 h 40"/>
                <a:gd name="T6" fmla="*/ 3 w 28"/>
                <a:gd name="T7" fmla="*/ 3 h 40"/>
                <a:gd name="T8" fmla="*/ 0 w 28"/>
                <a:gd name="T9" fmla="*/ 6 h 40"/>
                <a:gd name="T10" fmla="*/ 0 w 28"/>
                <a:gd name="T11" fmla="*/ 9 h 40"/>
                <a:gd name="T12" fmla="*/ 3 w 28"/>
                <a:gd name="T13" fmla="*/ 12 h 40"/>
                <a:gd name="T14" fmla="*/ 20 w 28"/>
                <a:gd name="T15" fmla="*/ 40 h 40"/>
                <a:gd name="T16" fmla="*/ 22 w 28"/>
                <a:gd name="T17" fmla="*/ 40 h 40"/>
                <a:gd name="T18" fmla="*/ 25 w 28"/>
                <a:gd name="T19" fmla="*/ 40 h 40"/>
                <a:gd name="T20" fmla="*/ 28 w 28"/>
                <a:gd name="T21" fmla="*/ 40 h 40"/>
                <a:gd name="T22" fmla="*/ 28 w 28"/>
                <a:gd name="T23" fmla="*/ 37 h 40"/>
                <a:gd name="T24" fmla="*/ 28 w 28"/>
                <a:gd name="T25" fmla="*/ 34 h 40"/>
                <a:gd name="T26" fmla="*/ 28 w 28"/>
                <a:gd name="T27" fmla="*/ 31 h 40"/>
                <a:gd name="T28" fmla="*/ 11 w 28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11" y="3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34" name="Line 1643"/>
            <p:cNvSpPr>
              <a:spLocks noChangeShapeType="1"/>
            </p:cNvSpPr>
            <p:nvPr/>
          </p:nvSpPr>
          <p:spPr bwMode="auto">
            <a:xfrm>
              <a:off x="3734" y="2660"/>
              <a:ext cx="17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35" name="Line 1644"/>
            <p:cNvSpPr>
              <a:spLocks noChangeShapeType="1"/>
            </p:cNvSpPr>
            <p:nvPr/>
          </p:nvSpPr>
          <p:spPr bwMode="auto">
            <a:xfrm flipV="1">
              <a:off x="3751" y="2660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36" name="Freeform 1645"/>
            <p:cNvSpPr>
              <a:spLocks/>
            </p:cNvSpPr>
            <p:nvPr/>
          </p:nvSpPr>
          <p:spPr bwMode="auto">
            <a:xfrm>
              <a:off x="3754" y="2626"/>
              <a:ext cx="31" cy="40"/>
            </a:xfrm>
            <a:custGeom>
              <a:avLst/>
              <a:gdLst>
                <a:gd name="T0" fmla="*/ 3 w 31"/>
                <a:gd name="T1" fmla="*/ 31 h 40"/>
                <a:gd name="T2" fmla="*/ 0 w 31"/>
                <a:gd name="T3" fmla="*/ 34 h 40"/>
                <a:gd name="T4" fmla="*/ 0 w 31"/>
                <a:gd name="T5" fmla="*/ 37 h 40"/>
                <a:gd name="T6" fmla="*/ 3 w 31"/>
                <a:gd name="T7" fmla="*/ 40 h 40"/>
                <a:gd name="T8" fmla="*/ 6 w 31"/>
                <a:gd name="T9" fmla="*/ 40 h 40"/>
                <a:gd name="T10" fmla="*/ 8 w 31"/>
                <a:gd name="T11" fmla="*/ 40 h 40"/>
                <a:gd name="T12" fmla="*/ 11 w 31"/>
                <a:gd name="T13" fmla="*/ 40 h 40"/>
                <a:gd name="T14" fmla="*/ 31 w 31"/>
                <a:gd name="T15" fmla="*/ 12 h 40"/>
                <a:gd name="T16" fmla="*/ 31 w 31"/>
                <a:gd name="T17" fmla="*/ 9 h 40"/>
                <a:gd name="T18" fmla="*/ 31 w 31"/>
                <a:gd name="T19" fmla="*/ 6 h 40"/>
                <a:gd name="T20" fmla="*/ 31 w 31"/>
                <a:gd name="T21" fmla="*/ 3 h 40"/>
                <a:gd name="T22" fmla="*/ 28 w 31"/>
                <a:gd name="T23" fmla="*/ 0 h 40"/>
                <a:gd name="T24" fmla="*/ 25 w 31"/>
                <a:gd name="T25" fmla="*/ 0 h 40"/>
                <a:gd name="T26" fmla="*/ 22 w 31"/>
                <a:gd name="T27" fmla="*/ 3 h 40"/>
                <a:gd name="T28" fmla="*/ 3 w 31"/>
                <a:gd name="T29" fmla="*/ 3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0"/>
                <a:gd name="T47" fmla="*/ 31 w 3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0">
                  <a:moveTo>
                    <a:pt x="3" y="31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37" name="Line 1646"/>
            <p:cNvSpPr>
              <a:spLocks noChangeShapeType="1"/>
            </p:cNvSpPr>
            <p:nvPr/>
          </p:nvSpPr>
          <p:spPr bwMode="auto">
            <a:xfrm flipV="1">
              <a:off x="3779" y="2596"/>
              <a:ext cx="9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38" name="Freeform 1647"/>
            <p:cNvSpPr>
              <a:spLocks/>
            </p:cNvSpPr>
            <p:nvPr/>
          </p:nvSpPr>
          <p:spPr bwMode="auto">
            <a:xfrm>
              <a:off x="3782" y="2557"/>
              <a:ext cx="31" cy="44"/>
            </a:xfrm>
            <a:custGeom>
              <a:avLst/>
              <a:gdLst>
                <a:gd name="T0" fmla="*/ 3 w 31"/>
                <a:gd name="T1" fmla="*/ 36 h 44"/>
                <a:gd name="T2" fmla="*/ 0 w 31"/>
                <a:gd name="T3" fmla="*/ 39 h 44"/>
                <a:gd name="T4" fmla="*/ 0 w 31"/>
                <a:gd name="T5" fmla="*/ 42 h 44"/>
                <a:gd name="T6" fmla="*/ 3 w 31"/>
                <a:gd name="T7" fmla="*/ 44 h 44"/>
                <a:gd name="T8" fmla="*/ 6 w 31"/>
                <a:gd name="T9" fmla="*/ 44 h 44"/>
                <a:gd name="T10" fmla="*/ 8 w 31"/>
                <a:gd name="T11" fmla="*/ 44 h 44"/>
                <a:gd name="T12" fmla="*/ 11 w 31"/>
                <a:gd name="T13" fmla="*/ 44 h 44"/>
                <a:gd name="T14" fmla="*/ 31 w 31"/>
                <a:gd name="T15" fmla="*/ 8 h 44"/>
                <a:gd name="T16" fmla="*/ 31 w 31"/>
                <a:gd name="T17" fmla="*/ 5 h 44"/>
                <a:gd name="T18" fmla="*/ 31 w 31"/>
                <a:gd name="T19" fmla="*/ 2 h 44"/>
                <a:gd name="T20" fmla="*/ 31 w 31"/>
                <a:gd name="T21" fmla="*/ 0 h 44"/>
                <a:gd name="T22" fmla="*/ 28 w 31"/>
                <a:gd name="T23" fmla="*/ 0 h 44"/>
                <a:gd name="T24" fmla="*/ 25 w 31"/>
                <a:gd name="T25" fmla="*/ 0 h 44"/>
                <a:gd name="T26" fmla="*/ 22 w 31"/>
                <a:gd name="T27" fmla="*/ 0 h 44"/>
                <a:gd name="T28" fmla="*/ 3 w 31"/>
                <a:gd name="T29" fmla="*/ 36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44"/>
                <a:gd name="T47" fmla="*/ 31 w 31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44">
                  <a:moveTo>
                    <a:pt x="3" y="36"/>
                  </a:moveTo>
                  <a:lnTo>
                    <a:pt x="0" y="39"/>
                  </a:lnTo>
                  <a:lnTo>
                    <a:pt x="0" y="42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39" name="Line 1648"/>
            <p:cNvSpPr>
              <a:spLocks noChangeShapeType="1"/>
            </p:cNvSpPr>
            <p:nvPr/>
          </p:nvSpPr>
          <p:spPr bwMode="auto">
            <a:xfrm flipV="1">
              <a:off x="3807" y="2534"/>
              <a:ext cx="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40" name="Freeform 1649"/>
            <p:cNvSpPr>
              <a:spLocks/>
            </p:cNvSpPr>
            <p:nvPr/>
          </p:nvSpPr>
          <p:spPr bwMode="auto">
            <a:xfrm>
              <a:off x="3810" y="2501"/>
              <a:ext cx="31" cy="39"/>
            </a:xfrm>
            <a:custGeom>
              <a:avLst/>
              <a:gdLst>
                <a:gd name="T0" fmla="*/ 3 w 31"/>
                <a:gd name="T1" fmla="*/ 30 h 39"/>
                <a:gd name="T2" fmla="*/ 0 w 31"/>
                <a:gd name="T3" fmla="*/ 33 h 39"/>
                <a:gd name="T4" fmla="*/ 0 w 31"/>
                <a:gd name="T5" fmla="*/ 36 h 39"/>
                <a:gd name="T6" fmla="*/ 3 w 31"/>
                <a:gd name="T7" fmla="*/ 39 h 39"/>
                <a:gd name="T8" fmla="*/ 6 w 31"/>
                <a:gd name="T9" fmla="*/ 39 h 39"/>
                <a:gd name="T10" fmla="*/ 8 w 31"/>
                <a:gd name="T11" fmla="*/ 39 h 39"/>
                <a:gd name="T12" fmla="*/ 11 w 31"/>
                <a:gd name="T13" fmla="*/ 39 h 39"/>
                <a:gd name="T14" fmla="*/ 31 w 31"/>
                <a:gd name="T15" fmla="*/ 11 h 39"/>
                <a:gd name="T16" fmla="*/ 31 w 31"/>
                <a:gd name="T17" fmla="*/ 8 h 39"/>
                <a:gd name="T18" fmla="*/ 31 w 31"/>
                <a:gd name="T19" fmla="*/ 5 h 39"/>
                <a:gd name="T20" fmla="*/ 31 w 31"/>
                <a:gd name="T21" fmla="*/ 2 h 39"/>
                <a:gd name="T22" fmla="*/ 28 w 31"/>
                <a:gd name="T23" fmla="*/ 0 h 39"/>
                <a:gd name="T24" fmla="*/ 25 w 31"/>
                <a:gd name="T25" fmla="*/ 0 h 39"/>
                <a:gd name="T26" fmla="*/ 22 w 31"/>
                <a:gd name="T27" fmla="*/ 2 h 39"/>
                <a:gd name="T28" fmla="*/ 3 w 31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9"/>
                <a:gd name="T47" fmla="*/ 31 w 31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41" name="Line 1650"/>
            <p:cNvSpPr>
              <a:spLocks noChangeShapeType="1"/>
            </p:cNvSpPr>
            <p:nvPr/>
          </p:nvSpPr>
          <p:spPr bwMode="auto">
            <a:xfrm flipV="1">
              <a:off x="3835" y="2478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42" name="Freeform 1651"/>
            <p:cNvSpPr>
              <a:spLocks/>
            </p:cNvSpPr>
            <p:nvPr/>
          </p:nvSpPr>
          <p:spPr bwMode="auto">
            <a:xfrm>
              <a:off x="3838" y="2447"/>
              <a:ext cx="31" cy="37"/>
            </a:xfrm>
            <a:custGeom>
              <a:avLst/>
              <a:gdLst>
                <a:gd name="T0" fmla="*/ 3 w 31"/>
                <a:gd name="T1" fmla="*/ 28 h 37"/>
                <a:gd name="T2" fmla="*/ 0 w 31"/>
                <a:gd name="T3" fmla="*/ 31 h 37"/>
                <a:gd name="T4" fmla="*/ 0 w 31"/>
                <a:gd name="T5" fmla="*/ 34 h 37"/>
                <a:gd name="T6" fmla="*/ 3 w 31"/>
                <a:gd name="T7" fmla="*/ 37 h 37"/>
                <a:gd name="T8" fmla="*/ 5 w 31"/>
                <a:gd name="T9" fmla="*/ 37 h 37"/>
                <a:gd name="T10" fmla="*/ 8 w 31"/>
                <a:gd name="T11" fmla="*/ 37 h 37"/>
                <a:gd name="T12" fmla="*/ 11 w 31"/>
                <a:gd name="T13" fmla="*/ 37 h 37"/>
                <a:gd name="T14" fmla="*/ 31 w 31"/>
                <a:gd name="T15" fmla="*/ 12 h 37"/>
                <a:gd name="T16" fmla="*/ 31 w 31"/>
                <a:gd name="T17" fmla="*/ 9 h 37"/>
                <a:gd name="T18" fmla="*/ 31 w 31"/>
                <a:gd name="T19" fmla="*/ 6 h 37"/>
                <a:gd name="T20" fmla="*/ 31 w 31"/>
                <a:gd name="T21" fmla="*/ 3 h 37"/>
                <a:gd name="T22" fmla="*/ 28 w 31"/>
                <a:gd name="T23" fmla="*/ 0 h 37"/>
                <a:gd name="T24" fmla="*/ 25 w 31"/>
                <a:gd name="T25" fmla="*/ 0 h 37"/>
                <a:gd name="T26" fmla="*/ 22 w 31"/>
                <a:gd name="T27" fmla="*/ 3 h 37"/>
                <a:gd name="T28" fmla="*/ 3 w 31"/>
                <a:gd name="T29" fmla="*/ 2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37"/>
                <a:gd name="T47" fmla="*/ 31 w 31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37">
                  <a:moveTo>
                    <a:pt x="3" y="28"/>
                  </a:moveTo>
                  <a:lnTo>
                    <a:pt x="0" y="31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43" name="Line 1652"/>
            <p:cNvSpPr>
              <a:spLocks noChangeShapeType="1"/>
            </p:cNvSpPr>
            <p:nvPr/>
          </p:nvSpPr>
          <p:spPr bwMode="auto">
            <a:xfrm flipV="1">
              <a:off x="3863" y="2425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44" name="Freeform 1653"/>
            <p:cNvSpPr>
              <a:spLocks/>
            </p:cNvSpPr>
            <p:nvPr/>
          </p:nvSpPr>
          <p:spPr bwMode="auto">
            <a:xfrm>
              <a:off x="3866" y="2392"/>
              <a:ext cx="28" cy="39"/>
            </a:xfrm>
            <a:custGeom>
              <a:avLst/>
              <a:gdLst>
                <a:gd name="T0" fmla="*/ 3 w 28"/>
                <a:gd name="T1" fmla="*/ 30 h 39"/>
                <a:gd name="T2" fmla="*/ 0 w 28"/>
                <a:gd name="T3" fmla="*/ 33 h 39"/>
                <a:gd name="T4" fmla="*/ 0 w 28"/>
                <a:gd name="T5" fmla="*/ 36 h 39"/>
                <a:gd name="T6" fmla="*/ 3 w 28"/>
                <a:gd name="T7" fmla="*/ 39 h 39"/>
                <a:gd name="T8" fmla="*/ 5 w 28"/>
                <a:gd name="T9" fmla="*/ 39 h 39"/>
                <a:gd name="T10" fmla="*/ 8 w 28"/>
                <a:gd name="T11" fmla="*/ 39 h 39"/>
                <a:gd name="T12" fmla="*/ 11 w 28"/>
                <a:gd name="T13" fmla="*/ 39 h 39"/>
                <a:gd name="T14" fmla="*/ 28 w 28"/>
                <a:gd name="T15" fmla="*/ 11 h 39"/>
                <a:gd name="T16" fmla="*/ 28 w 28"/>
                <a:gd name="T17" fmla="*/ 8 h 39"/>
                <a:gd name="T18" fmla="*/ 28 w 28"/>
                <a:gd name="T19" fmla="*/ 5 h 39"/>
                <a:gd name="T20" fmla="*/ 28 w 28"/>
                <a:gd name="T21" fmla="*/ 2 h 39"/>
                <a:gd name="T22" fmla="*/ 25 w 28"/>
                <a:gd name="T23" fmla="*/ 0 h 39"/>
                <a:gd name="T24" fmla="*/ 22 w 28"/>
                <a:gd name="T25" fmla="*/ 0 h 39"/>
                <a:gd name="T26" fmla="*/ 19 w 28"/>
                <a:gd name="T27" fmla="*/ 2 h 39"/>
                <a:gd name="T28" fmla="*/ 3 w 28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3" y="30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45" name="Freeform 1654"/>
            <p:cNvSpPr>
              <a:spLocks/>
            </p:cNvSpPr>
            <p:nvPr/>
          </p:nvSpPr>
          <p:spPr bwMode="auto">
            <a:xfrm>
              <a:off x="3883" y="2375"/>
              <a:ext cx="22" cy="28"/>
            </a:xfrm>
            <a:custGeom>
              <a:avLst/>
              <a:gdLst>
                <a:gd name="T0" fmla="*/ 2 w 22"/>
                <a:gd name="T1" fmla="*/ 19 h 28"/>
                <a:gd name="T2" fmla="*/ 0 w 22"/>
                <a:gd name="T3" fmla="*/ 22 h 28"/>
                <a:gd name="T4" fmla="*/ 0 w 22"/>
                <a:gd name="T5" fmla="*/ 25 h 28"/>
                <a:gd name="T6" fmla="*/ 2 w 22"/>
                <a:gd name="T7" fmla="*/ 28 h 28"/>
                <a:gd name="T8" fmla="*/ 5 w 22"/>
                <a:gd name="T9" fmla="*/ 28 h 28"/>
                <a:gd name="T10" fmla="*/ 8 w 22"/>
                <a:gd name="T11" fmla="*/ 28 h 28"/>
                <a:gd name="T12" fmla="*/ 11 w 22"/>
                <a:gd name="T13" fmla="*/ 28 h 28"/>
                <a:gd name="T14" fmla="*/ 22 w 22"/>
                <a:gd name="T15" fmla="*/ 11 h 28"/>
                <a:gd name="T16" fmla="*/ 22 w 22"/>
                <a:gd name="T17" fmla="*/ 8 h 28"/>
                <a:gd name="T18" fmla="*/ 22 w 22"/>
                <a:gd name="T19" fmla="*/ 5 h 28"/>
                <a:gd name="T20" fmla="*/ 22 w 22"/>
                <a:gd name="T21" fmla="*/ 3 h 28"/>
                <a:gd name="T22" fmla="*/ 19 w 22"/>
                <a:gd name="T23" fmla="*/ 0 h 28"/>
                <a:gd name="T24" fmla="*/ 16 w 22"/>
                <a:gd name="T25" fmla="*/ 0 h 28"/>
                <a:gd name="T26" fmla="*/ 14 w 22"/>
                <a:gd name="T27" fmla="*/ 3 h 28"/>
                <a:gd name="T28" fmla="*/ 2 w 22"/>
                <a:gd name="T29" fmla="*/ 19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2" y="19"/>
                  </a:moveTo>
                  <a:lnTo>
                    <a:pt x="0" y="22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46" name="Freeform 1655"/>
            <p:cNvSpPr>
              <a:spLocks/>
            </p:cNvSpPr>
            <p:nvPr/>
          </p:nvSpPr>
          <p:spPr bwMode="auto">
            <a:xfrm>
              <a:off x="3894" y="2355"/>
              <a:ext cx="28" cy="31"/>
            </a:xfrm>
            <a:custGeom>
              <a:avLst/>
              <a:gdLst>
                <a:gd name="T0" fmla="*/ 3 w 28"/>
                <a:gd name="T1" fmla="*/ 23 h 31"/>
                <a:gd name="T2" fmla="*/ 0 w 28"/>
                <a:gd name="T3" fmla="*/ 25 h 31"/>
                <a:gd name="T4" fmla="*/ 0 w 28"/>
                <a:gd name="T5" fmla="*/ 28 h 31"/>
                <a:gd name="T6" fmla="*/ 3 w 28"/>
                <a:gd name="T7" fmla="*/ 31 h 31"/>
                <a:gd name="T8" fmla="*/ 5 w 28"/>
                <a:gd name="T9" fmla="*/ 31 h 31"/>
                <a:gd name="T10" fmla="*/ 8 w 28"/>
                <a:gd name="T11" fmla="*/ 31 h 31"/>
                <a:gd name="T12" fmla="*/ 11 w 28"/>
                <a:gd name="T13" fmla="*/ 31 h 31"/>
                <a:gd name="T14" fmla="*/ 28 w 28"/>
                <a:gd name="T15" fmla="*/ 11 h 31"/>
                <a:gd name="T16" fmla="*/ 28 w 28"/>
                <a:gd name="T17" fmla="*/ 9 h 31"/>
                <a:gd name="T18" fmla="*/ 28 w 28"/>
                <a:gd name="T19" fmla="*/ 6 h 31"/>
                <a:gd name="T20" fmla="*/ 28 w 28"/>
                <a:gd name="T21" fmla="*/ 3 h 31"/>
                <a:gd name="T22" fmla="*/ 25 w 28"/>
                <a:gd name="T23" fmla="*/ 0 h 31"/>
                <a:gd name="T24" fmla="*/ 22 w 28"/>
                <a:gd name="T25" fmla="*/ 0 h 31"/>
                <a:gd name="T26" fmla="*/ 19 w 28"/>
                <a:gd name="T27" fmla="*/ 3 h 31"/>
                <a:gd name="T28" fmla="*/ 3 w 28"/>
                <a:gd name="T29" fmla="*/ 23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1"/>
                <a:gd name="T47" fmla="*/ 28 w 28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1">
                  <a:moveTo>
                    <a:pt x="3" y="23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47" name="Freeform 1656"/>
            <p:cNvSpPr>
              <a:spLocks/>
            </p:cNvSpPr>
            <p:nvPr/>
          </p:nvSpPr>
          <p:spPr bwMode="auto">
            <a:xfrm>
              <a:off x="2890" y="2288"/>
              <a:ext cx="1026" cy="76"/>
            </a:xfrm>
            <a:custGeom>
              <a:avLst/>
              <a:gdLst>
                <a:gd name="T0" fmla="*/ 42 w 1026"/>
                <a:gd name="T1" fmla="*/ 45 h 76"/>
                <a:gd name="T2" fmla="*/ 81 w 1026"/>
                <a:gd name="T3" fmla="*/ 28 h 76"/>
                <a:gd name="T4" fmla="*/ 106 w 1026"/>
                <a:gd name="T5" fmla="*/ 28 h 76"/>
                <a:gd name="T6" fmla="*/ 142 w 1026"/>
                <a:gd name="T7" fmla="*/ 45 h 76"/>
                <a:gd name="T8" fmla="*/ 190 w 1026"/>
                <a:gd name="T9" fmla="*/ 73 h 76"/>
                <a:gd name="T10" fmla="*/ 223 w 1026"/>
                <a:gd name="T11" fmla="*/ 36 h 76"/>
                <a:gd name="T12" fmla="*/ 260 w 1026"/>
                <a:gd name="T13" fmla="*/ 20 h 76"/>
                <a:gd name="T14" fmla="*/ 293 w 1026"/>
                <a:gd name="T15" fmla="*/ 34 h 76"/>
                <a:gd name="T16" fmla="*/ 341 w 1026"/>
                <a:gd name="T17" fmla="*/ 73 h 76"/>
                <a:gd name="T18" fmla="*/ 380 w 1026"/>
                <a:gd name="T19" fmla="*/ 45 h 76"/>
                <a:gd name="T20" fmla="*/ 419 w 1026"/>
                <a:gd name="T21" fmla="*/ 28 h 76"/>
                <a:gd name="T22" fmla="*/ 447 w 1026"/>
                <a:gd name="T23" fmla="*/ 28 h 76"/>
                <a:gd name="T24" fmla="*/ 481 w 1026"/>
                <a:gd name="T25" fmla="*/ 45 h 76"/>
                <a:gd name="T26" fmla="*/ 528 w 1026"/>
                <a:gd name="T27" fmla="*/ 73 h 76"/>
                <a:gd name="T28" fmla="*/ 556 w 1026"/>
                <a:gd name="T29" fmla="*/ 45 h 76"/>
                <a:gd name="T30" fmla="*/ 590 w 1026"/>
                <a:gd name="T31" fmla="*/ 25 h 76"/>
                <a:gd name="T32" fmla="*/ 623 w 1026"/>
                <a:gd name="T33" fmla="*/ 28 h 76"/>
                <a:gd name="T34" fmla="*/ 660 w 1026"/>
                <a:gd name="T35" fmla="*/ 53 h 76"/>
                <a:gd name="T36" fmla="*/ 705 w 1026"/>
                <a:gd name="T37" fmla="*/ 53 h 76"/>
                <a:gd name="T38" fmla="*/ 738 w 1026"/>
                <a:gd name="T39" fmla="*/ 28 h 76"/>
                <a:gd name="T40" fmla="*/ 777 w 1026"/>
                <a:gd name="T41" fmla="*/ 25 h 76"/>
                <a:gd name="T42" fmla="*/ 814 w 1026"/>
                <a:gd name="T43" fmla="*/ 45 h 76"/>
                <a:gd name="T44" fmla="*/ 856 w 1026"/>
                <a:gd name="T45" fmla="*/ 76 h 76"/>
                <a:gd name="T46" fmla="*/ 884 w 1026"/>
                <a:gd name="T47" fmla="*/ 45 h 76"/>
                <a:gd name="T48" fmla="*/ 917 w 1026"/>
                <a:gd name="T49" fmla="*/ 28 h 76"/>
                <a:gd name="T50" fmla="*/ 945 w 1026"/>
                <a:gd name="T51" fmla="*/ 28 h 76"/>
                <a:gd name="T52" fmla="*/ 984 w 1026"/>
                <a:gd name="T53" fmla="*/ 45 h 76"/>
                <a:gd name="T54" fmla="*/ 1007 w 1026"/>
                <a:gd name="T55" fmla="*/ 39 h 76"/>
                <a:gd name="T56" fmla="*/ 970 w 1026"/>
                <a:gd name="T57" fmla="*/ 11 h 76"/>
                <a:gd name="T58" fmla="*/ 934 w 1026"/>
                <a:gd name="T59" fmla="*/ 0 h 76"/>
                <a:gd name="T60" fmla="*/ 906 w 1026"/>
                <a:gd name="T61" fmla="*/ 8 h 76"/>
                <a:gd name="T62" fmla="*/ 858 w 1026"/>
                <a:gd name="T63" fmla="*/ 36 h 76"/>
                <a:gd name="T64" fmla="*/ 842 w 1026"/>
                <a:gd name="T65" fmla="*/ 36 h 76"/>
                <a:gd name="T66" fmla="*/ 794 w 1026"/>
                <a:gd name="T67" fmla="*/ 8 h 76"/>
                <a:gd name="T68" fmla="*/ 761 w 1026"/>
                <a:gd name="T69" fmla="*/ 0 h 76"/>
                <a:gd name="T70" fmla="*/ 730 w 1026"/>
                <a:gd name="T71" fmla="*/ 11 h 76"/>
                <a:gd name="T72" fmla="*/ 691 w 1026"/>
                <a:gd name="T73" fmla="*/ 39 h 76"/>
                <a:gd name="T74" fmla="*/ 663 w 1026"/>
                <a:gd name="T75" fmla="*/ 28 h 76"/>
                <a:gd name="T76" fmla="*/ 612 w 1026"/>
                <a:gd name="T77" fmla="*/ 8 h 76"/>
                <a:gd name="T78" fmla="*/ 581 w 1026"/>
                <a:gd name="T79" fmla="*/ 8 h 76"/>
                <a:gd name="T80" fmla="*/ 551 w 1026"/>
                <a:gd name="T81" fmla="*/ 22 h 76"/>
                <a:gd name="T82" fmla="*/ 514 w 1026"/>
                <a:gd name="T83" fmla="*/ 48 h 76"/>
                <a:gd name="T84" fmla="*/ 478 w 1026"/>
                <a:gd name="T85" fmla="*/ 22 h 76"/>
                <a:gd name="T86" fmla="*/ 450 w 1026"/>
                <a:gd name="T87" fmla="*/ 8 h 76"/>
                <a:gd name="T88" fmla="*/ 416 w 1026"/>
                <a:gd name="T89" fmla="*/ 8 h 76"/>
                <a:gd name="T90" fmla="*/ 369 w 1026"/>
                <a:gd name="T91" fmla="*/ 28 h 76"/>
                <a:gd name="T92" fmla="*/ 335 w 1026"/>
                <a:gd name="T93" fmla="*/ 39 h 76"/>
                <a:gd name="T94" fmla="*/ 299 w 1026"/>
                <a:gd name="T95" fmla="*/ 11 h 76"/>
                <a:gd name="T96" fmla="*/ 263 w 1026"/>
                <a:gd name="T97" fmla="*/ 0 h 76"/>
                <a:gd name="T98" fmla="*/ 229 w 1026"/>
                <a:gd name="T99" fmla="*/ 8 h 76"/>
                <a:gd name="T100" fmla="*/ 187 w 1026"/>
                <a:gd name="T101" fmla="*/ 36 h 76"/>
                <a:gd name="T102" fmla="*/ 168 w 1026"/>
                <a:gd name="T103" fmla="*/ 36 h 76"/>
                <a:gd name="T104" fmla="*/ 123 w 1026"/>
                <a:gd name="T105" fmla="*/ 8 h 76"/>
                <a:gd name="T106" fmla="*/ 89 w 1026"/>
                <a:gd name="T107" fmla="*/ 0 h 76"/>
                <a:gd name="T108" fmla="*/ 56 w 1026"/>
                <a:gd name="T109" fmla="*/ 11 h 76"/>
                <a:gd name="T110" fmla="*/ 19 w 1026"/>
                <a:gd name="T111" fmla="*/ 39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6"/>
                <a:gd name="T169" fmla="*/ 0 h 76"/>
                <a:gd name="T170" fmla="*/ 1026 w 1026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6" h="76">
                  <a:moveTo>
                    <a:pt x="0" y="59"/>
                  </a:moveTo>
                  <a:lnTo>
                    <a:pt x="14" y="73"/>
                  </a:lnTo>
                  <a:lnTo>
                    <a:pt x="33" y="53"/>
                  </a:lnTo>
                  <a:lnTo>
                    <a:pt x="42" y="45"/>
                  </a:lnTo>
                  <a:lnTo>
                    <a:pt x="56" y="36"/>
                  </a:lnTo>
                  <a:lnTo>
                    <a:pt x="61" y="34"/>
                  </a:lnTo>
                  <a:lnTo>
                    <a:pt x="67" y="28"/>
                  </a:lnTo>
                  <a:lnTo>
                    <a:pt x="81" y="28"/>
                  </a:lnTo>
                  <a:lnTo>
                    <a:pt x="89" y="25"/>
                  </a:lnTo>
                  <a:lnTo>
                    <a:pt x="92" y="20"/>
                  </a:lnTo>
                  <a:lnTo>
                    <a:pt x="103" y="25"/>
                  </a:lnTo>
                  <a:lnTo>
                    <a:pt x="106" y="28"/>
                  </a:lnTo>
                  <a:lnTo>
                    <a:pt x="114" y="28"/>
                  </a:lnTo>
                  <a:lnTo>
                    <a:pt x="128" y="36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56" y="53"/>
                  </a:lnTo>
                  <a:lnTo>
                    <a:pt x="176" y="73"/>
                  </a:lnTo>
                  <a:lnTo>
                    <a:pt x="182" y="76"/>
                  </a:lnTo>
                  <a:lnTo>
                    <a:pt x="190" y="73"/>
                  </a:lnTo>
                  <a:lnTo>
                    <a:pt x="190" y="70"/>
                  </a:lnTo>
                  <a:lnTo>
                    <a:pt x="198" y="53"/>
                  </a:lnTo>
                  <a:lnTo>
                    <a:pt x="212" y="45"/>
                  </a:lnTo>
                  <a:lnTo>
                    <a:pt x="223" y="36"/>
                  </a:lnTo>
                  <a:lnTo>
                    <a:pt x="240" y="28"/>
                  </a:lnTo>
                  <a:lnTo>
                    <a:pt x="246" y="28"/>
                  </a:lnTo>
                  <a:lnTo>
                    <a:pt x="251" y="25"/>
                  </a:lnTo>
                  <a:lnTo>
                    <a:pt x="260" y="20"/>
                  </a:lnTo>
                  <a:lnTo>
                    <a:pt x="265" y="25"/>
                  </a:lnTo>
                  <a:lnTo>
                    <a:pt x="271" y="28"/>
                  </a:lnTo>
                  <a:lnTo>
                    <a:pt x="288" y="28"/>
                  </a:lnTo>
                  <a:lnTo>
                    <a:pt x="293" y="34"/>
                  </a:lnTo>
                  <a:lnTo>
                    <a:pt x="296" y="36"/>
                  </a:lnTo>
                  <a:lnTo>
                    <a:pt x="313" y="45"/>
                  </a:lnTo>
                  <a:lnTo>
                    <a:pt x="321" y="53"/>
                  </a:lnTo>
                  <a:lnTo>
                    <a:pt x="341" y="73"/>
                  </a:lnTo>
                  <a:lnTo>
                    <a:pt x="347" y="76"/>
                  </a:lnTo>
                  <a:lnTo>
                    <a:pt x="355" y="73"/>
                  </a:lnTo>
                  <a:lnTo>
                    <a:pt x="372" y="53"/>
                  </a:lnTo>
                  <a:lnTo>
                    <a:pt x="380" y="45"/>
                  </a:lnTo>
                  <a:lnTo>
                    <a:pt x="394" y="36"/>
                  </a:lnTo>
                  <a:lnTo>
                    <a:pt x="400" y="34"/>
                  </a:lnTo>
                  <a:lnTo>
                    <a:pt x="405" y="28"/>
                  </a:lnTo>
                  <a:lnTo>
                    <a:pt x="419" y="28"/>
                  </a:lnTo>
                  <a:lnTo>
                    <a:pt x="428" y="25"/>
                  </a:lnTo>
                  <a:lnTo>
                    <a:pt x="430" y="20"/>
                  </a:lnTo>
                  <a:lnTo>
                    <a:pt x="444" y="25"/>
                  </a:lnTo>
                  <a:lnTo>
                    <a:pt x="447" y="28"/>
                  </a:lnTo>
                  <a:lnTo>
                    <a:pt x="453" y="28"/>
                  </a:lnTo>
                  <a:lnTo>
                    <a:pt x="467" y="36"/>
                  </a:lnTo>
                  <a:lnTo>
                    <a:pt x="478" y="45"/>
                  </a:lnTo>
                  <a:lnTo>
                    <a:pt x="481" y="45"/>
                  </a:lnTo>
                  <a:lnTo>
                    <a:pt x="495" y="53"/>
                  </a:lnTo>
                  <a:lnTo>
                    <a:pt x="514" y="73"/>
                  </a:lnTo>
                  <a:lnTo>
                    <a:pt x="520" y="76"/>
                  </a:lnTo>
                  <a:lnTo>
                    <a:pt x="528" y="73"/>
                  </a:lnTo>
                  <a:lnTo>
                    <a:pt x="528" y="70"/>
                  </a:lnTo>
                  <a:lnTo>
                    <a:pt x="537" y="53"/>
                  </a:lnTo>
                  <a:lnTo>
                    <a:pt x="551" y="45"/>
                  </a:lnTo>
                  <a:lnTo>
                    <a:pt x="556" y="45"/>
                  </a:lnTo>
                  <a:lnTo>
                    <a:pt x="562" y="36"/>
                  </a:lnTo>
                  <a:lnTo>
                    <a:pt x="579" y="28"/>
                  </a:lnTo>
                  <a:lnTo>
                    <a:pt x="581" y="28"/>
                  </a:lnTo>
                  <a:lnTo>
                    <a:pt x="590" y="25"/>
                  </a:lnTo>
                  <a:lnTo>
                    <a:pt x="598" y="20"/>
                  </a:lnTo>
                  <a:lnTo>
                    <a:pt x="607" y="25"/>
                  </a:lnTo>
                  <a:lnTo>
                    <a:pt x="609" y="28"/>
                  </a:lnTo>
                  <a:lnTo>
                    <a:pt x="623" y="28"/>
                  </a:lnTo>
                  <a:lnTo>
                    <a:pt x="632" y="34"/>
                  </a:lnTo>
                  <a:lnTo>
                    <a:pt x="635" y="36"/>
                  </a:lnTo>
                  <a:lnTo>
                    <a:pt x="651" y="45"/>
                  </a:lnTo>
                  <a:lnTo>
                    <a:pt x="660" y="53"/>
                  </a:lnTo>
                  <a:lnTo>
                    <a:pt x="677" y="73"/>
                  </a:lnTo>
                  <a:lnTo>
                    <a:pt x="679" y="76"/>
                  </a:lnTo>
                  <a:lnTo>
                    <a:pt x="691" y="73"/>
                  </a:lnTo>
                  <a:lnTo>
                    <a:pt x="705" y="53"/>
                  </a:lnTo>
                  <a:lnTo>
                    <a:pt x="716" y="45"/>
                  </a:lnTo>
                  <a:lnTo>
                    <a:pt x="733" y="36"/>
                  </a:lnTo>
                  <a:lnTo>
                    <a:pt x="733" y="34"/>
                  </a:lnTo>
                  <a:lnTo>
                    <a:pt x="738" y="28"/>
                  </a:lnTo>
                  <a:lnTo>
                    <a:pt x="752" y="28"/>
                  </a:lnTo>
                  <a:lnTo>
                    <a:pt x="761" y="25"/>
                  </a:lnTo>
                  <a:lnTo>
                    <a:pt x="763" y="20"/>
                  </a:lnTo>
                  <a:lnTo>
                    <a:pt x="777" y="25"/>
                  </a:lnTo>
                  <a:lnTo>
                    <a:pt x="780" y="28"/>
                  </a:lnTo>
                  <a:lnTo>
                    <a:pt x="788" y="28"/>
                  </a:lnTo>
                  <a:lnTo>
                    <a:pt x="802" y="36"/>
                  </a:lnTo>
                  <a:lnTo>
                    <a:pt x="814" y="45"/>
                  </a:lnTo>
                  <a:lnTo>
                    <a:pt x="828" y="53"/>
                  </a:lnTo>
                  <a:lnTo>
                    <a:pt x="847" y="73"/>
                  </a:lnTo>
                  <a:lnTo>
                    <a:pt x="856" y="76"/>
                  </a:lnTo>
                  <a:lnTo>
                    <a:pt x="861" y="73"/>
                  </a:lnTo>
                  <a:lnTo>
                    <a:pt x="861" y="70"/>
                  </a:lnTo>
                  <a:lnTo>
                    <a:pt x="870" y="53"/>
                  </a:lnTo>
                  <a:lnTo>
                    <a:pt x="884" y="45"/>
                  </a:lnTo>
                  <a:lnTo>
                    <a:pt x="889" y="45"/>
                  </a:lnTo>
                  <a:lnTo>
                    <a:pt x="898" y="36"/>
                  </a:lnTo>
                  <a:lnTo>
                    <a:pt x="912" y="28"/>
                  </a:lnTo>
                  <a:lnTo>
                    <a:pt x="917" y="28"/>
                  </a:lnTo>
                  <a:lnTo>
                    <a:pt x="923" y="25"/>
                  </a:lnTo>
                  <a:lnTo>
                    <a:pt x="934" y="20"/>
                  </a:lnTo>
                  <a:lnTo>
                    <a:pt x="940" y="25"/>
                  </a:lnTo>
                  <a:lnTo>
                    <a:pt x="945" y="28"/>
                  </a:lnTo>
                  <a:lnTo>
                    <a:pt x="959" y="28"/>
                  </a:lnTo>
                  <a:lnTo>
                    <a:pt x="967" y="36"/>
                  </a:lnTo>
                  <a:lnTo>
                    <a:pt x="970" y="36"/>
                  </a:lnTo>
                  <a:lnTo>
                    <a:pt x="984" y="45"/>
                  </a:lnTo>
                  <a:lnTo>
                    <a:pt x="993" y="53"/>
                  </a:lnTo>
                  <a:lnTo>
                    <a:pt x="1012" y="73"/>
                  </a:lnTo>
                  <a:lnTo>
                    <a:pt x="1026" y="59"/>
                  </a:lnTo>
                  <a:lnTo>
                    <a:pt x="1007" y="39"/>
                  </a:lnTo>
                  <a:lnTo>
                    <a:pt x="998" y="31"/>
                  </a:lnTo>
                  <a:lnTo>
                    <a:pt x="995" y="28"/>
                  </a:lnTo>
                  <a:lnTo>
                    <a:pt x="981" y="22"/>
                  </a:lnTo>
                  <a:lnTo>
                    <a:pt x="970" y="11"/>
                  </a:lnTo>
                  <a:lnTo>
                    <a:pt x="962" y="8"/>
                  </a:lnTo>
                  <a:lnTo>
                    <a:pt x="948" y="8"/>
                  </a:lnTo>
                  <a:lnTo>
                    <a:pt x="940" y="3"/>
                  </a:lnTo>
                  <a:lnTo>
                    <a:pt x="934" y="0"/>
                  </a:lnTo>
                  <a:lnTo>
                    <a:pt x="931" y="0"/>
                  </a:lnTo>
                  <a:lnTo>
                    <a:pt x="917" y="8"/>
                  </a:lnTo>
                  <a:lnTo>
                    <a:pt x="909" y="8"/>
                  </a:lnTo>
                  <a:lnTo>
                    <a:pt x="906" y="8"/>
                  </a:lnTo>
                  <a:lnTo>
                    <a:pt x="886" y="20"/>
                  </a:lnTo>
                  <a:lnTo>
                    <a:pt x="884" y="22"/>
                  </a:lnTo>
                  <a:lnTo>
                    <a:pt x="875" y="31"/>
                  </a:lnTo>
                  <a:lnTo>
                    <a:pt x="858" y="36"/>
                  </a:lnTo>
                  <a:lnTo>
                    <a:pt x="856" y="42"/>
                  </a:lnTo>
                  <a:lnTo>
                    <a:pt x="850" y="48"/>
                  </a:lnTo>
                  <a:lnTo>
                    <a:pt x="842" y="39"/>
                  </a:lnTo>
                  <a:lnTo>
                    <a:pt x="842" y="36"/>
                  </a:lnTo>
                  <a:lnTo>
                    <a:pt x="828" y="31"/>
                  </a:lnTo>
                  <a:lnTo>
                    <a:pt x="816" y="22"/>
                  </a:lnTo>
                  <a:lnTo>
                    <a:pt x="814" y="20"/>
                  </a:lnTo>
                  <a:lnTo>
                    <a:pt x="794" y="8"/>
                  </a:lnTo>
                  <a:lnTo>
                    <a:pt x="788" y="8"/>
                  </a:lnTo>
                  <a:lnTo>
                    <a:pt x="786" y="8"/>
                  </a:lnTo>
                  <a:lnTo>
                    <a:pt x="766" y="0"/>
                  </a:lnTo>
                  <a:lnTo>
                    <a:pt x="761" y="0"/>
                  </a:lnTo>
                  <a:lnTo>
                    <a:pt x="758" y="3"/>
                  </a:lnTo>
                  <a:lnTo>
                    <a:pt x="749" y="8"/>
                  </a:lnTo>
                  <a:lnTo>
                    <a:pt x="733" y="8"/>
                  </a:lnTo>
                  <a:lnTo>
                    <a:pt x="730" y="11"/>
                  </a:lnTo>
                  <a:lnTo>
                    <a:pt x="719" y="20"/>
                  </a:lnTo>
                  <a:lnTo>
                    <a:pt x="705" y="28"/>
                  </a:lnTo>
                  <a:lnTo>
                    <a:pt x="705" y="31"/>
                  </a:lnTo>
                  <a:lnTo>
                    <a:pt x="691" y="39"/>
                  </a:lnTo>
                  <a:lnTo>
                    <a:pt x="679" y="50"/>
                  </a:lnTo>
                  <a:lnTo>
                    <a:pt x="674" y="39"/>
                  </a:lnTo>
                  <a:lnTo>
                    <a:pt x="665" y="31"/>
                  </a:lnTo>
                  <a:lnTo>
                    <a:pt x="663" y="28"/>
                  </a:lnTo>
                  <a:lnTo>
                    <a:pt x="640" y="20"/>
                  </a:lnTo>
                  <a:lnTo>
                    <a:pt x="637" y="11"/>
                  </a:lnTo>
                  <a:lnTo>
                    <a:pt x="626" y="8"/>
                  </a:lnTo>
                  <a:lnTo>
                    <a:pt x="612" y="8"/>
                  </a:lnTo>
                  <a:lnTo>
                    <a:pt x="607" y="3"/>
                  </a:lnTo>
                  <a:lnTo>
                    <a:pt x="598" y="0"/>
                  </a:lnTo>
                  <a:lnTo>
                    <a:pt x="595" y="0"/>
                  </a:lnTo>
                  <a:lnTo>
                    <a:pt x="581" y="8"/>
                  </a:lnTo>
                  <a:lnTo>
                    <a:pt x="570" y="8"/>
                  </a:lnTo>
                  <a:lnTo>
                    <a:pt x="568" y="8"/>
                  </a:lnTo>
                  <a:lnTo>
                    <a:pt x="551" y="20"/>
                  </a:lnTo>
                  <a:lnTo>
                    <a:pt x="551" y="22"/>
                  </a:lnTo>
                  <a:lnTo>
                    <a:pt x="542" y="31"/>
                  </a:lnTo>
                  <a:lnTo>
                    <a:pt x="526" y="36"/>
                  </a:lnTo>
                  <a:lnTo>
                    <a:pt x="520" y="42"/>
                  </a:lnTo>
                  <a:lnTo>
                    <a:pt x="514" y="48"/>
                  </a:lnTo>
                  <a:lnTo>
                    <a:pt x="509" y="39"/>
                  </a:lnTo>
                  <a:lnTo>
                    <a:pt x="506" y="36"/>
                  </a:lnTo>
                  <a:lnTo>
                    <a:pt x="486" y="28"/>
                  </a:lnTo>
                  <a:lnTo>
                    <a:pt x="478" y="22"/>
                  </a:lnTo>
                  <a:lnTo>
                    <a:pt x="478" y="20"/>
                  </a:lnTo>
                  <a:lnTo>
                    <a:pt x="461" y="8"/>
                  </a:lnTo>
                  <a:lnTo>
                    <a:pt x="456" y="8"/>
                  </a:lnTo>
                  <a:lnTo>
                    <a:pt x="450" y="8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2" y="3"/>
                  </a:lnTo>
                  <a:lnTo>
                    <a:pt x="416" y="8"/>
                  </a:lnTo>
                  <a:lnTo>
                    <a:pt x="400" y="8"/>
                  </a:lnTo>
                  <a:lnTo>
                    <a:pt x="394" y="11"/>
                  </a:lnTo>
                  <a:lnTo>
                    <a:pt x="386" y="22"/>
                  </a:lnTo>
                  <a:lnTo>
                    <a:pt x="369" y="28"/>
                  </a:lnTo>
                  <a:lnTo>
                    <a:pt x="366" y="31"/>
                  </a:lnTo>
                  <a:lnTo>
                    <a:pt x="358" y="39"/>
                  </a:lnTo>
                  <a:lnTo>
                    <a:pt x="347" y="50"/>
                  </a:lnTo>
                  <a:lnTo>
                    <a:pt x="335" y="39"/>
                  </a:lnTo>
                  <a:lnTo>
                    <a:pt x="327" y="31"/>
                  </a:lnTo>
                  <a:lnTo>
                    <a:pt x="324" y="28"/>
                  </a:lnTo>
                  <a:lnTo>
                    <a:pt x="305" y="20"/>
                  </a:lnTo>
                  <a:lnTo>
                    <a:pt x="299" y="11"/>
                  </a:lnTo>
                  <a:lnTo>
                    <a:pt x="291" y="8"/>
                  </a:lnTo>
                  <a:lnTo>
                    <a:pt x="277" y="8"/>
                  </a:lnTo>
                  <a:lnTo>
                    <a:pt x="271" y="3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246" y="8"/>
                  </a:lnTo>
                  <a:lnTo>
                    <a:pt x="235" y="8"/>
                  </a:lnTo>
                  <a:lnTo>
                    <a:pt x="229" y="8"/>
                  </a:lnTo>
                  <a:lnTo>
                    <a:pt x="212" y="20"/>
                  </a:lnTo>
                  <a:lnTo>
                    <a:pt x="212" y="22"/>
                  </a:lnTo>
                  <a:lnTo>
                    <a:pt x="204" y="28"/>
                  </a:lnTo>
                  <a:lnTo>
                    <a:pt x="187" y="36"/>
                  </a:lnTo>
                  <a:lnTo>
                    <a:pt x="182" y="42"/>
                  </a:lnTo>
                  <a:lnTo>
                    <a:pt x="179" y="48"/>
                  </a:lnTo>
                  <a:lnTo>
                    <a:pt x="170" y="39"/>
                  </a:lnTo>
                  <a:lnTo>
                    <a:pt x="168" y="36"/>
                  </a:lnTo>
                  <a:lnTo>
                    <a:pt x="151" y="28"/>
                  </a:lnTo>
                  <a:lnTo>
                    <a:pt x="140" y="22"/>
                  </a:lnTo>
                  <a:lnTo>
                    <a:pt x="140" y="20"/>
                  </a:lnTo>
                  <a:lnTo>
                    <a:pt x="123" y="8"/>
                  </a:lnTo>
                  <a:lnTo>
                    <a:pt x="117" y="8"/>
                  </a:lnTo>
                  <a:lnTo>
                    <a:pt x="109" y="8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4" y="3"/>
                  </a:lnTo>
                  <a:lnTo>
                    <a:pt x="78" y="8"/>
                  </a:lnTo>
                  <a:lnTo>
                    <a:pt x="61" y="8"/>
                  </a:lnTo>
                  <a:lnTo>
                    <a:pt x="56" y="11"/>
                  </a:lnTo>
                  <a:lnTo>
                    <a:pt x="47" y="22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19" y="3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48" name="Rectangle 1657"/>
            <p:cNvSpPr>
              <a:spLocks noChangeArrowheads="1"/>
            </p:cNvSpPr>
            <p:nvPr/>
          </p:nvSpPr>
          <p:spPr bwMode="auto">
            <a:xfrm>
              <a:off x="3625" y="301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45749" name="Rectangle 1658"/>
            <p:cNvSpPr>
              <a:spLocks noChangeArrowheads="1"/>
            </p:cNvSpPr>
            <p:nvPr/>
          </p:nvSpPr>
          <p:spPr bwMode="auto">
            <a:xfrm>
              <a:off x="3648" y="301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fr-FR"/>
            </a:p>
          </p:txBody>
        </p:sp>
        <p:sp>
          <p:nvSpPr>
            <p:cNvPr id="45750" name="Rectangle 1659"/>
            <p:cNvSpPr>
              <a:spLocks noChangeArrowheads="1"/>
            </p:cNvSpPr>
            <p:nvPr/>
          </p:nvSpPr>
          <p:spPr bwMode="auto">
            <a:xfrm>
              <a:off x="3673" y="3012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5751" name="Rectangle 1660"/>
            <p:cNvSpPr>
              <a:spLocks noChangeArrowheads="1"/>
            </p:cNvSpPr>
            <p:nvPr/>
          </p:nvSpPr>
          <p:spPr bwMode="auto">
            <a:xfrm>
              <a:off x="3737" y="3060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 altLang="fr-FR"/>
            </a:p>
          </p:txBody>
        </p:sp>
        <p:sp>
          <p:nvSpPr>
            <p:cNvPr id="45752" name="Rectangle 1661"/>
            <p:cNvSpPr>
              <a:spLocks noChangeArrowheads="1"/>
            </p:cNvSpPr>
            <p:nvPr/>
          </p:nvSpPr>
          <p:spPr bwMode="auto">
            <a:xfrm>
              <a:off x="2890" y="3012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5753" name="Rectangle 1662"/>
            <p:cNvSpPr>
              <a:spLocks noChangeArrowheads="1"/>
            </p:cNvSpPr>
            <p:nvPr/>
          </p:nvSpPr>
          <p:spPr bwMode="auto">
            <a:xfrm>
              <a:off x="2957" y="3060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 altLang="fr-FR"/>
            </a:p>
          </p:txBody>
        </p:sp>
        <p:sp>
          <p:nvSpPr>
            <p:cNvPr id="45754" name="Freeform 1663"/>
            <p:cNvSpPr>
              <a:spLocks/>
            </p:cNvSpPr>
            <p:nvPr/>
          </p:nvSpPr>
          <p:spPr bwMode="auto">
            <a:xfrm>
              <a:off x="728" y="2285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55" name="Line 1664"/>
            <p:cNvSpPr>
              <a:spLocks noChangeShapeType="1"/>
            </p:cNvSpPr>
            <p:nvPr/>
          </p:nvSpPr>
          <p:spPr bwMode="auto">
            <a:xfrm>
              <a:off x="731" y="2288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56" name="Line 1665"/>
            <p:cNvSpPr>
              <a:spLocks noChangeShapeType="1"/>
            </p:cNvSpPr>
            <p:nvPr/>
          </p:nvSpPr>
          <p:spPr bwMode="auto">
            <a:xfrm flipV="1">
              <a:off x="798" y="2288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57" name="Line 1666"/>
            <p:cNvSpPr>
              <a:spLocks noChangeShapeType="1"/>
            </p:cNvSpPr>
            <p:nvPr/>
          </p:nvSpPr>
          <p:spPr bwMode="auto">
            <a:xfrm flipH="1">
              <a:off x="731" y="2288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58" name="Line 1667"/>
            <p:cNvSpPr>
              <a:spLocks noChangeShapeType="1"/>
            </p:cNvSpPr>
            <p:nvPr/>
          </p:nvSpPr>
          <p:spPr bwMode="auto">
            <a:xfrm>
              <a:off x="731" y="228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59" name="Line 1668"/>
            <p:cNvSpPr>
              <a:spLocks noChangeShapeType="1"/>
            </p:cNvSpPr>
            <p:nvPr/>
          </p:nvSpPr>
          <p:spPr bwMode="auto">
            <a:xfrm>
              <a:off x="739" y="2403"/>
              <a:ext cx="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60" name="Freeform 1669"/>
            <p:cNvSpPr>
              <a:spLocks/>
            </p:cNvSpPr>
            <p:nvPr/>
          </p:nvSpPr>
          <p:spPr bwMode="auto">
            <a:xfrm>
              <a:off x="728" y="3013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61" name="Line 1670"/>
            <p:cNvSpPr>
              <a:spLocks noChangeShapeType="1"/>
            </p:cNvSpPr>
            <p:nvPr/>
          </p:nvSpPr>
          <p:spPr bwMode="auto">
            <a:xfrm>
              <a:off x="731" y="3015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62" name="Line 1671"/>
            <p:cNvSpPr>
              <a:spLocks noChangeShapeType="1"/>
            </p:cNvSpPr>
            <p:nvPr/>
          </p:nvSpPr>
          <p:spPr bwMode="auto">
            <a:xfrm flipV="1">
              <a:off x="798" y="3015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63" name="Line 1672"/>
            <p:cNvSpPr>
              <a:spLocks noChangeShapeType="1"/>
            </p:cNvSpPr>
            <p:nvPr/>
          </p:nvSpPr>
          <p:spPr bwMode="auto">
            <a:xfrm flipH="1">
              <a:off x="731" y="3015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64" name="Line 1673"/>
            <p:cNvSpPr>
              <a:spLocks noChangeShapeType="1"/>
            </p:cNvSpPr>
            <p:nvPr/>
          </p:nvSpPr>
          <p:spPr bwMode="auto">
            <a:xfrm>
              <a:off x="731" y="301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65" name="Line 1674"/>
            <p:cNvSpPr>
              <a:spLocks noChangeShapeType="1"/>
            </p:cNvSpPr>
            <p:nvPr/>
          </p:nvSpPr>
          <p:spPr bwMode="auto">
            <a:xfrm>
              <a:off x="739" y="3130"/>
              <a:ext cx="11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66" name="Line 1675"/>
            <p:cNvSpPr>
              <a:spLocks noChangeShapeType="1"/>
            </p:cNvSpPr>
            <p:nvPr/>
          </p:nvSpPr>
          <p:spPr bwMode="auto">
            <a:xfrm>
              <a:off x="792" y="2392"/>
              <a:ext cx="0" cy="6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67" name="Line 1676"/>
            <p:cNvSpPr>
              <a:spLocks noChangeShapeType="1"/>
            </p:cNvSpPr>
            <p:nvPr/>
          </p:nvSpPr>
          <p:spPr bwMode="auto">
            <a:xfrm>
              <a:off x="686" y="2705"/>
              <a:ext cx="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68" name="Oval 1677"/>
            <p:cNvSpPr>
              <a:spLocks noChangeArrowheads="1"/>
            </p:cNvSpPr>
            <p:nvPr/>
          </p:nvSpPr>
          <p:spPr bwMode="auto">
            <a:xfrm>
              <a:off x="661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769" name="Oval 1678"/>
            <p:cNvSpPr>
              <a:spLocks noChangeArrowheads="1"/>
            </p:cNvSpPr>
            <p:nvPr/>
          </p:nvSpPr>
          <p:spPr bwMode="auto">
            <a:xfrm>
              <a:off x="767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770" name="Line 1679"/>
            <p:cNvSpPr>
              <a:spLocks noChangeShapeType="1"/>
            </p:cNvSpPr>
            <p:nvPr/>
          </p:nvSpPr>
          <p:spPr bwMode="auto">
            <a:xfrm flipV="1">
              <a:off x="792" y="2185"/>
              <a:ext cx="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71" name="Line 1680"/>
            <p:cNvSpPr>
              <a:spLocks noChangeShapeType="1"/>
            </p:cNvSpPr>
            <p:nvPr/>
          </p:nvSpPr>
          <p:spPr bwMode="auto">
            <a:xfrm flipV="1">
              <a:off x="792" y="3122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72" name="Freeform 1681"/>
            <p:cNvSpPr>
              <a:spLocks/>
            </p:cNvSpPr>
            <p:nvPr/>
          </p:nvSpPr>
          <p:spPr bwMode="auto">
            <a:xfrm>
              <a:off x="1251" y="2285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73" name="Line 1682"/>
            <p:cNvSpPr>
              <a:spLocks noChangeShapeType="1"/>
            </p:cNvSpPr>
            <p:nvPr/>
          </p:nvSpPr>
          <p:spPr bwMode="auto">
            <a:xfrm>
              <a:off x="1254" y="2288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74" name="Line 1683"/>
            <p:cNvSpPr>
              <a:spLocks noChangeShapeType="1"/>
            </p:cNvSpPr>
            <p:nvPr/>
          </p:nvSpPr>
          <p:spPr bwMode="auto">
            <a:xfrm flipV="1">
              <a:off x="1321" y="2288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75" name="Line 1684"/>
            <p:cNvSpPr>
              <a:spLocks noChangeShapeType="1"/>
            </p:cNvSpPr>
            <p:nvPr/>
          </p:nvSpPr>
          <p:spPr bwMode="auto">
            <a:xfrm flipH="1">
              <a:off x="1254" y="2288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76" name="Line 1685"/>
            <p:cNvSpPr>
              <a:spLocks noChangeShapeType="1"/>
            </p:cNvSpPr>
            <p:nvPr/>
          </p:nvSpPr>
          <p:spPr bwMode="auto">
            <a:xfrm>
              <a:off x="1254" y="228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77" name="Line 1686"/>
            <p:cNvSpPr>
              <a:spLocks noChangeShapeType="1"/>
            </p:cNvSpPr>
            <p:nvPr/>
          </p:nvSpPr>
          <p:spPr bwMode="auto">
            <a:xfrm>
              <a:off x="1262" y="2403"/>
              <a:ext cx="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78" name="Freeform 1687"/>
            <p:cNvSpPr>
              <a:spLocks/>
            </p:cNvSpPr>
            <p:nvPr/>
          </p:nvSpPr>
          <p:spPr bwMode="auto">
            <a:xfrm>
              <a:off x="1251" y="3013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79" name="Line 1688"/>
            <p:cNvSpPr>
              <a:spLocks noChangeShapeType="1"/>
            </p:cNvSpPr>
            <p:nvPr/>
          </p:nvSpPr>
          <p:spPr bwMode="auto">
            <a:xfrm>
              <a:off x="1254" y="3015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80" name="Line 1689"/>
            <p:cNvSpPr>
              <a:spLocks noChangeShapeType="1"/>
            </p:cNvSpPr>
            <p:nvPr/>
          </p:nvSpPr>
          <p:spPr bwMode="auto">
            <a:xfrm flipV="1">
              <a:off x="1321" y="3015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81" name="Line 1690"/>
            <p:cNvSpPr>
              <a:spLocks noChangeShapeType="1"/>
            </p:cNvSpPr>
            <p:nvPr/>
          </p:nvSpPr>
          <p:spPr bwMode="auto">
            <a:xfrm flipH="1">
              <a:off x="1254" y="3015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82" name="Line 1691"/>
            <p:cNvSpPr>
              <a:spLocks noChangeShapeType="1"/>
            </p:cNvSpPr>
            <p:nvPr/>
          </p:nvSpPr>
          <p:spPr bwMode="auto">
            <a:xfrm>
              <a:off x="1254" y="301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83" name="Line 1692"/>
            <p:cNvSpPr>
              <a:spLocks noChangeShapeType="1"/>
            </p:cNvSpPr>
            <p:nvPr/>
          </p:nvSpPr>
          <p:spPr bwMode="auto">
            <a:xfrm>
              <a:off x="1262" y="3130"/>
              <a:ext cx="11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84" name="Line 1693"/>
            <p:cNvSpPr>
              <a:spLocks noChangeShapeType="1"/>
            </p:cNvSpPr>
            <p:nvPr/>
          </p:nvSpPr>
          <p:spPr bwMode="auto">
            <a:xfrm>
              <a:off x="1315" y="2392"/>
              <a:ext cx="0" cy="6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85" name="Line 1694"/>
            <p:cNvSpPr>
              <a:spLocks noChangeShapeType="1"/>
            </p:cNvSpPr>
            <p:nvPr/>
          </p:nvSpPr>
          <p:spPr bwMode="auto">
            <a:xfrm>
              <a:off x="1212" y="2705"/>
              <a:ext cx="1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86" name="Oval 1695"/>
            <p:cNvSpPr>
              <a:spLocks noChangeArrowheads="1"/>
            </p:cNvSpPr>
            <p:nvPr/>
          </p:nvSpPr>
          <p:spPr bwMode="auto">
            <a:xfrm>
              <a:off x="1186" y="2680"/>
              <a:ext cx="51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787" name="Oval 1696"/>
            <p:cNvSpPr>
              <a:spLocks noChangeArrowheads="1"/>
            </p:cNvSpPr>
            <p:nvPr/>
          </p:nvSpPr>
          <p:spPr bwMode="auto">
            <a:xfrm>
              <a:off x="1290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788" name="Line 1697"/>
            <p:cNvSpPr>
              <a:spLocks noChangeShapeType="1"/>
            </p:cNvSpPr>
            <p:nvPr/>
          </p:nvSpPr>
          <p:spPr bwMode="auto">
            <a:xfrm flipV="1">
              <a:off x="1315" y="2185"/>
              <a:ext cx="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89" name="Line 1698"/>
            <p:cNvSpPr>
              <a:spLocks noChangeShapeType="1"/>
            </p:cNvSpPr>
            <p:nvPr/>
          </p:nvSpPr>
          <p:spPr bwMode="auto">
            <a:xfrm flipV="1">
              <a:off x="1315" y="3122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90" name="Freeform 1699"/>
            <p:cNvSpPr>
              <a:spLocks/>
            </p:cNvSpPr>
            <p:nvPr/>
          </p:nvSpPr>
          <p:spPr bwMode="auto">
            <a:xfrm>
              <a:off x="1777" y="2285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91" name="Line 1700"/>
            <p:cNvSpPr>
              <a:spLocks noChangeShapeType="1"/>
            </p:cNvSpPr>
            <p:nvPr/>
          </p:nvSpPr>
          <p:spPr bwMode="auto">
            <a:xfrm>
              <a:off x="1779" y="2288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92" name="Line 1701"/>
            <p:cNvSpPr>
              <a:spLocks noChangeShapeType="1"/>
            </p:cNvSpPr>
            <p:nvPr/>
          </p:nvSpPr>
          <p:spPr bwMode="auto">
            <a:xfrm flipV="1">
              <a:off x="1846" y="2288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93" name="Line 1702"/>
            <p:cNvSpPr>
              <a:spLocks noChangeShapeType="1"/>
            </p:cNvSpPr>
            <p:nvPr/>
          </p:nvSpPr>
          <p:spPr bwMode="auto">
            <a:xfrm flipH="1">
              <a:off x="1779" y="2288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94" name="Line 1703"/>
            <p:cNvSpPr>
              <a:spLocks noChangeShapeType="1"/>
            </p:cNvSpPr>
            <p:nvPr/>
          </p:nvSpPr>
          <p:spPr bwMode="auto">
            <a:xfrm>
              <a:off x="1779" y="228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95" name="Line 1704"/>
            <p:cNvSpPr>
              <a:spLocks noChangeShapeType="1"/>
            </p:cNvSpPr>
            <p:nvPr/>
          </p:nvSpPr>
          <p:spPr bwMode="auto">
            <a:xfrm>
              <a:off x="1788" y="2403"/>
              <a:ext cx="1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96" name="Freeform 1705"/>
            <p:cNvSpPr>
              <a:spLocks/>
            </p:cNvSpPr>
            <p:nvPr/>
          </p:nvSpPr>
          <p:spPr bwMode="auto">
            <a:xfrm>
              <a:off x="1777" y="3013"/>
              <a:ext cx="123" cy="123"/>
            </a:xfrm>
            <a:custGeom>
              <a:avLst/>
              <a:gdLst>
                <a:gd name="T0" fmla="*/ 0 w 123"/>
                <a:gd name="T1" fmla="*/ 0 h 123"/>
                <a:gd name="T2" fmla="*/ 67 w 123"/>
                <a:gd name="T3" fmla="*/ 123 h 123"/>
                <a:gd name="T4" fmla="*/ 123 w 123"/>
                <a:gd name="T5" fmla="*/ 0 h 123"/>
                <a:gd name="T6" fmla="*/ 0 w 123"/>
                <a:gd name="T7" fmla="*/ 0 h 123"/>
                <a:gd name="T8" fmla="*/ 0 w 123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3"/>
                <a:gd name="T17" fmla="*/ 123 w 12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3">
                  <a:moveTo>
                    <a:pt x="0" y="0"/>
                  </a:moveTo>
                  <a:lnTo>
                    <a:pt x="67" y="123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97" name="Line 1706"/>
            <p:cNvSpPr>
              <a:spLocks noChangeShapeType="1"/>
            </p:cNvSpPr>
            <p:nvPr/>
          </p:nvSpPr>
          <p:spPr bwMode="auto">
            <a:xfrm>
              <a:off x="1779" y="3015"/>
              <a:ext cx="67" cy="12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98" name="Line 1707"/>
            <p:cNvSpPr>
              <a:spLocks noChangeShapeType="1"/>
            </p:cNvSpPr>
            <p:nvPr/>
          </p:nvSpPr>
          <p:spPr bwMode="auto">
            <a:xfrm flipV="1">
              <a:off x="1846" y="3015"/>
              <a:ext cx="56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99" name="Line 1708"/>
            <p:cNvSpPr>
              <a:spLocks noChangeShapeType="1"/>
            </p:cNvSpPr>
            <p:nvPr/>
          </p:nvSpPr>
          <p:spPr bwMode="auto">
            <a:xfrm flipH="1">
              <a:off x="1779" y="3015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00" name="Line 1709"/>
            <p:cNvSpPr>
              <a:spLocks noChangeShapeType="1"/>
            </p:cNvSpPr>
            <p:nvPr/>
          </p:nvSpPr>
          <p:spPr bwMode="auto">
            <a:xfrm>
              <a:off x="1779" y="301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01" name="Line 1710"/>
            <p:cNvSpPr>
              <a:spLocks noChangeShapeType="1"/>
            </p:cNvSpPr>
            <p:nvPr/>
          </p:nvSpPr>
          <p:spPr bwMode="auto">
            <a:xfrm>
              <a:off x="1788" y="3130"/>
              <a:ext cx="1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02" name="Line 1711"/>
            <p:cNvSpPr>
              <a:spLocks noChangeShapeType="1"/>
            </p:cNvSpPr>
            <p:nvPr/>
          </p:nvSpPr>
          <p:spPr bwMode="auto">
            <a:xfrm>
              <a:off x="1841" y="2392"/>
              <a:ext cx="0" cy="6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03" name="Line 1712"/>
            <p:cNvSpPr>
              <a:spLocks noChangeShapeType="1"/>
            </p:cNvSpPr>
            <p:nvPr/>
          </p:nvSpPr>
          <p:spPr bwMode="auto">
            <a:xfrm>
              <a:off x="1735" y="2705"/>
              <a:ext cx="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04" name="Oval 1713"/>
            <p:cNvSpPr>
              <a:spLocks noChangeArrowheads="1"/>
            </p:cNvSpPr>
            <p:nvPr/>
          </p:nvSpPr>
          <p:spPr bwMode="auto">
            <a:xfrm>
              <a:off x="1709" y="2680"/>
              <a:ext cx="51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05" name="Oval 1714"/>
            <p:cNvSpPr>
              <a:spLocks noChangeArrowheads="1"/>
            </p:cNvSpPr>
            <p:nvPr/>
          </p:nvSpPr>
          <p:spPr bwMode="auto">
            <a:xfrm>
              <a:off x="1816" y="2680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06" name="Line 1715"/>
            <p:cNvSpPr>
              <a:spLocks noChangeShapeType="1"/>
            </p:cNvSpPr>
            <p:nvPr/>
          </p:nvSpPr>
          <p:spPr bwMode="auto">
            <a:xfrm flipV="1">
              <a:off x="1841" y="2185"/>
              <a:ext cx="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07" name="Line 1716"/>
            <p:cNvSpPr>
              <a:spLocks noChangeShapeType="1"/>
            </p:cNvSpPr>
            <p:nvPr/>
          </p:nvSpPr>
          <p:spPr bwMode="auto">
            <a:xfrm flipV="1">
              <a:off x="1841" y="3122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08" name="Line 1717"/>
            <p:cNvSpPr>
              <a:spLocks noChangeShapeType="1"/>
            </p:cNvSpPr>
            <p:nvPr/>
          </p:nvSpPr>
          <p:spPr bwMode="auto">
            <a:xfrm>
              <a:off x="792" y="2185"/>
              <a:ext cx="14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09" name="Oval 1718"/>
            <p:cNvSpPr>
              <a:spLocks noChangeArrowheads="1"/>
            </p:cNvSpPr>
            <p:nvPr/>
          </p:nvSpPr>
          <p:spPr bwMode="auto">
            <a:xfrm>
              <a:off x="2235" y="2159"/>
              <a:ext cx="51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10" name="Line 1719"/>
            <p:cNvSpPr>
              <a:spLocks noChangeShapeType="1"/>
            </p:cNvSpPr>
            <p:nvPr/>
          </p:nvSpPr>
          <p:spPr bwMode="auto">
            <a:xfrm>
              <a:off x="792" y="3222"/>
              <a:ext cx="14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11" name="Oval 1720"/>
            <p:cNvSpPr>
              <a:spLocks noChangeArrowheads="1"/>
            </p:cNvSpPr>
            <p:nvPr/>
          </p:nvSpPr>
          <p:spPr bwMode="auto">
            <a:xfrm>
              <a:off x="2235" y="3197"/>
              <a:ext cx="51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12" name="Line 1721"/>
            <p:cNvSpPr>
              <a:spLocks noChangeShapeType="1"/>
            </p:cNvSpPr>
            <p:nvPr/>
          </p:nvSpPr>
          <p:spPr bwMode="auto">
            <a:xfrm flipV="1">
              <a:off x="2260" y="2378"/>
              <a:ext cx="0" cy="7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13" name="Freeform 1722"/>
            <p:cNvSpPr>
              <a:spLocks/>
            </p:cNvSpPr>
            <p:nvPr/>
          </p:nvSpPr>
          <p:spPr bwMode="auto">
            <a:xfrm>
              <a:off x="2216" y="2288"/>
              <a:ext cx="92" cy="92"/>
            </a:xfrm>
            <a:custGeom>
              <a:avLst/>
              <a:gdLst>
                <a:gd name="T0" fmla="*/ 92 w 92"/>
                <a:gd name="T1" fmla="*/ 92 h 92"/>
                <a:gd name="T2" fmla="*/ 44 w 92"/>
                <a:gd name="T3" fmla="*/ 0 h 92"/>
                <a:gd name="T4" fmla="*/ 0 w 92"/>
                <a:gd name="T5" fmla="*/ 92 h 92"/>
                <a:gd name="T6" fmla="*/ 92 w 92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92"/>
                <a:gd name="T14" fmla="*/ 92 w 92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92">
                  <a:moveTo>
                    <a:pt x="92" y="92"/>
                  </a:moveTo>
                  <a:lnTo>
                    <a:pt x="44" y="0"/>
                  </a:lnTo>
                  <a:lnTo>
                    <a:pt x="0" y="92"/>
                  </a:lnTo>
                  <a:lnTo>
                    <a:pt x="9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14" name="Line 1723"/>
            <p:cNvSpPr>
              <a:spLocks noChangeShapeType="1"/>
            </p:cNvSpPr>
            <p:nvPr/>
          </p:nvSpPr>
          <p:spPr bwMode="auto">
            <a:xfrm>
              <a:off x="1315" y="3222"/>
              <a:ext cx="5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15" name="Oval 1724"/>
            <p:cNvSpPr>
              <a:spLocks noChangeArrowheads="1"/>
            </p:cNvSpPr>
            <p:nvPr/>
          </p:nvSpPr>
          <p:spPr bwMode="auto">
            <a:xfrm>
              <a:off x="1290" y="3197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16" name="Oval 1725"/>
            <p:cNvSpPr>
              <a:spLocks noChangeArrowheads="1"/>
            </p:cNvSpPr>
            <p:nvPr/>
          </p:nvSpPr>
          <p:spPr bwMode="auto">
            <a:xfrm>
              <a:off x="1816" y="3197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17" name="Line 1726"/>
            <p:cNvSpPr>
              <a:spLocks noChangeShapeType="1"/>
            </p:cNvSpPr>
            <p:nvPr/>
          </p:nvSpPr>
          <p:spPr bwMode="auto">
            <a:xfrm>
              <a:off x="1315" y="2185"/>
              <a:ext cx="5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18" name="Oval 1727"/>
            <p:cNvSpPr>
              <a:spLocks noChangeArrowheads="1"/>
            </p:cNvSpPr>
            <p:nvPr/>
          </p:nvSpPr>
          <p:spPr bwMode="auto">
            <a:xfrm>
              <a:off x="1290" y="2159"/>
              <a:ext cx="50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19" name="Oval 1728"/>
            <p:cNvSpPr>
              <a:spLocks noChangeArrowheads="1"/>
            </p:cNvSpPr>
            <p:nvPr/>
          </p:nvSpPr>
          <p:spPr bwMode="auto">
            <a:xfrm>
              <a:off x="1816" y="2159"/>
              <a:ext cx="50" cy="5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45820" name="Rectangle 1729"/>
            <p:cNvSpPr>
              <a:spLocks noChangeArrowheads="1"/>
            </p:cNvSpPr>
            <p:nvPr/>
          </p:nvSpPr>
          <p:spPr bwMode="auto">
            <a:xfrm>
              <a:off x="3206" y="3012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altLang="fr-FR"/>
            </a:p>
          </p:txBody>
        </p:sp>
        <p:sp>
          <p:nvSpPr>
            <p:cNvPr id="45821" name="Rectangle 1730"/>
            <p:cNvSpPr>
              <a:spLocks noChangeArrowheads="1"/>
            </p:cNvSpPr>
            <p:nvPr/>
          </p:nvSpPr>
          <p:spPr bwMode="auto">
            <a:xfrm>
              <a:off x="3273" y="3060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7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/>
            </a:p>
          </p:txBody>
        </p:sp>
      </p:grpSp>
      <p:sp>
        <p:nvSpPr>
          <p:cNvPr id="45133" name="Line 1080"/>
          <p:cNvSpPr>
            <a:spLocks noChangeShapeType="1"/>
          </p:cNvSpPr>
          <p:nvPr/>
        </p:nvSpPr>
        <p:spPr bwMode="auto">
          <a:xfrm>
            <a:off x="4140200" y="1484313"/>
            <a:ext cx="1754188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134" name="Freeform 1081"/>
          <p:cNvSpPr>
            <a:spLocks/>
          </p:cNvSpPr>
          <p:nvPr/>
        </p:nvSpPr>
        <p:spPr bwMode="auto">
          <a:xfrm>
            <a:off x="5940425" y="1412875"/>
            <a:ext cx="146050" cy="146050"/>
          </a:xfrm>
          <a:custGeom>
            <a:avLst/>
            <a:gdLst>
              <a:gd name="T0" fmla="*/ 0 w 92"/>
              <a:gd name="T1" fmla="*/ 231854397 h 92"/>
              <a:gd name="T2" fmla="*/ 231854397 w 92"/>
              <a:gd name="T3" fmla="*/ 113407837 h 92"/>
              <a:gd name="T4" fmla="*/ 0 w 92"/>
              <a:gd name="T5" fmla="*/ 0 h 92"/>
              <a:gd name="T6" fmla="*/ 0 w 92"/>
              <a:gd name="T7" fmla="*/ 23185439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92"/>
              <a:gd name="T14" fmla="*/ 92 w 92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92">
                <a:moveTo>
                  <a:pt x="0" y="92"/>
                </a:moveTo>
                <a:lnTo>
                  <a:pt x="92" y="45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135" name="Text Box 8"/>
          <p:cNvSpPr txBox="1">
            <a:spLocks noChangeArrowheads="1"/>
          </p:cNvSpPr>
          <p:nvPr/>
        </p:nvSpPr>
        <p:spPr bwMode="auto">
          <a:xfrm>
            <a:off x="395288" y="2565400"/>
            <a:ext cx="50403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63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Redresseur en étoile triphasé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Dreiphasengleichrichter: Sternschalt</a:t>
            </a:r>
            <a:r>
              <a:rPr lang="fr-FR" altLang="fr-FR"/>
              <a:t>ung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45136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59039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64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Redresseur en pont triphasé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Dreiphasengleichrichter: Brückenschalt</a:t>
            </a:r>
            <a:r>
              <a:rPr lang="fr-FR" altLang="fr-FR"/>
              <a:t>ung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45137" name="Line 1058"/>
          <p:cNvSpPr>
            <a:spLocks noChangeShapeType="1"/>
          </p:cNvSpPr>
          <p:nvPr/>
        </p:nvSpPr>
        <p:spPr bwMode="auto">
          <a:xfrm flipV="1">
            <a:off x="827088" y="620713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5138" name="Rectangle 1059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5126" name="Object 1094"/>
          <p:cNvGraphicFramePr>
            <a:graphicFrameLocks noChangeAspect="1"/>
          </p:cNvGraphicFramePr>
          <p:nvPr/>
        </p:nvGraphicFramePr>
        <p:xfrm>
          <a:off x="827088" y="692150"/>
          <a:ext cx="3333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" name="Equation" r:id="rId3" imgW="330200" imgH="279400" progId="Equation.3">
                  <p:embed/>
                </p:oleObj>
              </mc:Choice>
              <mc:Fallback>
                <p:oleObj name="Equation" r:id="rId3" imgW="330200" imgH="279400" progId="Equation.3">
                  <p:embed/>
                  <p:pic>
                    <p:nvPicPr>
                      <p:cNvPr id="0" name="Picture 10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92150"/>
                        <a:ext cx="3333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39" name="Rectangle 1061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5140" name="Rectangle 1062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5141" name="Rectangle 106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5142" name="Line 1064"/>
          <p:cNvSpPr>
            <a:spLocks noChangeShapeType="1"/>
          </p:cNvSpPr>
          <p:nvPr/>
        </p:nvSpPr>
        <p:spPr bwMode="auto">
          <a:xfrm flipH="1">
            <a:off x="4067175" y="981075"/>
            <a:ext cx="21605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143" name="Rectangle 106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5127" name="Object 1095"/>
          <p:cNvGraphicFramePr>
            <a:graphicFrameLocks noChangeAspect="1"/>
          </p:cNvGraphicFramePr>
          <p:nvPr/>
        </p:nvGraphicFramePr>
        <p:xfrm>
          <a:off x="6227763" y="765175"/>
          <a:ext cx="2233612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" name="Equation" r:id="rId5" imgW="2005729" imgH="304668" progId="Equation.3">
                  <p:embed/>
                </p:oleObj>
              </mc:Choice>
              <mc:Fallback>
                <p:oleObj name="Equation" r:id="rId5" imgW="2005729" imgH="304668" progId="Equation.3">
                  <p:embed/>
                  <p:pic>
                    <p:nvPicPr>
                      <p:cNvPr id="0" name="Picture 10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765175"/>
                        <a:ext cx="2233612" cy="3349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44" name="Line 1067"/>
          <p:cNvSpPr>
            <a:spLocks noChangeShapeType="1"/>
          </p:cNvSpPr>
          <p:nvPr/>
        </p:nvSpPr>
        <p:spPr bwMode="auto">
          <a:xfrm flipV="1">
            <a:off x="4140200" y="3562350"/>
            <a:ext cx="20875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145" name="Rectangle 106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5128" name="Object 1096"/>
          <p:cNvGraphicFramePr>
            <a:graphicFrameLocks noChangeAspect="1"/>
          </p:cNvGraphicFramePr>
          <p:nvPr/>
        </p:nvGraphicFramePr>
        <p:xfrm>
          <a:off x="6227763" y="3357563"/>
          <a:ext cx="23034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" name="Equation" r:id="rId7" imgW="1916868" imgH="304668" progId="Equation.3">
                  <p:embed/>
                </p:oleObj>
              </mc:Choice>
              <mc:Fallback>
                <p:oleObj name="Equation" r:id="rId7" imgW="1916868" imgH="304668" progId="Equation.3">
                  <p:embed/>
                  <p:pic>
                    <p:nvPicPr>
                      <p:cNvPr id="0" name="Picture 10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357563"/>
                        <a:ext cx="2303462" cy="3667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46" name="Text Box 1070"/>
          <p:cNvSpPr txBox="1">
            <a:spLocks noChangeArrowheads="1"/>
          </p:cNvSpPr>
          <p:nvPr/>
        </p:nvSpPr>
        <p:spPr bwMode="auto">
          <a:xfrm>
            <a:off x="7956550" y="3789363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(10.79)</a:t>
            </a:r>
            <a:r>
              <a:rPr lang="fr-FR"/>
              <a:t> </a:t>
            </a:r>
          </a:p>
        </p:txBody>
      </p:sp>
      <p:sp>
        <p:nvSpPr>
          <p:cNvPr id="45147" name="Text Box 1071"/>
          <p:cNvSpPr txBox="1">
            <a:spLocks noChangeArrowheads="1"/>
          </p:cNvSpPr>
          <p:nvPr/>
        </p:nvSpPr>
        <p:spPr bwMode="auto">
          <a:xfrm>
            <a:off x="7956550" y="112553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(10.78)</a:t>
            </a:r>
            <a:r>
              <a:rPr lang="fr-FR"/>
              <a:t> </a:t>
            </a:r>
          </a:p>
        </p:txBody>
      </p:sp>
      <p:sp>
        <p:nvSpPr>
          <p:cNvPr id="45148" name="Rectangle 1072"/>
          <p:cNvSpPr>
            <a:spLocks noChangeArrowheads="1"/>
          </p:cNvSpPr>
          <p:nvPr/>
        </p:nvSpPr>
        <p:spPr bwMode="auto">
          <a:xfrm>
            <a:off x="4716463" y="4868863"/>
            <a:ext cx="334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CH" sz="1400"/>
              <a:t>Enroulements secondaires en Y ou</a:t>
            </a:r>
            <a:r>
              <a:rPr lang="fr-CH"/>
              <a:t> </a:t>
            </a:r>
            <a:r>
              <a:rPr lang="fr-CH">
                <a:latin typeface="Symbol" pitchFamily="18" charset="2"/>
              </a:rPr>
              <a:t>D</a:t>
            </a:r>
            <a:r>
              <a:rPr lang="fr-CH"/>
              <a:t>.</a:t>
            </a:r>
            <a:r>
              <a:rPr lang="fr-FR"/>
              <a:t> </a:t>
            </a:r>
          </a:p>
        </p:txBody>
      </p:sp>
      <p:sp>
        <p:nvSpPr>
          <p:cNvPr id="45149" name="Rectangle 1073"/>
          <p:cNvSpPr>
            <a:spLocks noChangeArrowheads="1"/>
          </p:cNvSpPr>
          <p:nvPr/>
        </p:nvSpPr>
        <p:spPr bwMode="auto">
          <a:xfrm>
            <a:off x="4716463" y="5084763"/>
            <a:ext cx="202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CH" sz="1400"/>
              <a:t>Sekundärwicklungen</a:t>
            </a:r>
            <a:r>
              <a:rPr lang="fr-FR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6350" y="1754188"/>
            <a:ext cx="4613275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800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sz="2800" b="1" dirty="0" err="1">
                <a:latin typeface="Verdana" pitchFamily="1" charset="0"/>
                <a:cs typeface="+mn-cs"/>
              </a:rPr>
              <a:t>Eisenbahnversorgung</a:t>
            </a:r>
            <a:endParaRPr lang="fr-CH" sz="2800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2800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341438"/>
            <a:ext cx="464343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-36513" y="3933825"/>
            <a:ext cx="464343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E6E67D8-EF9E-407E-8A20-4B3216327BF3}" type="slidenum">
              <a:rPr lang="fr-CH" sz="1000">
                <a:solidFill>
                  <a:srgbClr val="ACA39A"/>
                </a:solidFill>
              </a:rPr>
              <a:pPr algn="ctr"/>
              <a:t>20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1" name="Picture 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2787650"/>
            <a:ext cx="290988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2" name="Group 148"/>
          <p:cNvGrpSpPr>
            <a:grpSpLocks/>
          </p:cNvGrpSpPr>
          <p:nvPr/>
        </p:nvGrpSpPr>
        <p:grpSpPr bwMode="auto">
          <a:xfrm>
            <a:off x="855663" y="541338"/>
            <a:ext cx="5526087" cy="2232025"/>
            <a:chOff x="2800" y="4652"/>
            <a:chExt cx="5960" cy="2163"/>
          </a:xfrm>
        </p:grpSpPr>
        <p:sp>
          <p:nvSpPr>
            <p:cNvPr id="53255" name="Freeform 149"/>
            <p:cNvSpPr>
              <a:spLocks/>
            </p:cNvSpPr>
            <p:nvPr/>
          </p:nvSpPr>
          <p:spPr bwMode="auto">
            <a:xfrm>
              <a:off x="2800" y="4796"/>
              <a:ext cx="2436" cy="19"/>
            </a:xfrm>
            <a:custGeom>
              <a:avLst/>
              <a:gdLst>
                <a:gd name="T0" fmla="*/ 10 w 2436"/>
                <a:gd name="T1" fmla="*/ 0 h 19"/>
                <a:gd name="T2" fmla="*/ 5 w 2436"/>
                <a:gd name="T3" fmla="*/ 0 h 19"/>
                <a:gd name="T4" fmla="*/ 5 w 2436"/>
                <a:gd name="T5" fmla="*/ 5 h 19"/>
                <a:gd name="T6" fmla="*/ 0 w 2436"/>
                <a:gd name="T7" fmla="*/ 10 h 19"/>
                <a:gd name="T8" fmla="*/ 0 w 2436"/>
                <a:gd name="T9" fmla="*/ 15 h 19"/>
                <a:gd name="T10" fmla="*/ 5 w 2436"/>
                <a:gd name="T11" fmla="*/ 19 h 19"/>
                <a:gd name="T12" fmla="*/ 5 w 2436"/>
                <a:gd name="T13" fmla="*/ 19 h 19"/>
                <a:gd name="T14" fmla="*/ 2426 w 2436"/>
                <a:gd name="T15" fmla="*/ 19 h 19"/>
                <a:gd name="T16" fmla="*/ 2431 w 2436"/>
                <a:gd name="T17" fmla="*/ 19 h 19"/>
                <a:gd name="T18" fmla="*/ 2436 w 2436"/>
                <a:gd name="T19" fmla="*/ 19 h 19"/>
                <a:gd name="T20" fmla="*/ 2436 w 2436"/>
                <a:gd name="T21" fmla="*/ 15 h 19"/>
                <a:gd name="T22" fmla="*/ 2436 w 2436"/>
                <a:gd name="T23" fmla="*/ 10 h 19"/>
                <a:gd name="T24" fmla="*/ 2436 w 2436"/>
                <a:gd name="T25" fmla="*/ 5 h 19"/>
                <a:gd name="T26" fmla="*/ 2431 w 2436"/>
                <a:gd name="T27" fmla="*/ 0 h 19"/>
                <a:gd name="T28" fmla="*/ 10 w 2436"/>
                <a:gd name="T29" fmla="*/ 0 h 19"/>
                <a:gd name="T30" fmla="*/ 10 w 2436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6"/>
                <a:gd name="T49" fmla="*/ 0 h 19"/>
                <a:gd name="T50" fmla="*/ 2436 w 2436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6" h="19">
                  <a:moveTo>
                    <a:pt x="1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2426" y="19"/>
                  </a:lnTo>
                  <a:lnTo>
                    <a:pt x="2431" y="19"/>
                  </a:lnTo>
                  <a:lnTo>
                    <a:pt x="2436" y="19"/>
                  </a:lnTo>
                  <a:lnTo>
                    <a:pt x="2436" y="15"/>
                  </a:lnTo>
                  <a:lnTo>
                    <a:pt x="2436" y="10"/>
                  </a:lnTo>
                  <a:lnTo>
                    <a:pt x="2436" y="5"/>
                  </a:lnTo>
                  <a:lnTo>
                    <a:pt x="243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56" name="Freeform 150"/>
            <p:cNvSpPr>
              <a:spLocks/>
            </p:cNvSpPr>
            <p:nvPr/>
          </p:nvSpPr>
          <p:spPr bwMode="auto">
            <a:xfrm>
              <a:off x="2800" y="4652"/>
              <a:ext cx="2436" cy="19"/>
            </a:xfrm>
            <a:custGeom>
              <a:avLst/>
              <a:gdLst>
                <a:gd name="T0" fmla="*/ 10 w 2436"/>
                <a:gd name="T1" fmla="*/ 0 h 19"/>
                <a:gd name="T2" fmla="*/ 5 w 2436"/>
                <a:gd name="T3" fmla="*/ 0 h 19"/>
                <a:gd name="T4" fmla="*/ 5 w 2436"/>
                <a:gd name="T5" fmla="*/ 5 h 19"/>
                <a:gd name="T6" fmla="*/ 0 w 2436"/>
                <a:gd name="T7" fmla="*/ 10 h 19"/>
                <a:gd name="T8" fmla="*/ 0 w 2436"/>
                <a:gd name="T9" fmla="*/ 15 h 19"/>
                <a:gd name="T10" fmla="*/ 5 w 2436"/>
                <a:gd name="T11" fmla="*/ 19 h 19"/>
                <a:gd name="T12" fmla="*/ 5 w 2436"/>
                <a:gd name="T13" fmla="*/ 19 h 19"/>
                <a:gd name="T14" fmla="*/ 2426 w 2436"/>
                <a:gd name="T15" fmla="*/ 19 h 19"/>
                <a:gd name="T16" fmla="*/ 2431 w 2436"/>
                <a:gd name="T17" fmla="*/ 19 h 19"/>
                <a:gd name="T18" fmla="*/ 2436 w 2436"/>
                <a:gd name="T19" fmla="*/ 19 h 19"/>
                <a:gd name="T20" fmla="*/ 2436 w 2436"/>
                <a:gd name="T21" fmla="*/ 15 h 19"/>
                <a:gd name="T22" fmla="*/ 2436 w 2436"/>
                <a:gd name="T23" fmla="*/ 10 h 19"/>
                <a:gd name="T24" fmla="*/ 2436 w 2436"/>
                <a:gd name="T25" fmla="*/ 5 h 19"/>
                <a:gd name="T26" fmla="*/ 2431 w 2436"/>
                <a:gd name="T27" fmla="*/ 0 h 19"/>
                <a:gd name="T28" fmla="*/ 10 w 2436"/>
                <a:gd name="T29" fmla="*/ 0 h 19"/>
                <a:gd name="T30" fmla="*/ 10 w 2436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6"/>
                <a:gd name="T49" fmla="*/ 0 h 19"/>
                <a:gd name="T50" fmla="*/ 2436 w 2436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6" h="19">
                  <a:moveTo>
                    <a:pt x="1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2426" y="19"/>
                  </a:lnTo>
                  <a:lnTo>
                    <a:pt x="2431" y="19"/>
                  </a:lnTo>
                  <a:lnTo>
                    <a:pt x="2436" y="19"/>
                  </a:lnTo>
                  <a:lnTo>
                    <a:pt x="2436" y="15"/>
                  </a:lnTo>
                  <a:lnTo>
                    <a:pt x="2436" y="10"/>
                  </a:lnTo>
                  <a:lnTo>
                    <a:pt x="2436" y="5"/>
                  </a:lnTo>
                  <a:lnTo>
                    <a:pt x="243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57" name="Freeform 151"/>
            <p:cNvSpPr>
              <a:spLocks/>
            </p:cNvSpPr>
            <p:nvPr/>
          </p:nvSpPr>
          <p:spPr bwMode="auto">
            <a:xfrm>
              <a:off x="2800" y="4935"/>
              <a:ext cx="2436" cy="24"/>
            </a:xfrm>
            <a:custGeom>
              <a:avLst/>
              <a:gdLst>
                <a:gd name="T0" fmla="*/ 10 w 2436"/>
                <a:gd name="T1" fmla="*/ 0 h 24"/>
                <a:gd name="T2" fmla="*/ 5 w 2436"/>
                <a:gd name="T3" fmla="*/ 0 h 24"/>
                <a:gd name="T4" fmla="*/ 5 w 2436"/>
                <a:gd name="T5" fmla="*/ 5 h 24"/>
                <a:gd name="T6" fmla="*/ 0 w 2436"/>
                <a:gd name="T7" fmla="*/ 10 h 24"/>
                <a:gd name="T8" fmla="*/ 0 w 2436"/>
                <a:gd name="T9" fmla="*/ 15 h 24"/>
                <a:gd name="T10" fmla="*/ 5 w 2436"/>
                <a:gd name="T11" fmla="*/ 19 h 24"/>
                <a:gd name="T12" fmla="*/ 5 w 2436"/>
                <a:gd name="T13" fmla="*/ 19 h 24"/>
                <a:gd name="T14" fmla="*/ 2426 w 2436"/>
                <a:gd name="T15" fmla="*/ 24 h 24"/>
                <a:gd name="T16" fmla="*/ 2431 w 2436"/>
                <a:gd name="T17" fmla="*/ 24 h 24"/>
                <a:gd name="T18" fmla="*/ 2436 w 2436"/>
                <a:gd name="T19" fmla="*/ 24 h 24"/>
                <a:gd name="T20" fmla="*/ 2436 w 2436"/>
                <a:gd name="T21" fmla="*/ 19 h 24"/>
                <a:gd name="T22" fmla="*/ 2436 w 2436"/>
                <a:gd name="T23" fmla="*/ 15 h 24"/>
                <a:gd name="T24" fmla="*/ 2436 w 2436"/>
                <a:gd name="T25" fmla="*/ 10 h 24"/>
                <a:gd name="T26" fmla="*/ 2431 w 2436"/>
                <a:gd name="T27" fmla="*/ 5 h 24"/>
                <a:gd name="T28" fmla="*/ 10 w 2436"/>
                <a:gd name="T29" fmla="*/ 0 h 24"/>
                <a:gd name="T30" fmla="*/ 10 w 2436"/>
                <a:gd name="T31" fmla="*/ 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6"/>
                <a:gd name="T49" fmla="*/ 0 h 24"/>
                <a:gd name="T50" fmla="*/ 2436 w 2436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6" h="24">
                  <a:moveTo>
                    <a:pt x="1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2426" y="24"/>
                  </a:lnTo>
                  <a:lnTo>
                    <a:pt x="2431" y="24"/>
                  </a:lnTo>
                  <a:lnTo>
                    <a:pt x="2436" y="24"/>
                  </a:lnTo>
                  <a:lnTo>
                    <a:pt x="2436" y="19"/>
                  </a:lnTo>
                  <a:lnTo>
                    <a:pt x="2436" y="15"/>
                  </a:lnTo>
                  <a:lnTo>
                    <a:pt x="2436" y="10"/>
                  </a:lnTo>
                  <a:lnTo>
                    <a:pt x="243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3258" name="Group 152"/>
            <p:cNvGrpSpPr>
              <a:grpSpLocks/>
            </p:cNvGrpSpPr>
            <p:nvPr/>
          </p:nvGrpSpPr>
          <p:grpSpPr bwMode="auto">
            <a:xfrm>
              <a:off x="4512" y="5722"/>
              <a:ext cx="182" cy="182"/>
              <a:chOff x="4512" y="5722"/>
              <a:chExt cx="182" cy="182"/>
            </a:xfrm>
          </p:grpSpPr>
          <p:sp>
            <p:nvSpPr>
              <p:cNvPr id="53393" name="Freeform 153"/>
              <p:cNvSpPr>
                <a:spLocks/>
              </p:cNvSpPr>
              <p:nvPr/>
            </p:nvSpPr>
            <p:spPr bwMode="auto">
              <a:xfrm>
                <a:off x="4579" y="5722"/>
                <a:ext cx="115" cy="182"/>
              </a:xfrm>
              <a:custGeom>
                <a:avLst/>
                <a:gdLst>
                  <a:gd name="T0" fmla="*/ 115 w 115"/>
                  <a:gd name="T1" fmla="*/ 19 h 182"/>
                  <a:gd name="T2" fmla="*/ 115 w 115"/>
                  <a:gd name="T3" fmla="*/ 14 h 182"/>
                  <a:gd name="T4" fmla="*/ 115 w 115"/>
                  <a:gd name="T5" fmla="*/ 9 h 182"/>
                  <a:gd name="T6" fmla="*/ 115 w 115"/>
                  <a:gd name="T7" fmla="*/ 4 h 182"/>
                  <a:gd name="T8" fmla="*/ 106 w 115"/>
                  <a:gd name="T9" fmla="*/ 0 h 182"/>
                  <a:gd name="T10" fmla="*/ 101 w 115"/>
                  <a:gd name="T11" fmla="*/ 0 h 182"/>
                  <a:gd name="T12" fmla="*/ 96 w 115"/>
                  <a:gd name="T13" fmla="*/ 4 h 182"/>
                  <a:gd name="T14" fmla="*/ 5 w 115"/>
                  <a:gd name="T15" fmla="*/ 167 h 182"/>
                  <a:gd name="T16" fmla="*/ 0 w 115"/>
                  <a:gd name="T17" fmla="*/ 172 h 182"/>
                  <a:gd name="T18" fmla="*/ 0 w 115"/>
                  <a:gd name="T19" fmla="*/ 177 h 182"/>
                  <a:gd name="T20" fmla="*/ 5 w 115"/>
                  <a:gd name="T21" fmla="*/ 182 h 182"/>
                  <a:gd name="T22" fmla="*/ 10 w 115"/>
                  <a:gd name="T23" fmla="*/ 182 h 182"/>
                  <a:gd name="T24" fmla="*/ 19 w 115"/>
                  <a:gd name="T25" fmla="*/ 182 h 182"/>
                  <a:gd name="T26" fmla="*/ 24 w 115"/>
                  <a:gd name="T27" fmla="*/ 182 h 182"/>
                  <a:gd name="T28" fmla="*/ 115 w 115"/>
                  <a:gd name="T29" fmla="*/ 19 h 182"/>
                  <a:gd name="T30" fmla="*/ 115 w 115"/>
                  <a:gd name="T31" fmla="*/ 19 h 1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"/>
                  <a:gd name="T49" fmla="*/ 0 h 182"/>
                  <a:gd name="T50" fmla="*/ 115 w 115"/>
                  <a:gd name="T51" fmla="*/ 182 h 1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" h="182">
                    <a:moveTo>
                      <a:pt x="115" y="19"/>
                    </a:moveTo>
                    <a:lnTo>
                      <a:pt x="115" y="14"/>
                    </a:lnTo>
                    <a:lnTo>
                      <a:pt x="115" y="9"/>
                    </a:lnTo>
                    <a:lnTo>
                      <a:pt x="115" y="4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6" y="4"/>
                    </a:lnTo>
                    <a:lnTo>
                      <a:pt x="5" y="167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5" y="182"/>
                    </a:lnTo>
                    <a:lnTo>
                      <a:pt x="10" y="182"/>
                    </a:lnTo>
                    <a:lnTo>
                      <a:pt x="19" y="182"/>
                    </a:lnTo>
                    <a:lnTo>
                      <a:pt x="24" y="182"/>
                    </a:lnTo>
                    <a:lnTo>
                      <a:pt x="1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94" name="Freeform 154"/>
              <p:cNvSpPr>
                <a:spLocks/>
              </p:cNvSpPr>
              <p:nvPr/>
            </p:nvSpPr>
            <p:spPr bwMode="auto">
              <a:xfrm>
                <a:off x="4512" y="5722"/>
                <a:ext cx="110" cy="182"/>
              </a:xfrm>
              <a:custGeom>
                <a:avLst/>
                <a:gdLst>
                  <a:gd name="T0" fmla="*/ 19 w 110"/>
                  <a:gd name="T1" fmla="*/ 4 h 182"/>
                  <a:gd name="T2" fmla="*/ 19 w 110"/>
                  <a:gd name="T3" fmla="*/ 0 h 182"/>
                  <a:gd name="T4" fmla="*/ 14 w 110"/>
                  <a:gd name="T5" fmla="*/ 0 h 182"/>
                  <a:gd name="T6" fmla="*/ 5 w 110"/>
                  <a:gd name="T7" fmla="*/ 4 h 182"/>
                  <a:gd name="T8" fmla="*/ 0 w 110"/>
                  <a:gd name="T9" fmla="*/ 9 h 182"/>
                  <a:gd name="T10" fmla="*/ 0 w 110"/>
                  <a:gd name="T11" fmla="*/ 14 h 182"/>
                  <a:gd name="T12" fmla="*/ 5 w 110"/>
                  <a:gd name="T13" fmla="*/ 19 h 182"/>
                  <a:gd name="T14" fmla="*/ 91 w 110"/>
                  <a:gd name="T15" fmla="*/ 182 h 182"/>
                  <a:gd name="T16" fmla="*/ 96 w 110"/>
                  <a:gd name="T17" fmla="*/ 182 h 182"/>
                  <a:gd name="T18" fmla="*/ 101 w 110"/>
                  <a:gd name="T19" fmla="*/ 182 h 182"/>
                  <a:gd name="T20" fmla="*/ 110 w 110"/>
                  <a:gd name="T21" fmla="*/ 182 h 182"/>
                  <a:gd name="T22" fmla="*/ 110 w 110"/>
                  <a:gd name="T23" fmla="*/ 177 h 182"/>
                  <a:gd name="T24" fmla="*/ 110 w 110"/>
                  <a:gd name="T25" fmla="*/ 172 h 182"/>
                  <a:gd name="T26" fmla="*/ 110 w 110"/>
                  <a:gd name="T27" fmla="*/ 167 h 182"/>
                  <a:gd name="T28" fmla="*/ 19 w 110"/>
                  <a:gd name="T29" fmla="*/ 4 h 182"/>
                  <a:gd name="T30" fmla="*/ 19 w 110"/>
                  <a:gd name="T31" fmla="*/ 4 h 1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0"/>
                  <a:gd name="T49" fmla="*/ 0 h 182"/>
                  <a:gd name="T50" fmla="*/ 110 w 110"/>
                  <a:gd name="T51" fmla="*/ 182 h 1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0" h="182">
                    <a:moveTo>
                      <a:pt x="19" y="4"/>
                    </a:moveTo>
                    <a:lnTo>
                      <a:pt x="19" y="0"/>
                    </a:lnTo>
                    <a:lnTo>
                      <a:pt x="14" y="0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91" y="182"/>
                    </a:lnTo>
                    <a:lnTo>
                      <a:pt x="96" y="182"/>
                    </a:lnTo>
                    <a:lnTo>
                      <a:pt x="101" y="182"/>
                    </a:lnTo>
                    <a:lnTo>
                      <a:pt x="110" y="182"/>
                    </a:lnTo>
                    <a:lnTo>
                      <a:pt x="110" y="177"/>
                    </a:lnTo>
                    <a:lnTo>
                      <a:pt x="110" y="172"/>
                    </a:lnTo>
                    <a:lnTo>
                      <a:pt x="110" y="167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59" name="Group 155"/>
            <p:cNvGrpSpPr>
              <a:grpSpLocks/>
            </p:cNvGrpSpPr>
            <p:nvPr/>
          </p:nvGrpSpPr>
          <p:grpSpPr bwMode="auto">
            <a:xfrm>
              <a:off x="4191" y="5722"/>
              <a:ext cx="824" cy="177"/>
              <a:chOff x="4191" y="5722"/>
              <a:chExt cx="824" cy="177"/>
            </a:xfrm>
          </p:grpSpPr>
          <p:grpSp>
            <p:nvGrpSpPr>
              <p:cNvPr id="53381" name="Group 156"/>
              <p:cNvGrpSpPr>
                <a:grpSpLocks/>
              </p:cNvGrpSpPr>
              <p:nvPr/>
            </p:nvGrpSpPr>
            <p:grpSpPr bwMode="auto">
              <a:xfrm>
                <a:off x="4862" y="5722"/>
                <a:ext cx="153" cy="177"/>
                <a:chOff x="4862" y="5722"/>
                <a:chExt cx="153" cy="177"/>
              </a:xfrm>
            </p:grpSpPr>
            <p:sp>
              <p:nvSpPr>
                <p:cNvPr id="53391" name="Freeform 157"/>
                <p:cNvSpPr>
                  <a:spLocks/>
                </p:cNvSpPr>
                <p:nvPr/>
              </p:nvSpPr>
              <p:spPr bwMode="auto">
                <a:xfrm>
                  <a:off x="4924" y="5722"/>
                  <a:ext cx="91" cy="177"/>
                </a:xfrm>
                <a:custGeom>
                  <a:avLst/>
                  <a:gdLst>
                    <a:gd name="T0" fmla="*/ 91 w 91"/>
                    <a:gd name="T1" fmla="*/ 14 h 177"/>
                    <a:gd name="T2" fmla="*/ 91 w 91"/>
                    <a:gd name="T3" fmla="*/ 9 h 177"/>
                    <a:gd name="T4" fmla="*/ 91 w 91"/>
                    <a:gd name="T5" fmla="*/ 4 h 177"/>
                    <a:gd name="T6" fmla="*/ 87 w 91"/>
                    <a:gd name="T7" fmla="*/ 0 h 177"/>
                    <a:gd name="T8" fmla="*/ 87 w 91"/>
                    <a:gd name="T9" fmla="*/ 0 h 177"/>
                    <a:gd name="T10" fmla="*/ 82 w 91"/>
                    <a:gd name="T11" fmla="*/ 4 h 177"/>
                    <a:gd name="T12" fmla="*/ 72 w 91"/>
                    <a:gd name="T13" fmla="*/ 9 h 177"/>
                    <a:gd name="T14" fmla="*/ 0 w 91"/>
                    <a:gd name="T15" fmla="*/ 167 h 177"/>
                    <a:gd name="T16" fmla="*/ 0 w 91"/>
                    <a:gd name="T17" fmla="*/ 172 h 177"/>
                    <a:gd name="T18" fmla="*/ 10 w 91"/>
                    <a:gd name="T19" fmla="*/ 177 h 177"/>
                    <a:gd name="T20" fmla="*/ 15 w 91"/>
                    <a:gd name="T21" fmla="*/ 177 h 177"/>
                    <a:gd name="T22" fmla="*/ 15 w 91"/>
                    <a:gd name="T23" fmla="*/ 177 h 177"/>
                    <a:gd name="T24" fmla="*/ 19 w 91"/>
                    <a:gd name="T25" fmla="*/ 177 h 177"/>
                    <a:gd name="T26" fmla="*/ 19 w 91"/>
                    <a:gd name="T27" fmla="*/ 172 h 177"/>
                    <a:gd name="T28" fmla="*/ 91 w 91"/>
                    <a:gd name="T29" fmla="*/ 14 h 177"/>
                    <a:gd name="T30" fmla="*/ 91 w 91"/>
                    <a:gd name="T31" fmla="*/ 14 h 17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1"/>
                    <a:gd name="T49" fmla="*/ 0 h 177"/>
                    <a:gd name="T50" fmla="*/ 91 w 91"/>
                    <a:gd name="T51" fmla="*/ 177 h 17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1" h="177">
                      <a:moveTo>
                        <a:pt x="91" y="14"/>
                      </a:moveTo>
                      <a:lnTo>
                        <a:pt x="91" y="9"/>
                      </a:lnTo>
                      <a:lnTo>
                        <a:pt x="91" y="4"/>
                      </a:lnTo>
                      <a:lnTo>
                        <a:pt x="87" y="0"/>
                      </a:lnTo>
                      <a:lnTo>
                        <a:pt x="82" y="4"/>
                      </a:lnTo>
                      <a:lnTo>
                        <a:pt x="72" y="9"/>
                      </a:lnTo>
                      <a:lnTo>
                        <a:pt x="0" y="167"/>
                      </a:lnTo>
                      <a:lnTo>
                        <a:pt x="0" y="172"/>
                      </a:lnTo>
                      <a:lnTo>
                        <a:pt x="10" y="177"/>
                      </a:lnTo>
                      <a:lnTo>
                        <a:pt x="15" y="177"/>
                      </a:lnTo>
                      <a:lnTo>
                        <a:pt x="19" y="177"/>
                      </a:lnTo>
                      <a:lnTo>
                        <a:pt x="19" y="172"/>
                      </a:lnTo>
                      <a:lnTo>
                        <a:pt x="9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92" name="Freeform 158"/>
                <p:cNvSpPr>
                  <a:spLocks/>
                </p:cNvSpPr>
                <p:nvPr/>
              </p:nvSpPr>
              <p:spPr bwMode="auto">
                <a:xfrm>
                  <a:off x="4862" y="5722"/>
                  <a:ext cx="81" cy="177"/>
                </a:xfrm>
                <a:custGeom>
                  <a:avLst/>
                  <a:gdLst>
                    <a:gd name="T0" fmla="*/ 14 w 81"/>
                    <a:gd name="T1" fmla="*/ 9 h 177"/>
                    <a:gd name="T2" fmla="*/ 14 w 81"/>
                    <a:gd name="T3" fmla="*/ 4 h 177"/>
                    <a:gd name="T4" fmla="*/ 10 w 81"/>
                    <a:gd name="T5" fmla="*/ 0 h 177"/>
                    <a:gd name="T6" fmla="*/ 5 w 81"/>
                    <a:gd name="T7" fmla="*/ 0 h 177"/>
                    <a:gd name="T8" fmla="*/ 5 w 81"/>
                    <a:gd name="T9" fmla="*/ 4 h 177"/>
                    <a:gd name="T10" fmla="*/ 0 w 81"/>
                    <a:gd name="T11" fmla="*/ 9 h 177"/>
                    <a:gd name="T12" fmla="*/ 0 w 81"/>
                    <a:gd name="T13" fmla="*/ 14 h 177"/>
                    <a:gd name="T14" fmla="*/ 62 w 81"/>
                    <a:gd name="T15" fmla="*/ 172 h 177"/>
                    <a:gd name="T16" fmla="*/ 72 w 81"/>
                    <a:gd name="T17" fmla="*/ 177 h 177"/>
                    <a:gd name="T18" fmla="*/ 77 w 81"/>
                    <a:gd name="T19" fmla="*/ 177 h 177"/>
                    <a:gd name="T20" fmla="*/ 77 w 81"/>
                    <a:gd name="T21" fmla="*/ 177 h 177"/>
                    <a:gd name="T22" fmla="*/ 81 w 81"/>
                    <a:gd name="T23" fmla="*/ 177 h 177"/>
                    <a:gd name="T24" fmla="*/ 81 w 81"/>
                    <a:gd name="T25" fmla="*/ 172 h 177"/>
                    <a:gd name="T26" fmla="*/ 81 w 81"/>
                    <a:gd name="T27" fmla="*/ 167 h 177"/>
                    <a:gd name="T28" fmla="*/ 14 w 81"/>
                    <a:gd name="T29" fmla="*/ 9 h 177"/>
                    <a:gd name="T30" fmla="*/ 14 w 81"/>
                    <a:gd name="T31" fmla="*/ 9 h 17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1"/>
                    <a:gd name="T49" fmla="*/ 0 h 177"/>
                    <a:gd name="T50" fmla="*/ 81 w 81"/>
                    <a:gd name="T51" fmla="*/ 177 h 17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1" h="177">
                      <a:moveTo>
                        <a:pt x="14" y="9"/>
                      </a:move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62" y="172"/>
                      </a:lnTo>
                      <a:lnTo>
                        <a:pt x="72" y="177"/>
                      </a:lnTo>
                      <a:lnTo>
                        <a:pt x="77" y="177"/>
                      </a:lnTo>
                      <a:lnTo>
                        <a:pt x="81" y="177"/>
                      </a:lnTo>
                      <a:lnTo>
                        <a:pt x="81" y="172"/>
                      </a:lnTo>
                      <a:lnTo>
                        <a:pt x="81" y="167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82" name="Group 159"/>
              <p:cNvGrpSpPr>
                <a:grpSpLocks/>
              </p:cNvGrpSpPr>
              <p:nvPr/>
            </p:nvGrpSpPr>
            <p:grpSpPr bwMode="auto">
              <a:xfrm>
                <a:off x="4694" y="5731"/>
                <a:ext cx="158" cy="163"/>
                <a:chOff x="4694" y="5731"/>
                <a:chExt cx="158" cy="163"/>
              </a:xfrm>
            </p:grpSpPr>
            <p:sp>
              <p:nvSpPr>
                <p:cNvPr id="53389" name="Freeform 160"/>
                <p:cNvSpPr>
                  <a:spLocks/>
                </p:cNvSpPr>
                <p:nvPr/>
              </p:nvSpPr>
              <p:spPr bwMode="auto">
                <a:xfrm>
                  <a:off x="4766" y="5731"/>
                  <a:ext cx="86" cy="163"/>
                </a:xfrm>
                <a:custGeom>
                  <a:avLst/>
                  <a:gdLst>
                    <a:gd name="T0" fmla="*/ 86 w 86"/>
                    <a:gd name="T1" fmla="*/ 15 h 163"/>
                    <a:gd name="T2" fmla="*/ 86 w 86"/>
                    <a:gd name="T3" fmla="*/ 10 h 163"/>
                    <a:gd name="T4" fmla="*/ 86 w 86"/>
                    <a:gd name="T5" fmla="*/ 5 h 163"/>
                    <a:gd name="T6" fmla="*/ 82 w 86"/>
                    <a:gd name="T7" fmla="*/ 0 h 163"/>
                    <a:gd name="T8" fmla="*/ 77 w 86"/>
                    <a:gd name="T9" fmla="*/ 0 h 163"/>
                    <a:gd name="T10" fmla="*/ 77 w 86"/>
                    <a:gd name="T11" fmla="*/ 5 h 163"/>
                    <a:gd name="T12" fmla="*/ 72 w 86"/>
                    <a:gd name="T13" fmla="*/ 10 h 163"/>
                    <a:gd name="T14" fmla="*/ 0 w 86"/>
                    <a:gd name="T15" fmla="*/ 154 h 163"/>
                    <a:gd name="T16" fmla="*/ 0 w 86"/>
                    <a:gd name="T17" fmla="*/ 158 h 163"/>
                    <a:gd name="T18" fmla="*/ 5 w 86"/>
                    <a:gd name="T19" fmla="*/ 163 h 163"/>
                    <a:gd name="T20" fmla="*/ 5 w 86"/>
                    <a:gd name="T21" fmla="*/ 163 h 163"/>
                    <a:gd name="T22" fmla="*/ 10 w 86"/>
                    <a:gd name="T23" fmla="*/ 163 h 163"/>
                    <a:gd name="T24" fmla="*/ 14 w 86"/>
                    <a:gd name="T25" fmla="*/ 163 h 163"/>
                    <a:gd name="T26" fmla="*/ 14 w 86"/>
                    <a:gd name="T27" fmla="*/ 158 h 163"/>
                    <a:gd name="T28" fmla="*/ 86 w 86"/>
                    <a:gd name="T29" fmla="*/ 15 h 163"/>
                    <a:gd name="T30" fmla="*/ 86 w 86"/>
                    <a:gd name="T31" fmla="*/ 15 h 1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"/>
                    <a:gd name="T49" fmla="*/ 0 h 163"/>
                    <a:gd name="T50" fmla="*/ 86 w 86"/>
                    <a:gd name="T51" fmla="*/ 163 h 1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" h="163">
                      <a:moveTo>
                        <a:pt x="86" y="15"/>
                      </a:moveTo>
                      <a:lnTo>
                        <a:pt x="86" y="10"/>
                      </a:lnTo>
                      <a:lnTo>
                        <a:pt x="86" y="5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7" y="5"/>
                      </a:lnTo>
                      <a:lnTo>
                        <a:pt x="72" y="10"/>
                      </a:lnTo>
                      <a:lnTo>
                        <a:pt x="0" y="154"/>
                      </a:lnTo>
                      <a:lnTo>
                        <a:pt x="0" y="158"/>
                      </a:lnTo>
                      <a:lnTo>
                        <a:pt x="5" y="163"/>
                      </a:lnTo>
                      <a:lnTo>
                        <a:pt x="10" y="163"/>
                      </a:lnTo>
                      <a:lnTo>
                        <a:pt x="14" y="163"/>
                      </a:lnTo>
                      <a:lnTo>
                        <a:pt x="14" y="158"/>
                      </a:lnTo>
                      <a:lnTo>
                        <a:pt x="8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90" name="Freeform 161"/>
                <p:cNvSpPr>
                  <a:spLocks/>
                </p:cNvSpPr>
                <p:nvPr/>
              </p:nvSpPr>
              <p:spPr bwMode="auto">
                <a:xfrm>
                  <a:off x="4694" y="5731"/>
                  <a:ext cx="86" cy="163"/>
                </a:xfrm>
                <a:custGeom>
                  <a:avLst/>
                  <a:gdLst>
                    <a:gd name="T0" fmla="*/ 14 w 86"/>
                    <a:gd name="T1" fmla="*/ 10 h 163"/>
                    <a:gd name="T2" fmla="*/ 14 w 86"/>
                    <a:gd name="T3" fmla="*/ 5 h 163"/>
                    <a:gd name="T4" fmla="*/ 10 w 86"/>
                    <a:gd name="T5" fmla="*/ 0 h 163"/>
                    <a:gd name="T6" fmla="*/ 5 w 86"/>
                    <a:gd name="T7" fmla="*/ 0 h 163"/>
                    <a:gd name="T8" fmla="*/ 5 w 86"/>
                    <a:gd name="T9" fmla="*/ 5 h 163"/>
                    <a:gd name="T10" fmla="*/ 0 w 86"/>
                    <a:gd name="T11" fmla="*/ 10 h 163"/>
                    <a:gd name="T12" fmla="*/ 0 w 86"/>
                    <a:gd name="T13" fmla="*/ 15 h 163"/>
                    <a:gd name="T14" fmla="*/ 72 w 86"/>
                    <a:gd name="T15" fmla="*/ 158 h 163"/>
                    <a:gd name="T16" fmla="*/ 77 w 86"/>
                    <a:gd name="T17" fmla="*/ 163 h 163"/>
                    <a:gd name="T18" fmla="*/ 77 w 86"/>
                    <a:gd name="T19" fmla="*/ 163 h 163"/>
                    <a:gd name="T20" fmla="*/ 82 w 86"/>
                    <a:gd name="T21" fmla="*/ 163 h 163"/>
                    <a:gd name="T22" fmla="*/ 86 w 86"/>
                    <a:gd name="T23" fmla="*/ 163 h 163"/>
                    <a:gd name="T24" fmla="*/ 86 w 86"/>
                    <a:gd name="T25" fmla="*/ 158 h 163"/>
                    <a:gd name="T26" fmla="*/ 86 w 86"/>
                    <a:gd name="T27" fmla="*/ 154 h 163"/>
                    <a:gd name="T28" fmla="*/ 14 w 86"/>
                    <a:gd name="T29" fmla="*/ 10 h 163"/>
                    <a:gd name="T30" fmla="*/ 14 w 86"/>
                    <a:gd name="T31" fmla="*/ 10 h 1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"/>
                    <a:gd name="T49" fmla="*/ 0 h 163"/>
                    <a:gd name="T50" fmla="*/ 86 w 86"/>
                    <a:gd name="T51" fmla="*/ 163 h 1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" h="163">
                      <a:moveTo>
                        <a:pt x="14" y="10"/>
                      </a:move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72" y="158"/>
                      </a:lnTo>
                      <a:lnTo>
                        <a:pt x="77" y="163"/>
                      </a:lnTo>
                      <a:lnTo>
                        <a:pt x="82" y="163"/>
                      </a:lnTo>
                      <a:lnTo>
                        <a:pt x="86" y="163"/>
                      </a:lnTo>
                      <a:lnTo>
                        <a:pt x="86" y="158"/>
                      </a:lnTo>
                      <a:lnTo>
                        <a:pt x="86" y="15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83" name="Group 162"/>
              <p:cNvGrpSpPr>
                <a:grpSpLocks/>
              </p:cNvGrpSpPr>
              <p:nvPr/>
            </p:nvGrpSpPr>
            <p:grpSpPr bwMode="auto">
              <a:xfrm>
                <a:off x="4363" y="5731"/>
                <a:ext cx="163" cy="163"/>
                <a:chOff x="4363" y="5731"/>
                <a:chExt cx="163" cy="163"/>
              </a:xfrm>
            </p:grpSpPr>
            <p:sp>
              <p:nvSpPr>
                <p:cNvPr id="53387" name="Freeform 163"/>
                <p:cNvSpPr>
                  <a:spLocks/>
                </p:cNvSpPr>
                <p:nvPr/>
              </p:nvSpPr>
              <p:spPr bwMode="auto">
                <a:xfrm>
                  <a:off x="4435" y="5731"/>
                  <a:ext cx="91" cy="163"/>
                </a:xfrm>
                <a:custGeom>
                  <a:avLst/>
                  <a:gdLst>
                    <a:gd name="T0" fmla="*/ 91 w 91"/>
                    <a:gd name="T1" fmla="*/ 15 h 163"/>
                    <a:gd name="T2" fmla="*/ 91 w 91"/>
                    <a:gd name="T3" fmla="*/ 10 h 163"/>
                    <a:gd name="T4" fmla="*/ 91 w 91"/>
                    <a:gd name="T5" fmla="*/ 5 h 163"/>
                    <a:gd name="T6" fmla="*/ 82 w 91"/>
                    <a:gd name="T7" fmla="*/ 0 h 163"/>
                    <a:gd name="T8" fmla="*/ 77 w 91"/>
                    <a:gd name="T9" fmla="*/ 0 h 163"/>
                    <a:gd name="T10" fmla="*/ 72 w 91"/>
                    <a:gd name="T11" fmla="*/ 5 h 163"/>
                    <a:gd name="T12" fmla="*/ 72 w 91"/>
                    <a:gd name="T13" fmla="*/ 10 h 163"/>
                    <a:gd name="T14" fmla="*/ 0 w 91"/>
                    <a:gd name="T15" fmla="*/ 154 h 163"/>
                    <a:gd name="T16" fmla="*/ 0 w 91"/>
                    <a:gd name="T17" fmla="*/ 158 h 163"/>
                    <a:gd name="T18" fmla="*/ 5 w 91"/>
                    <a:gd name="T19" fmla="*/ 163 h 163"/>
                    <a:gd name="T20" fmla="*/ 10 w 91"/>
                    <a:gd name="T21" fmla="*/ 163 h 163"/>
                    <a:gd name="T22" fmla="*/ 19 w 91"/>
                    <a:gd name="T23" fmla="*/ 163 h 163"/>
                    <a:gd name="T24" fmla="*/ 24 w 91"/>
                    <a:gd name="T25" fmla="*/ 163 h 163"/>
                    <a:gd name="T26" fmla="*/ 24 w 91"/>
                    <a:gd name="T27" fmla="*/ 158 h 163"/>
                    <a:gd name="T28" fmla="*/ 91 w 91"/>
                    <a:gd name="T29" fmla="*/ 15 h 163"/>
                    <a:gd name="T30" fmla="*/ 91 w 91"/>
                    <a:gd name="T31" fmla="*/ 15 h 1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1"/>
                    <a:gd name="T49" fmla="*/ 0 h 163"/>
                    <a:gd name="T50" fmla="*/ 91 w 91"/>
                    <a:gd name="T51" fmla="*/ 163 h 1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1" h="163">
                      <a:moveTo>
                        <a:pt x="91" y="15"/>
                      </a:moveTo>
                      <a:lnTo>
                        <a:pt x="91" y="10"/>
                      </a:lnTo>
                      <a:lnTo>
                        <a:pt x="91" y="5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2" y="5"/>
                      </a:lnTo>
                      <a:lnTo>
                        <a:pt x="72" y="10"/>
                      </a:lnTo>
                      <a:lnTo>
                        <a:pt x="0" y="154"/>
                      </a:lnTo>
                      <a:lnTo>
                        <a:pt x="0" y="158"/>
                      </a:lnTo>
                      <a:lnTo>
                        <a:pt x="5" y="163"/>
                      </a:lnTo>
                      <a:lnTo>
                        <a:pt x="10" y="163"/>
                      </a:lnTo>
                      <a:lnTo>
                        <a:pt x="19" y="163"/>
                      </a:lnTo>
                      <a:lnTo>
                        <a:pt x="24" y="163"/>
                      </a:lnTo>
                      <a:lnTo>
                        <a:pt x="24" y="158"/>
                      </a:lnTo>
                      <a:lnTo>
                        <a:pt x="9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88" name="Freeform 164"/>
                <p:cNvSpPr>
                  <a:spLocks/>
                </p:cNvSpPr>
                <p:nvPr/>
              </p:nvSpPr>
              <p:spPr bwMode="auto">
                <a:xfrm>
                  <a:off x="4363" y="5731"/>
                  <a:ext cx="96" cy="163"/>
                </a:xfrm>
                <a:custGeom>
                  <a:avLst/>
                  <a:gdLst>
                    <a:gd name="T0" fmla="*/ 24 w 96"/>
                    <a:gd name="T1" fmla="*/ 10 h 163"/>
                    <a:gd name="T2" fmla="*/ 24 w 96"/>
                    <a:gd name="T3" fmla="*/ 5 h 163"/>
                    <a:gd name="T4" fmla="*/ 19 w 96"/>
                    <a:gd name="T5" fmla="*/ 0 h 163"/>
                    <a:gd name="T6" fmla="*/ 10 w 96"/>
                    <a:gd name="T7" fmla="*/ 0 h 163"/>
                    <a:gd name="T8" fmla="*/ 5 w 96"/>
                    <a:gd name="T9" fmla="*/ 5 h 163"/>
                    <a:gd name="T10" fmla="*/ 0 w 96"/>
                    <a:gd name="T11" fmla="*/ 10 h 163"/>
                    <a:gd name="T12" fmla="*/ 0 w 96"/>
                    <a:gd name="T13" fmla="*/ 15 h 163"/>
                    <a:gd name="T14" fmla="*/ 72 w 96"/>
                    <a:gd name="T15" fmla="*/ 158 h 163"/>
                    <a:gd name="T16" fmla="*/ 77 w 96"/>
                    <a:gd name="T17" fmla="*/ 163 h 163"/>
                    <a:gd name="T18" fmla="*/ 82 w 96"/>
                    <a:gd name="T19" fmla="*/ 163 h 163"/>
                    <a:gd name="T20" fmla="*/ 91 w 96"/>
                    <a:gd name="T21" fmla="*/ 163 h 163"/>
                    <a:gd name="T22" fmla="*/ 96 w 96"/>
                    <a:gd name="T23" fmla="*/ 163 h 163"/>
                    <a:gd name="T24" fmla="*/ 96 w 96"/>
                    <a:gd name="T25" fmla="*/ 158 h 163"/>
                    <a:gd name="T26" fmla="*/ 96 w 96"/>
                    <a:gd name="T27" fmla="*/ 154 h 163"/>
                    <a:gd name="T28" fmla="*/ 24 w 96"/>
                    <a:gd name="T29" fmla="*/ 10 h 163"/>
                    <a:gd name="T30" fmla="*/ 24 w 96"/>
                    <a:gd name="T31" fmla="*/ 10 h 1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6"/>
                    <a:gd name="T49" fmla="*/ 0 h 163"/>
                    <a:gd name="T50" fmla="*/ 96 w 96"/>
                    <a:gd name="T51" fmla="*/ 163 h 1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6" h="163">
                      <a:moveTo>
                        <a:pt x="24" y="10"/>
                      </a:moveTo>
                      <a:lnTo>
                        <a:pt x="24" y="5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72" y="158"/>
                      </a:lnTo>
                      <a:lnTo>
                        <a:pt x="77" y="163"/>
                      </a:lnTo>
                      <a:lnTo>
                        <a:pt x="82" y="163"/>
                      </a:lnTo>
                      <a:lnTo>
                        <a:pt x="91" y="163"/>
                      </a:lnTo>
                      <a:lnTo>
                        <a:pt x="96" y="163"/>
                      </a:lnTo>
                      <a:lnTo>
                        <a:pt x="96" y="158"/>
                      </a:lnTo>
                      <a:lnTo>
                        <a:pt x="96" y="154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84" name="Group 165"/>
              <p:cNvGrpSpPr>
                <a:grpSpLocks/>
              </p:cNvGrpSpPr>
              <p:nvPr/>
            </p:nvGrpSpPr>
            <p:grpSpPr bwMode="auto">
              <a:xfrm>
                <a:off x="4191" y="5731"/>
                <a:ext cx="172" cy="158"/>
                <a:chOff x="4191" y="5731"/>
                <a:chExt cx="172" cy="158"/>
              </a:xfrm>
            </p:grpSpPr>
            <p:sp>
              <p:nvSpPr>
                <p:cNvPr id="53385" name="Freeform 166"/>
                <p:cNvSpPr>
                  <a:spLocks/>
                </p:cNvSpPr>
                <p:nvPr/>
              </p:nvSpPr>
              <p:spPr bwMode="auto">
                <a:xfrm>
                  <a:off x="4253" y="5731"/>
                  <a:ext cx="110" cy="158"/>
                </a:xfrm>
                <a:custGeom>
                  <a:avLst/>
                  <a:gdLst>
                    <a:gd name="T0" fmla="*/ 110 w 110"/>
                    <a:gd name="T1" fmla="*/ 19 h 158"/>
                    <a:gd name="T2" fmla="*/ 110 w 110"/>
                    <a:gd name="T3" fmla="*/ 15 h 158"/>
                    <a:gd name="T4" fmla="*/ 110 w 110"/>
                    <a:gd name="T5" fmla="*/ 10 h 158"/>
                    <a:gd name="T6" fmla="*/ 110 w 110"/>
                    <a:gd name="T7" fmla="*/ 5 h 158"/>
                    <a:gd name="T8" fmla="*/ 105 w 110"/>
                    <a:gd name="T9" fmla="*/ 0 h 158"/>
                    <a:gd name="T10" fmla="*/ 96 w 110"/>
                    <a:gd name="T11" fmla="*/ 0 h 158"/>
                    <a:gd name="T12" fmla="*/ 91 w 110"/>
                    <a:gd name="T13" fmla="*/ 5 h 158"/>
                    <a:gd name="T14" fmla="*/ 10 w 110"/>
                    <a:gd name="T15" fmla="*/ 144 h 158"/>
                    <a:gd name="T16" fmla="*/ 0 w 110"/>
                    <a:gd name="T17" fmla="*/ 149 h 158"/>
                    <a:gd name="T18" fmla="*/ 0 w 110"/>
                    <a:gd name="T19" fmla="*/ 154 h 158"/>
                    <a:gd name="T20" fmla="*/ 10 w 110"/>
                    <a:gd name="T21" fmla="*/ 158 h 158"/>
                    <a:gd name="T22" fmla="*/ 14 w 110"/>
                    <a:gd name="T23" fmla="*/ 158 h 158"/>
                    <a:gd name="T24" fmla="*/ 14 w 110"/>
                    <a:gd name="T25" fmla="*/ 158 h 158"/>
                    <a:gd name="T26" fmla="*/ 19 w 110"/>
                    <a:gd name="T27" fmla="*/ 158 h 158"/>
                    <a:gd name="T28" fmla="*/ 110 w 110"/>
                    <a:gd name="T29" fmla="*/ 19 h 158"/>
                    <a:gd name="T30" fmla="*/ 110 w 110"/>
                    <a:gd name="T31" fmla="*/ 19 h 1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0"/>
                    <a:gd name="T49" fmla="*/ 0 h 158"/>
                    <a:gd name="T50" fmla="*/ 110 w 110"/>
                    <a:gd name="T51" fmla="*/ 158 h 1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0" h="158">
                      <a:moveTo>
                        <a:pt x="110" y="19"/>
                      </a:moveTo>
                      <a:lnTo>
                        <a:pt x="110" y="15"/>
                      </a:lnTo>
                      <a:lnTo>
                        <a:pt x="110" y="10"/>
                      </a:lnTo>
                      <a:lnTo>
                        <a:pt x="110" y="5"/>
                      </a:lnTo>
                      <a:lnTo>
                        <a:pt x="105" y="0"/>
                      </a:lnTo>
                      <a:lnTo>
                        <a:pt x="96" y="0"/>
                      </a:lnTo>
                      <a:lnTo>
                        <a:pt x="91" y="5"/>
                      </a:lnTo>
                      <a:lnTo>
                        <a:pt x="10" y="144"/>
                      </a:lnTo>
                      <a:lnTo>
                        <a:pt x="0" y="149"/>
                      </a:lnTo>
                      <a:lnTo>
                        <a:pt x="0" y="154"/>
                      </a:lnTo>
                      <a:lnTo>
                        <a:pt x="10" y="158"/>
                      </a:lnTo>
                      <a:lnTo>
                        <a:pt x="14" y="158"/>
                      </a:lnTo>
                      <a:lnTo>
                        <a:pt x="19" y="158"/>
                      </a:lnTo>
                      <a:lnTo>
                        <a:pt x="1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86" name="Freeform 167"/>
                <p:cNvSpPr>
                  <a:spLocks/>
                </p:cNvSpPr>
                <p:nvPr/>
              </p:nvSpPr>
              <p:spPr bwMode="auto">
                <a:xfrm>
                  <a:off x="4191" y="5731"/>
                  <a:ext cx="100" cy="158"/>
                </a:xfrm>
                <a:custGeom>
                  <a:avLst/>
                  <a:gdLst>
                    <a:gd name="T0" fmla="*/ 14 w 100"/>
                    <a:gd name="T1" fmla="*/ 5 h 158"/>
                    <a:gd name="T2" fmla="*/ 9 w 100"/>
                    <a:gd name="T3" fmla="*/ 0 h 158"/>
                    <a:gd name="T4" fmla="*/ 4 w 100"/>
                    <a:gd name="T5" fmla="*/ 0 h 158"/>
                    <a:gd name="T6" fmla="*/ 4 w 100"/>
                    <a:gd name="T7" fmla="*/ 5 h 158"/>
                    <a:gd name="T8" fmla="*/ 0 w 100"/>
                    <a:gd name="T9" fmla="*/ 10 h 158"/>
                    <a:gd name="T10" fmla="*/ 0 w 100"/>
                    <a:gd name="T11" fmla="*/ 15 h 158"/>
                    <a:gd name="T12" fmla="*/ 4 w 100"/>
                    <a:gd name="T13" fmla="*/ 19 h 158"/>
                    <a:gd name="T14" fmla="*/ 81 w 100"/>
                    <a:gd name="T15" fmla="*/ 158 h 158"/>
                    <a:gd name="T16" fmla="*/ 86 w 100"/>
                    <a:gd name="T17" fmla="*/ 158 h 158"/>
                    <a:gd name="T18" fmla="*/ 96 w 100"/>
                    <a:gd name="T19" fmla="*/ 158 h 158"/>
                    <a:gd name="T20" fmla="*/ 100 w 100"/>
                    <a:gd name="T21" fmla="*/ 158 h 158"/>
                    <a:gd name="T22" fmla="*/ 100 w 100"/>
                    <a:gd name="T23" fmla="*/ 154 h 158"/>
                    <a:gd name="T24" fmla="*/ 100 w 100"/>
                    <a:gd name="T25" fmla="*/ 149 h 158"/>
                    <a:gd name="T26" fmla="*/ 100 w 100"/>
                    <a:gd name="T27" fmla="*/ 144 h 158"/>
                    <a:gd name="T28" fmla="*/ 14 w 100"/>
                    <a:gd name="T29" fmla="*/ 5 h 158"/>
                    <a:gd name="T30" fmla="*/ 14 w 100"/>
                    <a:gd name="T31" fmla="*/ 5 h 1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"/>
                    <a:gd name="T49" fmla="*/ 0 h 158"/>
                    <a:gd name="T50" fmla="*/ 100 w 100"/>
                    <a:gd name="T51" fmla="*/ 158 h 1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" h="158">
                      <a:moveTo>
                        <a:pt x="14" y="5"/>
                      </a:move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4" y="19"/>
                      </a:lnTo>
                      <a:lnTo>
                        <a:pt x="81" y="158"/>
                      </a:lnTo>
                      <a:lnTo>
                        <a:pt x="86" y="158"/>
                      </a:lnTo>
                      <a:lnTo>
                        <a:pt x="96" y="158"/>
                      </a:lnTo>
                      <a:lnTo>
                        <a:pt x="100" y="158"/>
                      </a:lnTo>
                      <a:lnTo>
                        <a:pt x="100" y="154"/>
                      </a:lnTo>
                      <a:lnTo>
                        <a:pt x="100" y="149"/>
                      </a:lnTo>
                      <a:lnTo>
                        <a:pt x="100" y="144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53260" name="Freeform 168"/>
            <p:cNvSpPr>
              <a:spLocks/>
            </p:cNvSpPr>
            <p:nvPr/>
          </p:nvSpPr>
          <p:spPr bwMode="auto">
            <a:xfrm>
              <a:off x="5011" y="4935"/>
              <a:ext cx="19" cy="796"/>
            </a:xfrm>
            <a:custGeom>
              <a:avLst/>
              <a:gdLst>
                <a:gd name="T0" fmla="*/ 0 w 19"/>
                <a:gd name="T1" fmla="*/ 791 h 796"/>
                <a:gd name="T2" fmla="*/ 0 w 19"/>
                <a:gd name="T3" fmla="*/ 796 h 796"/>
                <a:gd name="T4" fmla="*/ 4 w 19"/>
                <a:gd name="T5" fmla="*/ 796 h 796"/>
                <a:gd name="T6" fmla="*/ 9 w 19"/>
                <a:gd name="T7" fmla="*/ 796 h 796"/>
                <a:gd name="T8" fmla="*/ 19 w 19"/>
                <a:gd name="T9" fmla="*/ 796 h 796"/>
                <a:gd name="T10" fmla="*/ 19 w 19"/>
                <a:gd name="T11" fmla="*/ 791 h 796"/>
                <a:gd name="T12" fmla="*/ 19 w 19"/>
                <a:gd name="T13" fmla="*/ 787 h 796"/>
                <a:gd name="T14" fmla="*/ 19 w 19"/>
                <a:gd name="T15" fmla="*/ 10 h 796"/>
                <a:gd name="T16" fmla="*/ 19 w 19"/>
                <a:gd name="T17" fmla="*/ 5 h 796"/>
                <a:gd name="T18" fmla="*/ 9 w 19"/>
                <a:gd name="T19" fmla="*/ 0 h 796"/>
                <a:gd name="T20" fmla="*/ 4 w 19"/>
                <a:gd name="T21" fmla="*/ 0 h 796"/>
                <a:gd name="T22" fmla="*/ 0 w 19"/>
                <a:gd name="T23" fmla="*/ 5 h 796"/>
                <a:gd name="T24" fmla="*/ 0 w 19"/>
                <a:gd name="T25" fmla="*/ 10 h 796"/>
                <a:gd name="T26" fmla="*/ 0 w 19"/>
                <a:gd name="T27" fmla="*/ 15 h 796"/>
                <a:gd name="T28" fmla="*/ 0 w 19"/>
                <a:gd name="T29" fmla="*/ 791 h 796"/>
                <a:gd name="T30" fmla="*/ 0 w 19"/>
                <a:gd name="T31" fmla="*/ 791 h 7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796"/>
                <a:gd name="T50" fmla="*/ 19 w 19"/>
                <a:gd name="T51" fmla="*/ 796 h 7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796">
                  <a:moveTo>
                    <a:pt x="0" y="791"/>
                  </a:moveTo>
                  <a:lnTo>
                    <a:pt x="0" y="796"/>
                  </a:lnTo>
                  <a:lnTo>
                    <a:pt x="4" y="796"/>
                  </a:lnTo>
                  <a:lnTo>
                    <a:pt x="9" y="796"/>
                  </a:lnTo>
                  <a:lnTo>
                    <a:pt x="19" y="796"/>
                  </a:lnTo>
                  <a:lnTo>
                    <a:pt x="19" y="791"/>
                  </a:lnTo>
                  <a:lnTo>
                    <a:pt x="19" y="787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61" name="Freeform 169"/>
            <p:cNvSpPr>
              <a:spLocks/>
            </p:cNvSpPr>
            <p:nvPr/>
          </p:nvSpPr>
          <p:spPr bwMode="auto">
            <a:xfrm>
              <a:off x="3984" y="4815"/>
              <a:ext cx="20" cy="935"/>
            </a:xfrm>
            <a:custGeom>
              <a:avLst/>
              <a:gdLst>
                <a:gd name="T0" fmla="*/ 0 w 20"/>
                <a:gd name="T1" fmla="*/ 931 h 935"/>
                <a:gd name="T2" fmla="*/ 5 w 20"/>
                <a:gd name="T3" fmla="*/ 935 h 935"/>
                <a:gd name="T4" fmla="*/ 15 w 20"/>
                <a:gd name="T5" fmla="*/ 935 h 935"/>
                <a:gd name="T6" fmla="*/ 20 w 20"/>
                <a:gd name="T7" fmla="*/ 935 h 935"/>
                <a:gd name="T8" fmla="*/ 20 w 20"/>
                <a:gd name="T9" fmla="*/ 935 h 935"/>
                <a:gd name="T10" fmla="*/ 20 w 20"/>
                <a:gd name="T11" fmla="*/ 931 h 935"/>
                <a:gd name="T12" fmla="*/ 20 w 20"/>
                <a:gd name="T13" fmla="*/ 926 h 935"/>
                <a:gd name="T14" fmla="*/ 20 w 20"/>
                <a:gd name="T15" fmla="*/ 10 h 935"/>
                <a:gd name="T16" fmla="*/ 20 w 20"/>
                <a:gd name="T17" fmla="*/ 5 h 935"/>
                <a:gd name="T18" fmla="*/ 20 w 20"/>
                <a:gd name="T19" fmla="*/ 0 h 935"/>
                <a:gd name="T20" fmla="*/ 15 w 20"/>
                <a:gd name="T21" fmla="*/ 0 h 935"/>
                <a:gd name="T22" fmla="*/ 5 w 20"/>
                <a:gd name="T23" fmla="*/ 5 h 935"/>
                <a:gd name="T24" fmla="*/ 0 w 20"/>
                <a:gd name="T25" fmla="*/ 10 h 935"/>
                <a:gd name="T26" fmla="*/ 0 w 20"/>
                <a:gd name="T27" fmla="*/ 15 h 935"/>
                <a:gd name="T28" fmla="*/ 0 w 20"/>
                <a:gd name="T29" fmla="*/ 931 h 935"/>
                <a:gd name="T30" fmla="*/ 0 w 20"/>
                <a:gd name="T31" fmla="*/ 931 h 9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935"/>
                <a:gd name="T50" fmla="*/ 20 w 20"/>
                <a:gd name="T51" fmla="*/ 935 h 9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935">
                  <a:moveTo>
                    <a:pt x="0" y="931"/>
                  </a:moveTo>
                  <a:lnTo>
                    <a:pt x="5" y="935"/>
                  </a:lnTo>
                  <a:lnTo>
                    <a:pt x="15" y="935"/>
                  </a:lnTo>
                  <a:lnTo>
                    <a:pt x="20" y="935"/>
                  </a:lnTo>
                  <a:lnTo>
                    <a:pt x="20" y="931"/>
                  </a:lnTo>
                  <a:lnTo>
                    <a:pt x="20" y="926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9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3262" name="Group 170"/>
            <p:cNvGrpSpPr>
              <a:grpSpLocks/>
            </p:cNvGrpSpPr>
            <p:nvPr/>
          </p:nvGrpSpPr>
          <p:grpSpPr bwMode="auto">
            <a:xfrm>
              <a:off x="3030" y="5712"/>
              <a:ext cx="974" cy="197"/>
              <a:chOff x="3030" y="5712"/>
              <a:chExt cx="974" cy="197"/>
            </a:xfrm>
          </p:grpSpPr>
          <p:grpSp>
            <p:nvGrpSpPr>
              <p:cNvPr id="53363" name="Group 171"/>
              <p:cNvGrpSpPr>
                <a:grpSpLocks/>
              </p:cNvGrpSpPr>
              <p:nvPr/>
            </p:nvGrpSpPr>
            <p:grpSpPr bwMode="auto">
              <a:xfrm>
                <a:off x="3841" y="5731"/>
                <a:ext cx="163" cy="178"/>
                <a:chOff x="3841" y="5731"/>
                <a:chExt cx="163" cy="178"/>
              </a:xfrm>
            </p:grpSpPr>
            <p:sp>
              <p:nvSpPr>
                <p:cNvPr id="53379" name="Freeform 172"/>
                <p:cNvSpPr>
                  <a:spLocks/>
                </p:cNvSpPr>
                <p:nvPr/>
              </p:nvSpPr>
              <p:spPr bwMode="auto">
                <a:xfrm>
                  <a:off x="3912" y="5731"/>
                  <a:ext cx="92" cy="178"/>
                </a:xfrm>
                <a:custGeom>
                  <a:avLst/>
                  <a:gdLst>
                    <a:gd name="T0" fmla="*/ 92 w 92"/>
                    <a:gd name="T1" fmla="*/ 15 h 178"/>
                    <a:gd name="T2" fmla="*/ 92 w 92"/>
                    <a:gd name="T3" fmla="*/ 10 h 178"/>
                    <a:gd name="T4" fmla="*/ 92 w 92"/>
                    <a:gd name="T5" fmla="*/ 5 h 178"/>
                    <a:gd name="T6" fmla="*/ 92 w 92"/>
                    <a:gd name="T7" fmla="*/ 0 h 178"/>
                    <a:gd name="T8" fmla="*/ 87 w 92"/>
                    <a:gd name="T9" fmla="*/ 0 h 178"/>
                    <a:gd name="T10" fmla="*/ 77 w 92"/>
                    <a:gd name="T11" fmla="*/ 5 h 178"/>
                    <a:gd name="T12" fmla="*/ 72 w 92"/>
                    <a:gd name="T13" fmla="*/ 10 h 178"/>
                    <a:gd name="T14" fmla="*/ 0 w 92"/>
                    <a:gd name="T15" fmla="*/ 168 h 178"/>
                    <a:gd name="T16" fmla="*/ 0 w 92"/>
                    <a:gd name="T17" fmla="*/ 173 h 178"/>
                    <a:gd name="T18" fmla="*/ 5 w 92"/>
                    <a:gd name="T19" fmla="*/ 178 h 178"/>
                    <a:gd name="T20" fmla="*/ 15 w 92"/>
                    <a:gd name="T21" fmla="*/ 178 h 178"/>
                    <a:gd name="T22" fmla="*/ 20 w 92"/>
                    <a:gd name="T23" fmla="*/ 178 h 178"/>
                    <a:gd name="T24" fmla="*/ 20 w 92"/>
                    <a:gd name="T25" fmla="*/ 178 h 178"/>
                    <a:gd name="T26" fmla="*/ 20 w 92"/>
                    <a:gd name="T27" fmla="*/ 173 h 178"/>
                    <a:gd name="T28" fmla="*/ 92 w 92"/>
                    <a:gd name="T29" fmla="*/ 15 h 178"/>
                    <a:gd name="T30" fmla="*/ 92 w 92"/>
                    <a:gd name="T31" fmla="*/ 15 h 17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2"/>
                    <a:gd name="T49" fmla="*/ 0 h 178"/>
                    <a:gd name="T50" fmla="*/ 92 w 92"/>
                    <a:gd name="T51" fmla="*/ 178 h 17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2" h="178">
                      <a:moveTo>
                        <a:pt x="92" y="15"/>
                      </a:moveTo>
                      <a:lnTo>
                        <a:pt x="92" y="10"/>
                      </a:lnTo>
                      <a:lnTo>
                        <a:pt x="92" y="5"/>
                      </a:lnTo>
                      <a:lnTo>
                        <a:pt x="92" y="0"/>
                      </a:lnTo>
                      <a:lnTo>
                        <a:pt x="87" y="0"/>
                      </a:lnTo>
                      <a:lnTo>
                        <a:pt x="77" y="5"/>
                      </a:lnTo>
                      <a:lnTo>
                        <a:pt x="72" y="10"/>
                      </a:lnTo>
                      <a:lnTo>
                        <a:pt x="0" y="168"/>
                      </a:lnTo>
                      <a:lnTo>
                        <a:pt x="0" y="173"/>
                      </a:lnTo>
                      <a:lnTo>
                        <a:pt x="5" y="178"/>
                      </a:lnTo>
                      <a:lnTo>
                        <a:pt x="15" y="178"/>
                      </a:lnTo>
                      <a:lnTo>
                        <a:pt x="20" y="178"/>
                      </a:lnTo>
                      <a:lnTo>
                        <a:pt x="20" y="173"/>
                      </a:lnTo>
                      <a:lnTo>
                        <a:pt x="9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80" name="Freeform 173"/>
                <p:cNvSpPr>
                  <a:spLocks/>
                </p:cNvSpPr>
                <p:nvPr/>
              </p:nvSpPr>
              <p:spPr bwMode="auto">
                <a:xfrm>
                  <a:off x="3841" y="5731"/>
                  <a:ext cx="91" cy="178"/>
                </a:xfrm>
                <a:custGeom>
                  <a:avLst/>
                  <a:gdLst>
                    <a:gd name="T0" fmla="*/ 19 w 91"/>
                    <a:gd name="T1" fmla="*/ 10 h 178"/>
                    <a:gd name="T2" fmla="*/ 19 w 91"/>
                    <a:gd name="T3" fmla="*/ 5 h 178"/>
                    <a:gd name="T4" fmla="*/ 19 w 91"/>
                    <a:gd name="T5" fmla="*/ 0 h 178"/>
                    <a:gd name="T6" fmla="*/ 14 w 91"/>
                    <a:gd name="T7" fmla="*/ 0 h 178"/>
                    <a:gd name="T8" fmla="*/ 4 w 91"/>
                    <a:gd name="T9" fmla="*/ 5 h 178"/>
                    <a:gd name="T10" fmla="*/ 0 w 91"/>
                    <a:gd name="T11" fmla="*/ 10 h 178"/>
                    <a:gd name="T12" fmla="*/ 0 w 91"/>
                    <a:gd name="T13" fmla="*/ 15 h 178"/>
                    <a:gd name="T14" fmla="*/ 71 w 91"/>
                    <a:gd name="T15" fmla="*/ 173 h 178"/>
                    <a:gd name="T16" fmla="*/ 76 w 91"/>
                    <a:gd name="T17" fmla="*/ 178 h 178"/>
                    <a:gd name="T18" fmla="*/ 86 w 91"/>
                    <a:gd name="T19" fmla="*/ 178 h 178"/>
                    <a:gd name="T20" fmla="*/ 91 w 91"/>
                    <a:gd name="T21" fmla="*/ 178 h 178"/>
                    <a:gd name="T22" fmla="*/ 91 w 91"/>
                    <a:gd name="T23" fmla="*/ 178 h 178"/>
                    <a:gd name="T24" fmla="*/ 91 w 91"/>
                    <a:gd name="T25" fmla="*/ 173 h 178"/>
                    <a:gd name="T26" fmla="*/ 91 w 91"/>
                    <a:gd name="T27" fmla="*/ 168 h 178"/>
                    <a:gd name="T28" fmla="*/ 19 w 91"/>
                    <a:gd name="T29" fmla="*/ 10 h 178"/>
                    <a:gd name="T30" fmla="*/ 19 w 91"/>
                    <a:gd name="T31" fmla="*/ 10 h 17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1"/>
                    <a:gd name="T49" fmla="*/ 0 h 178"/>
                    <a:gd name="T50" fmla="*/ 91 w 91"/>
                    <a:gd name="T51" fmla="*/ 178 h 17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1" h="178">
                      <a:moveTo>
                        <a:pt x="19" y="10"/>
                      </a:move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71" y="173"/>
                      </a:lnTo>
                      <a:lnTo>
                        <a:pt x="76" y="178"/>
                      </a:lnTo>
                      <a:lnTo>
                        <a:pt x="86" y="178"/>
                      </a:lnTo>
                      <a:lnTo>
                        <a:pt x="91" y="178"/>
                      </a:lnTo>
                      <a:lnTo>
                        <a:pt x="91" y="173"/>
                      </a:lnTo>
                      <a:lnTo>
                        <a:pt x="91" y="168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64" name="Group 174"/>
              <p:cNvGrpSpPr>
                <a:grpSpLocks/>
              </p:cNvGrpSpPr>
              <p:nvPr/>
            </p:nvGrpSpPr>
            <p:grpSpPr bwMode="auto">
              <a:xfrm>
                <a:off x="3687" y="5731"/>
                <a:ext cx="154" cy="163"/>
                <a:chOff x="3687" y="5731"/>
                <a:chExt cx="154" cy="163"/>
              </a:xfrm>
            </p:grpSpPr>
            <p:sp>
              <p:nvSpPr>
                <p:cNvPr id="53377" name="Freeform 175"/>
                <p:cNvSpPr>
                  <a:spLocks/>
                </p:cNvSpPr>
                <p:nvPr/>
              </p:nvSpPr>
              <p:spPr bwMode="auto">
                <a:xfrm>
                  <a:off x="3749" y="5731"/>
                  <a:ext cx="92" cy="163"/>
                </a:xfrm>
                <a:custGeom>
                  <a:avLst/>
                  <a:gdLst>
                    <a:gd name="T0" fmla="*/ 92 w 92"/>
                    <a:gd name="T1" fmla="*/ 15 h 163"/>
                    <a:gd name="T2" fmla="*/ 92 w 92"/>
                    <a:gd name="T3" fmla="*/ 10 h 163"/>
                    <a:gd name="T4" fmla="*/ 92 w 92"/>
                    <a:gd name="T5" fmla="*/ 5 h 163"/>
                    <a:gd name="T6" fmla="*/ 87 w 92"/>
                    <a:gd name="T7" fmla="*/ 0 h 163"/>
                    <a:gd name="T8" fmla="*/ 87 w 92"/>
                    <a:gd name="T9" fmla="*/ 0 h 163"/>
                    <a:gd name="T10" fmla="*/ 82 w 92"/>
                    <a:gd name="T11" fmla="*/ 5 h 163"/>
                    <a:gd name="T12" fmla="*/ 72 w 92"/>
                    <a:gd name="T13" fmla="*/ 10 h 163"/>
                    <a:gd name="T14" fmla="*/ 0 w 92"/>
                    <a:gd name="T15" fmla="*/ 154 h 163"/>
                    <a:gd name="T16" fmla="*/ 0 w 92"/>
                    <a:gd name="T17" fmla="*/ 158 h 163"/>
                    <a:gd name="T18" fmla="*/ 10 w 92"/>
                    <a:gd name="T19" fmla="*/ 163 h 163"/>
                    <a:gd name="T20" fmla="*/ 15 w 92"/>
                    <a:gd name="T21" fmla="*/ 163 h 163"/>
                    <a:gd name="T22" fmla="*/ 15 w 92"/>
                    <a:gd name="T23" fmla="*/ 163 h 163"/>
                    <a:gd name="T24" fmla="*/ 20 w 92"/>
                    <a:gd name="T25" fmla="*/ 163 h 163"/>
                    <a:gd name="T26" fmla="*/ 20 w 92"/>
                    <a:gd name="T27" fmla="*/ 158 h 163"/>
                    <a:gd name="T28" fmla="*/ 92 w 92"/>
                    <a:gd name="T29" fmla="*/ 15 h 163"/>
                    <a:gd name="T30" fmla="*/ 92 w 92"/>
                    <a:gd name="T31" fmla="*/ 15 h 1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2"/>
                    <a:gd name="T49" fmla="*/ 0 h 163"/>
                    <a:gd name="T50" fmla="*/ 92 w 92"/>
                    <a:gd name="T51" fmla="*/ 163 h 1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2" h="163">
                      <a:moveTo>
                        <a:pt x="92" y="15"/>
                      </a:moveTo>
                      <a:lnTo>
                        <a:pt x="92" y="10"/>
                      </a:lnTo>
                      <a:lnTo>
                        <a:pt x="92" y="5"/>
                      </a:lnTo>
                      <a:lnTo>
                        <a:pt x="87" y="0"/>
                      </a:lnTo>
                      <a:lnTo>
                        <a:pt x="82" y="5"/>
                      </a:lnTo>
                      <a:lnTo>
                        <a:pt x="72" y="10"/>
                      </a:lnTo>
                      <a:lnTo>
                        <a:pt x="0" y="154"/>
                      </a:lnTo>
                      <a:lnTo>
                        <a:pt x="0" y="158"/>
                      </a:lnTo>
                      <a:lnTo>
                        <a:pt x="10" y="163"/>
                      </a:lnTo>
                      <a:lnTo>
                        <a:pt x="15" y="163"/>
                      </a:lnTo>
                      <a:lnTo>
                        <a:pt x="20" y="163"/>
                      </a:lnTo>
                      <a:lnTo>
                        <a:pt x="20" y="158"/>
                      </a:lnTo>
                      <a:lnTo>
                        <a:pt x="9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78" name="Freeform 176"/>
                <p:cNvSpPr>
                  <a:spLocks/>
                </p:cNvSpPr>
                <p:nvPr/>
              </p:nvSpPr>
              <p:spPr bwMode="auto">
                <a:xfrm>
                  <a:off x="3687" y="5731"/>
                  <a:ext cx="82" cy="163"/>
                </a:xfrm>
                <a:custGeom>
                  <a:avLst/>
                  <a:gdLst>
                    <a:gd name="T0" fmla="*/ 15 w 82"/>
                    <a:gd name="T1" fmla="*/ 10 h 163"/>
                    <a:gd name="T2" fmla="*/ 15 w 82"/>
                    <a:gd name="T3" fmla="*/ 5 h 163"/>
                    <a:gd name="T4" fmla="*/ 10 w 82"/>
                    <a:gd name="T5" fmla="*/ 0 h 163"/>
                    <a:gd name="T6" fmla="*/ 5 w 82"/>
                    <a:gd name="T7" fmla="*/ 0 h 163"/>
                    <a:gd name="T8" fmla="*/ 5 w 82"/>
                    <a:gd name="T9" fmla="*/ 5 h 163"/>
                    <a:gd name="T10" fmla="*/ 0 w 82"/>
                    <a:gd name="T11" fmla="*/ 10 h 163"/>
                    <a:gd name="T12" fmla="*/ 0 w 82"/>
                    <a:gd name="T13" fmla="*/ 15 h 163"/>
                    <a:gd name="T14" fmla="*/ 62 w 82"/>
                    <a:gd name="T15" fmla="*/ 158 h 163"/>
                    <a:gd name="T16" fmla="*/ 72 w 82"/>
                    <a:gd name="T17" fmla="*/ 163 h 163"/>
                    <a:gd name="T18" fmla="*/ 77 w 82"/>
                    <a:gd name="T19" fmla="*/ 163 h 163"/>
                    <a:gd name="T20" fmla="*/ 77 w 82"/>
                    <a:gd name="T21" fmla="*/ 163 h 163"/>
                    <a:gd name="T22" fmla="*/ 82 w 82"/>
                    <a:gd name="T23" fmla="*/ 163 h 163"/>
                    <a:gd name="T24" fmla="*/ 82 w 82"/>
                    <a:gd name="T25" fmla="*/ 158 h 163"/>
                    <a:gd name="T26" fmla="*/ 82 w 82"/>
                    <a:gd name="T27" fmla="*/ 154 h 163"/>
                    <a:gd name="T28" fmla="*/ 15 w 82"/>
                    <a:gd name="T29" fmla="*/ 10 h 163"/>
                    <a:gd name="T30" fmla="*/ 15 w 82"/>
                    <a:gd name="T31" fmla="*/ 10 h 1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"/>
                    <a:gd name="T49" fmla="*/ 0 h 163"/>
                    <a:gd name="T50" fmla="*/ 82 w 82"/>
                    <a:gd name="T51" fmla="*/ 163 h 1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" h="163">
                      <a:moveTo>
                        <a:pt x="15" y="10"/>
                      </a:moveTo>
                      <a:lnTo>
                        <a:pt x="15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2" y="158"/>
                      </a:lnTo>
                      <a:lnTo>
                        <a:pt x="72" y="163"/>
                      </a:lnTo>
                      <a:lnTo>
                        <a:pt x="77" y="163"/>
                      </a:lnTo>
                      <a:lnTo>
                        <a:pt x="82" y="163"/>
                      </a:lnTo>
                      <a:lnTo>
                        <a:pt x="82" y="158"/>
                      </a:lnTo>
                      <a:lnTo>
                        <a:pt x="82" y="154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65" name="Group 177"/>
              <p:cNvGrpSpPr>
                <a:grpSpLocks/>
              </p:cNvGrpSpPr>
              <p:nvPr/>
            </p:nvGrpSpPr>
            <p:grpSpPr bwMode="auto">
              <a:xfrm>
                <a:off x="3524" y="5712"/>
                <a:ext cx="168" cy="182"/>
                <a:chOff x="3524" y="5712"/>
                <a:chExt cx="168" cy="182"/>
              </a:xfrm>
            </p:grpSpPr>
            <p:sp>
              <p:nvSpPr>
                <p:cNvPr id="53375" name="Freeform 178"/>
                <p:cNvSpPr>
                  <a:spLocks/>
                </p:cNvSpPr>
                <p:nvPr/>
              </p:nvSpPr>
              <p:spPr bwMode="auto">
                <a:xfrm>
                  <a:off x="3596" y="5712"/>
                  <a:ext cx="96" cy="182"/>
                </a:xfrm>
                <a:custGeom>
                  <a:avLst/>
                  <a:gdLst>
                    <a:gd name="T0" fmla="*/ 96 w 96"/>
                    <a:gd name="T1" fmla="*/ 14 h 182"/>
                    <a:gd name="T2" fmla="*/ 96 w 96"/>
                    <a:gd name="T3" fmla="*/ 10 h 182"/>
                    <a:gd name="T4" fmla="*/ 96 w 96"/>
                    <a:gd name="T5" fmla="*/ 5 h 182"/>
                    <a:gd name="T6" fmla="*/ 91 w 96"/>
                    <a:gd name="T7" fmla="*/ 0 h 182"/>
                    <a:gd name="T8" fmla="*/ 82 w 96"/>
                    <a:gd name="T9" fmla="*/ 0 h 182"/>
                    <a:gd name="T10" fmla="*/ 77 w 96"/>
                    <a:gd name="T11" fmla="*/ 5 h 182"/>
                    <a:gd name="T12" fmla="*/ 72 w 96"/>
                    <a:gd name="T13" fmla="*/ 10 h 182"/>
                    <a:gd name="T14" fmla="*/ 0 w 96"/>
                    <a:gd name="T15" fmla="*/ 173 h 182"/>
                    <a:gd name="T16" fmla="*/ 0 w 96"/>
                    <a:gd name="T17" fmla="*/ 177 h 182"/>
                    <a:gd name="T18" fmla="*/ 5 w 96"/>
                    <a:gd name="T19" fmla="*/ 182 h 182"/>
                    <a:gd name="T20" fmla="*/ 10 w 96"/>
                    <a:gd name="T21" fmla="*/ 182 h 182"/>
                    <a:gd name="T22" fmla="*/ 19 w 96"/>
                    <a:gd name="T23" fmla="*/ 182 h 182"/>
                    <a:gd name="T24" fmla="*/ 24 w 96"/>
                    <a:gd name="T25" fmla="*/ 182 h 182"/>
                    <a:gd name="T26" fmla="*/ 24 w 96"/>
                    <a:gd name="T27" fmla="*/ 177 h 182"/>
                    <a:gd name="T28" fmla="*/ 96 w 96"/>
                    <a:gd name="T29" fmla="*/ 14 h 182"/>
                    <a:gd name="T30" fmla="*/ 96 w 96"/>
                    <a:gd name="T31" fmla="*/ 14 h 18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6"/>
                    <a:gd name="T49" fmla="*/ 0 h 182"/>
                    <a:gd name="T50" fmla="*/ 96 w 96"/>
                    <a:gd name="T51" fmla="*/ 182 h 18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6" h="182">
                      <a:moveTo>
                        <a:pt x="96" y="14"/>
                      </a:moveTo>
                      <a:lnTo>
                        <a:pt x="96" y="10"/>
                      </a:lnTo>
                      <a:lnTo>
                        <a:pt x="96" y="5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7" y="5"/>
                      </a:lnTo>
                      <a:lnTo>
                        <a:pt x="72" y="10"/>
                      </a:lnTo>
                      <a:lnTo>
                        <a:pt x="0" y="173"/>
                      </a:lnTo>
                      <a:lnTo>
                        <a:pt x="0" y="177"/>
                      </a:lnTo>
                      <a:lnTo>
                        <a:pt x="5" y="182"/>
                      </a:lnTo>
                      <a:lnTo>
                        <a:pt x="10" y="182"/>
                      </a:lnTo>
                      <a:lnTo>
                        <a:pt x="19" y="182"/>
                      </a:lnTo>
                      <a:lnTo>
                        <a:pt x="24" y="182"/>
                      </a:lnTo>
                      <a:lnTo>
                        <a:pt x="24" y="177"/>
                      </a:lnTo>
                      <a:lnTo>
                        <a:pt x="9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76" name="Freeform 179"/>
                <p:cNvSpPr>
                  <a:spLocks/>
                </p:cNvSpPr>
                <p:nvPr/>
              </p:nvSpPr>
              <p:spPr bwMode="auto">
                <a:xfrm>
                  <a:off x="3524" y="5712"/>
                  <a:ext cx="96" cy="182"/>
                </a:xfrm>
                <a:custGeom>
                  <a:avLst/>
                  <a:gdLst>
                    <a:gd name="T0" fmla="*/ 19 w 96"/>
                    <a:gd name="T1" fmla="*/ 10 h 182"/>
                    <a:gd name="T2" fmla="*/ 19 w 96"/>
                    <a:gd name="T3" fmla="*/ 5 h 182"/>
                    <a:gd name="T4" fmla="*/ 10 w 96"/>
                    <a:gd name="T5" fmla="*/ 0 h 182"/>
                    <a:gd name="T6" fmla="*/ 5 w 96"/>
                    <a:gd name="T7" fmla="*/ 0 h 182"/>
                    <a:gd name="T8" fmla="*/ 0 w 96"/>
                    <a:gd name="T9" fmla="*/ 5 h 182"/>
                    <a:gd name="T10" fmla="*/ 0 w 96"/>
                    <a:gd name="T11" fmla="*/ 10 h 182"/>
                    <a:gd name="T12" fmla="*/ 0 w 96"/>
                    <a:gd name="T13" fmla="*/ 14 h 182"/>
                    <a:gd name="T14" fmla="*/ 72 w 96"/>
                    <a:gd name="T15" fmla="*/ 177 h 182"/>
                    <a:gd name="T16" fmla="*/ 77 w 96"/>
                    <a:gd name="T17" fmla="*/ 182 h 182"/>
                    <a:gd name="T18" fmla="*/ 82 w 96"/>
                    <a:gd name="T19" fmla="*/ 182 h 182"/>
                    <a:gd name="T20" fmla="*/ 91 w 96"/>
                    <a:gd name="T21" fmla="*/ 182 h 182"/>
                    <a:gd name="T22" fmla="*/ 96 w 96"/>
                    <a:gd name="T23" fmla="*/ 182 h 182"/>
                    <a:gd name="T24" fmla="*/ 96 w 96"/>
                    <a:gd name="T25" fmla="*/ 177 h 182"/>
                    <a:gd name="T26" fmla="*/ 96 w 96"/>
                    <a:gd name="T27" fmla="*/ 173 h 182"/>
                    <a:gd name="T28" fmla="*/ 19 w 96"/>
                    <a:gd name="T29" fmla="*/ 10 h 182"/>
                    <a:gd name="T30" fmla="*/ 19 w 96"/>
                    <a:gd name="T31" fmla="*/ 10 h 18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6"/>
                    <a:gd name="T49" fmla="*/ 0 h 182"/>
                    <a:gd name="T50" fmla="*/ 96 w 96"/>
                    <a:gd name="T51" fmla="*/ 182 h 18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6" h="182">
                      <a:moveTo>
                        <a:pt x="19" y="10"/>
                      </a:moveTo>
                      <a:lnTo>
                        <a:pt x="19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72" y="177"/>
                      </a:lnTo>
                      <a:lnTo>
                        <a:pt x="77" y="182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lnTo>
                        <a:pt x="96" y="182"/>
                      </a:lnTo>
                      <a:lnTo>
                        <a:pt x="96" y="177"/>
                      </a:lnTo>
                      <a:lnTo>
                        <a:pt x="96" y="173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66" name="Group 180"/>
              <p:cNvGrpSpPr>
                <a:grpSpLocks/>
              </p:cNvGrpSpPr>
              <p:nvPr/>
            </p:nvGrpSpPr>
            <p:grpSpPr bwMode="auto">
              <a:xfrm>
                <a:off x="3351" y="5731"/>
                <a:ext cx="173" cy="163"/>
                <a:chOff x="3351" y="5731"/>
                <a:chExt cx="173" cy="163"/>
              </a:xfrm>
            </p:grpSpPr>
            <p:sp>
              <p:nvSpPr>
                <p:cNvPr id="53373" name="Freeform 181"/>
                <p:cNvSpPr>
                  <a:spLocks/>
                </p:cNvSpPr>
                <p:nvPr/>
              </p:nvSpPr>
              <p:spPr bwMode="auto">
                <a:xfrm>
                  <a:off x="3414" y="5731"/>
                  <a:ext cx="110" cy="163"/>
                </a:xfrm>
                <a:custGeom>
                  <a:avLst/>
                  <a:gdLst>
                    <a:gd name="T0" fmla="*/ 110 w 110"/>
                    <a:gd name="T1" fmla="*/ 19 h 163"/>
                    <a:gd name="T2" fmla="*/ 110 w 110"/>
                    <a:gd name="T3" fmla="*/ 15 h 163"/>
                    <a:gd name="T4" fmla="*/ 110 w 110"/>
                    <a:gd name="T5" fmla="*/ 10 h 163"/>
                    <a:gd name="T6" fmla="*/ 110 w 110"/>
                    <a:gd name="T7" fmla="*/ 5 h 163"/>
                    <a:gd name="T8" fmla="*/ 110 w 110"/>
                    <a:gd name="T9" fmla="*/ 0 h 163"/>
                    <a:gd name="T10" fmla="*/ 105 w 110"/>
                    <a:gd name="T11" fmla="*/ 0 h 163"/>
                    <a:gd name="T12" fmla="*/ 96 w 110"/>
                    <a:gd name="T13" fmla="*/ 5 h 163"/>
                    <a:gd name="T14" fmla="*/ 9 w 110"/>
                    <a:gd name="T15" fmla="*/ 149 h 163"/>
                    <a:gd name="T16" fmla="*/ 0 w 110"/>
                    <a:gd name="T17" fmla="*/ 154 h 163"/>
                    <a:gd name="T18" fmla="*/ 0 w 110"/>
                    <a:gd name="T19" fmla="*/ 158 h 163"/>
                    <a:gd name="T20" fmla="*/ 9 w 110"/>
                    <a:gd name="T21" fmla="*/ 163 h 163"/>
                    <a:gd name="T22" fmla="*/ 14 w 110"/>
                    <a:gd name="T23" fmla="*/ 163 h 163"/>
                    <a:gd name="T24" fmla="*/ 14 w 110"/>
                    <a:gd name="T25" fmla="*/ 163 h 163"/>
                    <a:gd name="T26" fmla="*/ 19 w 110"/>
                    <a:gd name="T27" fmla="*/ 163 h 163"/>
                    <a:gd name="T28" fmla="*/ 110 w 110"/>
                    <a:gd name="T29" fmla="*/ 19 h 163"/>
                    <a:gd name="T30" fmla="*/ 110 w 110"/>
                    <a:gd name="T31" fmla="*/ 19 h 1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0"/>
                    <a:gd name="T49" fmla="*/ 0 h 163"/>
                    <a:gd name="T50" fmla="*/ 110 w 110"/>
                    <a:gd name="T51" fmla="*/ 163 h 1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0" h="163">
                      <a:moveTo>
                        <a:pt x="110" y="19"/>
                      </a:moveTo>
                      <a:lnTo>
                        <a:pt x="110" y="15"/>
                      </a:lnTo>
                      <a:lnTo>
                        <a:pt x="110" y="10"/>
                      </a:lnTo>
                      <a:lnTo>
                        <a:pt x="110" y="5"/>
                      </a:lnTo>
                      <a:lnTo>
                        <a:pt x="110" y="0"/>
                      </a:lnTo>
                      <a:lnTo>
                        <a:pt x="105" y="0"/>
                      </a:lnTo>
                      <a:lnTo>
                        <a:pt x="96" y="5"/>
                      </a:lnTo>
                      <a:lnTo>
                        <a:pt x="9" y="149"/>
                      </a:lnTo>
                      <a:lnTo>
                        <a:pt x="0" y="154"/>
                      </a:lnTo>
                      <a:lnTo>
                        <a:pt x="0" y="158"/>
                      </a:lnTo>
                      <a:lnTo>
                        <a:pt x="9" y="163"/>
                      </a:lnTo>
                      <a:lnTo>
                        <a:pt x="14" y="163"/>
                      </a:lnTo>
                      <a:lnTo>
                        <a:pt x="19" y="163"/>
                      </a:lnTo>
                      <a:lnTo>
                        <a:pt x="1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74" name="Freeform 182"/>
                <p:cNvSpPr>
                  <a:spLocks/>
                </p:cNvSpPr>
                <p:nvPr/>
              </p:nvSpPr>
              <p:spPr bwMode="auto">
                <a:xfrm>
                  <a:off x="3351" y="5731"/>
                  <a:ext cx="101" cy="163"/>
                </a:xfrm>
                <a:custGeom>
                  <a:avLst/>
                  <a:gdLst>
                    <a:gd name="T0" fmla="*/ 15 w 101"/>
                    <a:gd name="T1" fmla="*/ 5 h 163"/>
                    <a:gd name="T2" fmla="*/ 10 w 101"/>
                    <a:gd name="T3" fmla="*/ 0 h 163"/>
                    <a:gd name="T4" fmla="*/ 5 w 101"/>
                    <a:gd name="T5" fmla="*/ 0 h 163"/>
                    <a:gd name="T6" fmla="*/ 5 w 101"/>
                    <a:gd name="T7" fmla="*/ 5 h 163"/>
                    <a:gd name="T8" fmla="*/ 0 w 101"/>
                    <a:gd name="T9" fmla="*/ 10 h 163"/>
                    <a:gd name="T10" fmla="*/ 0 w 101"/>
                    <a:gd name="T11" fmla="*/ 15 h 163"/>
                    <a:gd name="T12" fmla="*/ 5 w 101"/>
                    <a:gd name="T13" fmla="*/ 19 h 163"/>
                    <a:gd name="T14" fmla="*/ 87 w 101"/>
                    <a:gd name="T15" fmla="*/ 163 h 163"/>
                    <a:gd name="T16" fmla="*/ 96 w 101"/>
                    <a:gd name="T17" fmla="*/ 163 h 163"/>
                    <a:gd name="T18" fmla="*/ 101 w 101"/>
                    <a:gd name="T19" fmla="*/ 163 h 163"/>
                    <a:gd name="T20" fmla="*/ 101 w 101"/>
                    <a:gd name="T21" fmla="*/ 163 h 163"/>
                    <a:gd name="T22" fmla="*/ 101 w 101"/>
                    <a:gd name="T23" fmla="*/ 158 h 163"/>
                    <a:gd name="T24" fmla="*/ 101 w 101"/>
                    <a:gd name="T25" fmla="*/ 154 h 163"/>
                    <a:gd name="T26" fmla="*/ 101 w 101"/>
                    <a:gd name="T27" fmla="*/ 149 h 163"/>
                    <a:gd name="T28" fmla="*/ 15 w 101"/>
                    <a:gd name="T29" fmla="*/ 5 h 163"/>
                    <a:gd name="T30" fmla="*/ 15 w 101"/>
                    <a:gd name="T31" fmla="*/ 5 h 1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1"/>
                    <a:gd name="T49" fmla="*/ 0 h 163"/>
                    <a:gd name="T50" fmla="*/ 101 w 101"/>
                    <a:gd name="T51" fmla="*/ 163 h 1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1" h="163">
                      <a:moveTo>
                        <a:pt x="15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9"/>
                      </a:lnTo>
                      <a:lnTo>
                        <a:pt x="87" y="163"/>
                      </a:lnTo>
                      <a:lnTo>
                        <a:pt x="96" y="163"/>
                      </a:lnTo>
                      <a:lnTo>
                        <a:pt x="101" y="163"/>
                      </a:lnTo>
                      <a:lnTo>
                        <a:pt x="101" y="158"/>
                      </a:lnTo>
                      <a:lnTo>
                        <a:pt x="101" y="154"/>
                      </a:lnTo>
                      <a:lnTo>
                        <a:pt x="101" y="149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67" name="Group 183"/>
              <p:cNvGrpSpPr>
                <a:grpSpLocks/>
              </p:cNvGrpSpPr>
              <p:nvPr/>
            </p:nvGrpSpPr>
            <p:grpSpPr bwMode="auto">
              <a:xfrm>
                <a:off x="3208" y="5731"/>
                <a:ext cx="158" cy="163"/>
                <a:chOff x="3208" y="5731"/>
                <a:chExt cx="158" cy="163"/>
              </a:xfrm>
            </p:grpSpPr>
            <p:sp>
              <p:nvSpPr>
                <p:cNvPr id="53371" name="Freeform 184"/>
                <p:cNvSpPr>
                  <a:spLocks/>
                </p:cNvSpPr>
                <p:nvPr/>
              </p:nvSpPr>
              <p:spPr bwMode="auto">
                <a:xfrm>
                  <a:off x="3280" y="5731"/>
                  <a:ext cx="86" cy="163"/>
                </a:xfrm>
                <a:custGeom>
                  <a:avLst/>
                  <a:gdLst>
                    <a:gd name="T0" fmla="*/ 86 w 86"/>
                    <a:gd name="T1" fmla="*/ 15 h 163"/>
                    <a:gd name="T2" fmla="*/ 86 w 86"/>
                    <a:gd name="T3" fmla="*/ 10 h 163"/>
                    <a:gd name="T4" fmla="*/ 86 w 86"/>
                    <a:gd name="T5" fmla="*/ 5 h 163"/>
                    <a:gd name="T6" fmla="*/ 81 w 86"/>
                    <a:gd name="T7" fmla="*/ 0 h 163"/>
                    <a:gd name="T8" fmla="*/ 76 w 86"/>
                    <a:gd name="T9" fmla="*/ 0 h 163"/>
                    <a:gd name="T10" fmla="*/ 76 w 86"/>
                    <a:gd name="T11" fmla="*/ 5 h 163"/>
                    <a:gd name="T12" fmla="*/ 71 w 86"/>
                    <a:gd name="T13" fmla="*/ 10 h 163"/>
                    <a:gd name="T14" fmla="*/ 0 w 86"/>
                    <a:gd name="T15" fmla="*/ 154 h 163"/>
                    <a:gd name="T16" fmla="*/ 0 w 86"/>
                    <a:gd name="T17" fmla="*/ 158 h 163"/>
                    <a:gd name="T18" fmla="*/ 4 w 86"/>
                    <a:gd name="T19" fmla="*/ 163 h 163"/>
                    <a:gd name="T20" fmla="*/ 4 w 86"/>
                    <a:gd name="T21" fmla="*/ 163 h 163"/>
                    <a:gd name="T22" fmla="*/ 9 w 86"/>
                    <a:gd name="T23" fmla="*/ 163 h 163"/>
                    <a:gd name="T24" fmla="*/ 14 w 86"/>
                    <a:gd name="T25" fmla="*/ 163 h 163"/>
                    <a:gd name="T26" fmla="*/ 14 w 86"/>
                    <a:gd name="T27" fmla="*/ 158 h 163"/>
                    <a:gd name="T28" fmla="*/ 86 w 86"/>
                    <a:gd name="T29" fmla="*/ 15 h 163"/>
                    <a:gd name="T30" fmla="*/ 86 w 86"/>
                    <a:gd name="T31" fmla="*/ 15 h 1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"/>
                    <a:gd name="T49" fmla="*/ 0 h 163"/>
                    <a:gd name="T50" fmla="*/ 86 w 86"/>
                    <a:gd name="T51" fmla="*/ 163 h 1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" h="163">
                      <a:moveTo>
                        <a:pt x="86" y="15"/>
                      </a:moveTo>
                      <a:lnTo>
                        <a:pt x="86" y="10"/>
                      </a:lnTo>
                      <a:lnTo>
                        <a:pt x="86" y="5"/>
                      </a:lnTo>
                      <a:lnTo>
                        <a:pt x="81" y="0"/>
                      </a:lnTo>
                      <a:lnTo>
                        <a:pt x="76" y="0"/>
                      </a:lnTo>
                      <a:lnTo>
                        <a:pt x="76" y="5"/>
                      </a:lnTo>
                      <a:lnTo>
                        <a:pt x="71" y="10"/>
                      </a:lnTo>
                      <a:lnTo>
                        <a:pt x="0" y="154"/>
                      </a:lnTo>
                      <a:lnTo>
                        <a:pt x="0" y="158"/>
                      </a:lnTo>
                      <a:lnTo>
                        <a:pt x="4" y="163"/>
                      </a:lnTo>
                      <a:lnTo>
                        <a:pt x="9" y="163"/>
                      </a:lnTo>
                      <a:lnTo>
                        <a:pt x="14" y="163"/>
                      </a:lnTo>
                      <a:lnTo>
                        <a:pt x="14" y="158"/>
                      </a:lnTo>
                      <a:lnTo>
                        <a:pt x="8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72" name="Freeform 185"/>
                <p:cNvSpPr>
                  <a:spLocks/>
                </p:cNvSpPr>
                <p:nvPr/>
              </p:nvSpPr>
              <p:spPr bwMode="auto">
                <a:xfrm>
                  <a:off x="3208" y="5731"/>
                  <a:ext cx="86" cy="163"/>
                </a:xfrm>
                <a:custGeom>
                  <a:avLst/>
                  <a:gdLst>
                    <a:gd name="T0" fmla="*/ 14 w 86"/>
                    <a:gd name="T1" fmla="*/ 10 h 163"/>
                    <a:gd name="T2" fmla="*/ 14 w 86"/>
                    <a:gd name="T3" fmla="*/ 5 h 163"/>
                    <a:gd name="T4" fmla="*/ 9 w 86"/>
                    <a:gd name="T5" fmla="*/ 0 h 163"/>
                    <a:gd name="T6" fmla="*/ 4 w 86"/>
                    <a:gd name="T7" fmla="*/ 0 h 163"/>
                    <a:gd name="T8" fmla="*/ 4 w 86"/>
                    <a:gd name="T9" fmla="*/ 5 h 163"/>
                    <a:gd name="T10" fmla="*/ 0 w 86"/>
                    <a:gd name="T11" fmla="*/ 10 h 163"/>
                    <a:gd name="T12" fmla="*/ 0 w 86"/>
                    <a:gd name="T13" fmla="*/ 15 h 163"/>
                    <a:gd name="T14" fmla="*/ 72 w 86"/>
                    <a:gd name="T15" fmla="*/ 158 h 163"/>
                    <a:gd name="T16" fmla="*/ 76 w 86"/>
                    <a:gd name="T17" fmla="*/ 163 h 163"/>
                    <a:gd name="T18" fmla="*/ 76 w 86"/>
                    <a:gd name="T19" fmla="*/ 163 h 163"/>
                    <a:gd name="T20" fmla="*/ 81 w 86"/>
                    <a:gd name="T21" fmla="*/ 163 h 163"/>
                    <a:gd name="T22" fmla="*/ 86 w 86"/>
                    <a:gd name="T23" fmla="*/ 163 h 163"/>
                    <a:gd name="T24" fmla="*/ 86 w 86"/>
                    <a:gd name="T25" fmla="*/ 158 h 163"/>
                    <a:gd name="T26" fmla="*/ 86 w 86"/>
                    <a:gd name="T27" fmla="*/ 154 h 163"/>
                    <a:gd name="T28" fmla="*/ 14 w 86"/>
                    <a:gd name="T29" fmla="*/ 10 h 163"/>
                    <a:gd name="T30" fmla="*/ 14 w 86"/>
                    <a:gd name="T31" fmla="*/ 10 h 1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"/>
                    <a:gd name="T49" fmla="*/ 0 h 163"/>
                    <a:gd name="T50" fmla="*/ 86 w 86"/>
                    <a:gd name="T51" fmla="*/ 163 h 1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" h="163">
                      <a:moveTo>
                        <a:pt x="14" y="10"/>
                      </a:moveTo>
                      <a:lnTo>
                        <a:pt x="14" y="5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72" y="158"/>
                      </a:lnTo>
                      <a:lnTo>
                        <a:pt x="76" y="163"/>
                      </a:lnTo>
                      <a:lnTo>
                        <a:pt x="81" y="163"/>
                      </a:lnTo>
                      <a:lnTo>
                        <a:pt x="86" y="163"/>
                      </a:lnTo>
                      <a:lnTo>
                        <a:pt x="86" y="158"/>
                      </a:lnTo>
                      <a:lnTo>
                        <a:pt x="86" y="15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68" name="Group 186"/>
              <p:cNvGrpSpPr>
                <a:grpSpLocks/>
              </p:cNvGrpSpPr>
              <p:nvPr/>
            </p:nvGrpSpPr>
            <p:grpSpPr bwMode="auto">
              <a:xfrm>
                <a:off x="3030" y="5712"/>
                <a:ext cx="182" cy="182"/>
                <a:chOff x="3030" y="5712"/>
                <a:chExt cx="182" cy="182"/>
              </a:xfrm>
            </p:grpSpPr>
            <p:sp>
              <p:nvSpPr>
                <p:cNvPr id="53369" name="Freeform 187"/>
                <p:cNvSpPr>
                  <a:spLocks/>
                </p:cNvSpPr>
                <p:nvPr/>
              </p:nvSpPr>
              <p:spPr bwMode="auto">
                <a:xfrm>
                  <a:off x="3097" y="5712"/>
                  <a:ext cx="115" cy="182"/>
                </a:xfrm>
                <a:custGeom>
                  <a:avLst/>
                  <a:gdLst>
                    <a:gd name="T0" fmla="*/ 115 w 115"/>
                    <a:gd name="T1" fmla="*/ 19 h 182"/>
                    <a:gd name="T2" fmla="*/ 115 w 115"/>
                    <a:gd name="T3" fmla="*/ 14 h 182"/>
                    <a:gd name="T4" fmla="*/ 115 w 115"/>
                    <a:gd name="T5" fmla="*/ 10 h 182"/>
                    <a:gd name="T6" fmla="*/ 115 w 115"/>
                    <a:gd name="T7" fmla="*/ 5 h 182"/>
                    <a:gd name="T8" fmla="*/ 111 w 115"/>
                    <a:gd name="T9" fmla="*/ 0 h 182"/>
                    <a:gd name="T10" fmla="*/ 101 w 115"/>
                    <a:gd name="T11" fmla="*/ 0 h 182"/>
                    <a:gd name="T12" fmla="*/ 96 w 115"/>
                    <a:gd name="T13" fmla="*/ 5 h 182"/>
                    <a:gd name="T14" fmla="*/ 5 w 115"/>
                    <a:gd name="T15" fmla="*/ 168 h 182"/>
                    <a:gd name="T16" fmla="*/ 0 w 115"/>
                    <a:gd name="T17" fmla="*/ 173 h 182"/>
                    <a:gd name="T18" fmla="*/ 0 w 115"/>
                    <a:gd name="T19" fmla="*/ 177 h 182"/>
                    <a:gd name="T20" fmla="*/ 5 w 115"/>
                    <a:gd name="T21" fmla="*/ 182 h 182"/>
                    <a:gd name="T22" fmla="*/ 15 w 115"/>
                    <a:gd name="T23" fmla="*/ 182 h 182"/>
                    <a:gd name="T24" fmla="*/ 19 w 115"/>
                    <a:gd name="T25" fmla="*/ 182 h 182"/>
                    <a:gd name="T26" fmla="*/ 19 w 115"/>
                    <a:gd name="T27" fmla="*/ 182 h 182"/>
                    <a:gd name="T28" fmla="*/ 115 w 115"/>
                    <a:gd name="T29" fmla="*/ 19 h 182"/>
                    <a:gd name="T30" fmla="*/ 115 w 115"/>
                    <a:gd name="T31" fmla="*/ 19 h 18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182"/>
                    <a:gd name="T50" fmla="*/ 115 w 115"/>
                    <a:gd name="T51" fmla="*/ 182 h 18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182">
                      <a:moveTo>
                        <a:pt x="115" y="19"/>
                      </a:moveTo>
                      <a:lnTo>
                        <a:pt x="115" y="14"/>
                      </a:lnTo>
                      <a:lnTo>
                        <a:pt x="115" y="10"/>
                      </a:lnTo>
                      <a:lnTo>
                        <a:pt x="115" y="5"/>
                      </a:lnTo>
                      <a:lnTo>
                        <a:pt x="111" y="0"/>
                      </a:lnTo>
                      <a:lnTo>
                        <a:pt x="101" y="0"/>
                      </a:lnTo>
                      <a:lnTo>
                        <a:pt x="96" y="5"/>
                      </a:lnTo>
                      <a:lnTo>
                        <a:pt x="5" y="168"/>
                      </a:lnTo>
                      <a:lnTo>
                        <a:pt x="0" y="173"/>
                      </a:lnTo>
                      <a:lnTo>
                        <a:pt x="0" y="177"/>
                      </a:lnTo>
                      <a:lnTo>
                        <a:pt x="5" y="182"/>
                      </a:lnTo>
                      <a:lnTo>
                        <a:pt x="15" y="182"/>
                      </a:lnTo>
                      <a:lnTo>
                        <a:pt x="19" y="182"/>
                      </a:lnTo>
                      <a:lnTo>
                        <a:pt x="11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70" name="Freeform 188"/>
                <p:cNvSpPr>
                  <a:spLocks/>
                </p:cNvSpPr>
                <p:nvPr/>
              </p:nvSpPr>
              <p:spPr bwMode="auto">
                <a:xfrm>
                  <a:off x="3030" y="5712"/>
                  <a:ext cx="110" cy="182"/>
                </a:xfrm>
                <a:custGeom>
                  <a:avLst/>
                  <a:gdLst>
                    <a:gd name="T0" fmla="*/ 19 w 110"/>
                    <a:gd name="T1" fmla="*/ 5 h 182"/>
                    <a:gd name="T2" fmla="*/ 15 w 110"/>
                    <a:gd name="T3" fmla="*/ 0 h 182"/>
                    <a:gd name="T4" fmla="*/ 15 w 110"/>
                    <a:gd name="T5" fmla="*/ 0 h 182"/>
                    <a:gd name="T6" fmla="*/ 10 w 110"/>
                    <a:gd name="T7" fmla="*/ 5 h 182"/>
                    <a:gd name="T8" fmla="*/ 0 w 110"/>
                    <a:gd name="T9" fmla="*/ 10 h 182"/>
                    <a:gd name="T10" fmla="*/ 0 w 110"/>
                    <a:gd name="T11" fmla="*/ 14 h 182"/>
                    <a:gd name="T12" fmla="*/ 10 w 110"/>
                    <a:gd name="T13" fmla="*/ 19 h 182"/>
                    <a:gd name="T14" fmla="*/ 91 w 110"/>
                    <a:gd name="T15" fmla="*/ 182 h 182"/>
                    <a:gd name="T16" fmla="*/ 96 w 110"/>
                    <a:gd name="T17" fmla="*/ 182 h 182"/>
                    <a:gd name="T18" fmla="*/ 106 w 110"/>
                    <a:gd name="T19" fmla="*/ 182 h 182"/>
                    <a:gd name="T20" fmla="*/ 110 w 110"/>
                    <a:gd name="T21" fmla="*/ 182 h 182"/>
                    <a:gd name="T22" fmla="*/ 110 w 110"/>
                    <a:gd name="T23" fmla="*/ 177 h 182"/>
                    <a:gd name="T24" fmla="*/ 110 w 110"/>
                    <a:gd name="T25" fmla="*/ 173 h 182"/>
                    <a:gd name="T26" fmla="*/ 110 w 110"/>
                    <a:gd name="T27" fmla="*/ 168 h 182"/>
                    <a:gd name="T28" fmla="*/ 19 w 110"/>
                    <a:gd name="T29" fmla="*/ 5 h 182"/>
                    <a:gd name="T30" fmla="*/ 19 w 110"/>
                    <a:gd name="T31" fmla="*/ 5 h 18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0"/>
                    <a:gd name="T49" fmla="*/ 0 h 182"/>
                    <a:gd name="T50" fmla="*/ 110 w 110"/>
                    <a:gd name="T51" fmla="*/ 182 h 18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0" h="182">
                      <a:moveTo>
                        <a:pt x="19" y="5"/>
                      </a:move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9"/>
                      </a:lnTo>
                      <a:lnTo>
                        <a:pt x="91" y="182"/>
                      </a:lnTo>
                      <a:lnTo>
                        <a:pt x="96" y="182"/>
                      </a:lnTo>
                      <a:lnTo>
                        <a:pt x="106" y="182"/>
                      </a:lnTo>
                      <a:lnTo>
                        <a:pt x="110" y="182"/>
                      </a:lnTo>
                      <a:lnTo>
                        <a:pt x="110" y="177"/>
                      </a:lnTo>
                      <a:lnTo>
                        <a:pt x="110" y="173"/>
                      </a:lnTo>
                      <a:lnTo>
                        <a:pt x="110" y="168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53263" name="Freeform 189"/>
            <p:cNvSpPr>
              <a:spLocks/>
            </p:cNvSpPr>
            <p:nvPr/>
          </p:nvSpPr>
          <p:spPr bwMode="auto">
            <a:xfrm>
              <a:off x="4204" y="5554"/>
              <a:ext cx="14" cy="177"/>
            </a:xfrm>
            <a:custGeom>
              <a:avLst/>
              <a:gdLst>
                <a:gd name="T0" fmla="*/ 0 w 14"/>
                <a:gd name="T1" fmla="*/ 172 h 177"/>
                <a:gd name="T2" fmla="*/ 4 w 14"/>
                <a:gd name="T3" fmla="*/ 177 h 177"/>
                <a:gd name="T4" fmla="*/ 4 w 14"/>
                <a:gd name="T5" fmla="*/ 177 h 177"/>
                <a:gd name="T6" fmla="*/ 9 w 14"/>
                <a:gd name="T7" fmla="*/ 177 h 177"/>
                <a:gd name="T8" fmla="*/ 14 w 14"/>
                <a:gd name="T9" fmla="*/ 177 h 177"/>
                <a:gd name="T10" fmla="*/ 14 w 14"/>
                <a:gd name="T11" fmla="*/ 172 h 177"/>
                <a:gd name="T12" fmla="*/ 14 w 14"/>
                <a:gd name="T13" fmla="*/ 168 h 177"/>
                <a:gd name="T14" fmla="*/ 14 w 14"/>
                <a:gd name="T15" fmla="*/ 9 h 177"/>
                <a:gd name="T16" fmla="*/ 14 w 14"/>
                <a:gd name="T17" fmla="*/ 5 h 177"/>
                <a:gd name="T18" fmla="*/ 9 w 14"/>
                <a:gd name="T19" fmla="*/ 0 h 177"/>
                <a:gd name="T20" fmla="*/ 4 w 14"/>
                <a:gd name="T21" fmla="*/ 0 h 177"/>
                <a:gd name="T22" fmla="*/ 4 w 14"/>
                <a:gd name="T23" fmla="*/ 5 h 177"/>
                <a:gd name="T24" fmla="*/ 0 w 14"/>
                <a:gd name="T25" fmla="*/ 9 h 177"/>
                <a:gd name="T26" fmla="*/ 0 w 14"/>
                <a:gd name="T27" fmla="*/ 14 h 177"/>
                <a:gd name="T28" fmla="*/ 0 w 14"/>
                <a:gd name="T29" fmla="*/ 172 h 177"/>
                <a:gd name="T30" fmla="*/ 0 w 14"/>
                <a:gd name="T31" fmla="*/ 172 h 1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77"/>
                <a:gd name="T50" fmla="*/ 14 w 14"/>
                <a:gd name="T51" fmla="*/ 177 h 1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77">
                  <a:moveTo>
                    <a:pt x="0" y="172"/>
                  </a:moveTo>
                  <a:lnTo>
                    <a:pt x="4" y="177"/>
                  </a:lnTo>
                  <a:lnTo>
                    <a:pt x="9" y="177"/>
                  </a:lnTo>
                  <a:lnTo>
                    <a:pt x="14" y="177"/>
                  </a:lnTo>
                  <a:lnTo>
                    <a:pt x="14" y="172"/>
                  </a:lnTo>
                  <a:lnTo>
                    <a:pt x="14" y="168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64" name="Freeform 190"/>
            <p:cNvSpPr>
              <a:spLocks/>
            </p:cNvSpPr>
            <p:nvPr/>
          </p:nvSpPr>
          <p:spPr bwMode="auto">
            <a:xfrm>
              <a:off x="3505" y="5554"/>
              <a:ext cx="19" cy="177"/>
            </a:xfrm>
            <a:custGeom>
              <a:avLst/>
              <a:gdLst>
                <a:gd name="T0" fmla="*/ 0 w 19"/>
                <a:gd name="T1" fmla="*/ 172 h 177"/>
                <a:gd name="T2" fmla="*/ 5 w 19"/>
                <a:gd name="T3" fmla="*/ 177 h 177"/>
                <a:gd name="T4" fmla="*/ 14 w 19"/>
                <a:gd name="T5" fmla="*/ 177 h 177"/>
                <a:gd name="T6" fmla="*/ 19 w 19"/>
                <a:gd name="T7" fmla="*/ 177 h 177"/>
                <a:gd name="T8" fmla="*/ 19 w 19"/>
                <a:gd name="T9" fmla="*/ 177 h 177"/>
                <a:gd name="T10" fmla="*/ 19 w 19"/>
                <a:gd name="T11" fmla="*/ 172 h 177"/>
                <a:gd name="T12" fmla="*/ 19 w 19"/>
                <a:gd name="T13" fmla="*/ 168 h 177"/>
                <a:gd name="T14" fmla="*/ 19 w 19"/>
                <a:gd name="T15" fmla="*/ 9 h 177"/>
                <a:gd name="T16" fmla="*/ 19 w 19"/>
                <a:gd name="T17" fmla="*/ 5 h 177"/>
                <a:gd name="T18" fmla="*/ 19 w 19"/>
                <a:gd name="T19" fmla="*/ 0 h 177"/>
                <a:gd name="T20" fmla="*/ 14 w 19"/>
                <a:gd name="T21" fmla="*/ 0 h 177"/>
                <a:gd name="T22" fmla="*/ 5 w 19"/>
                <a:gd name="T23" fmla="*/ 5 h 177"/>
                <a:gd name="T24" fmla="*/ 0 w 19"/>
                <a:gd name="T25" fmla="*/ 9 h 177"/>
                <a:gd name="T26" fmla="*/ 0 w 19"/>
                <a:gd name="T27" fmla="*/ 14 h 177"/>
                <a:gd name="T28" fmla="*/ 0 w 19"/>
                <a:gd name="T29" fmla="*/ 172 h 177"/>
                <a:gd name="T30" fmla="*/ 0 w 19"/>
                <a:gd name="T31" fmla="*/ 172 h 1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7"/>
                <a:gd name="T50" fmla="*/ 19 w 19"/>
                <a:gd name="T51" fmla="*/ 177 h 1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7">
                  <a:moveTo>
                    <a:pt x="0" y="172"/>
                  </a:moveTo>
                  <a:lnTo>
                    <a:pt x="5" y="177"/>
                  </a:lnTo>
                  <a:lnTo>
                    <a:pt x="14" y="177"/>
                  </a:lnTo>
                  <a:lnTo>
                    <a:pt x="19" y="177"/>
                  </a:lnTo>
                  <a:lnTo>
                    <a:pt x="19" y="172"/>
                  </a:lnTo>
                  <a:lnTo>
                    <a:pt x="19" y="168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65" name="Freeform 191"/>
            <p:cNvSpPr>
              <a:spLocks/>
            </p:cNvSpPr>
            <p:nvPr/>
          </p:nvSpPr>
          <p:spPr bwMode="auto">
            <a:xfrm>
              <a:off x="3505" y="5539"/>
              <a:ext cx="714" cy="20"/>
            </a:xfrm>
            <a:custGeom>
              <a:avLst/>
              <a:gdLst>
                <a:gd name="T0" fmla="*/ 710 w 714"/>
                <a:gd name="T1" fmla="*/ 20 h 20"/>
                <a:gd name="T2" fmla="*/ 714 w 714"/>
                <a:gd name="T3" fmla="*/ 20 h 20"/>
                <a:gd name="T4" fmla="*/ 714 w 714"/>
                <a:gd name="T5" fmla="*/ 15 h 20"/>
                <a:gd name="T6" fmla="*/ 714 w 714"/>
                <a:gd name="T7" fmla="*/ 10 h 20"/>
                <a:gd name="T8" fmla="*/ 714 w 714"/>
                <a:gd name="T9" fmla="*/ 5 h 20"/>
                <a:gd name="T10" fmla="*/ 710 w 714"/>
                <a:gd name="T11" fmla="*/ 0 h 20"/>
                <a:gd name="T12" fmla="*/ 700 w 714"/>
                <a:gd name="T13" fmla="*/ 0 h 20"/>
                <a:gd name="T14" fmla="*/ 14 w 714"/>
                <a:gd name="T15" fmla="*/ 0 h 20"/>
                <a:gd name="T16" fmla="*/ 5 w 714"/>
                <a:gd name="T17" fmla="*/ 5 h 20"/>
                <a:gd name="T18" fmla="*/ 0 w 714"/>
                <a:gd name="T19" fmla="*/ 10 h 20"/>
                <a:gd name="T20" fmla="*/ 0 w 714"/>
                <a:gd name="T21" fmla="*/ 15 h 20"/>
                <a:gd name="T22" fmla="*/ 5 w 714"/>
                <a:gd name="T23" fmla="*/ 20 h 20"/>
                <a:gd name="T24" fmla="*/ 14 w 714"/>
                <a:gd name="T25" fmla="*/ 20 h 20"/>
                <a:gd name="T26" fmla="*/ 19 w 714"/>
                <a:gd name="T27" fmla="*/ 20 h 20"/>
                <a:gd name="T28" fmla="*/ 710 w 714"/>
                <a:gd name="T29" fmla="*/ 20 h 20"/>
                <a:gd name="T30" fmla="*/ 710 w 714"/>
                <a:gd name="T31" fmla="*/ 2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4"/>
                <a:gd name="T49" fmla="*/ 0 h 20"/>
                <a:gd name="T50" fmla="*/ 714 w 714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4" h="20">
                  <a:moveTo>
                    <a:pt x="710" y="20"/>
                  </a:moveTo>
                  <a:lnTo>
                    <a:pt x="714" y="20"/>
                  </a:lnTo>
                  <a:lnTo>
                    <a:pt x="714" y="15"/>
                  </a:lnTo>
                  <a:lnTo>
                    <a:pt x="714" y="10"/>
                  </a:lnTo>
                  <a:lnTo>
                    <a:pt x="714" y="5"/>
                  </a:lnTo>
                  <a:lnTo>
                    <a:pt x="710" y="0"/>
                  </a:lnTo>
                  <a:lnTo>
                    <a:pt x="700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20"/>
                  </a:lnTo>
                  <a:lnTo>
                    <a:pt x="14" y="20"/>
                  </a:lnTo>
                  <a:lnTo>
                    <a:pt x="19" y="20"/>
                  </a:lnTo>
                  <a:lnTo>
                    <a:pt x="71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3266" name="Group 192"/>
            <p:cNvGrpSpPr>
              <a:grpSpLocks/>
            </p:cNvGrpSpPr>
            <p:nvPr/>
          </p:nvGrpSpPr>
          <p:grpSpPr bwMode="auto">
            <a:xfrm>
              <a:off x="3294" y="5981"/>
              <a:ext cx="475" cy="172"/>
              <a:chOff x="3294" y="5981"/>
              <a:chExt cx="475" cy="172"/>
            </a:xfrm>
          </p:grpSpPr>
          <p:grpSp>
            <p:nvGrpSpPr>
              <p:cNvPr id="53354" name="Group 193"/>
              <p:cNvGrpSpPr>
                <a:grpSpLocks/>
              </p:cNvGrpSpPr>
              <p:nvPr/>
            </p:nvGrpSpPr>
            <p:grpSpPr bwMode="auto">
              <a:xfrm>
                <a:off x="3294" y="5995"/>
                <a:ext cx="158" cy="158"/>
                <a:chOff x="3294" y="5995"/>
                <a:chExt cx="158" cy="158"/>
              </a:xfrm>
            </p:grpSpPr>
            <p:sp>
              <p:nvSpPr>
                <p:cNvPr id="53361" name="Freeform 194"/>
                <p:cNvSpPr>
                  <a:spLocks/>
                </p:cNvSpPr>
                <p:nvPr/>
              </p:nvSpPr>
              <p:spPr bwMode="auto">
                <a:xfrm>
                  <a:off x="3294" y="5995"/>
                  <a:ext cx="91" cy="158"/>
                </a:xfrm>
                <a:custGeom>
                  <a:avLst/>
                  <a:gdLst>
                    <a:gd name="T0" fmla="*/ 9 w 91"/>
                    <a:gd name="T1" fmla="*/ 144 h 158"/>
                    <a:gd name="T2" fmla="*/ 0 w 91"/>
                    <a:gd name="T3" fmla="*/ 149 h 158"/>
                    <a:gd name="T4" fmla="*/ 0 w 91"/>
                    <a:gd name="T5" fmla="*/ 153 h 158"/>
                    <a:gd name="T6" fmla="*/ 9 w 91"/>
                    <a:gd name="T7" fmla="*/ 158 h 158"/>
                    <a:gd name="T8" fmla="*/ 14 w 91"/>
                    <a:gd name="T9" fmla="*/ 158 h 158"/>
                    <a:gd name="T10" fmla="*/ 14 w 91"/>
                    <a:gd name="T11" fmla="*/ 158 h 158"/>
                    <a:gd name="T12" fmla="*/ 19 w 91"/>
                    <a:gd name="T13" fmla="*/ 158 h 158"/>
                    <a:gd name="T14" fmla="*/ 91 w 91"/>
                    <a:gd name="T15" fmla="*/ 19 h 158"/>
                    <a:gd name="T16" fmla="*/ 91 w 91"/>
                    <a:gd name="T17" fmla="*/ 14 h 158"/>
                    <a:gd name="T18" fmla="*/ 91 w 91"/>
                    <a:gd name="T19" fmla="*/ 10 h 158"/>
                    <a:gd name="T20" fmla="*/ 91 w 91"/>
                    <a:gd name="T21" fmla="*/ 5 h 158"/>
                    <a:gd name="T22" fmla="*/ 86 w 91"/>
                    <a:gd name="T23" fmla="*/ 0 h 158"/>
                    <a:gd name="T24" fmla="*/ 86 w 91"/>
                    <a:gd name="T25" fmla="*/ 0 h 158"/>
                    <a:gd name="T26" fmla="*/ 81 w 91"/>
                    <a:gd name="T27" fmla="*/ 5 h 158"/>
                    <a:gd name="T28" fmla="*/ 9 w 91"/>
                    <a:gd name="T29" fmla="*/ 144 h 158"/>
                    <a:gd name="T30" fmla="*/ 9 w 91"/>
                    <a:gd name="T31" fmla="*/ 144 h 1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1"/>
                    <a:gd name="T49" fmla="*/ 0 h 158"/>
                    <a:gd name="T50" fmla="*/ 91 w 91"/>
                    <a:gd name="T51" fmla="*/ 158 h 1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1" h="158">
                      <a:moveTo>
                        <a:pt x="9" y="144"/>
                      </a:moveTo>
                      <a:lnTo>
                        <a:pt x="0" y="149"/>
                      </a:lnTo>
                      <a:lnTo>
                        <a:pt x="0" y="153"/>
                      </a:lnTo>
                      <a:lnTo>
                        <a:pt x="9" y="158"/>
                      </a:lnTo>
                      <a:lnTo>
                        <a:pt x="14" y="158"/>
                      </a:lnTo>
                      <a:lnTo>
                        <a:pt x="19" y="158"/>
                      </a:lnTo>
                      <a:lnTo>
                        <a:pt x="91" y="19"/>
                      </a:lnTo>
                      <a:lnTo>
                        <a:pt x="91" y="14"/>
                      </a:lnTo>
                      <a:lnTo>
                        <a:pt x="91" y="10"/>
                      </a:lnTo>
                      <a:lnTo>
                        <a:pt x="91" y="5"/>
                      </a:lnTo>
                      <a:lnTo>
                        <a:pt x="86" y="0"/>
                      </a:lnTo>
                      <a:lnTo>
                        <a:pt x="81" y="5"/>
                      </a:lnTo>
                      <a:lnTo>
                        <a:pt x="9" y="1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62" name="Freeform 195"/>
                <p:cNvSpPr>
                  <a:spLocks/>
                </p:cNvSpPr>
                <p:nvPr/>
              </p:nvSpPr>
              <p:spPr bwMode="auto">
                <a:xfrm>
                  <a:off x="3366" y="5995"/>
                  <a:ext cx="86" cy="158"/>
                </a:xfrm>
                <a:custGeom>
                  <a:avLst/>
                  <a:gdLst>
                    <a:gd name="T0" fmla="*/ 67 w 86"/>
                    <a:gd name="T1" fmla="*/ 153 h 158"/>
                    <a:gd name="T2" fmla="*/ 72 w 86"/>
                    <a:gd name="T3" fmla="*/ 158 h 158"/>
                    <a:gd name="T4" fmla="*/ 81 w 86"/>
                    <a:gd name="T5" fmla="*/ 158 h 158"/>
                    <a:gd name="T6" fmla="*/ 86 w 86"/>
                    <a:gd name="T7" fmla="*/ 158 h 158"/>
                    <a:gd name="T8" fmla="*/ 86 w 86"/>
                    <a:gd name="T9" fmla="*/ 158 h 158"/>
                    <a:gd name="T10" fmla="*/ 86 w 86"/>
                    <a:gd name="T11" fmla="*/ 153 h 158"/>
                    <a:gd name="T12" fmla="*/ 86 w 86"/>
                    <a:gd name="T13" fmla="*/ 149 h 158"/>
                    <a:gd name="T14" fmla="*/ 19 w 86"/>
                    <a:gd name="T15" fmla="*/ 10 h 158"/>
                    <a:gd name="T16" fmla="*/ 19 w 86"/>
                    <a:gd name="T17" fmla="*/ 5 h 158"/>
                    <a:gd name="T18" fmla="*/ 14 w 86"/>
                    <a:gd name="T19" fmla="*/ 0 h 158"/>
                    <a:gd name="T20" fmla="*/ 14 w 86"/>
                    <a:gd name="T21" fmla="*/ 0 h 158"/>
                    <a:gd name="T22" fmla="*/ 9 w 86"/>
                    <a:gd name="T23" fmla="*/ 5 h 158"/>
                    <a:gd name="T24" fmla="*/ 0 w 86"/>
                    <a:gd name="T25" fmla="*/ 10 h 158"/>
                    <a:gd name="T26" fmla="*/ 0 w 86"/>
                    <a:gd name="T27" fmla="*/ 14 h 158"/>
                    <a:gd name="T28" fmla="*/ 67 w 86"/>
                    <a:gd name="T29" fmla="*/ 153 h 158"/>
                    <a:gd name="T30" fmla="*/ 67 w 86"/>
                    <a:gd name="T31" fmla="*/ 153 h 1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"/>
                    <a:gd name="T49" fmla="*/ 0 h 158"/>
                    <a:gd name="T50" fmla="*/ 86 w 86"/>
                    <a:gd name="T51" fmla="*/ 158 h 1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" h="158">
                      <a:moveTo>
                        <a:pt x="67" y="153"/>
                      </a:moveTo>
                      <a:lnTo>
                        <a:pt x="72" y="158"/>
                      </a:lnTo>
                      <a:lnTo>
                        <a:pt x="81" y="158"/>
                      </a:lnTo>
                      <a:lnTo>
                        <a:pt x="86" y="158"/>
                      </a:lnTo>
                      <a:lnTo>
                        <a:pt x="86" y="153"/>
                      </a:lnTo>
                      <a:lnTo>
                        <a:pt x="86" y="149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7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55" name="Group 196"/>
              <p:cNvGrpSpPr>
                <a:grpSpLocks/>
              </p:cNvGrpSpPr>
              <p:nvPr/>
            </p:nvGrpSpPr>
            <p:grpSpPr bwMode="auto">
              <a:xfrm>
                <a:off x="3452" y="5981"/>
                <a:ext cx="168" cy="172"/>
                <a:chOff x="3452" y="5981"/>
                <a:chExt cx="168" cy="172"/>
              </a:xfrm>
            </p:grpSpPr>
            <p:sp>
              <p:nvSpPr>
                <p:cNvPr id="53359" name="Freeform 197"/>
                <p:cNvSpPr>
                  <a:spLocks/>
                </p:cNvSpPr>
                <p:nvPr/>
              </p:nvSpPr>
              <p:spPr bwMode="auto">
                <a:xfrm>
                  <a:off x="3452" y="5981"/>
                  <a:ext cx="91" cy="172"/>
                </a:xfrm>
                <a:custGeom>
                  <a:avLst/>
                  <a:gdLst>
                    <a:gd name="T0" fmla="*/ 0 w 91"/>
                    <a:gd name="T1" fmla="*/ 163 h 172"/>
                    <a:gd name="T2" fmla="*/ 0 w 91"/>
                    <a:gd name="T3" fmla="*/ 167 h 172"/>
                    <a:gd name="T4" fmla="*/ 5 w 91"/>
                    <a:gd name="T5" fmla="*/ 172 h 172"/>
                    <a:gd name="T6" fmla="*/ 10 w 91"/>
                    <a:gd name="T7" fmla="*/ 172 h 172"/>
                    <a:gd name="T8" fmla="*/ 19 w 91"/>
                    <a:gd name="T9" fmla="*/ 172 h 172"/>
                    <a:gd name="T10" fmla="*/ 24 w 91"/>
                    <a:gd name="T11" fmla="*/ 172 h 172"/>
                    <a:gd name="T12" fmla="*/ 24 w 91"/>
                    <a:gd name="T13" fmla="*/ 167 h 172"/>
                    <a:gd name="T14" fmla="*/ 91 w 91"/>
                    <a:gd name="T15" fmla="*/ 14 h 172"/>
                    <a:gd name="T16" fmla="*/ 91 w 91"/>
                    <a:gd name="T17" fmla="*/ 9 h 172"/>
                    <a:gd name="T18" fmla="*/ 91 w 91"/>
                    <a:gd name="T19" fmla="*/ 4 h 172"/>
                    <a:gd name="T20" fmla="*/ 82 w 91"/>
                    <a:gd name="T21" fmla="*/ 0 h 172"/>
                    <a:gd name="T22" fmla="*/ 77 w 91"/>
                    <a:gd name="T23" fmla="*/ 0 h 172"/>
                    <a:gd name="T24" fmla="*/ 72 w 91"/>
                    <a:gd name="T25" fmla="*/ 4 h 172"/>
                    <a:gd name="T26" fmla="*/ 72 w 91"/>
                    <a:gd name="T27" fmla="*/ 9 h 172"/>
                    <a:gd name="T28" fmla="*/ 0 w 91"/>
                    <a:gd name="T29" fmla="*/ 163 h 172"/>
                    <a:gd name="T30" fmla="*/ 0 w 91"/>
                    <a:gd name="T31" fmla="*/ 163 h 17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1"/>
                    <a:gd name="T49" fmla="*/ 0 h 172"/>
                    <a:gd name="T50" fmla="*/ 91 w 91"/>
                    <a:gd name="T51" fmla="*/ 172 h 17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1" h="172">
                      <a:moveTo>
                        <a:pt x="0" y="163"/>
                      </a:moveTo>
                      <a:lnTo>
                        <a:pt x="0" y="167"/>
                      </a:lnTo>
                      <a:lnTo>
                        <a:pt x="5" y="172"/>
                      </a:lnTo>
                      <a:lnTo>
                        <a:pt x="10" y="172"/>
                      </a:lnTo>
                      <a:lnTo>
                        <a:pt x="19" y="172"/>
                      </a:lnTo>
                      <a:lnTo>
                        <a:pt x="24" y="172"/>
                      </a:lnTo>
                      <a:lnTo>
                        <a:pt x="24" y="167"/>
                      </a:lnTo>
                      <a:lnTo>
                        <a:pt x="91" y="14"/>
                      </a:lnTo>
                      <a:lnTo>
                        <a:pt x="91" y="9"/>
                      </a:lnTo>
                      <a:lnTo>
                        <a:pt x="91" y="4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2" y="4"/>
                      </a:lnTo>
                      <a:lnTo>
                        <a:pt x="72" y="9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60" name="Freeform 198"/>
                <p:cNvSpPr>
                  <a:spLocks/>
                </p:cNvSpPr>
                <p:nvPr/>
              </p:nvSpPr>
              <p:spPr bwMode="auto">
                <a:xfrm>
                  <a:off x="3524" y="5981"/>
                  <a:ext cx="96" cy="172"/>
                </a:xfrm>
                <a:custGeom>
                  <a:avLst/>
                  <a:gdLst>
                    <a:gd name="T0" fmla="*/ 77 w 96"/>
                    <a:gd name="T1" fmla="*/ 172 h 172"/>
                    <a:gd name="T2" fmla="*/ 82 w 96"/>
                    <a:gd name="T3" fmla="*/ 172 h 172"/>
                    <a:gd name="T4" fmla="*/ 91 w 96"/>
                    <a:gd name="T5" fmla="*/ 172 h 172"/>
                    <a:gd name="T6" fmla="*/ 96 w 96"/>
                    <a:gd name="T7" fmla="*/ 172 h 172"/>
                    <a:gd name="T8" fmla="*/ 96 w 96"/>
                    <a:gd name="T9" fmla="*/ 167 h 172"/>
                    <a:gd name="T10" fmla="*/ 96 w 96"/>
                    <a:gd name="T11" fmla="*/ 163 h 172"/>
                    <a:gd name="T12" fmla="*/ 96 w 96"/>
                    <a:gd name="T13" fmla="*/ 158 h 172"/>
                    <a:gd name="T14" fmla="*/ 19 w 96"/>
                    <a:gd name="T15" fmla="*/ 4 h 172"/>
                    <a:gd name="T16" fmla="*/ 10 w 96"/>
                    <a:gd name="T17" fmla="*/ 0 h 172"/>
                    <a:gd name="T18" fmla="*/ 5 w 96"/>
                    <a:gd name="T19" fmla="*/ 0 h 172"/>
                    <a:gd name="T20" fmla="*/ 0 w 96"/>
                    <a:gd name="T21" fmla="*/ 4 h 172"/>
                    <a:gd name="T22" fmla="*/ 0 w 96"/>
                    <a:gd name="T23" fmla="*/ 9 h 172"/>
                    <a:gd name="T24" fmla="*/ 0 w 96"/>
                    <a:gd name="T25" fmla="*/ 14 h 172"/>
                    <a:gd name="T26" fmla="*/ 0 w 96"/>
                    <a:gd name="T27" fmla="*/ 19 h 172"/>
                    <a:gd name="T28" fmla="*/ 77 w 96"/>
                    <a:gd name="T29" fmla="*/ 172 h 172"/>
                    <a:gd name="T30" fmla="*/ 77 w 96"/>
                    <a:gd name="T31" fmla="*/ 172 h 17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6"/>
                    <a:gd name="T49" fmla="*/ 0 h 172"/>
                    <a:gd name="T50" fmla="*/ 96 w 96"/>
                    <a:gd name="T51" fmla="*/ 172 h 17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6" h="172">
                      <a:moveTo>
                        <a:pt x="77" y="172"/>
                      </a:moveTo>
                      <a:lnTo>
                        <a:pt x="82" y="172"/>
                      </a:lnTo>
                      <a:lnTo>
                        <a:pt x="91" y="172"/>
                      </a:lnTo>
                      <a:lnTo>
                        <a:pt x="96" y="172"/>
                      </a:lnTo>
                      <a:lnTo>
                        <a:pt x="96" y="167"/>
                      </a:lnTo>
                      <a:lnTo>
                        <a:pt x="96" y="163"/>
                      </a:lnTo>
                      <a:lnTo>
                        <a:pt x="96" y="158"/>
                      </a:lnTo>
                      <a:lnTo>
                        <a:pt x="19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77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56" name="Group 199"/>
              <p:cNvGrpSpPr>
                <a:grpSpLocks/>
              </p:cNvGrpSpPr>
              <p:nvPr/>
            </p:nvGrpSpPr>
            <p:grpSpPr bwMode="auto">
              <a:xfrm>
                <a:off x="3615" y="5981"/>
                <a:ext cx="154" cy="158"/>
                <a:chOff x="3615" y="5981"/>
                <a:chExt cx="154" cy="158"/>
              </a:xfrm>
            </p:grpSpPr>
            <p:sp>
              <p:nvSpPr>
                <p:cNvPr id="53357" name="Freeform 200"/>
                <p:cNvSpPr>
                  <a:spLocks/>
                </p:cNvSpPr>
                <p:nvPr/>
              </p:nvSpPr>
              <p:spPr bwMode="auto">
                <a:xfrm>
                  <a:off x="3615" y="5981"/>
                  <a:ext cx="87" cy="158"/>
                </a:xfrm>
                <a:custGeom>
                  <a:avLst/>
                  <a:gdLst>
                    <a:gd name="T0" fmla="*/ 5 w 87"/>
                    <a:gd name="T1" fmla="*/ 143 h 158"/>
                    <a:gd name="T2" fmla="*/ 0 w 87"/>
                    <a:gd name="T3" fmla="*/ 148 h 158"/>
                    <a:gd name="T4" fmla="*/ 0 w 87"/>
                    <a:gd name="T5" fmla="*/ 153 h 158"/>
                    <a:gd name="T6" fmla="*/ 5 w 87"/>
                    <a:gd name="T7" fmla="*/ 158 h 158"/>
                    <a:gd name="T8" fmla="*/ 5 w 87"/>
                    <a:gd name="T9" fmla="*/ 158 h 158"/>
                    <a:gd name="T10" fmla="*/ 10 w 87"/>
                    <a:gd name="T11" fmla="*/ 158 h 158"/>
                    <a:gd name="T12" fmla="*/ 15 w 87"/>
                    <a:gd name="T13" fmla="*/ 158 h 158"/>
                    <a:gd name="T14" fmla="*/ 87 w 87"/>
                    <a:gd name="T15" fmla="*/ 19 h 158"/>
                    <a:gd name="T16" fmla="*/ 87 w 87"/>
                    <a:gd name="T17" fmla="*/ 14 h 158"/>
                    <a:gd name="T18" fmla="*/ 87 w 87"/>
                    <a:gd name="T19" fmla="*/ 9 h 158"/>
                    <a:gd name="T20" fmla="*/ 87 w 87"/>
                    <a:gd name="T21" fmla="*/ 4 h 158"/>
                    <a:gd name="T22" fmla="*/ 82 w 87"/>
                    <a:gd name="T23" fmla="*/ 0 h 158"/>
                    <a:gd name="T24" fmla="*/ 77 w 87"/>
                    <a:gd name="T25" fmla="*/ 0 h 158"/>
                    <a:gd name="T26" fmla="*/ 77 w 87"/>
                    <a:gd name="T27" fmla="*/ 4 h 158"/>
                    <a:gd name="T28" fmla="*/ 5 w 87"/>
                    <a:gd name="T29" fmla="*/ 143 h 158"/>
                    <a:gd name="T30" fmla="*/ 5 w 87"/>
                    <a:gd name="T31" fmla="*/ 143 h 1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"/>
                    <a:gd name="T49" fmla="*/ 0 h 158"/>
                    <a:gd name="T50" fmla="*/ 87 w 87"/>
                    <a:gd name="T51" fmla="*/ 158 h 1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" h="158">
                      <a:moveTo>
                        <a:pt x="5" y="143"/>
                      </a:moveTo>
                      <a:lnTo>
                        <a:pt x="0" y="148"/>
                      </a:lnTo>
                      <a:lnTo>
                        <a:pt x="0" y="153"/>
                      </a:lnTo>
                      <a:lnTo>
                        <a:pt x="5" y="158"/>
                      </a:lnTo>
                      <a:lnTo>
                        <a:pt x="10" y="158"/>
                      </a:lnTo>
                      <a:lnTo>
                        <a:pt x="15" y="158"/>
                      </a:lnTo>
                      <a:lnTo>
                        <a:pt x="87" y="19"/>
                      </a:lnTo>
                      <a:lnTo>
                        <a:pt x="87" y="14"/>
                      </a:lnTo>
                      <a:lnTo>
                        <a:pt x="87" y="9"/>
                      </a:lnTo>
                      <a:lnTo>
                        <a:pt x="87" y="4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7" y="4"/>
                      </a:lnTo>
                      <a:lnTo>
                        <a:pt x="5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58" name="Freeform 201"/>
                <p:cNvSpPr>
                  <a:spLocks/>
                </p:cNvSpPr>
                <p:nvPr/>
              </p:nvSpPr>
              <p:spPr bwMode="auto">
                <a:xfrm>
                  <a:off x="3687" y="5981"/>
                  <a:ext cx="82" cy="158"/>
                </a:xfrm>
                <a:custGeom>
                  <a:avLst/>
                  <a:gdLst>
                    <a:gd name="T0" fmla="*/ 62 w 82"/>
                    <a:gd name="T1" fmla="*/ 153 h 158"/>
                    <a:gd name="T2" fmla="*/ 72 w 82"/>
                    <a:gd name="T3" fmla="*/ 158 h 158"/>
                    <a:gd name="T4" fmla="*/ 77 w 82"/>
                    <a:gd name="T5" fmla="*/ 158 h 158"/>
                    <a:gd name="T6" fmla="*/ 77 w 82"/>
                    <a:gd name="T7" fmla="*/ 158 h 158"/>
                    <a:gd name="T8" fmla="*/ 82 w 82"/>
                    <a:gd name="T9" fmla="*/ 158 h 158"/>
                    <a:gd name="T10" fmla="*/ 82 w 82"/>
                    <a:gd name="T11" fmla="*/ 153 h 158"/>
                    <a:gd name="T12" fmla="*/ 82 w 82"/>
                    <a:gd name="T13" fmla="*/ 148 h 158"/>
                    <a:gd name="T14" fmla="*/ 15 w 82"/>
                    <a:gd name="T15" fmla="*/ 9 h 158"/>
                    <a:gd name="T16" fmla="*/ 15 w 82"/>
                    <a:gd name="T17" fmla="*/ 4 h 158"/>
                    <a:gd name="T18" fmla="*/ 10 w 82"/>
                    <a:gd name="T19" fmla="*/ 0 h 158"/>
                    <a:gd name="T20" fmla="*/ 5 w 82"/>
                    <a:gd name="T21" fmla="*/ 0 h 158"/>
                    <a:gd name="T22" fmla="*/ 5 w 82"/>
                    <a:gd name="T23" fmla="*/ 4 h 158"/>
                    <a:gd name="T24" fmla="*/ 0 w 82"/>
                    <a:gd name="T25" fmla="*/ 9 h 158"/>
                    <a:gd name="T26" fmla="*/ 0 w 82"/>
                    <a:gd name="T27" fmla="*/ 14 h 158"/>
                    <a:gd name="T28" fmla="*/ 62 w 82"/>
                    <a:gd name="T29" fmla="*/ 153 h 158"/>
                    <a:gd name="T30" fmla="*/ 62 w 82"/>
                    <a:gd name="T31" fmla="*/ 153 h 1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"/>
                    <a:gd name="T49" fmla="*/ 0 h 158"/>
                    <a:gd name="T50" fmla="*/ 82 w 82"/>
                    <a:gd name="T51" fmla="*/ 158 h 1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" h="158">
                      <a:moveTo>
                        <a:pt x="62" y="153"/>
                      </a:moveTo>
                      <a:lnTo>
                        <a:pt x="72" y="158"/>
                      </a:lnTo>
                      <a:lnTo>
                        <a:pt x="77" y="158"/>
                      </a:lnTo>
                      <a:lnTo>
                        <a:pt x="82" y="158"/>
                      </a:lnTo>
                      <a:lnTo>
                        <a:pt x="82" y="153"/>
                      </a:lnTo>
                      <a:lnTo>
                        <a:pt x="82" y="148"/>
                      </a:lnTo>
                      <a:lnTo>
                        <a:pt x="15" y="9"/>
                      </a:lnTo>
                      <a:lnTo>
                        <a:pt x="15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62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53267" name="Group 202"/>
            <p:cNvGrpSpPr>
              <a:grpSpLocks/>
            </p:cNvGrpSpPr>
            <p:nvPr/>
          </p:nvGrpSpPr>
          <p:grpSpPr bwMode="auto">
            <a:xfrm>
              <a:off x="4368" y="5961"/>
              <a:ext cx="499" cy="192"/>
              <a:chOff x="4368" y="5961"/>
              <a:chExt cx="499" cy="192"/>
            </a:xfrm>
          </p:grpSpPr>
          <p:grpSp>
            <p:nvGrpSpPr>
              <p:cNvPr id="53345" name="Group 203"/>
              <p:cNvGrpSpPr>
                <a:grpSpLocks/>
              </p:cNvGrpSpPr>
              <p:nvPr/>
            </p:nvGrpSpPr>
            <p:grpSpPr bwMode="auto">
              <a:xfrm>
                <a:off x="4368" y="5981"/>
                <a:ext cx="187" cy="172"/>
                <a:chOff x="4368" y="5981"/>
                <a:chExt cx="187" cy="172"/>
              </a:xfrm>
            </p:grpSpPr>
            <p:sp>
              <p:nvSpPr>
                <p:cNvPr id="53352" name="Freeform 204"/>
                <p:cNvSpPr>
                  <a:spLocks/>
                </p:cNvSpPr>
                <p:nvPr/>
              </p:nvSpPr>
              <p:spPr bwMode="auto">
                <a:xfrm>
                  <a:off x="4368" y="5981"/>
                  <a:ext cx="115" cy="172"/>
                </a:xfrm>
                <a:custGeom>
                  <a:avLst/>
                  <a:gdLst>
                    <a:gd name="T0" fmla="*/ 5 w 115"/>
                    <a:gd name="T1" fmla="*/ 158 h 172"/>
                    <a:gd name="T2" fmla="*/ 0 w 115"/>
                    <a:gd name="T3" fmla="*/ 163 h 172"/>
                    <a:gd name="T4" fmla="*/ 0 w 115"/>
                    <a:gd name="T5" fmla="*/ 167 h 172"/>
                    <a:gd name="T6" fmla="*/ 5 w 115"/>
                    <a:gd name="T7" fmla="*/ 172 h 172"/>
                    <a:gd name="T8" fmla="*/ 14 w 115"/>
                    <a:gd name="T9" fmla="*/ 172 h 172"/>
                    <a:gd name="T10" fmla="*/ 19 w 115"/>
                    <a:gd name="T11" fmla="*/ 172 h 172"/>
                    <a:gd name="T12" fmla="*/ 19 w 115"/>
                    <a:gd name="T13" fmla="*/ 172 h 172"/>
                    <a:gd name="T14" fmla="*/ 115 w 115"/>
                    <a:gd name="T15" fmla="*/ 19 h 172"/>
                    <a:gd name="T16" fmla="*/ 115 w 115"/>
                    <a:gd name="T17" fmla="*/ 14 h 172"/>
                    <a:gd name="T18" fmla="*/ 115 w 115"/>
                    <a:gd name="T19" fmla="*/ 9 h 172"/>
                    <a:gd name="T20" fmla="*/ 115 w 115"/>
                    <a:gd name="T21" fmla="*/ 4 h 172"/>
                    <a:gd name="T22" fmla="*/ 110 w 115"/>
                    <a:gd name="T23" fmla="*/ 0 h 172"/>
                    <a:gd name="T24" fmla="*/ 101 w 115"/>
                    <a:gd name="T25" fmla="*/ 0 h 172"/>
                    <a:gd name="T26" fmla="*/ 96 w 115"/>
                    <a:gd name="T27" fmla="*/ 4 h 172"/>
                    <a:gd name="T28" fmla="*/ 5 w 115"/>
                    <a:gd name="T29" fmla="*/ 158 h 172"/>
                    <a:gd name="T30" fmla="*/ 5 w 115"/>
                    <a:gd name="T31" fmla="*/ 158 h 17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172"/>
                    <a:gd name="T50" fmla="*/ 115 w 115"/>
                    <a:gd name="T51" fmla="*/ 172 h 17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172">
                      <a:moveTo>
                        <a:pt x="5" y="158"/>
                      </a:moveTo>
                      <a:lnTo>
                        <a:pt x="0" y="163"/>
                      </a:lnTo>
                      <a:lnTo>
                        <a:pt x="0" y="167"/>
                      </a:lnTo>
                      <a:lnTo>
                        <a:pt x="5" y="172"/>
                      </a:lnTo>
                      <a:lnTo>
                        <a:pt x="14" y="172"/>
                      </a:lnTo>
                      <a:lnTo>
                        <a:pt x="19" y="172"/>
                      </a:lnTo>
                      <a:lnTo>
                        <a:pt x="115" y="19"/>
                      </a:lnTo>
                      <a:lnTo>
                        <a:pt x="115" y="14"/>
                      </a:lnTo>
                      <a:lnTo>
                        <a:pt x="115" y="9"/>
                      </a:lnTo>
                      <a:lnTo>
                        <a:pt x="115" y="4"/>
                      </a:lnTo>
                      <a:lnTo>
                        <a:pt x="110" y="0"/>
                      </a:lnTo>
                      <a:lnTo>
                        <a:pt x="101" y="0"/>
                      </a:lnTo>
                      <a:lnTo>
                        <a:pt x="96" y="4"/>
                      </a:lnTo>
                      <a:lnTo>
                        <a:pt x="5" y="1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53" name="Freeform 205"/>
                <p:cNvSpPr>
                  <a:spLocks/>
                </p:cNvSpPr>
                <p:nvPr/>
              </p:nvSpPr>
              <p:spPr bwMode="auto">
                <a:xfrm>
                  <a:off x="4440" y="5981"/>
                  <a:ext cx="115" cy="172"/>
                </a:xfrm>
                <a:custGeom>
                  <a:avLst/>
                  <a:gdLst>
                    <a:gd name="T0" fmla="*/ 96 w 115"/>
                    <a:gd name="T1" fmla="*/ 172 h 172"/>
                    <a:gd name="T2" fmla="*/ 101 w 115"/>
                    <a:gd name="T3" fmla="*/ 172 h 172"/>
                    <a:gd name="T4" fmla="*/ 110 w 115"/>
                    <a:gd name="T5" fmla="*/ 172 h 172"/>
                    <a:gd name="T6" fmla="*/ 115 w 115"/>
                    <a:gd name="T7" fmla="*/ 172 h 172"/>
                    <a:gd name="T8" fmla="*/ 115 w 115"/>
                    <a:gd name="T9" fmla="*/ 167 h 172"/>
                    <a:gd name="T10" fmla="*/ 115 w 115"/>
                    <a:gd name="T11" fmla="*/ 163 h 172"/>
                    <a:gd name="T12" fmla="*/ 115 w 115"/>
                    <a:gd name="T13" fmla="*/ 158 h 172"/>
                    <a:gd name="T14" fmla="*/ 19 w 115"/>
                    <a:gd name="T15" fmla="*/ 4 h 172"/>
                    <a:gd name="T16" fmla="*/ 19 w 115"/>
                    <a:gd name="T17" fmla="*/ 0 h 172"/>
                    <a:gd name="T18" fmla="*/ 14 w 115"/>
                    <a:gd name="T19" fmla="*/ 0 h 172"/>
                    <a:gd name="T20" fmla="*/ 5 w 115"/>
                    <a:gd name="T21" fmla="*/ 4 h 172"/>
                    <a:gd name="T22" fmla="*/ 0 w 115"/>
                    <a:gd name="T23" fmla="*/ 9 h 172"/>
                    <a:gd name="T24" fmla="*/ 0 w 115"/>
                    <a:gd name="T25" fmla="*/ 14 h 172"/>
                    <a:gd name="T26" fmla="*/ 5 w 115"/>
                    <a:gd name="T27" fmla="*/ 19 h 172"/>
                    <a:gd name="T28" fmla="*/ 96 w 115"/>
                    <a:gd name="T29" fmla="*/ 172 h 172"/>
                    <a:gd name="T30" fmla="*/ 96 w 115"/>
                    <a:gd name="T31" fmla="*/ 172 h 17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172"/>
                    <a:gd name="T50" fmla="*/ 115 w 115"/>
                    <a:gd name="T51" fmla="*/ 172 h 17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172">
                      <a:moveTo>
                        <a:pt x="96" y="172"/>
                      </a:moveTo>
                      <a:lnTo>
                        <a:pt x="101" y="172"/>
                      </a:lnTo>
                      <a:lnTo>
                        <a:pt x="110" y="172"/>
                      </a:lnTo>
                      <a:lnTo>
                        <a:pt x="115" y="172"/>
                      </a:lnTo>
                      <a:lnTo>
                        <a:pt x="115" y="167"/>
                      </a:lnTo>
                      <a:lnTo>
                        <a:pt x="115" y="163"/>
                      </a:lnTo>
                      <a:lnTo>
                        <a:pt x="115" y="158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5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96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46" name="Group 206"/>
              <p:cNvGrpSpPr>
                <a:grpSpLocks/>
              </p:cNvGrpSpPr>
              <p:nvPr/>
            </p:nvGrpSpPr>
            <p:grpSpPr bwMode="auto">
              <a:xfrm>
                <a:off x="4531" y="5981"/>
                <a:ext cx="163" cy="158"/>
                <a:chOff x="4531" y="5981"/>
                <a:chExt cx="163" cy="158"/>
              </a:xfrm>
            </p:grpSpPr>
            <p:sp>
              <p:nvSpPr>
                <p:cNvPr id="53350" name="Freeform 207"/>
                <p:cNvSpPr>
                  <a:spLocks/>
                </p:cNvSpPr>
                <p:nvPr/>
              </p:nvSpPr>
              <p:spPr bwMode="auto">
                <a:xfrm>
                  <a:off x="4531" y="5981"/>
                  <a:ext cx="91" cy="158"/>
                </a:xfrm>
                <a:custGeom>
                  <a:avLst/>
                  <a:gdLst>
                    <a:gd name="T0" fmla="*/ 0 w 91"/>
                    <a:gd name="T1" fmla="*/ 148 h 158"/>
                    <a:gd name="T2" fmla="*/ 0 w 91"/>
                    <a:gd name="T3" fmla="*/ 153 h 158"/>
                    <a:gd name="T4" fmla="*/ 5 w 91"/>
                    <a:gd name="T5" fmla="*/ 158 h 158"/>
                    <a:gd name="T6" fmla="*/ 10 w 91"/>
                    <a:gd name="T7" fmla="*/ 158 h 158"/>
                    <a:gd name="T8" fmla="*/ 19 w 91"/>
                    <a:gd name="T9" fmla="*/ 158 h 158"/>
                    <a:gd name="T10" fmla="*/ 24 w 91"/>
                    <a:gd name="T11" fmla="*/ 158 h 158"/>
                    <a:gd name="T12" fmla="*/ 24 w 91"/>
                    <a:gd name="T13" fmla="*/ 153 h 158"/>
                    <a:gd name="T14" fmla="*/ 91 w 91"/>
                    <a:gd name="T15" fmla="*/ 14 h 158"/>
                    <a:gd name="T16" fmla="*/ 91 w 91"/>
                    <a:gd name="T17" fmla="*/ 9 h 158"/>
                    <a:gd name="T18" fmla="*/ 91 w 91"/>
                    <a:gd name="T19" fmla="*/ 4 h 158"/>
                    <a:gd name="T20" fmla="*/ 82 w 91"/>
                    <a:gd name="T21" fmla="*/ 0 h 158"/>
                    <a:gd name="T22" fmla="*/ 77 w 91"/>
                    <a:gd name="T23" fmla="*/ 0 h 158"/>
                    <a:gd name="T24" fmla="*/ 72 w 91"/>
                    <a:gd name="T25" fmla="*/ 4 h 158"/>
                    <a:gd name="T26" fmla="*/ 72 w 91"/>
                    <a:gd name="T27" fmla="*/ 9 h 158"/>
                    <a:gd name="T28" fmla="*/ 0 w 91"/>
                    <a:gd name="T29" fmla="*/ 148 h 158"/>
                    <a:gd name="T30" fmla="*/ 0 w 91"/>
                    <a:gd name="T31" fmla="*/ 148 h 1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1"/>
                    <a:gd name="T49" fmla="*/ 0 h 158"/>
                    <a:gd name="T50" fmla="*/ 91 w 91"/>
                    <a:gd name="T51" fmla="*/ 158 h 1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1" h="158">
                      <a:moveTo>
                        <a:pt x="0" y="148"/>
                      </a:moveTo>
                      <a:lnTo>
                        <a:pt x="0" y="153"/>
                      </a:lnTo>
                      <a:lnTo>
                        <a:pt x="5" y="158"/>
                      </a:lnTo>
                      <a:lnTo>
                        <a:pt x="10" y="158"/>
                      </a:lnTo>
                      <a:lnTo>
                        <a:pt x="19" y="158"/>
                      </a:lnTo>
                      <a:lnTo>
                        <a:pt x="24" y="158"/>
                      </a:lnTo>
                      <a:lnTo>
                        <a:pt x="24" y="153"/>
                      </a:lnTo>
                      <a:lnTo>
                        <a:pt x="91" y="14"/>
                      </a:lnTo>
                      <a:lnTo>
                        <a:pt x="91" y="9"/>
                      </a:lnTo>
                      <a:lnTo>
                        <a:pt x="91" y="4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2" y="4"/>
                      </a:lnTo>
                      <a:lnTo>
                        <a:pt x="72" y="9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51" name="Freeform 208"/>
                <p:cNvSpPr>
                  <a:spLocks/>
                </p:cNvSpPr>
                <p:nvPr/>
              </p:nvSpPr>
              <p:spPr bwMode="auto">
                <a:xfrm>
                  <a:off x="4603" y="5981"/>
                  <a:ext cx="91" cy="158"/>
                </a:xfrm>
                <a:custGeom>
                  <a:avLst/>
                  <a:gdLst>
                    <a:gd name="T0" fmla="*/ 72 w 91"/>
                    <a:gd name="T1" fmla="*/ 158 h 158"/>
                    <a:gd name="T2" fmla="*/ 77 w 91"/>
                    <a:gd name="T3" fmla="*/ 158 h 158"/>
                    <a:gd name="T4" fmla="*/ 82 w 91"/>
                    <a:gd name="T5" fmla="*/ 158 h 158"/>
                    <a:gd name="T6" fmla="*/ 91 w 91"/>
                    <a:gd name="T7" fmla="*/ 158 h 158"/>
                    <a:gd name="T8" fmla="*/ 91 w 91"/>
                    <a:gd name="T9" fmla="*/ 153 h 158"/>
                    <a:gd name="T10" fmla="*/ 91 w 91"/>
                    <a:gd name="T11" fmla="*/ 148 h 158"/>
                    <a:gd name="T12" fmla="*/ 91 w 91"/>
                    <a:gd name="T13" fmla="*/ 143 h 158"/>
                    <a:gd name="T14" fmla="*/ 19 w 91"/>
                    <a:gd name="T15" fmla="*/ 4 h 158"/>
                    <a:gd name="T16" fmla="*/ 10 w 91"/>
                    <a:gd name="T17" fmla="*/ 0 h 158"/>
                    <a:gd name="T18" fmla="*/ 5 w 91"/>
                    <a:gd name="T19" fmla="*/ 0 h 158"/>
                    <a:gd name="T20" fmla="*/ 0 w 91"/>
                    <a:gd name="T21" fmla="*/ 4 h 158"/>
                    <a:gd name="T22" fmla="*/ 0 w 91"/>
                    <a:gd name="T23" fmla="*/ 9 h 158"/>
                    <a:gd name="T24" fmla="*/ 0 w 91"/>
                    <a:gd name="T25" fmla="*/ 14 h 158"/>
                    <a:gd name="T26" fmla="*/ 0 w 91"/>
                    <a:gd name="T27" fmla="*/ 19 h 158"/>
                    <a:gd name="T28" fmla="*/ 72 w 91"/>
                    <a:gd name="T29" fmla="*/ 158 h 158"/>
                    <a:gd name="T30" fmla="*/ 72 w 91"/>
                    <a:gd name="T31" fmla="*/ 158 h 1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1"/>
                    <a:gd name="T49" fmla="*/ 0 h 158"/>
                    <a:gd name="T50" fmla="*/ 91 w 91"/>
                    <a:gd name="T51" fmla="*/ 158 h 1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1" h="158">
                      <a:moveTo>
                        <a:pt x="72" y="158"/>
                      </a:moveTo>
                      <a:lnTo>
                        <a:pt x="77" y="158"/>
                      </a:lnTo>
                      <a:lnTo>
                        <a:pt x="82" y="158"/>
                      </a:lnTo>
                      <a:lnTo>
                        <a:pt x="91" y="158"/>
                      </a:lnTo>
                      <a:lnTo>
                        <a:pt x="91" y="153"/>
                      </a:lnTo>
                      <a:lnTo>
                        <a:pt x="91" y="148"/>
                      </a:lnTo>
                      <a:lnTo>
                        <a:pt x="91" y="143"/>
                      </a:lnTo>
                      <a:lnTo>
                        <a:pt x="19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72" y="1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47" name="Group 209"/>
              <p:cNvGrpSpPr>
                <a:grpSpLocks/>
              </p:cNvGrpSpPr>
              <p:nvPr/>
            </p:nvGrpSpPr>
            <p:grpSpPr bwMode="auto">
              <a:xfrm>
                <a:off x="4694" y="5961"/>
                <a:ext cx="173" cy="178"/>
                <a:chOff x="4694" y="5961"/>
                <a:chExt cx="173" cy="178"/>
              </a:xfrm>
            </p:grpSpPr>
            <p:sp>
              <p:nvSpPr>
                <p:cNvPr id="53348" name="Freeform 210"/>
                <p:cNvSpPr>
                  <a:spLocks/>
                </p:cNvSpPr>
                <p:nvPr/>
              </p:nvSpPr>
              <p:spPr bwMode="auto">
                <a:xfrm>
                  <a:off x="4694" y="5961"/>
                  <a:ext cx="101" cy="178"/>
                </a:xfrm>
                <a:custGeom>
                  <a:avLst/>
                  <a:gdLst>
                    <a:gd name="T0" fmla="*/ 5 w 101"/>
                    <a:gd name="T1" fmla="*/ 163 h 178"/>
                    <a:gd name="T2" fmla="*/ 0 w 101"/>
                    <a:gd name="T3" fmla="*/ 168 h 178"/>
                    <a:gd name="T4" fmla="*/ 0 w 101"/>
                    <a:gd name="T5" fmla="*/ 173 h 178"/>
                    <a:gd name="T6" fmla="*/ 5 w 101"/>
                    <a:gd name="T7" fmla="*/ 178 h 178"/>
                    <a:gd name="T8" fmla="*/ 5 w 101"/>
                    <a:gd name="T9" fmla="*/ 178 h 178"/>
                    <a:gd name="T10" fmla="*/ 10 w 101"/>
                    <a:gd name="T11" fmla="*/ 178 h 178"/>
                    <a:gd name="T12" fmla="*/ 14 w 101"/>
                    <a:gd name="T13" fmla="*/ 178 h 178"/>
                    <a:gd name="T14" fmla="*/ 101 w 101"/>
                    <a:gd name="T15" fmla="*/ 20 h 178"/>
                    <a:gd name="T16" fmla="*/ 101 w 101"/>
                    <a:gd name="T17" fmla="*/ 15 h 178"/>
                    <a:gd name="T18" fmla="*/ 101 w 101"/>
                    <a:gd name="T19" fmla="*/ 10 h 178"/>
                    <a:gd name="T20" fmla="*/ 101 w 101"/>
                    <a:gd name="T21" fmla="*/ 5 h 178"/>
                    <a:gd name="T22" fmla="*/ 101 w 101"/>
                    <a:gd name="T23" fmla="*/ 0 h 178"/>
                    <a:gd name="T24" fmla="*/ 96 w 101"/>
                    <a:gd name="T25" fmla="*/ 0 h 178"/>
                    <a:gd name="T26" fmla="*/ 86 w 101"/>
                    <a:gd name="T27" fmla="*/ 5 h 178"/>
                    <a:gd name="T28" fmla="*/ 5 w 101"/>
                    <a:gd name="T29" fmla="*/ 163 h 178"/>
                    <a:gd name="T30" fmla="*/ 5 w 101"/>
                    <a:gd name="T31" fmla="*/ 163 h 17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1"/>
                    <a:gd name="T49" fmla="*/ 0 h 178"/>
                    <a:gd name="T50" fmla="*/ 101 w 101"/>
                    <a:gd name="T51" fmla="*/ 178 h 17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1" h="178">
                      <a:moveTo>
                        <a:pt x="5" y="163"/>
                      </a:moveTo>
                      <a:lnTo>
                        <a:pt x="0" y="168"/>
                      </a:lnTo>
                      <a:lnTo>
                        <a:pt x="0" y="173"/>
                      </a:lnTo>
                      <a:lnTo>
                        <a:pt x="5" y="178"/>
                      </a:lnTo>
                      <a:lnTo>
                        <a:pt x="10" y="178"/>
                      </a:lnTo>
                      <a:lnTo>
                        <a:pt x="14" y="178"/>
                      </a:lnTo>
                      <a:lnTo>
                        <a:pt x="101" y="20"/>
                      </a:lnTo>
                      <a:lnTo>
                        <a:pt x="101" y="15"/>
                      </a:lnTo>
                      <a:lnTo>
                        <a:pt x="101" y="10"/>
                      </a:lnTo>
                      <a:lnTo>
                        <a:pt x="101" y="5"/>
                      </a:lnTo>
                      <a:lnTo>
                        <a:pt x="101" y="0"/>
                      </a:lnTo>
                      <a:lnTo>
                        <a:pt x="96" y="0"/>
                      </a:lnTo>
                      <a:lnTo>
                        <a:pt x="86" y="5"/>
                      </a:lnTo>
                      <a:lnTo>
                        <a:pt x="5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49" name="Freeform 211"/>
                <p:cNvSpPr>
                  <a:spLocks/>
                </p:cNvSpPr>
                <p:nvPr/>
              </p:nvSpPr>
              <p:spPr bwMode="auto">
                <a:xfrm>
                  <a:off x="4766" y="5961"/>
                  <a:ext cx="101" cy="178"/>
                </a:xfrm>
                <a:custGeom>
                  <a:avLst/>
                  <a:gdLst>
                    <a:gd name="T0" fmla="*/ 86 w 101"/>
                    <a:gd name="T1" fmla="*/ 178 h 178"/>
                    <a:gd name="T2" fmla="*/ 96 w 101"/>
                    <a:gd name="T3" fmla="*/ 178 h 178"/>
                    <a:gd name="T4" fmla="*/ 101 w 101"/>
                    <a:gd name="T5" fmla="*/ 178 h 178"/>
                    <a:gd name="T6" fmla="*/ 101 w 101"/>
                    <a:gd name="T7" fmla="*/ 178 h 178"/>
                    <a:gd name="T8" fmla="*/ 101 w 101"/>
                    <a:gd name="T9" fmla="*/ 173 h 178"/>
                    <a:gd name="T10" fmla="*/ 101 w 101"/>
                    <a:gd name="T11" fmla="*/ 168 h 178"/>
                    <a:gd name="T12" fmla="*/ 101 w 101"/>
                    <a:gd name="T13" fmla="*/ 163 h 178"/>
                    <a:gd name="T14" fmla="*/ 14 w 101"/>
                    <a:gd name="T15" fmla="*/ 5 h 178"/>
                    <a:gd name="T16" fmla="*/ 10 w 101"/>
                    <a:gd name="T17" fmla="*/ 0 h 178"/>
                    <a:gd name="T18" fmla="*/ 5 w 101"/>
                    <a:gd name="T19" fmla="*/ 0 h 178"/>
                    <a:gd name="T20" fmla="*/ 5 w 101"/>
                    <a:gd name="T21" fmla="*/ 5 h 178"/>
                    <a:gd name="T22" fmla="*/ 0 w 101"/>
                    <a:gd name="T23" fmla="*/ 10 h 178"/>
                    <a:gd name="T24" fmla="*/ 0 w 101"/>
                    <a:gd name="T25" fmla="*/ 15 h 178"/>
                    <a:gd name="T26" fmla="*/ 5 w 101"/>
                    <a:gd name="T27" fmla="*/ 20 h 178"/>
                    <a:gd name="T28" fmla="*/ 86 w 101"/>
                    <a:gd name="T29" fmla="*/ 178 h 178"/>
                    <a:gd name="T30" fmla="*/ 86 w 101"/>
                    <a:gd name="T31" fmla="*/ 178 h 17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1"/>
                    <a:gd name="T49" fmla="*/ 0 h 178"/>
                    <a:gd name="T50" fmla="*/ 101 w 101"/>
                    <a:gd name="T51" fmla="*/ 178 h 17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1" h="178">
                      <a:moveTo>
                        <a:pt x="86" y="178"/>
                      </a:moveTo>
                      <a:lnTo>
                        <a:pt x="96" y="178"/>
                      </a:lnTo>
                      <a:lnTo>
                        <a:pt x="101" y="178"/>
                      </a:lnTo>
                      <a:lnTo>
                        <a:pt x="101" y="173"/>
                      </a:lnTo>
                      <a:lnTo>
                        <a:pt x="101" y="168"/>
                      </a:lnTo>
                      <a:lnTo>
                        <a:pt x="101" y="163"/>
                      </a:ln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20"/>
                      </a:lnTo>
                      <a:lnTo>
                        <a:pt x="86" y="1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53268" name="Freeform 212"/>
            <p:cNvSpPr>
              <a:spLocks/>
            </p:cNvSpPr>
            <p:nvPr/>
          </p:nvSpPr>
          <p:spPr bwMode="auto">
            <a:xfrm>
              <a:off x="3749" y="6134"/>
              <a:ext cx="24" cy="590"/>
            </a:xfrm>
            <a:custGeom>
              <a:avLst/>
              <a:gdLst>
                <a:gd name="T0" fmla="*/ 20 w 24"/>
                <a:gd name="T1" fmla="*/ 10 h 590"/>
                <a:gd name="T2" fmla="*/ 20 w 24"/>
                <a:gd name="T3" fmla="*/ 5 h 590"/>
                <a:gd name="T4" fmla="*/ 15 w 24"/>
                <a:gd name="T5" fmla="*/ 0 h 590"/>
                <a:gd name="T6" fmla="*/ 15 w 24"/>
                <a:gd name="T7" fmla="*/ 0 h 590"/>
                <a:gd name="T8" fmla="*/ 10 w 24"/>
                <a:gd name="T9" fmla="*/ 5 h 590"/>
                <a:gd name="T10" fmla="*/ 0 w 24"/>
                <a:gd name="T11" fmla="*/ 10 h 590"/>
                <a:gd name="T12" fmla="*/ 0 w 24"/>
                <a:gd name="T13" fmla="*/ 14 h 590"/>
                <a:gd name="T14" fmla="*/ 10 w 24"/>
                <a:gd name="T15" fmla="*/ 585 h 590"/>
                <a:gd name="T16" fmla="*/ 15 w 24"/>
                <a:gd name="T17" fmla="*/ 590 h 590"/>
                <a:gd name="T18" fmla="*/ 15 w 24"/>
                <a:gd name="T19" fmla="*/ 590 h 590"/>
                <a:gd name="T20" fmla="*/ 20 w 24"/>
                <a:gd name="T21" fmla="*/ 590 h 590"/>
                <a:gd name="T22" fmla="*/ 24 w 24"/>
                <a:gd name="T23" fmla="*/ 590 h 590"/>
                <a:gd name="T24" fmla="*/ 24 w 24"/>
                <a:gd name="T25" fmla="*/ 585 h 590"/>
                <a:gd name="T26" fmla="*/ 24 w 24"/>
                <a:gd name="T27" fmla="*/ 580 h 590"/>
                <a:gd name="T28" fmla="*/ 20 w 24"/>
                <a:gd name="T29" fmla="*/ 10 h 590"/>
                <a:gd name="T30" fmla="*/ 20 w 24"/>
                <a:gd name="T31" fmla="*/ 10 h 5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590"/>
                <a:gd name="T50" fmla="*/ 24 w 24"/>
                <a:gd name="T51" fmla="*/ 590 h 5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590">
                  <a:moveTo>
                    <a:pt x="20" y="10"/>
                  </a:moveTo>
                  <a:lnTo>
                    <a:pt x="20" y="5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585"/>
                  </a:lnTo>
                  <a:lnTo>
                    <a:pt x="15" y="590"/>
                  </a:lnTo>
                  <a:lnTo>
                    <a:pt x="20" y="590"/>
                  </a:lnTo>
                  <a:lnTo>
                    <a:pt x="24" y="590"/>
                  </a:lnTo>
                  <a:lnTo>
                    <a:pt x="24" y="585"/>
                  </a:lnTo>
                  <a:lnTo>
                    <a:pt x="24" y="58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69" name="Freeform 213"/>
            <p:cNvSpPr>
              <a:spLocks/>
            </p:cNvSpPr>
            <p:nvPr/>
          </p:nvSpPr>
          <p:spPr bwMode="auto">
            <a:xfrm>
              <a:off x="4368" y="6134"/>
              <a:ext cx="19" cy="590"/>
            </a:xfrm>
            <a:custGeom>
              <a:avLst/>
              <a:gdLst>
                <a:gd name="T0" fmla="*/ 19 w 19"/>
                <a:gd name="T1" fmla="*/ 14 h 590"/>
                <a:gd name="T2" fmla="*/ 19 w 19"/>
                <a:gd name="T3" fmla="*/ 10 h 590"/>
                <a:gd name="T4" fmla="*/ 19 w 19"/>
                <a:gd name="T5" fmla="*/ 5 h 590"/>
                <a:gd name="T6" fmla="*/ 19 w 19"/>
                <a:gd name="T7" fmla="*/ 0 h 590"/>
                <a:gd name="T8" fmla="*/ 14 w 19"/>
                <a:gd name="T9" fmla="*/ 0 h 590"/>
                <a:gd name="T10" fmla="*/ 5 w 19"/>
                <a:gd name="T11" fmla="*/ 5 h 590"/>
                <a:gd name="T12" fmla="*/ 0 w 19"/>
                <a:gd name="T13" fmla="*/ 10 h 590"/>
                <a:gd name="T14" fmla="*/ 0 w 19"/>
                <a:gd name="T15" fmla="*/ 580 h 590"/>
                <a:gd name="T16" fmla="*/ 0 w 19"/>
                <a:gd name="T17" fmla="*/ 585 h 590"/>
                <a:gd name="T18" fmla="*/ 5 w 19"/>
                <a:gd name="T19" fmla="*/ 590 h 590"/>
                <a:gd name="T20" fmla="*/ 14 w 19"/>
                <a:gd name="T21" fmla="*/ 590 h 590"/>
                <a:gd name="T22" fmla="*/ 19 w 19"/>
                <a:gd name="T23" fmla="*/ 590 h 590"/>
                <a:gd name="T24" fmla="*/ 19 w 19"/>
                <a:gd name="T25" fmla="*/ 590 h 590"/>
                <a:gd name="T26" fmla="*/ 19 w 19"/>
                <a:gd name="T27" fmla="*/ 585 h 590"/>
                <a:gd name="T28" fmla="*/ 19 w 19"/>
                <a:gd name="T29" fmla="*/ 14 h 590"/>
                <a:gd name="T30" fmla="*/ 19 w 19"/>
                <a:gd name="T31" fmla="*/ 14 h 5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590"/>
                <a:gd name="T50" fmla="*/ 19 w 19"/>
                <a:gd name="T51" fmla="*/ 590 h 5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590">
                  <a:moveTo>
                    <a:pt x="19" y="14"/>
                  </a:moveTo>
                  <a:lnTo>
                    <a:pt x="19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580"/>
                  </a:lnTo>
                  <a:lnTo>
                    <a:pt x="0" y="585"/>
                  </a:lnTo>
                  <a:lnTo>
                    <a:pt x="5" y="590"/>
                  </a:lnTo>
                  <a:lnTo>
                    <a:pt x="14" y="590"/>
                  </a:lnTo>
                  <a:lnTo>
                    <a:pt x="19" y="590"/>
                  </a:lnTo>
                  <a:lnTo>
                    <a:pt x="19" y="585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3270" name="Group 214"/>
            <p:cNvGrpSpPr>
              <a:grpSpLocks/>
            </p:cNvGrpSpPr>
            <p:nvPr/>
          </p:nvGrpSpPr>
          <p:grpSpPr bwMode="auto">
            <a:xfrm>
              <a:off x="3164" y="6134"/>
              <a:ext cx="264" cy="427"/>
              <a:chOff x="3164" y="6134"/>
              <a:chExt cx="264" cy="427"/>
            </a:xfrm>
          </p:grpSpPr>
          <p:sp>
            <p:nvSpPr>
              <p:cNvPr id="53340" name="Freeform 215"/>
              <p:cNvSpPr>
                <a:spLocks/>
              </p:cNvSpPr>
              <p:nvPr/>
            </p:nvSpPr>
            <p:spPr bwMode="auto">
              <a:xfrm>
                <a:off x="3289" y="6134"/>
                <a:ext cx="19" cy="360"/>
              </a:xfrm>
              <a:custGeom>
                <a:avLst/>
                <a:gdLst>
                  <a:gd name="T0" fmla="*/ 19 w 19"/>
                  <a:gd name="T1" fmla="*/ 14 h 360"/>
                  <a:gd name="T2" fmla="*/ 19 w 19"/>
                  <a:gd name="T3" fmla="*/ 10 h 360"/>
                  <a:gd name="T4" fmla="*/ 19 w 19"/>
                  <a:gd name="T5" fmla="*/ 5 h 360"/>
                  <a:gd name="T6" fmla="*/ 19 w 19"/>
                  <a:gd name="T7" fmla="*/ 0 h 360"/>
                  <a:gd name="T8" fmla="*/ 14 w 19"/>
                  <a:gd name="T9" fmla="*/ 0 h 360"/>
                  <a:gd name="T10" fmla="*/ 5 w 19"/>
                  <a:gd name="T11" fmla="*/ 5 h 360"/>
                  <a:gd name="T12" fmla="*/ 0 w 19"/>
                  <a:gd name="T13" fmla="*/ 10 h 360"/>
                  <a:gd name="T14" fmla="*/ 0 w 19"/>
                  <a:gd name="T15" fmla="*/ 350 h 360"/>
                  <a:gd name="T16" fmla="*/ 0 w 19"/>
                  <a:gd name="T17" fmla="*/ 355 h 360"/>
                  <a:gd name="T18" fmla="*/ 5 w 19"/>
                  <a:gd name="T19" fmla="*/ 360 h 360"/>
                  <a:gd name="T20" fmla="*/ 14 w 19"/>
                  <a:gd name="T21" fmla="*/ 360 h 360"/>
                  <a:gd name="T22" fmla="*/ 19 w 19"/>
                  <a:gd name="T23" fmla="*/ 360 h 360"/>
                  <a:gd name="T24" fmla="*/ 19 w 19"/>
                  <a:gd name="T25" fmla="*/ 360 h 360"/>
                  <a:gd name="T26" fmla="*/ 19 w 19"/>
                  <a:gd name="T27" fmla="*/ 355 h 360"/>
                  <a:gd name="T28" fmla="*/ 19 w 19"/>
                  <a:gd name="T29" fmla="*/ 14 h 360"/>
                  <a:gd name="T30" fmla="*/ 19 w 19"/>
                  <a:gd name="T31" fmla="*/ 14 h 3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360"/>
                  <a:gd name="T50" fmla="*/ 19 w 19"/>
                  <a:gd name="T51" fmla="*/ 360 h 3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360">
                    <a:moveTo>
                      <a:pt x="19" y="14"/>
                    </a:moveTo>
                    <a:lnTo>
                      <a:pt x="19" y="10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350"/>
                    </a:lnTo>
                    <a:lnTo>
                      <a:pt x="0" y="355"/>
                    </a:lnTo>
                    <a:lnTo>
                      <a:pt x="5" y="360"/>
                    </a:lnTo>
                    <a:lnTo>
                      <a:pt x="14" y="360"/>
                    </a:lnTo>
                    <a:lnTo>
                      <a:pt x="19" y="360"/>
                    </a:lnTo>
                    <a:lnTo>
                      <a:pt x="19" y="355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3341" name="Group 216"/>
              <p:cNvGrpSpPr>
                <a:grpSpLocks/>
              </p:cNvGrpSpPr>
              <p:nvPr/>
            </p:nvGrpSpPr>
            <p:grpSpPr bwMode="auto">
              <a:xfrm>
                <a:off x="3164" y="6475"/>
                <a:ext cx="264" cy="86"/>
                <a:chOff x="3164" y="6475"/>
                <a:chExt cx="264" cy="86"/>
              </a:xfrm>
            </p:grpSpPr>
            <p:sp>
              <p:nvSpPr>
                <p:cNvPr id="53342" name="Freeform 217"/>
                <p:cNvSpPr>
                  <a:spLocks/>
                </p:cNvSpPr>
                <p:nvPr/>
              </p:nvSpPr>
              <p:spPr bwMode="auto">
                <a:xfrm>
                  <a:off x="3164" y="6475"/>
                  <a:ext cx="264" cy="19"/>
                </a:xfrm>
                <a:custGeom>
                  <a:avLst/>
                  <a:gdLst>
                    <a:gd name="T0" fmla="*/ 20 w 264"/>
                    <a:gd name="T1" fmla="*/ 0 h 19"/>
                    <a:gd name="T2" fmla="*/ 10 w 264"/>
                    <a:gd name="T3" fmla="*/ 0 h 19"/>
                    <a:gd name="T4" fmla="*/ 5 w 264"/>
                    <a:gd name="T5" fmla="*/ 4 h 19"/>
                    <a:gd name="T6" fmla="*/ 0 w 264"/>
                    <a:gd name="T7" fmla="*/ 9 h 19"/>
                    <a:gd name="T8" fmla="*/ 0 w 264"/>
                    <a:gd name="T9" fmla="*/ 14 h 19"/>
                    <a:gd name="T10" fmla="*/ 5 w 264"/>
                    <a:gd name="T11" fmla="*/ 19 h 19"/>
                    <a:gd name="T12" fmla="*/ 10 w 264"/>
                    <a:gd name="T13" fmla="*/ 19 h 19"/>
                    <a:gd name="T14" fmla="*/ 259 w 264"/>
                    <a:gd name="T15" fmla="*/ 19 h 19"/>
                    <a:gd name="T16" fmla="*/ 264 w 264"/>
                    <a:gd name="T17" fmla="*/ 19 h 19"/>
                    <a:gd name="T18" fmla="*/ 264 w 264"/>
                    <a:gd name="T19" fmla="*/ 19 h 19"/>
                    <a:gd name="T20" fmla="*/ 264 w 264"/>
                    <a:gd name="T21" fmla="*/ 14 h 19"/>
                    <a:gd name="T22" fmla="*/ 264 w 264"/>
                    <a:gd name="T23" fmla="*/ 9 h 19"/>
                    <a:gd name="T24" fmla="*/ 264 w 264"/>
                    <a:gd name="T25" fmla="*/ 4 h 19"/>
                    <a:gd name="T26" fmla="*/ 264 w 264"/>
                    <a:gd name="T27" fmla="*/ 0 h 19"/>
                    <a:gd name="T28" fmla="*/ 20 w 264"/>
                    <a:gd name="T29" fmla="*/ 0 h 19"/>
                    <a:gd name="T30" fmla="*/ 20 w 264"/>
                    <a:gd name="T31" fmla="*/ 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4"/>
                    <a:gd name="T49" fmla="*/ 0 h 19"/>
                    <a:gd name="T50" fmla="*/ 264 w 26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4" h="19">
                      <a:moveTo>
                        <a:pt x="20" y="0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259" y="19"/>
                      </a:lnTo>
                      <a:lnTo>
                        <a:pt x="264" y="19"/>
                      </a:lnTo>
                      <a:lnTo>
                        <a:pt x="264" y="14"/>
                      </a:lnTo>
                      <a:lnTo>
                        <a:pt x="264" y="9"/>
                      </a:lnTo>
                      <a:lnTo>
                        <a:pt x="264" y="4"/>
                      </a:lnTo>
                      <a:lnTo>
                        <a:pt x="264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43" name="Freeform 218"/>
                <p:cNvSpPr>
                  <a:spLocks/>
                </p:cNvSpPr>
                <p:nvPr/>
              </p:nvSpPr>
              <p:spPr bwMode="auto">
                <a:xfrm>
                  <a:off x="3217" y="6508"/>
                  <a:ext cx="187" cy="19"/>
                </a:xfrm>
                <a:custGeom>
                  <a:avLst/>
                  <a:gdLst>
                    <a:gd name="T0" fmla="*/ 19 w 187"/>
                    <a:gd name="T1" fmla="*/ 0 h 19"/>
                    <a:gd name="T2" fmla="*/ 15 w 187"/>
                    <a:gd name="T3" fmla="*/ 0 h 19"/>
                    <a:gd name="T4" fmla="*/ 5 w 187"/>
                    <a:gd name="T5" fmla="*/ 5 h 19"/>
                    <a:gd name="T6" fmla="*/ 0 w 187"/>
                    <a:gd name="T7" fmla="*/ 10 h 19"/>
                    <a:gd name="T8" fmla="*/ 0 w 187"/>
                    <a:gd name="T9" fmla="*/ 14 h 19"/>
                    <a:gd name="T10" fmla="*/ 5 w 187"/>
                    <a:gd name="T11" fmla="*/ 19 h 19"/>
                    <a:gd name="T12" fmla="*/ 15 w 187"/>
                    <a:gd name="T13" fmla="*/ 19 h 19"/>
                    <a:gd name="T14" fmla="*/ 173 w 187"/>
                    <a:gd name="T15" fmla="*/ 19 h 19"/>
                    <a:gd name="T16" fmla="*/ 182 w 187"/>
                    <a:gd name="T17" fmla="*/ 19 h 19"/>
                    <a:gd name="T18" fmla="*/ 187 w 187"/>
                    <a:gd name="T19" fmla="*/ 19 h 19"/>
                    <a:gd name="T20" fmla="*/ 187 w 187"/>
                    <a:gd name="T21" fmla="*/ 14 h 19"/>
                    <a:gd name="T22" fmla="*/ 187 w 187"/>
                    <a:gd name="T23" fmla="*/ 10 h 19"/>
                    <a:gd name="T24" fmla="*/ 187 w 187"/>
                    <a:gd name="T25" fmla="*/ 5 h 19"/>
                    <a:gd name="T26" fmla="*/ 182 w 187"/>
                    <a:gd name="T27" fmla="*/ 0 h 19"/>
                    <a:gd name="T28" fmla="*/ 19 w 187"/>
                    <a:gd name="T29" fmla="*/ 0 h 19"/>
                    <a:gd name="T30" fmla="*/ 19 w 187"/>
                    <a:gd name="T31" fmla="*/ 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7"/>
                    <a:gd name="T49" fmla="*/ 0 h 19"/>
                    <a:gd name="T50" fmla="*/ 187 w 187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7" h="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15" y="19"/>
                      </a:lnTo>
                      <a:lnTo>
                        <a:pt x="173" y="19"/>
                      </a:lnTo>
                      <a:lnTo>
                        <a:pt x="182" y="19"/>
                      </a:lnTo>
                      <a:lnTo>
                        <a:pt x="187" y="19"/>
                      </a:lnTo>
                      <a:lnTo>
                        <a:pt x="187" y="14"/>
                      </a:lnTo>
                      <a:lnTo>
                        <a:pt x="187" y="10"/>
                      </a:lnTo>
                      <a:lnTo>
                        <a:pt x="187" y="5"/>
                      </a:lnTo>
                      <a:lnTo>
                        <a:pt x="182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44" name="Freeform 219"/>
                <p:cNvSpPr>
                  <a:spLocks/>
                </p:cNvSpPr>
                <p:nvPr/>
              </p:nvSpPr>
              <p:spPr bwMode="auto">
                <a:xfrm>
                  <a:off x="3260" y="6542"/>
                  <a:ext cx="82" cy="19"/>
                </a:xfrm>
                <a:custGeom>
                  <a:avLst/>
                  <a:gdLst>
                    <a:gd name="T0" fmla="*/ 10 w 82"/>
                    <a:gd name="T1" fmla="*/ 0 h 19"/>
                    <a:gd name="T2" fmla="*/ 5 w 82"/>
                    <a:gd name="T3" fmla="*/ 0 h 19"/>
                    <a:gd name="T4" fmla="*/ 0 w 82"/>
                    <a:gd name="T5" fmla="*/ 4 h 19"/>
                    <a:gd name="T6" fmla="*/ 0 w 82"/>
                    <a:gd name="T7" fmla="*/ 9 h 19"/>
                    <a:gd name="T8" fmla="*/ 0 w 82"/>
                    <a:gd name="T9" fmla="*/ 14 h 19"/>
                    <a:gd name="T10" fmla="*/ 0 w 82"/>
                    <a:gd name="T11" fmla="*/ 19 h 19"/>
                    <a:gd name="T12" fmla="*/ 5 w 82"/>
                    <a:gd name="T13" fmla="*/ 19 h 19"/>
                    <a:gd name="T14" fmla="*/ 72 w 82"/>
                    <a:gd name="T15" fmla="*/ 19 h 19"/>
                    <a:gd name="T16" fmla="*/ 77 w 82"/>
                    <a:gd name="T17" fmla="*/ 19 h 19"/>
                    <a:gd name="T18" fmla="*/ 82 w 82"/>
                    <a:gd name="T19" fmla="*/ 19 h 19"/>
                    <a:gd name="T20" fmla="*/ 82 w 82"/>
                    <a:gd name="T21" fmla="*/ 14 h 19"/>
                    <a:gd name="T22" fmla="*/ 82 w 82"/>
                    <a:gd name="T23" fmla="*/ 9 h 19"/>
                    <a:gd name="T24" fmla="*/ 82 w 82"/>
                    <a:gd name="T25" fmla="*/ 4 h 19"/>
                    <a:gd name="T26" fmla="*/ 77 w 82"/>
                    <a:gd name="T27" fmla="*/ 0 h 19"/>
                    <a:gd name="T28" fmla="*/ 10 w 82"/>
                    <a:gd name="T29" fmla="*/ 0 h 19"/>
                    <a:gd name="T30" fmla="*/ 10 w 82"/>
                    <a:gd name="T31" fmla="*/ 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"/>
                    <a:gd name="T49" fmla="*/ 0 h 19"/>
                    <a:gd name="T50" fmla="*/ 82 w 82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" h="19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72" y="19"/>
                      </a:lnTo>
                      <a:lnTo>
                        <a:pt x="77" y="19"/>
                      </a:lnTo>
                      <a:lnTo>
                        <a:pt x="82" y="19"/>
                      </a:lnTo>
                      <a:lnTo>
                        <a:pt x="82" y="14"/>
                      </a:lnTo>
                      <a:lnTo>
                        <a:pt x="82" y="9"/>
                      </a:lnTo>
                      <a:lnTo>
                        <a:pt x="82" y="4"/>
                      </a:lnTo>
                      <a:lnTo>
                        <a:pt x="7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53271" name="Rectangle 220"/>
            <p:cNvSpPr>
              <a:spLocks noChangeArrowheads="1"/>
            </p:cNvSpPr>
            <p:nvPr/>
          </p:nvSpPr>
          <p:spPr bwMode="auto">
            <a:xfrm>
              <a:off x="2915" y="6700"/>
              <a:ext cx="1021" cy="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53272" name="Rectangle 221"/>
            <p:cNvSpPr>
              <a:spLocks noChangeArrowheads="1"/>
            </p:cNvSpPr>
            <p:nvPr/>
          </p:nvSpPr>
          <p:spPr bwMode="auto">
            <a:xfrm>
              <a:off x="4186" y="6700"/>
              <a:ext cx="1016" cy="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53273" name="Freeform 222"/>
            <p:cNvSpPr>
              <a:spLocks/>
            </p:cNvSpPr>
            <p:nvPr/>
          </p:nvSpPr>
          <p:spPr bwMode="auto">
            <a:xfrm>
              <a:off x="3951" y="6614"/>
              <a:ext cx="125" cy="115"/>
            </a:xfrm>
            <a:custGeom>
              <a:avLst/>
              <a:gdLst>
                <a:gd name="T0" fmla="*/ 0 w 125"/>
                <a:gd name="T1" fmla="*/ 91 h 115"/>
                <a:gd name="T2" fmla="*/ 14 w 125"/>
                <a:gd name="T3" fmla="*/ 115 h 115"/>
                <a:gd name="T4" fmla="*/ 125 w 125"/>
                <a:gd name="T5" fmla="*/ 24 h 115"/>
                <a:gd name="T6" fmla="*/ 101 w 125"/>
                <a:gd name="T7" fmla="*/ 0 h 115"/>
                <a:gd name="T8" fmla="*/ 0 w 125"/>
                <a:gd name="T9" fmla="*/ 91 h 115"/>
                <a:gd name="T10" fmla="*/ 0 w 125"/>
                <a:gd name="T11" fmla="*/ 91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115"/>
                <a:gd name="T20" fmla="*/ 125 w 125"/>
                <a:gd name="T21" fmla="*/ 115 h 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115">
                  <a:moveTo>
                    <a:pt x="0" y="91"/>
                  </a:moveTo>
                  <a:lnTo>
                    <a:pt x="14" y="115"/>
                  </a:lnTo>
                  <a:lnTo>
                    <a:pt x="125" y="24"/>
                  </a:lnTo>
                  <a:lnTo>
                    <a:pt x="101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74" name="Freeform 223"/>
            <p:cNvSpPr>
              <a:spLocks/>
            </p:cNvSpPr>
            <p:nvPr/>
          </p:nvSpPr>
          <p:spPr bwMode="auto">
            <a:xfrm>
              <a:off x="4076" y="6705"/>
              <a:ext cx="119" cy="110"/>
            </a:xfrm>
            <a:custGeom>
              <a:avLst/>
              <a:gdLst>
                <a:gd name="T0" fmla="*/ 0 w 119"/>
                <a:gd name="T1" fmla="*/ 86 h 110"/>
                <a:gd name="T2" fmla="*/ 19 w 119"/>
                <a:gd name="T3" fmla="*/ 110 h 110"/>
                <a:gd name="T4" fmla="*/ 119 w 119"/>
                <a:gd name="T5" fmla="*/ 24 h 110"/>
                <a:gd name="T6" fmla="*/ 100 w 119"/>
                <a:gd name="T7" fmla="*/ 0 h 110"/>
                <a:gd name="T8" fmla="*/ 0 w 119"/>
                <a:gd name="T9" fmla="*/ 86 h 110"/>
                <a:gd name="T10" fmla="*/ 0 w 119"/>
                <a:gd name="T11" fmla="*/ 86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110"/>
                <a:gd name="T20" fmla="*/ 119 w 119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110">
                  <a:moveTo>
                    <a:pt x="0" y="86"/>
                  </a:moveTo>
                  <a:lnTo>
                    <a:pt x="19" y="110"/>
                  </a:lnTo>
                  <a:lnTo>
                    <a:pt x="119" y="24"/>
                  </a:lnTo>
                  <a:lnTo>
                    <a:pt x="10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75" name="Freeform 224"/>
            <p:cNvSpPr>
              <a:spLocks/>
            </p:cNvSpPr>
            <p:nvPr/>
          </p:nvSpPr>
          <p:spPr bwMode="auto">
            <a:xfrm>
              <a:off x="4052" y="6614"/>
              <a:ext cx="124" cy="115"/>
            </a:xfrm>
            <a:custGeom>
              <a:avLst/>
              <a:gdLst>
                <a:gd name="T0" fmla="*/ 0 w 124"/>
                <a:gd name="T1" fmla="*/ 91 h 115"/>
                <a:gd name="T2" fmla="*/ 24 w 124"/>
                <a:gd name="T3" fmla="*/ 115 h 115"/>
                <a:gd name="T4" fmla="*/ 124 w 124"/>
                <a:gd name="T5" fmla="*/ 24 h 115"/>
                <a:gd name="T6" fmla="*/ 105 w 124"/>
                <a:gd name="T7" fmla="*/ 0 h 115"/>
                <a:gd name="T8" fmla="*/ 0 w 124"/>
                <a:gd name="T9" fmla="*/ 91 h 115"/>
                <a:gd name="T10" fmla="*/ 0 w 124"/>
                <a:gd name="T11" fmla="*/ 91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15"/>
                <a:gd name="T20" fmla="*/ 124 w 124"/>
                <a:gd name="T21" fmla="*/ 115 h 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15">
                  <a:moveTo>
                    <a:pt x="0" y="91"/>
                  </a:moveTo>
                  <a:lnTo>
                    <a:pt x="24" y="115"/>
                  </a:lnTo>
                  <a:lnTo>
                    <a:pt x="124" y="24"/>
                  </a:lnTo>
                  <a:lnTo>
                    <a:pt x="105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76" name="Freeform 225"/>
            <p:cNvSpPr>
              <a:spLocks/>
            </p:cNvSpPr>
            <p:nvPr/>
          </p:nvSpPr>
          <p:spPr bwMode="auto">
            <a:xfrm>
              <a:off x="3975" y="6695"/>
              <a:ext cx="125" cy="110"/>
            </a:xfrm>
            <a:custGeom>
              <a:avLst/>
              <a:gdLst>
                <a:gd name="T0" fmla="*/ 0 w 125"/>
                <a:gd name="T1" fmla="*/ 86 h 110"/>
                <a:gd name="T2" fmla="*/ 14 w 125"/>
                <a:gd name="T3" fmla="*/ 110 h 110"/>
                <a:gd name="T4" fmla="*/ 125 w 125"/>
                <a:gd name="T5" fmla="*/ 24 h 110"/>
                <a:gd name="T6" fmla="*/ 101 w 125"/>
                <a:gd name="T7" fmla="*/ 0 h 110"/>
                <a:gd name="T8" fmla="*/ 0 w 125"/>
                <a:gd name="T9" fmla="*/ 86 h 110"/>
                <a:gd name="T10" fmla="*/ 0 w 125"/>
                <a:gd name="T11" fmla="*/ 86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110"/>
                <a:gd name="T20" fmla="*/ 125 w 125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110">
                  <a:moveTo>
                    <a:pt x="0" y="86"/>
                  </a:moveTo>
                  <a:lnTo>
                    <a:pt x="14" y="110"/>
                  </a:lnTo>
                  <a:lnTo>
                    <a:pt x="125" y="24"/>
                  </a:lnTo>
                  <a:lnTo>
                    <a:pt x="101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77" name="Freeform 226"/>
            <p:cNvSpPr>
              <a:spLocks/>
            </p:cNvSpPr>
            <p:nvPr/>
          </p:nvSpPr>
          <p:spPr bwMode="auto">
            <a:xfrm>
              <a:off x="3140" y="5923"/>
              <a:ext cx="811" cy="19"/>
            </a:xfrm>
            <a:custGeom>
              <a:avLst/>
              <a:gdLst>
                <a:gd name="T0" fmla="*/ 10 w 811"/>
                <a:gd name="T1" fmla="*/ 0 h 19"/>
                <a:gd name="T2" fmla="*/ 5 w 811"/>
                <a:gd name="T3" fmla="*/ 0 h 19"/>
                <a:gd name="T4" fmla="*/ 0 w 811"/>
                <a:gd name="T5" fmla="*/ 5 h 19"/>
                <a:gd name="T6" fmla="*/ 0 w 811"/>
                <a:gd name="T7" fmla="*/ 10 h 19"/>
                <a:gd name="T8" fmla="*/ 0 w 811"/>
                <a:gd name="T9" fmla="*/ 14 h 19"/>
                <a:gd name="T10" fmla="*/ 0 w 811"/>
                <a:gd name="T11" fmla="*/ 19 h 19"/>
                <a:gd name="T12" fmla="*/ 5 w 811"/>
                <a:gd name="T13" fmla="*/ 19 h 19"/>
                <a:gd name="T14" fmla="*/ 796 w 811"/>
                <a:gd name="T15" fmla="*/ 19 h 19"/>
                <a:gd name="T16" fmla="*/ 801 w 811"/>
                <a:gd name="T17" fmla="*/ 19 h 19"/>
                <a:gd name="T18" fmla="*/ 811 w 811"/>
                <a:gd name="T19" fmla="*/ 19 h 19"/>
                <a:gd name="T20" fmla="*/ 811 w 811"/>
                <a:gd name="T21" fmla="*/ 14 h 19"/>
                <a:gd name="T22" fmla="*/ 811 w 811"/>
                <a:gd name="T23" fmla="*/ 10 h 19"/>
                <a:gd name="T24" fmla="*/ 811 w 811"/>
                <a:gd name="T25" fmla="*/ 5 h 19"/>
                <a:gd name="T26" fmla="*/ 801 w 811"/>
                <a:gd name="T27" fmla="*/ 0 h 19"/>
                <a:gd name="T28" fmla="*/ 10 w 811"/>
                <a:gd name="T29" fmla="*/ 0 h 19"/>
                <a:gd name="T30" fmla="*/ 10 w 811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1"/>
                <a:gd name="T49" fmla="*/ 0 h 19"/>
                <a:gd name="T50" fmla="*/ 811 w 811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1" h="19">
                  <a:moveTo>
                    <a:pt x="10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796" y="19"/>
                  </a:lnTo>
                  <a:lnTo>
                    <a:pt x="801" y="19"/>
                  </a:lnTo>
                  <a:lnTo>
                    <a:pt x="811" y="19"/>
                  </a:lnTo>
                  <a:lnTo>
                    <a:pt x="811" y="14"/>
                  </a:lnTo>
                  <a:lnTo>
                    <a:pt x="811" y="10"/>
                  </a:lnTo>
                  <a:lnTo>
                    <a:pt x="811" y="5"/>
                  </a:lnTo>
                  <a:lnTo>
                    <a:pt x="80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78" name="Freeform 227"/>
            <p:cNvSpPr>
              <a:spLocks/>
            </p:cNvSpPr>
            <p:nvPr/>
          </p:nvSpPr>
          <p:spPr bwMode="auto">
            <a:xfrm>
              <a:off x="3116" y="5966"/>
              <a:ext cx="816" cy="19"/>
            </a:xfrm>
            <a:custGeom>
              <a:avLst/>
              <a:gdLst>
                <a:gd name="T0" fmla="*/ 20 w 816"/>
                <a:gd name="T1" fmla="*/ 0 h 19"/>
                <a:gd name="T2" fmla="*/ 10 w 816"/>
                <a:gd name="T3" fmla="*/ 0 h 19"/>
                <a:gd name="T4" fmla="*/ 5 w 816"/>
                <a:gd name="T5" fmla="*/ 5 h 19"/>
                <a:gd name="T6" fmla="*/ 0 w 816"/>
                <a:gd name="T7" fmla="*/ 10 h 19"/>
                <a:gd name="T8" fmla="*/ 0 w 816"/>
                <a:gd name="T9" fmla="*/ 15 h 19"/>
                <a:gd name="T10" fmla="*/ 5 w 816"/>
                <a:gd name="T11" fmla="*/ 19 h 19"/>
                <a:gd name="T12" fmla="*/ 10 w 816"/>
                <a:gd name="T13" fmla="*/ 19 h 19"/>
                <a:gd name="T14" fmla="*/ 811 w 816"/>
                <a:gd name="T15" fmla="*/ 19 h 19"/>
                <a:gd name="T16" fmla="*/ 816 w 816"/>
                <a:gd name="T17" fmla="*/ 19 h 19"/>
                <a:gd name="T18" fmla="*/ 816 w 816"/>
                <a:gd name="T19" fmla="*/ 19 h 19"/>
                <a:gd name="T20" fmla="*/ 816 w 816"/>
                <a:gd name="T21" fmla="*/ 15 h 19"/>
                <a:gd name="T22" fmla="*/ 816 w 816"/>
                <a:gd name="T23" fmla="*/ 10 h 19"/>
                <a:gd name="T24" fmla="*/ 816 w 816"/>
                <a:gd name="T25" fmla="*/ 5 h 19"/>
                <a:gd name="T26" fmla="*/ 816 w 816"/>
                <a:gd name="T27" fmla="*/ 0 h 19"/>
                <a:gd name="T28" fmla="*/ 20 w 816"/>
                <a:gd name="T29" fmla="*/ 0 h 19"/>
                <a:gd name="T30" fmla="*/ 20 w 816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6"/>
                <a:gd name="T49" fmla="*/ 0 h 19"/>
                <a:gd name="T50" fmla="*/ 816 w 816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6" h="19">
                  <a:moveTo>
                    <a:pt x="2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811" y="19"/>
                  </a:lnTo>
                  <a:lnTo>
                    <a:pt x="816" y="19"/>
                  </a:lnTo>
                  <a:lnTo>
                    <a:pt x="816" y="15"/>
                  </a:lnTo>
                  <a:lnTo>
                    <a:pt x="816" y="10"/>
                  </a:lnTo>
                  <a:lnTo>
                    <a:pt x="816" y="5"/>
                  </a:lnTo>
                  <a:lnTo>
                    <a:pt x="8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79" name="Freeform 228"/>
            <p:cNvSpPr>
              <a:spLocks/>
            </p:cNvSpPr>
            <p:nvPr/>
          </p:nvSpPr>
          <p:spPr bwMode="auto">
            <a:xfrm>
              <a:off x="4219" y="5909"/>
              <a:ext cx="811" cy="19"/>
            </a:xfrm>
            <a:custGeom>
              <a:avLst/>
              <a:gdLst>
                <a:gd name="T0" fmla="*/ 10 w 811"/>
                <a:gd name="T1" fmla="*/ 0 h 19"/>
                <a:gd name="T2" fmla="*/ 5 w 811"/>
                <a:gd name="T3" fmla="*/ 0 h 19"/>
                <a:gd name="T4" fmla="*/ 0 w 811"/>
                <a:gd name="T5" fmla="*/ 4 h 19"/>
                <a:gd name="T6" fmla="*/ 0 w 811"/>
                <a:gd name="T7" fmla="*/ 9 h 19"/>
                <a:gd name="T8" fmla="*/ 0 w 811"/>
                <a:gd name="T9" fmla="*/ 14 h 19"/>
                <a:gd name="T10" fmla="*/ 0 w 811"/>
                <a:gd name="T11" fmla="*/ 19 h 19"/>
                <a:gd name="T12" fmla="*/ 5 w 811"/>
                <a:gd name="T13" fmla="*/ 19 h 19"/>
                <a:gd name="T14" fmla="*/ 796 w 811"/>
                <a:gd name="T15" fmla="*/ 19 h 19"/>
                <a:gd name="T16" fmla="*/ 801 w 811"/>
                <a:gd name="T17" fmla="*/ 19 h 19"/>
                <a:gd name="T18" fmla="*/ 811 w 811"/>
                <a:gd name="T19" fmla="*/ 19 h 19"/>
                <a:gd name="T20" fmla="*/ 811 w 811"/>
                <a:gd name="T21" fmla="*/ 14 h 19"/>
                <a:gd name="T22" fmla="*/ 811 w 811"/>
                <a:gd name="T23" fmla="*/ 9 h 19"/>
                <a:gd name="T24" fmla="*/ 811 w 811"/>
                <a:gd name="T25" fmla="*/ 4 h 19"/>
                <a:gd name="T26" fmla="*/ 801 w 811"/>
                <a:gd name="T27" fmla="*/ 0 h 19"/>
                <a:gd name="T28" fmla="*/ 10 w 811"/>
                <a:gd name="T29" fmla="*/ 0 h 19"/>
                <a:gd name="T30" fmla="*/ 10 w 811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1"/>
                <a:gd name="T49" fmla="*/ 0 h 19"/>
                <a:gd name="T50" fmla="*/ 811 w 811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1" h="19">
                  <a:moveTo>
                    <a:pt x="10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796" y="19"/>
                  </a:lnTo>
                  <a:lnTo>
                    <a:pt x="801" y="19"/>
                  </a:lnTo>
                  <a:lnTo>
                    <a:pt x="811" y="19"/>
                  </a:lnTo>
                  <a:lnTo>
                    <a:pt x="811" y="14"/>
                  </a:lnTo>
                  <a:lnTo>
                    <a:pt x="811" y="9"/>
                  </a:lnTo>
                  <a:lnTo>
                    <a:pt x="811" y="4"/>
                  </a:lnTo>
                  <a:lnTo>
                    <a:pt x="80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80" name="Freeform 229"/>
            <p:cNvSpPr>
              <a:spLocks/>
            </p:cNvSpPr>
            <p:nvPr/>
          </p:nvSpPr>
          <p:spPr bwMode="auto">
            <a:xfrm>
              <a:off x="4219" y="5947"/>
              <a:ext cx="811" cy="19"/>
            </a:xfrm>
            <a:custGeom>
              <a:avLst/>
              <a:gdLst>
                <a:gd name="T0" fmla="*/ 10 w 811"/>
                <a:gd name="T1" fmla="*/ 0 h 19"/>
                <a:gd name="T2" fmla="*/ 5 w 811"/>
                <a:gd name="T3" fmla="*/ 0 h 19"/>
                <a:gd name="T4" fmla="*/ 0 w 811"/>
                <a:gd name="T5" fmla="*/ 5 h 19"/>
                <a:gd name="T6" fmla="*/ 0 w 811"/>
                <a:gd name="T7" fmla="*/ 10 h 19"/>
                <a:gd name="T8" fmla="*/ 0 w 811"/>
                <a:gd name="T9" fmla="*/ 14 h 19"/>
                <a:gd name="T10" fmla="*/ 0 w 811"/>
                <a:gd name="T11" fmla="*/ 19 h 19"/>
                <a:gd name="T12" fmla="*/ 5 w 811"/>
                <a:gd name="T13" fmla="*/ 19 h 19"/>
                <a:gd name="T14" fmla="*/ 796 w 811"/>
                <a:gd name="T15" fmla="*/ 19 h 19"/>
                <a:gd name="T16" fmla="*/ 801 w 811"/>
                <a:gd name="T17" fmla="*/ 19 h 19"/>
                <a:gd name="T18" fmla="*/ 811 w 811"/>
                <a:gd name="T19" fmla="*/ 19 h 19"/>
                <a:gd name="T20" fmla="*/ 811 w 811"/>
                <a:gd name="T21" fmla="*/ 14 h 19"/>
                <a:gd name="T22" fmla="*/ 811 w 811"/>
                <a:gd name="T23" fmla="*/ 10 h 19"/>
                <a:gd name="T24" fmla="*/ 811 w 811"/>
                <a:gd name="T25" fmla="*/ 5 h 19"/>
                <a:gd name="T26" fmla="*/ 801 w 811"/>
                <a:gd name="T27" fmla="*/ 0 h 19"/>
                <a:gd name="T28" fmla="*/ 10 w 811"/>
                <a:gd name="T29" fmla="*/ 0 h 19"/>
                <a:gd name="T30" fmla="*/ 10 w 811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1"/>
                <a:gd name="T49" fmla="*/ 0 h 19"/>
                <a:gd name="T50" fmla="*/ 811 w 811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1" h="19">
                  <a:moveTo>
                    <a:pt x="10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796" y="19"/>
                  </a:lnTo>
                  <a:lnTo>
                    <a:pt x="801" y="19"/>
                  </a:lnTo>
                  <a:lnTo>
                    <a:pt x="811" y="19"/>
                  </a:lnTo>
                  <a:lnTo>
                    <a:pt x="811" y="14"/>
                  </a:lnTo>
                  <a:lnTo>
                    <a:pt x="811" y="10"/>
                  </a:lnTo>
                  <a:lnTo>
                    <a:pt x="811" y="5"/>
                  </a:lnTo>
                  <a:lnTo>
                    <a:pt x="80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3281" name="Group 230"/>
            <p:cNvGrpSpPr>
              <a:grpSpLocks/>
            </p:cNvGrpSpPr>
            <p:nvPr/>
          </p:nvGrpSpPr>
          <p:grpSpPr bwMode="auto">
            <a:xfrm>
              <a:off x="3327" y="6307"/>
              <a:ext cx="384" cy="100"/>
              <a:chOff x="3327" y="6307"/>
              <a:chExt cx="384" cy="100"/>
            </a:xfrm>
          </p:grpSpPr>
          <p:sp>
            <p:nvSpPr>
              <p:cNvPr id="53338" name="Line 231"/>
              <p:cNvSpPr>
                <a:spLocks noChangeShapeType="1"/>
              </p:cNvSpPr>
              <p:nvPr/>
            </p:nvSpPr>
            <p:spPr bwMode="auto">
              <a:xfrm>
                <a:off x="3327" y="6345"/>
                <a:ext cx="269" cy="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39" name="Freeform 232"/>
              <p:cNvSpPr>
                <a:spLocks/>
              </p:cNvSpPr>
              <p:nvPr/>
            </p:nvSpPr>
            <p:spPr bwMode="auto">
              <a:xfrm>
                <a:off x="3601" y="6307"/>
                <a:ext cx="110" cy="100"/>
              </a:xfrm>
              <a:custGeom>
                <a:avLst/>
                <a:gdLst>
                  <a:gd name="T0" fmla="*/ 0 w 110"/>
                  <a:gd name="T1" fmla="*/ 100 h 100"/>
                  <a:gd name="T2" fmla="*/ 110 w 110"/>
                  <a:gd name="T3" fmla="*/ 48 h 100"/>
                  <a:gd name="T4" fmla="*/ 0 w 110"/>
                  <a:gd name="T5" fmla="*/ 0 h 100"/>
                  <a:gd name="T6" fmla="*/ 0 w 110"/>
                  <a:gd name="T7" fmla="*/ 100 h 100"/>
                  <a:gd name="T8" fmla="*/ 0 w 110"/>
                  <a:gd name="T9" fmla="*/ 10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00"/>
                  <a:gd name="T17" fmla="*/ 110 w 110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00">
                    <a:moveTo>
                      <a:pt x="0" y="100"/>
                    </a:moveTo>
                    <a:lnTo>
                      <a:pt x="110" y="48"/>
                    </a:lnTo>
                    <a:lnTo>
                      <a:pt x="0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82" name="Group 233"/>
            <p:cNvGrpSpPr>
              <a:grpSpLocks/>
            </p:cNvGrpSpPr>
            <p:nvPr/>
          </p:nvGrpSpPr>
          <p:grpSpPr bwMode="auto">
            <a:xfrm>
              <a:off x="4430" y="6287"/>
              <a:ext cx="355" cy="101"/>
              <a:chOff x="4430" y="6287"/>
              <a:chExt cx="355" cy="101"/>
            </a:xfrm>
          </p:grpSpPr>
          <p:sp>
            <p:nvSpPr>
              <p:cNvPr id="53336" name="Line 234"/>
              <p:cNvSpPr>
                <a:spLocks noChangeShapeType="1"/>
              </p:cNvSpPr>
              <p:nvPr/>
            </p:nvSpPr>
            <p:spPr bwMode="auto">
              <a:xfrm flipH="1">
                <a:off x="4507" y="6326"/>
                <a:ext cx="278" cy="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37" name="Freeform 235"/>
              <p:cNvSpPr>
                <a:spLocks/>
              </p:cNvSpPr>
              <p:nvPr/>
            </p:nvSpPr>
            <p:spPr bwMode="auto">
              <a:xfrm>
                <a:off x="4430" y="6287"/>
                <a:ext cx="101" cy="101"/>
              </a:xfrm>
              <a:custGeom>
                <a:avLst/>
                <a:gdLst>
                  <a:gd name="T0" fmla="*/ 101 w 101"/>
                  <a:gd name="T1" fmla="*/ 0 h 101"/>
                  <a:gd name="T2" fmla="*/ 0 w 101"/>
                  <a:gd name="T3" fmla="*/ 48 h 101"/>
                  <a:gd name="T4" fmla="*/ 101 w 101"/>
                  <a:gd name="T5" fmla="*/ 101 h 101"/>
                  <a:gd name="T6" fmla="*/ 101 w 101"/>
                  <a:gd name="T7" fmla="*/ 0 h 101"/>
                  <a:gd name="T8" fmla="*/ 101 w 101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01"/>
                  <a:gd name="T17" fmla="*/ 101 w 101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01">
                    <a:moveTo>
                      <a:pt x="101" y="0"/>
                    </a:moveTo>
                    <a:lnTo>
                      <a:pt x="0" y="48"/>
                    </a:lnTo>
                    <a:lnTo>
                      <a:pt x="101" y="10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83" name="Group 236"/>
            <p:cNvGrpSpPr>
              <a:grpSpLocks/>
            </p:cNvGrpSpPr>
            <p:nvPr/>
          </p:nvGrpSpPr>
          <p:grpSpPr bwMode="auto">
            <a:xfrm>
              <a:off x="5778" y="4743"/>
              <a:ext cx="527" cy="1007"/>
              <a:chOff x="5778" y="4743"/>
              <a:chExt cx="527" cy="1007"/>
            </a:xfrm>
          </p:grpSpPr>
          <p:sp>
            <p:nvSpPr>
              <p:cNvPr id="53328" name="Freeform 237"/>
              <p:cNvSpPr>
                <a:spLocks/>
              </p:cNvSpPr>
              <p:nvPr/>
            </p:nvSpPr>
            <p:spPr bwMode="auto">
              <a:xfrm>
                <a:off x="5778" y="5659"/>
                <a:ext cx="48" cy="91"/>
              </a:xfrm>
              <a:custGeom>
                <a:avLst/>
                <a:gdLst>
                  <a:gd name="T0" fmla="*/ 0 w 48"/>
                  <a:gd name="T1" fmla="*/ 82 h 91"/>
                  <a:gd name="T2" fmla="*/ 0 w 48"/>
                  <a:gd name="T3" fmla="*/ 87 h 91"/>
                  <a:gd name="T4" fmla="*/ 0 w 48"/>
                  <a:gd name="T5" fmla="*/ 91 h 91"/>
                  <a:gd name="T6" fmla="*/ 5 w 48"/>
                  <a:gd name="T7" fmla="*/ 91 h 91"/>
                  <a:gd name="T8" fmla="*/ 9 w 48"/>
                  <a:gd name="T9" fmla="*/ 91 h 91"/>
                  <a:gd name="T10" fmla="*/ 19 w 48"/>
                  <a:gd name="T11" fmla="*/ 91 h 91"/>
                  <a:gd name="T12" fmla="*/ 19 w 48"/>
                  <a:gd name="T13" fmla="*/ 87 h 91"/>
                  <a:gd name="T14" fmla="*/ 48 w 48"/>
                  <a:gd name="T15" fmla="*/ 15 h 91"/>
                  <a:gd name="T16" fmla="*/ 48 w 48"/>
                  <a:gd name="T17" fmla="*/ 10 h 91"/>
                  <a:gd name="T18" fmla="*/ 48 w 48"/>
                  <a:gd name="T19" fmla="*/ 5 h 91"/>
                  <a:gd name="T20" fmla="*/ 48 w 48"/>
                  <a:gd name="T21" fmla="*/ 0 h 91"/>
                  <a:gd name="T22" fmla="*/ 43 w 48"/>
                  <a:gd name="T23" fmla="*/ 0 h 91"/>
                  <a:gd name="T24" fmla="*/ 33 w 48"/>
                  <a:gd name="T25" fmla="*/ 5 h 91"/>
                  <a:gd name="T26" fmla="*/ 29 w 48"/>
                  <a:gd name="T27" fmla="*/ 10 h 91"/>
                  <a:gd name="T28" fmla="*/ 0 w 48"/>
                  <a:gd name="T29" fmla="*/ 82 h 91"/>
                  <a:gd name="T30" fmla="*/ 0 w 48"/>
                  <a:gd name="T31" fmla="*/ 82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"/>
                  <a:gd name="T49" fmla="*/ 0 h 91"/>
                  <a:gd name="T50" fmla="*/ 48 w 48"/>
                  <a:gd name="T51" fmla="*/ 91 h 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" h="91">
                    <a:moveTo>
                      <a:pt x="0" y="82"/>
                    </a:moveTo>
                    <a:lnTo>
                      <a:pt x="0" y="87"/>
                    </a:lnTo>
                    <a:lnTo>
                      <a:pt x="0" y="91"/>
                    </a:lnTo>
                    <a:lnTo>
                      <a:pt x="5" y="91"/>
                    </a:lnTo>
                    <a:lnTo>
                      <a:pt x="9" y="91"/>
                    </a:lnTo>
                    <a:lnTo>
                      <a:pt x="19" y="91"/>
                    </a:lnTo>
                    <a:lnTo>
                      <a:pt x="19" y="87"/>
                    </a:lnTo>
                    <a:lnTo>
                      <a:pt x="48" y="15"/>
                    </a:lnTo>
                    <a:lnTo>
                      <a:pt x="48" y="10"/>
                    </a:lnTo>
                    <a:lnTo>
                      <a:pt x="48" y="5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3" y="5"/>
                    </a:lnTo>
                    <a:lnTo>
                      <a:pt x="29" y="1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29" name="Freeform 238"/>
              <p:cNvSpPr>
                <a:spLocks/>
              </p:cNvSpPr>
              <p:nvPr/>
            </p:nvSpPr>
            <p:spPr bwMode="auto">
              <a:xfrm>
                <a:off x="5850" y="5520"/>
                <a:ext cx="48" cy="87"/>
              </a:xfrm>
              <a:custGeom>
                <a:avLst/>
                <a:gdLst>
                  <a:gd name="T0" fmla="*/ 0 w 48"/>
                  <a:gd name="T1" fmla="*/ 72 h 87"/>
                  <a:gd name="T2" fmla="*/ 0 w 48"/>
                  <a:gd name="T3" fmla="*/ 77 h 87"/>
                  <a:gd name="T4" fmla="*/ 0 w 48"/>
                  <a:gd name="T5" fmla="*/ 82 h 87"/>
                  <a:gd name="T6" fmla="*/ 0 w 48"/>
                  <a:gd name="T7" fmla="*/ 87 h 87"/>
                  <a:gd name="T8" fmla="*/ 5 w 48"/>
                  <a:gd name="T9" fmla="*/ 87 h 87"/>
                  <a:gd name="T10" fmla="*/ 9 w 48"/>
                  <a:gd name="T11" fmla="*/ 87 h 87"/>
                  <a:gd name="T12" fmla="*/ 19 w 48"/>
                  <a:gd name="T13" fmla="*/ 87 h 87"/>
                  <a:gd name="T14" fmla="*/ 48 w 48"/>
                  <a:gd name="T15" fmla="*/ 19 h 87"/>
                  <a:gd name="T16" fmla="*/ 48 w 48"/>
                  <a:gd name="T17" fmla="*/ 15 h 87"/>
                  <a:gd name="T18" fmla="*/ 48 w 48"/>
                  <a:gd name="T19" fmla="*/ 10 h 87"/>
                  <a:gd name="T20" fmla="*/ 48 w 48"/>
                  <a:gd name="T21" fmla="*/ 5 h 87"/>
                  <a:gd name="T22" fmla="*/ 48 w 48"/>
                  <a:gd name="T23" fmla="*/ 0 h 87"/>
                  <a:gd name="T24" fmla="*/ 43 w 48"/>
                  <a:gd name="T25" fmla="*/ 0 h 87"/>
                  <a:gd name="T26" fmla="*/ 33 w 48"/>
                  <a:gd name="T27" fmla="*/ 5 h 87"/>
                  <a:gd name="T28" fmla="*/ 0 w 48"/>
                  <a:gd name="T29" fmla="*/ 72 h 87"/>
                  <a:gd name="T30" fmla="*/ 0 w 48"/>
                  <a:gd name="T31" fmla="*/ 72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"/>
                  <a:gd name="T49" fmla="*/ 0 h 87"/>
                  <a:gd name="T50" fmla="*/ 48 w 48"/>
                  <a:gd name="T51" fmla="*/ 87 h 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" h="87">
                    <a:moveTo>
                      <a:pt x="0" y="72"/>
                    </a:moveTo>
                    <a:lnTo>
                      <a:pt x="0" y="77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5" y="87"/>
                    </a:lnTo>
                    <a:lnTo>
                      <a:pt x="9" y="87"/>
                    </a:lnTo>
                    <a:lnTo>
                      <a:pt x="19" y="87"/>
                    </a:lnTo>
                    <a:lnTo>
                      <a:pt x="48" y="19"/>
                    </a:lnTo>
                    <a:lnTo>
                      <a:pt x="48" y="15"/>
                    </a:lnTo>
                    <a:lnTo>
                      <a:pt x="48" y="10"/>
                    </a:lnTo>
                    <a:lnTo>
                      <a:pt x="48" y="5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3" y="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30" name="Freeform 239"/>
              <p:cNvSpPr>
                <a:spLocks/>
              </p:cNvSpPr>
              <p:nvPr/>
            </p:nvSpPr>
            <p:spPr bwMode="auto">
              <a:xfrm>
                <a:off x="5917" y="5376"/>
                <a:ext cx="53" cy="91"/>
              </a:xfrm>
              <a:custGeom>
                <a:avLst/>
                <a:gdLst>
                  <a:gd name="T0" fmla="*/ 5 w 53"/>
                  <a:gd name="T1" fmla="*/ 77 h 91"/>
                  <a:gd name="T2" fmla="*/ 0 w 53"/>
                  <a:gd name="T3" fmla="*/ 82 h 91"/>
                  <a:gd name="T4" fmla="*/ 0 w 53"/>
                  <a:gd name="T5" fmla="*/ 87 h 91"/>
                  <a:gd name="T6" fmla="*/ 5 w 53"/>
                  <a:gd name="T7" fmla="*/ 91 h 91"/>
                  <a:gd name="T8" fmla="*/ 5 w 53"/>
                  <a:gd name="T9" fmla="*/ 91 h 91"/>
                  <a:gd name="T10" fmla="*/ 9 w 53"/>
                  <a:gd name="T11" fmla="*/ 91 h 91"/>
                  <a:gd name="T12" fmla="*/ 14 w 53"/>
                  <a:gd name="T13" fmla="*/ 91 h 91"/>
                  <a:gd name="T14" fmla="*/ 53 w 53"/>
                  <a:gd name="T15" fmla="*/ 20 h 91"/>
                  <a:gd name="T16" fmla="*/ 53 w 53"/>
                  <a:gd name="T17" fmla="*/ 15 h 91"/>
                  <a:gd name="T18" fmla="*/ 53 w 53"/>
                  <a:gd name="T19" fmla="*/ 10 h 91"/>
                  <a:gd name="T20" fmla="*/ 53 w 53"/>
                  <a:gd name="T21" fmla="*/ 5 h 91"/>
                  <a:gd name="T22" fmla="*/ 53 w 53"/>
                  <a:gd name="T23" fmla="*/ 0 h 91"/>
                  <a:gd name="T24" fmla="*/ 48 w 53"/>
                  <a:gd name="T25" fmla="*/ 0 h 91"/>
                  <a:gd name="T26" fmla="*/ 38 w 53"/>
                  <a:gd name="T27" fmla="*/ 5 h 91"/>
                  <a:gd name="T28" fmla="*/ 5 w 53"/>
                  <a:gd name="T29" fmla="*/ 77 h 91"/>
                  <a:gd name="T30" fmla="*/ 5 w 53"/>
                  <a:gd name="T31" fmla="*/ 77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91"/>
                  <a:gd name="T50" fmla="*/ 53 w 53"/>
                  <a:gd name="T51" fmla="*/ 91 h 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91">
                    <a:moveTo>
                      <a:pt x="5" y="77"/>
                    </a:moveTo>
                    <a:lnTo>
                      <a:pt x="0" y="82"/>
                    </a:lnTo>
                    <a:lnTo>
                      <a:pt x="0" y="87"/>
                    </a:lnTo>
                    <a:lnTo>
                      <a:pt x="5" y="91"/>
                    </a:lnTo>
                    <a:lnTo>
                      <a:pt x="9" y="91"/>
                    </a:lnTo>
                    <a:lnTo>
                      <a:pt x="14" y="91"/>
                    </a:lnTo>
                    <a:lnTo>
                      <a:pt x="53" y="20"/>
                    </a:lnTo>
                    <a:lnTo>
                      <a:pt x="53" y="15"/>
                    </a:lnTo>
                    <a:lnTo>
                      <a:pt x="53" y="10"/>
                    </a:lnTo>
                    <a:lnTo>
                      <a:pt x="53" y="5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38" y="5"/>
                    </a:lnTo>
                    <a:lnTo>
                      <a:pt x="5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31" name="Freeform 240"/>
              <p:cNvSpPr>
                <a:spLocks/>
              </p:cNvSpPr>
              <p:nvPr/>
            </p:nvSpPr>
            <p:spPr bwMode="auto">
              <a:xfrm>
                <a:off x="5989" y="5237"/>
                <a:ext cx="53" cy="91"/>
              </a:xfrm>
              <a:custGeom>
                <a:avLst/>
                <a:gdLst>
                  <a:gd name="T0" fmla="*/ 0 w 53"/>
                  <a:gd name="T1" fmla="*/ 82 h 91"/>
                  <a:gd name="T2" fmla="*/ 0 w 53"/>
                  <a:gd name="T3" fmla="*/ 87 h 91"/>
                  <a:gd name="T4" fmla="*/ 5 w 53"/>
                  <a:gd name="T5" fmla="*/ 91 h 91"/>
                  <a:gd name="T6" fmla="*/ 5 w 53"/>
                  <a:gd name="T7" fmla="*/ 91 h 91"/>
                  <a:gd name="T8" fmla="*/ 9 w 53"/>
                  <a:gd name="T9" fmla="*/ 91 h 91"/>
                  <a:gd name="T10" fmla="*/ 14 w 53"/>
                  <a:gd name="T11" fmla="*/ 91 h 91"/>
                  <a:gd name="T12" fmla="*/ 14 w 53"/>
                  <a:gd name="T13" fmla="*/ 87 h 91"/>
                  <a:gd name="T14" fmla="*/ 53 w 53"/>
                  <a:gd name="T15" fmla="*/ 15 h 91"/>
                  <a:gd name="T16" fmla="*/ 53 w 53"/>
                  <a:gd name="T17" fmla="*/ 10 h 91"/>
                  <a:gd name="T18" fmla="*/ 53 w 53"/>
                  <a:gd name="T19" fmla="*/ 5 h 91"/>
                  <a:gd name="T20" fmla="*/ 48 w 53"/>
                  <a:gd name="T21" fmla="*/ 0 h 91"/>
                  <a:gd name="T22" fmla="*/ 38 w 53"/>
                  <a:gd name="T23" fmla="*/ 0 h 91"/>
                  <a:gd name="T24" fmla="*/ 33 w 53"/>
                  <a:gd name="T25" fmla="*/ 5 h 91"/>
                  <a:gd name="T26" fmla="*/ 29 w 53"/>
                  <a:gd name="T27" fmla="*/ 10 h 91"/>
                  <a:gd name="T28" fmla="*/ 0 w 53"/>
                  <a:gd name="T29" fmla="*/ 82 h 91"/>
                  <a:gd name="T30" fmla="*/ 0 w 53"/>
                  <a:gd name="T31" fmla="*/ 82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91"/>
                  <a:gd name="T50" fmla="*/ 53 w 53"/>
                  <a:gd name="T51" fmla="*/ 91 h 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91">
                    <a:moveTo>
                      <a:pt x="0" y="82"/>
                    </a:moveTo>
                    <a:lnTo>
                      <a:pt x="0" y="87"/>
                    </a:lnTo>
                    <a:lnTo>
                      <a:pt x="5" y="91"/>
                    </a:lnTo>
                    <a:lnTo>
                      <a:pt x="9" y="91"/>
                    </a:lnTo>
                    <a:lnTo>
                      <a:pt x="14" y="91"/>
                    </a:lnTo>
                    <a:lnTo>
                      <a:pt x="14" y="87"/>
                    </a:lnTo>
                    <a:lnTo>
                      <a:pt x="53" y="15"/>
                    </a:lnTo>
                    <a:lnTo>
                      <a:pt x="53" y="10"/>
                    </a:lnTo>
                    <a:lnTo>
                      <a:pt x="53" y="5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3" y="5"/>
                    </a:lnTo>
                    <a:lnTo>
                      <a:pt x="29" y="1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32" name="Freeform 241"/>
              <p:cNvSpPr>
                <a:spLocks/>
              </p:cNvSpPr>
              <p:nvPr/>
            </p:nvSpPr>
            <p:spPr bwMode="auto">
              <a:xfrm>
                <a:off x="6061" y="5093"/>
                <a:ext cx="52" cy="92"/>
              </a:xfrm>
              <a:custGeom>
                <a:avLst/>
                <a:gdLst>
                  <a:gd name="T0" fmla="*/ 0 w 52"/>
                  <a:gd name="T1" fmla="*/ 82 h 92"/>
                  <a:gd name="T2" fmla="*/ 0 w 52"/>
                  <a:gd name="T3" fmla="*/ 87 h 92"/>
                  <a:gd name="T4" fmla="*/ 5 w 52"/>
                  <a:gd name="T5" fmla="*/ 92 h 92"/>
                  <a:gd name="T6" fmla="*/ 5 w 52"/>
                  <a:gd name="T7" fmla="*/ 92 h 92"/>
                  <a:gd name="T8" fmla="*/ 9 w 52"/>
                  <a:gd name="T9" fmla="*/ 92 h 92"/>
                  <a:gd name="T10" fmla="*/ 14 w 52"/>
                  <a:gd name="T11" fmla="*/ 92 h 92"/>
                  <a:gd name="T12" fmla="*/ 14 w 52"/>
                  <a:gd name="T13" fmla="*/ 87 h 92"/>
                  <a:gd name="T14" fmla="*/ 52 w 52"/>
                  <a:gd name="T15" fmla="*/ 15 h 92"/>
                  <a:gd name="T16" fmla="*/ 52 w 52"/>
                  <a:gd name="T17" fmla="*/ 10 h 92"/>
                  <a:gd name="T18" fmla="*/ 52 w 52"/>
                  <a:gd name="T19" fmla="*/ 5 h 92"/>
                  <a:gd name="T20" fmla="*/ 48 w 52"/>
                  <a:gd name="T21" fmla="*/ 0 h 92"/>
                  <a:gd name="T22" fmla="*/ 38 w 52"/>
                  <a:gd name="T23" fmla="*/ 0 h 92"/>
                  <a:gd name="T24" fmla="*/ 33 w 52"/>
                  <a:gd name="T25" fmla="*/ 5 h 92"/>
                  <a:gd name="T26" fmla="*/ 29 w 52"/>
                  <a:gd name="T27" fmla="*/ 10 h 92"/>
                  <a:gd name="T28" fmla="*/ 0 w 52"/>
                  <a:gd name="T29" fmla="*/ 82 h 92"/>
                  <a:gd name="T30" fmla="*/ 0 w 52"/>
                  <a:gd name="T31" fmla="*/ 82 h 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92"/>
                  <a:gd name="T50" fmla="*/ 52 w 52"/>
                  <a:gd name="T51" fmla="*/ 92 h 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92">
                    <a:moveTo>
                      <a:pt x="0" y="82"/>
                    </a:moveTo>
                    <a:lnTo>
                      <a:pt x="0" y="87"/>
                    </a:lnTo>
                    <a:lnTo>
                      <a:pt x="5" y="92"/>
                    </a:lnTo>
                    <a:lnTo>
                      <a:pt x="9" y="92"/>
                    </a:lnTo>
                    <a:lnTo>
                      <a:pt x="14" y="92"/>
                    </a:lnTo>
                    <a:lnTo>
                      <a:pt x="14" y="87"/>
                    </a:lnTo>
                    <a:lnTo>
                      <a:pt x="52" y="15"/>
                    </a:lnTo>
                    <a:lnTo>
                      <a:pt x="52" y="10"/>
                    </a:lnTo>
                    <a:lnTo>
                      <a:pt x="52" y="5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3" y="5"/>
                    </a:lnTo>
                    <a:lnTo>
                      <a:pt x="29" y="1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33" name="Freeform 242"/>
              <p:cNvSpPr>
                <a:spLocks/>
              </p:cNvSpPr>
              <p:nvPr/>
            </p:nvSpPr>
            <p:spPr bwMode="auto">
              <a:xfrm>
                <a:off x="6123" y="4954"/>
                <a:ext cx="62" cy="92"/>
              </a:xfrm>
              <a:custGeom>
                <a:avLst/>
                <a:gdLst>
                  <a:gd name="T0" fmla="*/ 10 w 62"/>
                  <a:gd name="T1" fmla="*/ 77 h 92"/>
                  <a:gd name="T2" fmla="*/ 0 w 62"/>
                  <a:gd name="T3" fmla="*/ 82 h 92"/>
                  <a:gd name="T4" fmla="*/ 0 w 62"/>
                  <a:gd name="T5" fmla="*/ 87 h 92"/>
                  <a:gd name="T6" fmla="*/ 10 w 62"/>
                  <a:gd name="T7" fmla="*/ 92 h 92"/>
                  <a:gd name="T8" fmla="*/ 14 w 62"/>
                  <a:gd name="T9" fmla="*/ 92 h 92"/>
                  <a:gd name="T10" fmla="*/ 14 w 62"/>
                  <a:gd name="T11" fmla="*/ 92 h 92"/>
                  <a:gd name="T12" fmla="*/ 19 w 62"/>
                  <a:gd name="T13" fmla="*/ 92 h 92"/>
                  <a:gd name="T14" fmla="*/ 62 w 62"/>
                  <a:gd name="T15" fmla="*/ 20 h 92"/>
                  <a:gd name="T16" fmla="*/ 62 w 62"/>
                  <a:gd name="T17" fmla="*/ 15 h 92"/>
                  <a:gd name="T18" fmla="*/ 62 w 62"/>
                  <a:gd name="T19" fmla="*/ 10 h 92"/>
                  <a:gd name="T20" fmla="*/ 62 w 62"/>
                  <a:gd name="T21" fmla="*/ 5 h 92"/>
                  <a:gd name="T22" fmla="*/ 58 w 62"/>
                  <a:gd name="T23" fmla="*/ 0 h 92"/>
                  <a:gd name="T24" fmla="*/ 48 w 62"/>
                  <a:gd name="T25" fmla="*/ 0 h 92"/>
                  <a:gd name="T26" fmla="*/ 43 w 62"/>
                  <a:gd name="T27" fmla="*/ 5 h 92"/>
                  <a:gd name="T28" fmla="*/ 10 w 62"/>
                  <a:gd name="T29" fmla="*/ 77 h 92"/>
                  <a:gd name="T30" fmla="*/ 10 w 62"/>
                  <a:gd name="T31" fmla="*/ 77 h 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92"/>
                  <a:gd name="T50" fmla="*/ 62 w 62"/>
                  <a:gd name="T51" fmla="*/ 92 h 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92">
                    <a:moveTo>
                      <a:pt x="10" y="77"/>
                    </a:moveTo>
                    <a:lnTo>
                      <a:pt x="0" y="82"/>
                    </a:lnTo>
                    <a:lnTo>
                      <a:pt x="0" y="87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9" y="92"/>
                    </a:lnTo>
                    <a:lnTo>
                      <a:pt x="62" y="20"/>
                    </a:lnTo>
                    <a:lnTo>
                      <a:pt x="62" y="15"/>
                    </a:lnTo>
                    <a:lnTo>
                      <a:pt x="62" y="10"/>
                    </a:lnTo>
                    <a:lnTo>
                      <a:pt x="62" y="5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43" y="5"/>
                    </a:lnTo>
                    <a:lnTo>
                      <a:pt x="1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34" name="Freeform 243"/>
              <p:cNvSpPr>
                <a:spLocks/>
              </p:cNvSpPr>
              <p:nvPr/>
            </p:nvSpPr>
            <p:spPr bwMode="auto">
              <a:xfrm>
                <a:off x="6195" y="4815"/>
                <a:ext cx="58" cy="87"/>
              </a:xfrm>
              <a:custGeom>
                <a:avLst/>
                <a:gdLst>
                  <a:gd name="T0" fmla="*/ 10 w 58"/>
                  <a:gd name="T1" fmla="*/ 72 h 87"/>
                  <a:gd name="T2" fmla="*/ 0 w 58"/>
                  <a:gd name="T3" fmla="*/ 77 h 87"/>
                  <a:gd name="T4" fmla="*/ 0 w 58"/>
                  <a:gd name="T5" fmla="*/ 82 h 87"/>
                  <a:gd name="T6" fmla="*/ 10 w 58"/>
                  <a:gd name="T7" fmla="*/ 87 h 87"/>
                  <a:gd name="T8" fmla="*/ 14 w 58"/>
                  <a:gd name="T9" fmla="*/ 87 h 87"/>
                  <a:gd name="T10" fmla="*/ 14 w 58"/>
                  <a:gd name="T11" fmla="*/ 87 h 87"/>
                  <a:gd name="T12" fmla="*/ 19 w 58"/>
                  <a:gd name="T13" fmla="*/ 87 h 87"/>
                  <a:gd name="T14" fmla="*/ 58 w 58"/>
                  <a:gd name="T15" fmla="*/ 20 h 87"/>
                  <a:gd name="T16" fmla="*/ 58 w 58"/>
                  <a:gd name="T17" fmla="*/ 15 h 87"/>
                  <a:gd name="T18" fmla="*/ 58 w 58"/>
                  <a:gd name="T19" fmla="*/ 10 h 87"/>
                  <a:gd name="T20" fmla="*/ 58 w 58"/>
                  <a:gd name="T21" fmla="*/ 5 h 87"/>
                  <a:gd name="T22" fmla="*/ 48 w 58"/>
                  <a:gd name="T23" fmla="*/ 0 h 87"/>
                  <a:gd name="T24" fmla="*/ 43 w 58"/>
                  <a:gd name="T25" fmla="*/ 0 h 87"/>
                  <a:gd name="T26" fmla="*/ 38 w 58"/>
                  <a:gd name="T27" fmla="*/ 5 h 87"/>
                  <a:gd name="T28" fmla="*/ 10 w 58"/>
                  <a:gd name="T29" fmla="*/ 72 h 87"/>
                  <a:gd name="T30" fmla="*/ 10 w 58"/>
                  <a:gd name="T31" fmla="*/ 72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8"/>
                  <a:gd name="T49" fmla="*/ 0 h 87"/>
                  <a:gd name="T50" fmla="*/ 58 w 58"/>
                  <a:gd name="T51" fmla="*/ 87 h 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8" h="87">
                    <a:moveTo>
                      <a:pt x="10" y="72"/>
                    </a:moveTo>
                    <a:lnTo>
                      <a:pt x="0" y="77"/>
                    </a:lnTo>
                    <a:lnTo>
                      <a:pt x="0" y="82"/>
                    </a:lnTo>
                    <a:lnTo>
                      <a:pt x="10" y="87"/>
                    </a:lnTo>
                    <a:lnTo>
                      <a:pt x="14" y="87"/>
                    </a:lnTo>
                    <a:lnTo>
                      <a:pt x="19" y="87"/>
                    </a:lnTo>
                    <a:lnTo>
                      <a:pt x="58" y="20"/>
                    </a:lnTo>
                    <a:lnTo>
                      <a:pt x="58" y="15"/>
                    </a:lnTo>
                    <a:lnTo>
                      <a:pt x="58" y="10"/>
                    </a:lnTo>
                    <a:lnTo>
                      <a:pt x="58" y="5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8" y="5"/>
                    </a:lnTo>
                    <a:lnTo>
                      <a:pt x="1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35" name="Freeform 244"/>
              <p:cNvSpPr>
                <a:spLocks/>
              </p:cNvSpPr>
              <p:nvPr/>
            </p:nvSpPr>
            <p:spPr bwMode="auto">
              <a:xfrm>
                <a:off x="6267" y="4743"/>
                <a:ext cx="38" cy="20"/>
              </a:xfrm>
              <a:custGeom>
                <a:avLst/>
                <a:gdLst>
                  <a:gd name="T0" fmla="*/ 14 w 38"/>
                  <a:gd name="T1" fmla="*/ 0 h 20"/>
                  <a:gd name="T2" fmla="*/ 14 w 38"/>
                  <a:gd name="T3" fmla="*/ 0 h 20"/>
                  <a:gd name="T4" fmla="*/ 10 w 38"/>
                  <a:gd name="T5" fmla="*/ 5 h 20"/>
                  <a:gd name="T6" fmla="*/ 0 w 38"/>
                  <a:gd name="T7" fmla="*/ 10 h 20"/>
                  <a:gd name="T8" fmla="*/ 0 w 38"/>
                  <a:gd name="T9" fmla="*/ 15 h 20"/>
                  <a:gd name="T10" fmla="*/ 10 w 38"/>
                  <a:gd name="T11" fmla="*/ 20 h 20"/>
                  <a:gd name="T12" fmla="*/ 14 w 38"/>
                  <a:gd name="T13" fmla="*/ 20 h 20"/>
                  <a:gd name="T14" fmla="*/ 24 w 38"/>
                  <a:gd name="T15" fmla="*/ 20 h 20"/>
                  <a:gd name="T16" fmla="*/ 34 w 38"/>
                  <a:gd name="T17" fmla="*/ 20 h 20"/>
                  <a:gd name="T18" fmla="*/ 38 w 38"/>
                  <a:gd name="T19" fmla="*/ 20 h 20"/>
                  <a:gd name="T20" fmla="*/ 38 w 38"/>
                  <a:gd name="T21" fmla="*/ 15 h 20"/>
                  <a:gd name="T22" fmla="*/ 38 w 38"/>
                  <a:gd name="T23" fmla="*/ 10 h 20"/>
                  <a:gd name="T24" fmla="*/ 38 w 38"/>
                  <a:gd name="T25" fmla="*/ 5 h 20"/>
                  <a:gd name="T26" fmla="*/ 34 w 38"/>
                  <a:gd name="T27" fmla="*/ 0 h 20"/>
                  <a:gd name="T28" fmla="*/ 14 w 38"/>
                  <a:gd name="T29" fmla="*/ 0 h 20"/>
                  <a:gd name="T30" fmla="*/ 14 w 38"/>
                  <a:gd name="T31" fmla="*/ 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20"/>
                  <a:gd name="T50" fmla="*/ 38 w 38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20">
                    <a:moveTo>
                      <a:pt x="14" y="0"/>
                    </a:moveTo>
                    <a:lnTo>
                      <a:pt x="14" y="0"/>
                    </a:lnTo>
                    <a:lnTo>
                      <a:pt x="1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24" y="20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38" y="15"/>
                    </a:lnTo>
                    <a:lnTo>
                      <a:pt x="38" y="10"/>
                    </a:lnTo>
                    <a:lnTo>
                      <a:pt x="38" y="5"/>
                    </a:lnTo>
                    <a:lnTo>
                      <a:pt x="3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84" name="Group 245"/>
            <p:cNvGrpSpPr>
              <a:grpSpLocks/>
            </p:cNvGrpSpPr>
            <p:nvPr/>
          </p:nvGrpSpPr>
          <p:grpSpPr bwMode="auto">
            <a:xfrm>
              <a:off x="6281" y="4724"/>
              <a:ext cx="533" cy="1026"/>
              <a:chOff x="6281" y="4724"/>
              <a:chExt cx="533" cy="1026"/>
            </a:xfrm>
          </p:grpSpPr>
          <p:sp>
            <p:nvSpPr>
              <p:cNvPr id="53320" name="Freeform 246"/>
              <p:cNvSpPr>
                <a:spLocks/>
              </p:cNvSpPr>
              <p:nvPr/>
            </p:nvSpPr>
            <p:spPr bwMode="auto">
              <a:xfrm>
                <a:off x="6761" y="5678"/>
                <a:ext cx="53" cy="72"/>
              </a:xfrm>
              <a:custGeom>
                <a:avLst/>
                <a:gdLst>
                  <a:gd name="T0" fmla="*/ 43 w 53"/>
                  <a:gd name="T1" fmla="*/ 72 h 72"/>
                  <a:gd name="T2" fmla="*/ 48 w 53"/>
                  <a:gd name="T3" fmla="*/ 72 h 72"/>
                  <a:gd name="T4" fmla="*/ 48 w 53"/>
                  <a:gd name="T5" fmla="*/ 72 h 72"/>
                  <a:gd name="T6" fmla="*/ 53 w 53"/>
                  <a:gd name="T7" fmla="*/ 72 h 72"/>
                  <a:gd name="T8" fmla="*/ 53 w 53"/>
                  <a:gd name="T9" fmla="*/ 68 h 72"/>
                  <a:gd name="T10" fmla="*/ 53 w 53"/>
                  <a:gd name="T11" fmla="*/ 63 h 72"/>
                  <a:gd name="T12" fmla="*/ 53 w 53"/>
                  <a:gd name="T13" fmla="*/ 58 h 72"/>
                  <a:gd name="T14" fmla="*/ 19 w 53"/>
                  <a:gd name="T15" fmla="*/ 5 h 72"/>
                  <a:gd name="T16" fmla="*/ 9 w 53"/>
                  <a:gd name="T17" fmla="*/ 0 h 72"/>
                  <a:gd name="T18" fmla="*/ 5 w 53"/>
                  <a:gd name="T19" fmla="*/ 0 h 72"/>
                  <a:gd name="T20" fmla="*/ 0 w 53"/>
                  <a:gd name="T21" fmla="*/ 5 h 72"/>
                  <a:gd name="T22" fmla="*/ 0 w 53"/>
                  <a:gd name="T23" fmla="*/ 10 h 72"/>
                  <a:gd name="T24" fmla="*/ 0 w 53"/>
                  <a:gd name="T25" fmla="*/ 15 h 72"/>
                  <a:gd name="T26" fmla="*/ 0 w 53"/>
                  <a:gd name="T27" fmla="*/ 20 h 72"/>
                  <a:gd name="T28" fmla="*/ 43 w 53"/>
                  <a:gd name="T29" fmla="*/ 72 h 72"/>
                  <a:gd name="T30" fmla="*/ 43 w 53"/>
                  <a:gd name="T31" fmla="*/ 72 h 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72"/>
                  <a:gd name="T50" fmla="*/ 53 w 53"/>
                  <a:gd name="T51" fmla="*/ 72 h 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72">
                    <a:moveTo>
                      <a:pt x="43" y="72"/>
                    </a:moveTo>
                    <a:lnTo>
                      <a:pt x="48" y="72"/>
                    </a:lnTo>
                    <a:lnTo>
                      <a:pt x="53" y="72"/>
                    </a:lnTo>
                    <a:lnTo>
                      <a:pt x="53" y="68"/>
                    </a:lnTo>
                    <a:lnTo>
                      <a:pt x="53" y="63"/>
                    </a:lnTo>
                    <a:lnTo>
                      <a:pt x="53" y="58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43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21" name="Freeform 247"/>
              <p:cNvSpPr>
                <a:spLocks/>
              </p:cNvSpPr>
              <p:nvPr/>
            </p:nvSpPr>
            <p:spPr bwMode="auto">
              <a:xfrm>
                <a:off x="6689" y="5539"/>
                <a:ext cx="53" cy="68"/>
              </a:xfrm>
              <a:custGeom>
                <a:avLst/>
                <a:gdLst>
                  <a:gd name="T0" fmla="*/ 43 w 53"/>
                  <a:gd name="T1" fmla="*/ 68 h 68"/>
                  <a:gd name="T2" fmla="*/ 48 w 53"/>
                  <a:gd name="T3" fmla="*/ 68 h 68"/>
                  <a:gd name="T4" fmla="*/ 48 w 53"/>
                  <a:gd name="T5" fmla="*/ 68 h 68"/>
                  <a:gd name="T6" fmla="*/ 53 w 53"/>
                  <a:gd name="T7" fmla="*/ 68 h 68"/>
                  <a:gd name="T8" fmla="*/ 53 w 53"/>
                  <a:gd name="T9" fmla="*/ 63 h 68"/>
                  <a:gd name="T10" fmla="*/ 53 w 53"/>
                  <a:gd name="T11" fmla="*/ 58 h 68"/>
                  <a:gd name="T12" fmla="*/ 53 w 53"/>
                  <a:gd name="T13" fmla="*/ 53 h 68"/>
                  <a:gd name="T14" fmla="*/ 24 w 53"/>
                  <a:gd name="T15" fmla="*/ 5 h 68"/>
                  <a:gd name="T16" fmla="*/ 19 w 53"/>
                  <a:gd name="T17" fmla="*/ 0 h 68"/>
                  <a:gd name="T18" fmla="*/ 10 w 53"/>
                  <a:gd name="T19" fmla="*/ 0 h 68"/>
                  <a:gd name="T20" fmla="*/ 5 w 53"/>
                  <a:gd name="T21" fmla="*/ 5 h 68"/>
                  <a:gd name="T22" fmla="*/ 0 w 53"/>
                  <a:gd name="T23" fmla="*/ 10 h 68"/>
                  <a:gd name="T24" fmla="*/ 0 w 53"/>
                  <a:gd name="T25" fmla="*/ 15 h 68"/>
                  <a:gd name="T26" fmla="*/ 5 w 53"/>
                  <a:gd name="T27" fmla="*/ 20 h 68"/>
                  <a:gd name="T28" fmla="*/ 43 w 53"/>
                  <a:gd name="T29" fmla="*/ 68 h 68"/>
                  <a:gd name="T30" fmla="*/ 43 w 53"/>
                  <a:gd name="T31" fmla="*/ 68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68"/>
                  <a:gd name="T50" fmla="*/ 53 w 53"/>
                  <a:gd name="T51" fmla="*/ 68 h 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68">
                    <a:moveTo>
                      <a:pt x="43" y="68"/>
                    </a:moveTo>
                    <a:lnTo>
                      <a:pt x="48" y="68"/>
                    </a:lnTo>
                    <a:lnTo>
                      <a:pt x="53" y="68"/>
                    </a:lnTo>
                    <a:lnTo>
                      <a:pt x="53" y="63"/>
                    </a:lnTo>
                    <a:lnTo>
                      <a:pt x="53" y="58"/>
                    </a:lnTo>
                    <a:lnTo>
                      <a:pt x="53" y="53"/>
                    </a:lnTo>
                    <a:lnTo>
                      <a:pt x="24" y="5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43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22" name="Freeform 248"/>
              <p:cNvSpPr>
                <a:spLocks/>
              </p:cNvSpPr>
              <p:nvPr/>
            </p:nvSpPr>
            <p:spPr bwMode="auto">
              <a:xfrm>
                <a:off x="6617" y="5396"/>
                <a:ext cx="53" cy="71"/>
              </a:xfrm>
              <a:custGeom>
                <a:avLst/>
                <a:gdLst>
                  <a:gd name="T0" fmla="*/ 43 w 53"/>
                  <a:gd name="T1" fmla="*/ 71 h 71"/>
                  <a:gd name="T2" fmla="*/ 48 w 53"/>
                  <a:gd name="T3" fmla="*/ 71 h 71"/>
                  <a:gd name="T4" fmla="*/ 48 w 53"/>
                  <a:gd name="T5" fmla="*/ 71 h 71"/>
                  <a:gd name="T6" fmla="*/ 53 w 53"/>
                  <a:gd name="T7" fmla="*/ 71 h 71"/>
                  <a:gd name="T8" fmla="*/ 53 w 53"/>
                  <a:gd name="T9" fmla="*/ 67 h 71"/>
                  <a:gd name="T10" fmla="*/ 53 w 53"/>
                  <a:gd name="T11" fmla="*/ 62 h 71"/>
                  <a:gd name="T12" fmla="*/ 53 w 53"/>
                  <a:gd name="T13" fmla="*/ 57 h 71"/>
                  <a:gd name="T14" fmla="*/ 24 w 53"/>
                  <a:gd name="T15" fmla="*/ 4 h 71"/>
                  <a:gd name="T16" fmla="*/ 19 w 53"/>
                  <a:gd name="T17" fmla="*/ 0 h 71"/>
                  <a:gd name="T18" fmla="*/ 10 w 53"/>
                  <a:gd name="T19" fmla="*/ 0 h 71"/>
                  <a:gd name="T20" fmla="*/ 5 w 53"/>
                  <a:gd name="T21" fmla="*/ 4 h 71"/>
                  <a:gd name="T22" fmla="*/ 0 w 53"/>
                  <a:gd name="T23" fmla="*/ 9 h 71"/>
                  <a:gd name="T24" fmla="*/ 0 w 53"/>
                  <a:gd name="T25" fmla="*/ 14 h 71"/>
                  <a:gd name="T26" fmla="*/ 5 w 53"/>
                  <a:gd name="T27" fmla="*/ 19 h 71"/>
                  <a:gd name="T28" fmla="*/ 43 w 53"/>
                  <a:gd name="T29" fmla="*/ 71 h 71"/>
                  <a:gd name="T30" fmla="*/ 43 w 53"/>
                  <a:gd name="T31" fmla="*/ 71 h 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71"/>
                  <a:gd name="T50" fmla="*/ 53 w 53"/>
                  <a:gd name="T51" fmla="*/ 71 h 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71">
                    <a:moveTo>
                      <a:pt x="43" y="71"/>
                    </a:moveTo>
                    <a:lnTo>
                      <a:pt x="48" y="71"/>
                    </a:lnTo>
                    <a:lnTo>
                      <a:pt x="53" y="71"/>
                    </a:lnTo>
                    <a:lnTo>
                      <a:pt x="53" y="67"/>
                    </a:lnTo>
                    <a:lnTo>
                      <a:pt x="53" y="62"/>
                    </a:lnTo>
                    <a:lnTo>
                      <a:pt x="53" y="57"/>
                    </a:lnTo>
                    <a:lnTo>
                      <a:pt x="24" y="4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43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23" name="Freeform 249"/>
              <p:cNvSpPr>
                <a:spLocks/>
              </p:cNvSpPr>
              <p:nvPr/>
            </p:nvSpPr>
            <p:spPr bwMode="auto">
              <a:xfrm>
                <a:off x="6545" y="5256"/>
                <a:ext cx="58" cy="72"/>
              </a:xfrm>
              <a:custGeom>
                <a:avLst/>
                <a:gdLst>
                  <a:gd name="T0" fmla="*/ 48 w 58"/>
                  <a:gd name="T1" fmla="*/ 72 h 72"/>
                  <a:gd name="T2" fmla="*/ 48 w 58"/>
                  <a:gd name="T3" fmla="*/ 72 h 72"/>
                  <a:gd name="T4" fmla="*/ 53 w 58"/>
                  <a:gd name="T5" fmla="*/ 72 h 72"/>
                  <a:gd name="T6" fmla="*/ 58 w 58"/>
                  <a:gd name="T7" fmla="*/ 72 h 72"/>
                  <a:gd name="T8" fmla="*/ 58 w 58"/>
                  <a:gd name="T9" fmla="*/ 68 h 72"/>
                  <a:gd name="T10" fmla="*/ 58 w 58"/>
                  <a:gd name="T11" fmla="*/ 63 h 72"/>
                  <a:gd name="T12" fmla="*/ 58 w 58"/>
                  <a:gd name="T13" fmla="*/ 58 h 72"/>
                  <a:gd name="T14" fmla="*/ 24 w 58"/>
                  <a:gd name="T15" fmla="*/ 5 h 72"/>
                  <a:gd name="T16" fmla="*/ 19 w 58"/>
                  <a:gd name="T17" fmla="*/ 0 h 72"/>
                  <a:gd name="T18" fmla="*/ 10 w 58"/>
                  <a:gd name="T19" fmla="*/ 0 h 72"/>
                  <a:gd name="T20" fmla="*/ 5 w 58"/>
                  <a:gd name="T21" fmla="*/ 5 h 72"/>
                  <a:gd name="T22" fmla="*/ 0 w 58"/>
                  <a:gd name="T23" fmla="*/ 10 h 72"/>
                  <a:gd name="T24" fmla="*/ 0 w 58"/>
                  <a:gd name="T25" fmla="*/ 15 h 72"/>
                  <a:gd name="T26" fmla="*/ 5 w 58"/>
                  <a:gd name="T27" fmla="*/ 20 h 72"/>
                  <a:gd name="T28" fmla="*/ 48 w 58"/>
                  <a:gd name="T29" fmla="*/ 72 h 72"/>
                  <a:gd name="T30" fmla="*/ 48 w 58"/>
                  <a:gd name="T31" fmla="*/ 72 h 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8"/>
                  <a:gd name="T49" fmla="*/ 0 h 72"/>
                  <a:gd name="T50" fmla="*/ 58 w 58"/>
                  <a:gd name="T51" fmla="*/ 72 h 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8" h="72">
                    <a:moveTo>
                      <a:pt x="48" y="72"/>
                    </a:moveTo>
                    <a:lnTo>
                      <a:pt x="48" y="72"/>
                    </a:lnTo>
                    <a:lnTo>
                      <a:pt x="53" y="72"/>
                    </a:lnTo>
                    <a:lnTo>
                      <a:pt x="58" y="72"/>
                    </a:lnTo>
                    <a:lnTo>
                      <a:pt x="58" y="68"/>
                    </a:lnTo>
                    <a:lnTo>
                      <a:pt x="58" y="63"/>
                    </a:lnTo>
                    <a:lnTo>
                      <a:pt x="58" y="58"/>
                    </a:lnTo>
                    <a:lnTo>
                      <a:pt x="24" y="5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48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24" name="Freeform 250"/>
              <p:cNvSpPr>
                <a:spLocks/>
              </p:cNvSpPr>
              <p:nvPr/>
            </p:nvSpPr>
            <p:spPr bwMode="auto">
              <a:xfrm>
                <a:off x="6478" y="5113"/>
                <a:ext cx="53" cy="72"/>
              </a:xfrm>
              <a:custGeom>
                <a:avLst/>
                <a:gdLst>
                  <a:gd name="T0" fmla="*/ 43 w 53"/>
                  <a:gd name="T1" fmla="*/ 72 h 72"/>
                  <a:gd name="T2" fmla="*/ 43 w 53"/>
                  <a:gd name="T3" fmla="*/ 72 h 72"/>
                  <a:gd name="T4" fmla="*/ 48 w 53"/>
                  <a:gd name="T5" fmla="*/ 72 h 72"/>
                  <a:gd name="T6" fmla="*/ 53 w 53"/>
                  <a:gd name="T7" fmla="*/ 72 h 72"/>
                  <a:gd name="T8" fmla="*/ 53 w 53"/>
                  <a:gd name="T9" fmla="*/ 67 h 72"/>
                  <a:gd name="T10" fmla="*/ 53 w 53"/>
                  <a:gd name="T11" fmla="*/ 62 h 72"/>
                  <a:gd name="T12" fmla="*/ 53 w 53"/>
                  <a:gd name="T13" fmla="*/ 57 h 72"/>
                  <a:gd name="T14" fmla="*/ 19 w 53"/>
                  <a:gd name="T15" fmla="*/ 4 h 72"/>
                  <a:gd name="T16" fmla="*/ 19 w 53"/>
                  <a:gd name="T17" fmla="*/ 0 h 72"/>
                  <a:gd name="T18" fmla="*/ 14 w 53"/>
                  <a:gd name="T19" fmla="*/ 0 h 72"/>
                  <a:gd name="T20" fmla="*/ 5 w 53"/>
                  <a:gd name="T21" fmla="*/ 4 h 72"/>
                  <a:gd name="T22" fmla="*/ 0 w 53"/>
                  <a:gd name="T23" fmla="*/ 9 h 72"/>
                  <a:gd name="T24" fmla="*/ 0 w 53"/>
                  <a:gd name="T25" fmla="*/ 14 h 72"/>
                  <a:gd name="T26" fmla="*/ 5 w 53"/>
                  <a:gd name="T27" fmla="*/ 19 h 72"/>
                  <a:gd name="T28" fmla="*/ 43 w 53"/>
                  <a:gd name="T29" fmla="*/ 72 h 72"/>
                  <a:gd name="T30" fmla="*/ 43 w 53"/>
                  <a:gd name="T31" fmla="*/ 72 h 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72"/>
                  <a:gd name="T50" fmla="*/ 53 w 53"/>
                  <a:gd name="T51" fmla="*/ 72 h 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72">
                    <a:moveTo>
                      <a:pt x="43" y="72"/>
                    </a:moveTo>
                    <a:lnTo>
                      <a:pt x="43" y="72"/>
                    </a:lnTo>
                    <a:lnTo>
                      <a:pt x="48" y="72"/>
                    </a:lnTo>
                    <a:lnTo>
                      <a:pt x="53" y="72"/>
                    </a:lnTo>
                    <a:lnTo>
                      <a:pt x="53" y="67"/>
                    </a:lnTo>
                    <a:lnTo>
                      <a:pt x="53" y="62"/>
                    </a:lnTo>
                    <a:lnTo>
                      <a:pt x="53" y="57"/>
                    </a:lnTo>
                    <a:lnTo>
                      <a:pt x="19" y="4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43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25" name="Freeform 251"/>
              <p:cNvSpPr>
                <a:spLocks/>
              </p:cNvSpPr>
              <p:nvPr/>
            </p:nvSpPr>
            <p:spPr bwMode="auto">
              <a:xfrm>
                <a:off x="6406" y="4969"/>
                <a:ext cx="53" cy="77"/>
              </a:xfrm>
              <a:custGeom>
                <a:avLst/>
                <a:gdLst>
                  <a:gd name="T0" fmla="*/ 43 w 53"/>
                  <a:gd name="T1" fmla="*/ 77 h 77"/>
                  <a:gd name="T2" fmla="*/ 43 w 53"/>
                  <a:gd name="T3" fmla="*/ 77 h 77"/>
                  <a:gd name="T4" fmla="*/ 48 w 53"/>
                  <a:gd name="T5" fmla="*/ 77 h 77"/>
                  <a:gd name="T6" fmla="*/ 53 w 53"/>
                  <a:gd name="T7" fmla="*/ 77 h 77"/>
                  <a:gd name="T8" fmla="*/ 53 w 53"/>
                  <a:gd name="T9" fmla="*/ 72 h 77"/>
                  <a:gd name="T10" fmla="*/ 53 w 53"/>
                  <a:gd name="T11" fmla="*/ 67 h 77"/>
                  <a:gd name="T12" fmla="*/ 53 w 53"/>
                  <a:gd name="T13" fmla="*/ 62 h 77"/>
                  <a:gd name="T14" fmla="*/ 19 w 53"/>
                  <a:gd name="T15" fmla="*/ 5 h 77"/>
                  <a:gd name="T16" fmla="*/ 19 w 53"/>
                  <a:gd name="T17" fmla="*/ 0 h 77"/>
                  <a:gd name="T18" fmla="*/ 14 w 53"/>
                  <a:gd name="T19" fmla="*/ 0 h 77"/>
                  <a:gd name="T20" fmla="*/ 5 w 53"/>
                  <a:gd name="T21" fmla="*/ 5 h 77"/>
                  <a:gd name="T22" fmla="*/ 0 w 53"/>
                  <a:gd name="T23" fmla="*/ 9 h 77"/>
                  <a:gd name="T24" fmla="*/ 0 w 53"/>
                  <a:gd name="T25" fmla="*/ 14 h 77"/>
                  <a:gd name="T26" fmla="*/ 5 w 53"/>
                  <a:gd name="T27" fmla="*/ 19 h 77"/>
                  <a:gd name="T28" fmla="*/ 43 w 53"/>
                  <a:gd name="T29" fmla="*/ 77 h 77"/>
                  <a:gd name="T30" fmla="*/ 43 w 53"/>
                  <a:gd name="T31" fmla="*/ 77 h 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77"/>
                  <a:gd name="T50" fmla="*/ 53 w 53"/>
                  <a:gd name="T51" fmla="*/ 77 h 7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77">
                    <a:moveTo>
                      <a:pt x="43" y="77"/>
                    </a:moveTo>
                    <a:lnTo>
                      <a:pt x="43" y="77"/>
                    </a:lnTo>
                    <a:lnTo>
                      <a:pt x="48" y="77"/>
                    </a:lnTo>
                    <a:lnTo>
                      <a:pt x="53" y="77"/>
                    </a:lnTo>
                    <a:lnTo>
                      <a:pt x="53" y="72"/>
                    </a:lnTo>
                    <a:lnTo>
                      <a:pt x="53" y="67"/>
                    </a:lnTo>
                    <a:lnTo>
                      <a:pt x="53" y="62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43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26" name="Freeform 252"/>
              <p:cNvSpPr>
                <a:spLocks/>
              </p:cNvSpPr>
              <p:nvPr/>
            </p:nvSpPr>
            <p:spPr bwMode="auto">
              <a:xfrm>
                <a:off x="6334" y="4830"/>
                <a:ext cx="62" cy="72"/>
              </a:xfrm>
              <a:custGeom>
                <a:avLst/>
                <a:gdLst>
                  <a:gd name="T0" fmla="*/ 43 w 62"/>
                  <a:gd name="T1" fmla="*/ 72 h 72"/>
                  <a:gd name="T2" fmla="*/ 48 w 62"/>
                  <a:gd name="T3" fmla="*/ 72 h 72"/>
                  <a:gd name="T4" fmla="*/ 53 w 62"/>
                  <a:gd name="T5" fmla="*/ 72 h 72"/>
                  <a:gd name="T6" fmla="*/ 62 w 62"/>
                  <a:gd name="T7" fmla="*/ 72 h 72"/>
                  <a:gd name="T8" fmla="*/ 62 w 62"/>
                  <a:gd name="T9" fmla="*/ 67 h 72"/>
                  <a:gd name="T10" fmla="*/ 62 w 62"/>
                  <a:gd name="T11" fmla="*/ 62 h 72"/>
                  <a:gd name="T12" fmla="*/ 62 w 62"/>
                  <a:gd name="T13" fmla="*/ 57 h 72"/>
                  <a:gd name="T14" fmla="*/ 19 w 62"/>
                  <a:gd name="T15" fmla="*/ 5 h 72"/>
                  <a:gd name="T16" fmla="*/ 19 w 62"/>
                  <a:gd name="T17" fmla="*/ 0 h 72"/>
                  <a:gd name="T18" fmla="*/ 14 w 62"/>
                  <a:gd name="T19" fmla="*/ 0 h 72"/>
                  <a:gd name="T20" fmla="*/ 5 w 62"/>
                  <a:gd name="T21" fmla="*/ 5 h 72"/>
                  <a:gd name="T22" fmla="*/ 0 w 62"/>
                  <a:gd name="T23" fmla="*/ 9 h 72"/>
                  <a:gd name="T24" fmla="*/ 0 w 62"/>
                  <a:gd name="T25" fmla="*/ 14 h 72"/>
                  <a:gd name="T26" fmla="*/ 5 w 62"/>
                  <a:gd name="T27" fmla="*/ 19 h 72"/>
                  <a:gd name="T28" fmla="*/ 43 w 62"/>
                  <a:gd name="T29" fmla="*/ 72 h 72"/>
                  <a:gd name="T30" fmla="*/ 43 w 62"/>
                  <a:gd name="T31" fmla="*/ 72 h 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72"/>
                  <a:gd name="T50" fmla="*/ 62 w 62"/>
                  <a:gd name="T51" fmla="*/ 72 h 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72">
                    <a:moveTo>
                      <a:pt x="43" y="72"/>
                    </a:moveTo>
                    <a:lnTo>
                      <a:pt x="48" y="72"/>
                    </a:lnTo>
                    <a:lnTo>
                      <a:pt x="53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62" y="62"/>
                    </a:lnTo>
                    <a:lnTo>
                      <a:pt x="62" y="57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43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27" name="Freeform 253"/>
              <p:cNvSpPr>
                <a:spLocks/>
              </p:cNvSpPr>
              <p:nvPr/>
            </p:nvSpPr>
            <p:spPr bwMode="auto">
              <a:xfrm>
                <a:off x="6281" y="4724"/>
                <a:ext cx="24" cy="39"/>
              </a:xfrm>
              <a:custGeom>
                <a:avLst/>
                <a:gdLst>
                  <a:gd name="T0" fmla="*/ 0 w 24"/>
                  <a:gd name="T1" fmla="*/ 29 h 39"/>
                  <a:gd name="T2" fmla="*/ 0 w 24"/>
                  <a:gd name="T3" fmla="*/ 34 h 39"/>
                  <a:gd name="T4" fmla="*/ 5 w 24"/>
                  <a:gd name="T5" fmla="*/ 39 h 39"/>
                  <a:gd name="T6" fmla="*/ 10 w 24"/>
                  <a:gd name="T7" fmla="*/ 39 h 39"/>
                  <a:gd name="T8" fmla="*/ 20 w 24"/>
                  <a:gd name="T9" fmla="*/ 39 h 39"/>
                  <a:gd name="T10" fmla="*/ 24 w 24"/>
                  <a:gd name="T11" fmla="*/ 39 h 39"/>
                  <a:gd name="T12" fmla="*/ 24 w 24"/>
                  <a:gd name="T13" fmla="*/ 34 h 39"/>
                  <a:gd name="T14" fmla="*/ 24 w 24"/>
                  <a:gd name="T15" fmla="*/ 15 h 39"/>
                  <a:gd name="T16" fmla="*/ 24 w 24"/>
                  <a:gd name="T17" fmla="*/ 10 h 39"/>
                  <a:gd name="T18" fmla="*/ 24 w 24"/>
                  <a:gd name="T19" fmla="*/ 5 h 39"/>
                  <a:gd name="T20" fmla="*/ 24 w 24"/>
                  <a:gd name="T21" fmla="*/ 0 h 39"/>
                  <a:gd name="T22" fmla="*/ 20 w 24"/>
                  <a:gd name="T23" fmla="*/ 0 h 39"/>
                  <a:gd name="T24" fmla="*/ 10 w 24"/>
                  <a:gd name="T25" fmla="*/ 5 h 39"/>
                  <a:gd name="T26" fmla="*/ 5 w 24"/>
                  <a:gd name="T27" fmla="*/ 10 h 39"/>
                  <a:gd name="T28" fmla="*/ 0 w 24"/>
                  <a:gd name="T29" fmla="*/ 29 h 39"/>
                  <a:gd name="T30" fmla="*/ 0 w 24"/>
                  <a:gd name="T31" fmla="*/ 29 h 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"/>
                  <a:gd name="T49" fmla="*/ 0 h 39"/>
                  <a:gd name="T50" fmla="*/ 24 w 24"/>
                  <a:gd name="T51" fmla="*/ 39 h 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" h="39">
                    <a:moveTo>
                      <a:pt x="0" y="29"/>
                    </a:moveTo>
                    <a:lnTo>
                      <a:pt x="0" y="34"/>
                    </a:lnTo>
                    <a:lnTo>
                      <a:pt x="5" y="39"/>
                    </a:lnTo>
                    <a:lnTo>
                      <a:pt x="10" y="39"/>
                    </a:lnTo>
                    <a:lnTo>
                      <a:pt x="20" y="39"/>
                    </a:lnTo>
                    <a:lnTo>
                      <a:pt x="24" y="39"/>
                    </a:lnTo>
                    <a:lnTo>
                      <a:pt x="24" y="34"/>
                    </a:lnTo>
                    <a:lnTo>
                      <a:pt x="24" y="1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3285" name="Freeform 254"/>
            <p:cNvSpPr>
              <a:spLocks/>
            </p:cNvSpPr>
            <p:nvPr/>
          </p:nvSpPr>
          <p:spPr bwMode="auto">
            <a:xfrm>
              <a:off x="6281" y="4743"/>
              <a:ext cx="24" cy="1007"/>
            </a:xfrm>
            <a:custGeom>
              <a:avLst/>
              <a:gdLst>
                <a:gd name="T0" fmla="*/ 24 w 24"/>
                <a:gd name="T1" fmla="*/ 10 h 1007"/>
                <a:gd name="T2" fmla="*/ 24 w 24"/>
                <a:gd name="T3" fmla="*/ 5 h 1007"/>
                <a:gd name="T4" fmla="*/ 20 w 24"/>
                <a:gd name="T5" fmla="*/ 0 h 1007"/>
                <a:gd name="T6" fmla="*/ 10 w 24"/>
                <a:gd name="T7" fmla="*/ 0 h 1007"/>
                <a:gd name="T8" fmla="*/ 5 w 24"/>
                <a:gd name="T9" fmla="*/ 5 h 1007"/>
                <a:gd name="T10" fmla="*/ 0 w 24"/>
                <a:gd name="T11" fmla="*/ 10 h 1007"/>
                <a:gd name="T12" fmla="*/ 0 w 24"/>
                <a:gd name="T13" fmla="*/ 15 h 1007"/>
                <a:gd name="T14" fmla="*/ 5 w 24"/>
                <a:gd name="T15" fmla="*/ 1003 h 1007"/>
                <a:gd name="T16" fmla="*/ 10 w 24"/>
                <a:gd name="T17" fmla="*/ 1007 h 1007"/>
                <a:gd name="T18" fmla="*/ 20 w 24"/>
                <a:gd name="T19" fmla="*/ 1007 h 1007"/>
                <a:gd name="T20" fmla="*/ 24 w 24"/>
                <a:gd name="T21" fmla="*/ 1007 h 1007"/>
                <a:gd name="T22" fmla="*/ 24 w 24"/>
                <a:gd name="T23" fmla="*/ 1007 h 1007"/>
                <a:gd name="T24" fmla="*/ 24 w 24"/>
                <a:gd name="T25" fmla="*/ 1003 h 1007"/>
                <a:gd name="T26" fmla="*/ 24 w 24"/>
                <a:gd name="T27" fmla="*/ 998 h 1007"/>
                <a:gd name="T28" fmla="*/ 24 w 24"/>
                <a:gd name="T29" fmla="*/ 10 h 1007"/>
                <a:gd name="T30" fmla="*/ 24 w 24"/>
                <a:gd name="T31" fmla="*/ 10 h 10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1007"/>
                <a:gd name="T50" fmla="*/ 24 w 24"/>
                <a:gd name="T51" fmla="*/ 1007 h 10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1007">
                  <a:moveTo>
                    <a:pt x="24" y="10"/>
                  </a:moveTo>
                  <a:lnTo>
                    <a:pt x="24" y="5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003"/>
                  </a:lnTo>
                  <a:lnTo>
                    <a:pt x="10" y="1007"/>
                  </a:lnTo>
                  <a:lnTo>
                    <a:pt x="20" y="1007"/>
                  </a:lnTo>
                  <a:lnTo>
                    <a:pt x="24" y="1007"/>
                  </a:lnTo>
                  <a:lnTo>
                    <a:pt x="24" y="1003"/>
                  </a:lnTo>
                  <a:lnTo>
                    <a:pt x="24" y="998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86" name="Freeform 255"/>
            <p:cNvSpPr>
              <a:spLocks/>
            </p:cNvSpPr>
            <p:nvPr/>
          </p:nvSpPr>
          <p:spPr bwMode="auto">
            <a:xfrm>
              <a:off x="5778" y="5731"/>
              <a:ext cx="1016" cy="24"/>
            </a:xfrm>
            <a:custGeom>
              <a:avLst/>
              <a:gdLst>
                <a:gd name="T0" fmla="*/ 1012 w 1016"/>
                <a:gd name="T1" fmla="*/ 19 h 24"/>
                <a:gd name="T2" fmla="*/ 1016 w 1016"/>
                <a:gd name="T3" fmla="*/ 19 h 24"/>
                <a:gd name="T4" fmla="*/ 1016 w 1016"/>
                <a:gd name="T5" fmla="*/ 15 h 24"/>
                <a:gd name="T6" fmla="*/ 1016 w 1016"/>
                <a:gd name="T7" fmla="*/ 10 h 24"/>
                <a:gd name="T8" fmla="*/ 1016 w 1016"/>
                <a:gd name="T9" fmla="*/ 5 h 24"/>
                <a:gd name="T10" fmla="*/ 1012 w 1016"/>
                <a:gd name="T11" fmla="*/ 0 h 24"/>
                <a:gd name="T12" fmla="*/ 1007 w 1016"/>
                <a:gd name="T13" fmla="*/ 0 h 24"/>
                <a:gd name="T14" fmla="*/ 5 w 1016"/>
                <a:gd name="T15" fmla="*/ 5 h 24"/>
                <a:gd name="T16" fmla="*/ 0 w 1016"/>
                <a:gd name="T17" fmla="*/ 10 h 24"/>
                <a:gd name="T18" fmla="*/ 0 w 1016"/>
                <a:gd name="T19" fmla="*/ 15 h 24"/>
                <a:gd name="T20" fmla="*/ 0 w 1016"/>
                <a:gd name="T21" fmla="*/ 19 h 24"/>
                <a:gd name="T22" fmla="*/ 0 w 1016"/>
                <a:gd name="T23" fmla="*/ 24 h 24"/>
                <a:gd name="T24" fmla="*/ 5 w 1016"/>
                <a:gd name="T25" fmla="*/ 24 h 24"/>
                <a:gd name="T26" fmla="*/ 9 w 1016"/>
                <a:gd name="T27" fmla="*/ 24 h 24"/>
                <a:gd name="T28" fmla="*/ 1012 w 1016"/>
                <a:gd name="T29" fmla="*/ 19 h 24"/>
                <a:gd name="T30" fmla="*/ 1012 w 1016"/>
                <a:gd name="T31" fmla="*/ 19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16"/>
                <a:gd name="T49" fmla="*/ 0 h 24"/>
                <a:gd name="T50" fmla="*/ 1016 w 1016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16" h="24">
                  <a:moveTo>
                    <a:pt x="1012" y="19"/>
                  </a:moveTo>
                  <a:lnTo>
                    <a:pt x="1016" y="19"/>
                  </a:lnTo>
                  <a:lnTo>
                    <a:pt x="1016" y="15"/>
                  </a:lnTo>
                  <a:lnTo>
                    <a:pt x="1016" y="10"/>
                  </a:lnTo>
                  <a:lnTo>
                    <a:pt x="1016" y="5"/>
                  </a:lnTo>
                  <a:lnTo>
                    <a:pt x="1012" y="0"/>
                  </a:lnTo>
                  <a:lnTo>
                    <a:pt x="1007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101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3287" name="Group 256"/>
            <p:cNvGrpSpPr>
              <a:grpSpLocks/>
            </p:cNvGrpSpPr>
            <p:nvPr/>
          </p:nvGrpSpPr>
          <p:grpSpPr bwMode="auto">
            <a:xfrm>
              <a:off x="5783" y="6038"/>
              <a:ext cx="1031" cy="91"/>
              <a:chOff x="5783" y="6038"/>
              <a:chExt cx="1031" cy="91"/>
            </a:xfrm>
          </p:grpSpPr>
          <p:sp>
            <p:nvSpPr>
              <p:cNvPr id="53318" name="Freeform 257"/>
              <p:cNvSpPr>
                <a:spLocks/>
              </p:cNvSpPr>
              <p:nvPr/>
            </p:nvSpPr>
            <p:spPr bwMode="auto">
              <a:xfrm>
                <a:off x="5783" y="6038"/>
                <a:ext cx="139" cy="91"/>
              </a:xfrm>
              <a:custGeom>
                <a:avLst/>
                <a:gdLst>
                  <a:gd name="T0" fmla="*/ 0 w 139"/>
                  <a:gd name="T1" fmla="*/ 58 h 91"/>
                  <a:gd name="T2" fmla="*/ 139 w 139"/>
                  <a:gd name="T3" fmla="*/ 0 h 91"/>
                  <a:gd name="T4" fmla="*/ 139 w 139"/>
                  <a:gd name="T5" fmla="*/ 58 h 91"/>
                  <a:gd name="T6" fmla="*/ 139 w 139"/>
                  <a:gd name="T7" fmla="*/ 91 h 91"/>
                  <a:gd name="T8" fmla="*/ 0 w 139"/>
                  <a:gd name="T9" fmla="*/ 58 h 91"/>
                  <a:gd name="T10" fmla="*/ 0 w 139"/>
                  <a:gd name="T11" fmla="*/ 58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91"/>
                  <a:gd name="T20" fmla="*/ 139 w 139"/>
                  <a:gd name="T21" fmla="*/ 91 h 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91">
                    <a:moveTo>
                      <a:pt x="0" y="58"/>
                    </a:moveTo>
                    <a:lnTo>
                      <a:pt x="139" y="0"/>
                    </a:lnTo>
                    <a:lnTo>
                      <a:pt x="139" y="58"/>
                    </a:lnTo>
                    <a:lnTo>
                      <a:pt x="139" y="9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19" name="Freeform 258"/>
              <p:cNvSpPr>
                <a:spLocks/>
              </p:cNvSpPr>
              <p:nvPr/>
            </p:nvSpPr>
            <p:spPr bwMode="auto">
              <a:xfrm>
                <a:off x="5917" y="6086"/>
                <a:ext cx="897" cy="19"/>
              </a:xfrm>
              <a:custGeom>
                <a:avLst/>
                <a:gdLst>
                  <a:gd name="T0" fmla="*/ 892 w 897"/>
                  <a:gd name="T1" fmla="*/ 19 h 19"/>
                  <a:gd name="T2" fmla="*/ 897 w 897"/>
                  <a:gd name="T3" fmla="*/ 19 h 19"/>
                  <a:gd name="T4" fmla="*/ 897 w 897"/>
                  <a:gd name="T5" fmla="*/ 14 h 19"/>
                  <a:gd name="T6" fmla="*/ 897 w 897"/>
                  <a:gd name="T7" fmla="*/ 10 h 19"/>
                  <a:gd name="T8" fmla="*/ 897 w 897"/>
                  <a:gd name="T9" fmla="*/ 5 h 19"/>
                  <a:gd name="T10" fmla="*/ 892 w 897"/>
                  <a:gd name="T11" fmla="*/ 0 h 19"/>
                  <a:gd name="T12" fmla="*/ 892 w 897"/>
                  <a:gd name="T13" fmla="*/ 0 h 19"/>
                  <a:gd name="T14" fmla="*/ 5 w 897"/>
                  <a:gd name="T15" fmla="*/ 0 h 19"/>
                  <a:gd name="T16" fmla="*/ 5 w 897"/>
                  <a:gd name="T17" fmla="*/ 5 h 19"/>
                  <a:gd name="T18" fmla="*/ 0 w 897"/>
                  <a:gd name="T19" fmla="*/ 10 h 19"/>
                  <a:gd name="T20" fmla="*/ 0 w 897"/>
                  <a:gd name="T21" fmla="*/ 14 h 19"/>
                  <a:gd name="T22" fmla="*/ 5 w 897"/>
                  <a:gd name="T23" fmla="*/ 19 h 19"/>
                  <a:gd name="T24" fmla="*/ 5 w 897"/>
                  <a:gd name="T25" fmla="*/ 19 h 19"/>
                  <a:gd name="T26" fmla="*/ 9 w 897"/>
                  <a:gd name="T27" fmla="*/ 19 h 19"/>
                  <a:gd name="T28" fmla="*/ 892 w 897"/>
                  <a:gd name="T29" fmla="*/ 19 h 19"/>
                  <a:gd name="T30" fmla="*/ 892 w 897"/>
                  <a:gd name="T31" fmla="*/ 1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7"/>
                  <a:gd name="T49" fmla="*/ 0 h 19"/>
                  <a:gd name="T50" fmla="*/ 897 w 897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7" h="19">
                    <a:moveTo>
                      <a:pt x="892" y="19"/>
                    </a:moveTo>
                    <a:lnTo>
                      <a:pt x="897" y="19"/>
                    </a:lnTo>
                    <a:lnTo>
                      <a:pt x="897" y="14"/>
                    </a:lnTo>
                    <a:lnTo>
                      <a:pt x="897" y="10"/>
                    </a:lnTo>
                    <a:lnTo>
                      <a:pt x="897" y="5"/>
                    </a:lnTo>
                    <a:lnTo>
                      <a:pt x="892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9" y="19"/>
                    </a:lnTo>
                    <a:lnTo>
                      <a:pt x="89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88" name="Group 259"/>
            <p:cNvGrpSpPr>
              <a:grpSpLocks/>
            </p:cNvGrpSpPr>
            <p:nvPr/>
          </p:nvGrpSpPr>
          <p:grpSpPr bwMode="auto">
            <a:xfrm>
              <a:off x="6962" y="4743"/>
              <a:ext cx="91" cy="998"/>
              <a:chOff x="6962" y="4743"/>
              <a:chExt cx="91" cy="998"/>
            </a:xfrm>
          </p:grpSpPr>
          <p:sp>
            <p:nvSpPr>
              <p:cNvPr id="53316" name="Freeform 260"/>
              <p:cNvSpPr>
                <a:spLocks/>
              </p:cNvSpPr>
              <p:nvPr/>
            </p:nvSpPr>
            <p:spPr bwMode="auto">
              <a:xfrm>
                <a:off x="6962" y="5597"/>
                <a:ext cx="91" cy="144"/>
              </a:xfrm>
              <a:custGeom>
                <a:avLst/>
                <a:gdLst>
                  <a:gd name="T0" fmla="*/ 63 w 91"/>
                  <a:gd name="T1" fmla="*/ 144 h 144"/>
                  <a:gd name="T2" fmla="*/ 0 w 91"/>
                  <a:gd name="T3" fmla="*/ 0 h 144"/>
                  <a:gd name="T4" fmla="*/ 63 w 91"/>
                  <a:gd name="T5" fmla="*/ 0 h 144"/>
                  <a:gd name="T6" fmla="*/ 91 w 91"/>
                  <a:gd name="T7" fmla="*/ 0 h 144"/>
                  <a:gd name="T8" fmla="*/ 63 w 91"/>
                  <a:gd name="T9" fmla="*/ 144 h 144"/>
                  <a:gd name="T10" fmla="*/ 63 w 91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144"/>
                  <a:gd name="T20" fmla="*/ 91 w 91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144">
                    <a:moveTo>
                      <a:pt x="63" y="144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91" y="0"/>
                    </a:lnTo>
                    <a:lnTo>
                      <a:pt x="63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17" name="Freeform 261"/>
              <p:cNvSpPr>
                <a:spLocks/>
              </p:cNvSpPr>
              <p:nvPr/>
            </p:nvSpPr>
            <p:spPr bwMode="auto">
              <a:xfrm>
                <a:off x="7010" y="4743"/>
                <a:ext cx="19" cy="864"/>
              </a:xfrm>
              <a:custGeom>
                <a:avLst/>
                <a:gdLst>
                  <a:gd name="T0" fmla="*/ 19 w 19"/>
                  <a:gd name="T1" fmla="*/ 15 h 864"/>
                  <a:gd name="T2" fmla="*/ 19 w 19"/>
                  <a:gd name="T3" fmla="*/ 10 h 864"/>
                  <a:gd name="T4" fmla="*/ 19 w 19"/>
                  <a:gd name="T5" fmla="*/ 5 h 864"/>
                  <a:gd name="T6" fmla="*/ 15 w 19"/>
                  <a:gd name="T7" fmla="*/ 0 h 864"/>
                  <a:gd name="T8" fmla="*/ 15 w 19"/>
                  <a:gd name="T9" fmla="*/ 0 h 864"/>
                  <a:gd name="T10" fmla="*/ 10 w 19"/>
                  <a:gd name="T11" fmla="*/ 5 h 864"/>
                  <a:gd name="T12" fmla="*/ 0 w 19"/>
                  <a:gd name="T13" fmla="*/ 10 h 864"/>
                  <a:gd name="T14" fmla="*/ 0 w 19"/>
                  <a:gd name="T15" fmla="*/ 854 h 864"/>
                  <a:gd name="T16" fmla="*/ 0 w 19"/>
                  <a:gd name="T17" fmla="*/ 859 h 864"/>
                  <a:gd name="T18" fmla="*/ 10 w 19"/>
                  <a:gd name="T19" fmla="*/ 864 h 864"/>
                  <a:gd name="T20" fmla="*/ 15 w 19"/>
                  <a:gd name="T21" fmla="*/ 864 h 864"/>
                  <a:gd name="T22" fmla="*/ 15 w 19"/>
                  <a:gd name="T23" fmla="*/ 864 h 864"/>
                  <a:gd name="T24" fmla="*/ 19 w 19"/>
                  <a:gd name="T25" fmla="*/ 864 h 864"/>
                  <a:gd name="T26" fmla="*/ 19 w 19"/>
                  <a:gd name="T27" fmla="*/ 859 h 864"/>
                  <a:gd name="T28" fmla="*/ 19 w 19"/>
                  <a:gd name="T29" fmla="*/ 15 h 864"/>
                  <a:gd name="T30" fmla="*/ 19 w 19"/>
                  <a:gd name="T31" fmla="*/ 15 h 8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864"/>
                  <a:gd name="T50" fmla="*/ 19 w 19"/>
                  <a:gd name="T51" fmla="*/ 864 h 8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864">
                    <a:moveTo>
                      <a:pt x="19" y="15"/>
                    </a:moveTo>
                    <a:lnTo>
                      <a:pt x="19" y="10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10" y="5"/>
                    </a:lnTo>
                    <a:lnTo>
                      <a:pt x="0" y="10"/>
                    </a:lnTo>
                    <a:lnTo>
                      <a:pt x="0" y="854"/>
                    </a:lnTo>
                    <a:lnTo>
                      <a:pt x="0" y="859"/>
                    </a:lnTo>
                    <a:lnTo>
                      <a:pt x="10" y="864"/>
                    </a:lnTo>
                    <a:lnTo>
                      <a:pt x="15" y="864"/>
                    </a:lnTo>
                    <a:lnTo>
                      <a:pt x="19" y="864"/>
                    </a:lnTo>
                    <a:lnTo>
                      <a:pt x="19" y="859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89" name="Group 262"/>
            <p:cNvGrpSpPr>
              <a:grpSpLocks/>
            </p:cNvGrpSpPr>
            <p:nvPr/>
          </p:nvGrpSpPr>
          <p:grpSpPr bwMode="auto">
            <a:xfrm>
              <a:off x="7605" y="5477"/>
              <a:ext cx="503" cy="254"/>
              <a:chOff x="7605" y="5477"/>
              <a:chExt cx="503" cy="254"/>
            </a:xfrm>
          </p:grpSpPr>
          <p:sp>
            <p:nvSpPr>
              <p:cNvPr id="53314" name="Freeform 263"/>
              <p:cNvSpPr>
                <a:spLocks/>
              </p:cNvSpPr>
              <p:nvPr/>
            </p:nvSpPr>
            <p:spPr bwMode="auto">
              <a:xfrm>
                <a:off x="7964" y="5477"/>
                <a:ext cx="144" cy="106"/>
              </a:xfrm>
              <a:custGeom>
                <a:avLst/>
                <a:gdLst>
                  <a:gd name="T0" fmla="*/ 144 w 144"/>
                  <a:gd name="T1" fmla="*/ 0 h 106"/>
                  <a:gd name="T2" fmla="*/ 39 w 144"/>
                  <a:gd name="T3" fmla="*/ 106 h 106"/>
                  <a:gd name="T4" fmla="*/ 20 w 144"/>
                  <a:gd name="T5" fmla="*/ 53 h 106"/>
                  <a:gd name="T6" fmla="*/ 0 w 144"/>
                  <a:gd name="T7" fmla="*/ 14 h 106"/>
                  <a:gd name="T8" fmla="*/ 144 w 144"/>
                  <a:gd name="T9" fmla="*/ 0 h 106"/>
                  <a:gd name="T10" fmla="*/ 144 w 144"/>
                  <a:gd name="T11" fmla="*/ 0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106"/>
                  <a:gd name="T20" fmla="*/ 144 w 144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106">
                    <a:moveTo>
                      <a:pt x="144" y="0"/>
                    </a:moveTo>
                    <a:lnTo>
                      <a:pt x="39" y="106"/>
                    </a:lnTo>
                    <a:lnTo>
                      <a:pt x="20" y="53"/>
                    </a:lnTo>
                    <a:lnTo>
                      <a:pt x="0" y="1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15" name="Freeform 264"/>
              <p:cNvSpPr>
                <a:spLocks/>
              </p:cNvSpPr>
              <p:nvPr/>
            </p:nvSpPr>
            <p:spPr bwMode="auto">
              <a:xfrm>
                <a:off x="7605" y="5520"/>
                <a:ext cx="388" cy="211"/>
              </a:xfrm>
              <a:custGeom>
                <a:avLst/>
                <a:gdLst>
                  <a:gd name="T0" fmla="*/ 5 w 388"/>
                  <a:gd name="T1" fmla="*/ 197 h 211"/>
                  <a:gd name="T2" fmla="*/ 0 w 388"/>
                  <a:gd name="T3" fmla="*/ 202 h 211"/>
                  <a:gd name="T4" fmla="*/ 0 w 388"/>
                  <a:gd name="T5" fmla="*/ 206 h 211"/>
                  <a:gd name="T6" fmla="*/ 5 w 388"/>
                  <a:gd name="T7" fmla="*/ 211 h 211"/>
                  <a:gd name="T8" fmla="*/ 14 w 388"/>
                  <a:gd name="T9" fmla="*/ 211 h 211"/>
                  <a:gd name="T10" fmla="*/ 19 w 388"/>
                  <a:gd name="T11" fmla="*/ 211 h 211"/>
                  <a:gd name="T12" fmla="*/ 19 w 388"/>
                  <a:gd name="T13" fmla="*/ 211 h 211"/>
                  <a:gd name="T14" fmla="*/ 388 w 388"/>
                  <a:gd name="T15" fmla="*/ 19 h 211"/>
                  <a:gd name="T16" fmla="*/ 388 w 388"/>
                  <a:gd name="T17" fmla="*/ 15 h 211"/>
                  <a:gd name="T18" fmla="*/ 388 w 388"/>
                  <a:gd name="T19" fmla="*/ 10 h 211"/>
                  <a:gd name="T20" fmla="*/ 388 w 388"/>
                  <a:gd name="T21" fmla="*/ 5 h 211"/>
                  <a:gd name="T22" fmla="*/ 383 w 388"/>
                  <a:gd name="T23" fmla="*/ 0 h 211"/>
                  <a:gd name="T24" fmla="*/ 379 w 388"/>
                  <a:gd name="T25" fmla="*/ 0 h 211"/>
                  <a:gd name="T26" fmla="*/ 379 w 388"/>
                  <a:gd name="T27" fmla="*/ 5 h 211"/>
                  <a:gd name="T28" fmla="*/ 5 w 388"/>
                  <a:gd name="T29" fmla="*/ 197 h 211"/>
                  <a:gd name="T30" fmla="*/ 5 w 388"/>
                  <a:gd name="T31" fmla="*/ 197 h 2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8"/>
                  <a:gd name="T49" fmla="*/ 0 h 211"/>
                  <a:gd name="T50" fmla="*/ 388 w 388"/>
                  <a:gd name="T51" fmla="*/ 211 h 2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8" h="211">
                    <a:moveTo>
                      <a:pt x="5" y="197"/>
                    </a:moveTo>
                    <a:lnTo>
                      <a:pt x="0" y="202"/>
                    </a:lnTo>
                    <a:lnTo>
                      <a:pt x="0" y="206"/>
                    </a:lnTo>
                    <a:lnTo>
                      <a:pt x="5" y="211"/>
                    </a:lnTo>
                    <a:lnTo>
                      <a:pt x="14" y="211"/>
                    </a:lnTo>
                    <a:lnTo>
                      <a:pt x="19" y="211"/>
                    </a:lnTo>
                    <a:lnTo>
                      <a:pt x="388" y="19"/>
                    </a:lnTo>
                    <a:lnTo>
                      <a:pt x="388" y="15"/>
                    </a:lnTo>
                    <a:lnTo>
                      <a:pt x="388" y="10"/>
                    </a:lnTo>
                    <a:lnTo>
                      <a:pt x="388" y="5"/>
                    </a:lnTo>
                    <a:lnTo>
                      <a:pt x="383" y="0"/>
                    </a:lnTo>
                    <a:lnTo>
                      <a:pt x="379" y="0"/>
                    </a:lnTo>
                    <a:lnTo>
                      <a:pt x="379" y="5"/>
                    </a:lnTo>
                    <a:lnTo>
                      <a:pt x="5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90" name="Group 265"/>
            <p:cNvGrpSpPr>
              <a:grpSpLocks/>
            </p:cNvGrpSpPr>
            <p:nvPr/>
          </p:nvGrpSpPr>
          <p:grpSpPr bwMode="auto">
            <a:xfrm>
              <a:off x="8104" y="5467"/>
              <a:ext cx="503" cy="255"/>
              <a:chOff x="8104" y="5467"/>
              <a:chExt cx="503" cy="255"/>
            </a:xfrm>
          </p:grpSpPr>
          <p:sp>
            <p:nvSpPr>
              <p:cNvPr id="53312" name="Freeform 266"/>
              <p:cNvSpPr>
                <a:spLocks/>
              </p:cNvSpPr>
              <p:nvPr/>
            </p:nvSpPr>
            <p:spPr bwMode="auto">
              <a:xfrm>
                <a:off x="8463" y="5635"/>
                <a:ext cx="144" cy="87"/>
              </a:xfrm>
              <a:custGeom>
                <a:avLst/>
                <a:gdLst>
                  <a:gd name="T0" fmla="*/ 144 w 144"/>
                  <a:gd name="T1" fmla="*/ 87 h 87"/>
                  <a:gd name="T2" fmla="*/ 48 w 144"/>
                  <a:gd name="T3" fmla="*/ 0 h 87"/>
                  <a:gd name="T4" fmla="*/ 34 w 144"/>
                  <a:gd name="T5" fmla="*/ 34 h 87"/>
                  <a:gd name="T6" fmla="*/ 0 w 144"/>
                  <a:gd name="T7" fmla="*/ 72 h 87"/>
                  <a:gd name="T8" fmla="*/ 144 w 144"/>
                  <a:gd name="T9" fmla="*/ 87 h 87"/>
                  <a:gd name="T10" fmla="*/ 144 w 144"/>
                  <a:gd name="T11" fmla="*/ 87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87"/>
                  <a:gd name="T20" fmla="*/ 144 w 144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87">
                    <a:moveTo>
                      <a:pt x="144" y="87"/>
                    </a:moveTo>
                    <a:lnTo>
                      <a:pt x="48" y="0"/>
                    </a:lnTo>
                    <a:lnTo>
                      <a:pt x="34" y="34"/>
                    </a:lnTo>
                    <a:lnTo>
                      <a:pt x="0" y="72"/>
                    </a:lnTo>
                    <a:lnTo>
                      <a:pt x="144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13" name="Freeform 267"/>
              <p:cNvSpPr>
                <a:spLocks/>
              </p:cNvSpPr>
              <p:nvPr/>
            </p:nvSpPr>
            <p:spPr bwMode="auto">
              <a:xfrm>
                <a:off x="8104" y="5467"/>
                <a:ext cx="407" cy="211"/>
              </a:xfrm>
              <a:custGeom>
                <a:avLst/>
                <a:gdLst>
                  <a:gd name="T0" fmla="*/ 9 w 407"/>
                  <a:gd name="T1" fmla="*/ 0 h 211"/>
                  <a:gd name="T2" fmla="*/ 4 w 407"/>
                  <a:gd name="T3" fmla="*/ 0 h 211"/>
                  <a:gd name="T4" fmla="*/ 0 w 407"/>
                  <a:gd name="T5" fmla="*/ 5 h 211"/>
                  <a:gd name="T6" fmla="*/ 0 w 407"/>
                  <a:gd name="T7" fmla="*/ 10 h 211"/>
                  <a:gd name="T8" fmla="*/ 0 w 407"/>
                  <a:gd name="T9" fmla="*/ 15 h 211"/>
                  <a:gd name="T10" fmla="*/ 0 w 407"/>
                  <a:gd name="T11" fmla="*/ 20 h 211"/>
                  <a:gd name="T12" fmla="*/ 4 w 407"/>
                  <a:gd name="T13" fmla="*/ 20 h 211"/>
                  <a:gd name="T14" fmla="*/ 393 w 407"/>
                  <a:gd name="T15" fmla="*/ 211 h 211"/>
                  <a:gd name="T16" fmla="*/ 402 w 407"/>
                  <a:gd name="T17" fmla="*/ 211 h 211"/>
                  <a:gd name="T18" fmla="*/ 407 w 407"/>
                  <a:gd name="T19" fmla="*/ 211 h 211"/>
                  <a:gd name="T20" fmla="*/ 407 w 407"/>
                  <a:gd name="T21" fmla="*/ 207 h 211"/>
                  <a:gd name="T22" fmla="*/ 407 w 407"/>
                  <a:gd name="T23" fmla="*/ 202 h 211"/>
                  <a:gd name="T24" fmla="*/ 407 w 407"/>
                  <a:gd name="T25" fmla="*/ 197 h 211"/>
                  <a:gd name="T26" fmla="*/ 402 w 407"/>
                  <a:gd name="T27" fmla="*/ 192 h 211"/>
                  <a:gd name="T28" fmla="*/ 9 w 407"/>
                  <a:gd name="T29" fmla="*/ 0 h 211"/>
                  <a:gd name="T30" fmla="*/ 9 w 407"/>
                  <a:gd name="T31" fmla="*/ 0 h 2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7"/>
                  <a:gd name="T49" fmla="*/ 0 h 211"/>
                  <a:gd name="T50" fmla="*/ 407 w 407"/>
                  <a:gd name="T51" fmla="*/ 211 h 2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7" h="211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393" y="211"/>
                    </a:lnTo>
                    <a:lnTo>
                      <a:pt x="402" y="211"/>
                    </a:lnTo>
                    <a:lnTo>
                      <a:pt x="407" y="211"/>
                    </a:lnTo>
                    <a:lnTo>
                      <a:pt x="407" y="207"/>
                    </a:lnTo>
                    <a:lnTo>
                      <a:pt x="407" y="202"/>
                    </a:lnTo>
                    <a:lnTo>
                      <a:pt x="407" y="197"/>
                    </a:lnTo>
                    <a:lnTo>
                      <a:pt x="402" y="19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91" name="Group 268"/>
            <p:cNvGrpSpPr>
              <a:grpSpLocks/>
            </p:cNvGrpSpPr>
            <p:nvPr/>
          </p:nvGrpSpPr>
          <p:grpSpPr bwMode="auto">
            <a:xfrm>
              <a:off x="8056" y="4911"/>
              <a:ext cx="71" cy="609"/>
              <a:chOff x="8056" y="4911"/>
              <a:chExt cx="71" cy="609"/>
            </a:xfrm>
          </p:grpSpPr>
          <p:sp>
            <p:nvSpPr>
              <p:cNvPr id="53310" name="Freeform 269"/>
              <p:cNvSpPr>
                <a:spLocks/>
              </p:cNvSpPr>
              <p:nvPr/>
            </p:nvSpPr>
            <p:spPr bwMode="auto">
              <a:xfrm>
                <a:off x="8056" y="4911"/>
                <a:ext cx="71" cy="139"/>
              </a:xfrm>
              <a:custGeom>
                <a:avLst/>
                <a:gdLst>
                  <a:gd name="T0" fmla="*/ 33 w 71"/>
                  <a:gd name="T1" fmla="*/ 0 h 139"/>
                  <a:gd name="T2" fmla="*/ 71 w 71"/>
                  <a:gd name="T3" fmla="*/ 139 h 139"/>
                  <a:gd name="T4" fmla="*/ 33 w 71"/>
                  <a:gd name="T5" fmla="*/ 139 h 139"/>
                  <a:gd name="T6" fmla="*/ 0 w 71"/>
                  <a:gd name="T7" fmla="*/ 139 h 139"/>
                  <a:gd name="T8" fmla="*/ 33 w 71"/>
                  <a:gd name="T9" fmla="*/ 0 h 139"/>
                  <a:gd name="T10" fmla="*/ 33 w 71"/>
                  <a:gd name="T11" fmla="*/ 0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139"/>
                  <a:gd name="T20" fmla="*/ 71 w 71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139">
                    <a:moveTo>
                      <a:pt x="33" y="0"/>
                    </a:moveTo>
                    <a:lnTo>
                      <a:pt x="71" y="139"/>
                    </a:lnTo>
                    <a:lnTo>
                      <a:pt x="33" y="139"/>
                    </a:lnTo>
                    <a:lnTo>
                      <a:pt x="0" y="13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11" name="Freeform 270"/>
              <p:cNvSpPr>
                <a:spLocks/>
              </p:cNvSpPr>
              <p:nvPr/>
            </p:nvSpPr>
            <p:spPr bwMode="auto">
              <a:xfrm>
                <a:off x="8080" y="5041"/>
                <a:ext cx="24" cy="479"/>
              </a:xfrm>
              <a:custGeom>
                <a:avLst/>
                <a:gdLst>
                  <a:gd name="T0" fmla="*/ 0 w 24"/>
                  <a:gd name="T1" fmla="*/ 474 h 479"/>
                  <a:gd name="T2" fmla="*/ 4 w 24"/>
                  <a:gd name="T3" fmla="*/ 479 h 479"/>
                  <a:gd name="T4" fmla="*/ 9 w 24"/>
                  <a:gd name="T5" fmla="*/ 479 h 479"/>
                  <a:gd name="T6" fmla="*/ 19 w 24"/>
                  <a:gd name="T7" fmla="*/ 479 h 479"/>
                  <a:gd name="T8" fmla="*/ 24 w 24"/>
                  <a:gd name="T9" fmla="*/ 479 h 479"/>
                  <a:gd name="T10" fmla="*/ 24 w 24"/>
                  <a:gd name="T11" fmla="*/ 474 h 479"/>
                  <a:gd name="T12" fmla="*/ 24 w 24"/>
                  <a:gd name="T13" fmla="*/ 470 h 479"/>
                  <a:gd name="T14" fmla="*/ 24 w 24"/>
                  <a:gd name="T15" fmla="*/ 9 h 479"/>
                  <a:gd name="T16" fmla="*/ 24 w 24"/>
                  <a:gd name="T17" fmla="*/ 5 h 479"/>
                  <a:gd name="T18" fmla="*/ 19 w 24"/>
                  <a:gd name="T19" fmla="*/ 0 h 479"/>
                  <a:gd name="T20" fmla="*/ 9 w 24"/>
                  <a:gd name="T21" fmla="*/ 0 h 479"/>
                  <a:gd name="T22" fmla="*/ 4 w 24"/>
                  <a:gd name="T23" fmla="*/ 5 h 479"/>
                  <a:gd name="T24" fmla="*/ 0 w 24"/>
                  <a:gd name="T25" fmla="*/ 9 h 479"/>
                  <a:gd name="T26" fmla="*/ 0 w 24"/>
                  <a:gd name="T27" fmla="*/ 14 h 479"/>
                  <a:gd name="T28" fmla="*/ 0 w 24"/>
                  <a:gd name="T29" fmla="*/ 474 h 479"/>
                  <a:gd name="T30" fmla="*/ 0 w 24"/>
                  <a:gd name="T31" fmla="*/ 474 h 47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"/>
                  <a:gd name="T49" fmla="*/ 0 h 479"/>
                  <a:gd name="T50" fmla="*/ 24 w 24"/>
                  <a:gd name="T51" fmla="*/ 479 h 47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" h="479">
                    <a:moveTo>
                      <a:pt x="0" y="474"/>
                    </a:moveTo>
                    <a:lnTo>
                      <a:pt x="4" y="479"/>
                    </a:lnTo>
                    <a:lnTo>
                      <a:pt x="9" y="479"/>
                    </a:lnTo>
                    <a:lnTo>
                      <a:pt x="19" y="479"/>
                    </a:lnTo>
                    <a:lnTo>
                      <a:pt x="24" y="479"/>
                    </a:lnTo>
                    <a:lnTo>
                      <a:pt x="24" y="474"/>
                    </a:lnTo>
                    <a:lnTo>
                      <a:pt x="24" y="470"/>
                    </a:lnTo>
                    <a:lnTo>
                      <a:pt x="24" y="9"/>
                    </a:lnTo>
                    <a:lnTo>
                      <a:pt x="24" y="5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92" name="Group 271"/>
            <p:cNvGrpSpPr>
              <a:grpSpLocks/>
            </p:cNvGrpSpPr>
            <p:nvPr/>
          </p:nvGrpSpPr>
          <p:grpSpPr bwMode="auto">
            <a:xfrm>
              <a:off x="8679" y="4758"/>
              <a:ext cx="81" cy="1021"/>
              <a:chOff x="8679" y="4758"/>
              <a:chExt cx="81" cy="1021"/>
            </a:xfrm>
          </p:grpSpPr>
          <p:sp>
            <p:nvSpPr>
              <p:cNvPr id="53308" name="Freeform 272"/>
              <p:cNvSpPr>
                <a:spLocks/>
              </p:cNvSpPr>
              <p:nvPr/>
            </p:nvSpPr>
            <p:spPr bwMode="auto">
              <a:xfrm>
                <a:off x="8679" y="5635"/>
                <a:ext cx="81" cy="144"/>
              </a:xfrm>
              <a:custGeom>
                <a:avLst/>
                <a:gdLst>
                  <a:gd name="T0" fmla="*/ 48 w 81"/>
                  <a:gd name="T1" fmla="*/ 144 h 144"/>
                  <a:gd name="T2" fmla="*/ 0 w 81"/>
                  <a:gd name="T3" fmla="*/ 0 h 144"/>
                  <a:gd name="T4" fmla="*/ 48 w 81"/>
                  <a:gd name="T5" fmla="*/ 0 h 144"/>
                  <a:gd name="T6" fmla="*/ 81 w 81"/>
                  <a:gd name="T7" fmla="*/ 0 h 144"/>
                  <a:gd name="T8" fmla="*/ 48 w 81"/>
                  <a:gd name="T9" fmla="*/ 144 h 144"/>
                  <a:gd name="T10" fmla="*/ 48 w 81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144"/>
                  <a:gd name="T20" fmla="*/ 81 w 81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144">
                    <a:moveTo>
                      <a:pt x="48" y="144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81" y="0"/>
                    </a:lnTo>
                    <a:lnTo>
                      <a:pt x="48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09" name="Freeform 273"/>
              <p:cNvSpPr>
                <a:spLocks/>
              </p:cNvSpPr>
              <p:nvPr/>
            </p:nvSpPr>
            <p:spPr bwMode="auto">
              <a:xfrm>
                <a:off x="8722" y="4758"/>
                <a:ext cx="14" cy="887"/>
              </a:xfrm>
              <a:custGeom>
                <a:avLst/>
                <a:gdLst>
                  <a:gd name="T0" fmla="*/ 14 w 14"/>
                  <a:gd name="T1" fmla="*/ 14 h 887"/>
                  <a:gd name="T2" fmla="*/ 14 w 14"/>
                  <a:gd name="T3" fmla="*/ 9 h 887"/>
                  <a:gd name="T4" fmla="*/ 14 w 14"/>
                  <a:gd name="T5" fmla="*/ 5 h 887"/>
                  <a:gd name="T6" fmla="*/ 10 w 14"/>
                  <a:gd name="T7" fmla="*/ 0 h 887"/>
                  <a:gd name="T8" fmla="*/ 5 w 14"/>
                  <a:gd name="T9" fmla="*/ 0 h 887"/>
                  <a:gd name="T10" fmla="*/ 5 w 14"/>
                  <a:gd name="T11" fmla="*/ 5 h 887"/>
                  <a:gd name="T12" fmla="*/ 0 w 14"/>
                  <a:gd name="T13" fmla="*/ 9 h 887"/>
                  <a:gd name="T14" fmla="*/ 0 w 14"/>
                  <a:gd name="T15" fmla="*/ 877 h 887"/>
                  <a:gd name="T16" fmla="*/ 0 w 14"/>
                  <a:gd name="T17" fmla="*/ 882 h 887"/>
                  <a:gd name="T18" fmla="*/ 5 w 14"/>
                  <a:gd name="T19" fmla="*/ 887 h 887"/>
                  <a:gd name="T20" fmla="*/ 5 w 14"/>
                  <a:gd name="T21" fmla="*/ 887 h 887"/>
                  <a:gd name="T22" fmla="*/ 10 w 14"/>
                  <a:gd name="T23" fmla="*/ 887 h 887"/>
                  <a:gd name="T24" fmla="*/ 14 w 14"/>
                  <a:gd name="T25" fmla="*/ 887 h 887"/>
                  <a:gd name="T26" fmla="*/ 14 w 14"/>
                  <a:gd name="T27" fmla="*/ 882 h 887"/>
                  <a:gd name="T28" fmla="*/ 14 w 14"/>
                  <a:gd name="T29" fmla="*/ 14 h 887"/>
                  <a:gd name="T30" fmla="*/ 14 w 14"/>
                  <a:gd name="T31" fmla="*/ 14 h 8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887"/>
                  <a:gd name="T50" fmla="*/ 14 w 14"/>
                  <a:gd name="T51" fmla="*/ 887 h 8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887">
                    <a:moveTo>
                      <a:pt x="14" y="14"/>
                    </a:moveTo>
                    <a:lnTo>
                      <a:pt x="14" y="9"/>
                    </a:lnTo>
                    <a:lnTo>
                      <a:pt x="14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0" y="877"/>
                    </a:lnTo>
                    <a:lnTo>
                      <a:pt x="0" y="882"/>
                    </a:lnTo>
                    <a:lnTo>
                      <a:pt x="5" y="887"/>
                    </a:lnTo>
                    <a:lnTo>
                      <a:pt x="10" y="887"/>
                    </a:lnTo>
                    <a:lnTo>
                      <a:pt x="14" y="887"/>
                    </a:lnTo>
                    <a:lnTo>
                      <a:pt x="14" y="882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93" name="Group 274"/>
            <p:cNvGrpSpPr>
              <a:grpSpLocks/>
            </p:cNvGrpSpPr>
            <p:nvPr/>
          </p:nvGrpSpPr>
          <p:grpSpPr bwMode="auto">
            <a:xfrm>
              <a:off x="7600" y="5885"/>
              <a:ext cx="1031" cy="86"/>
              <a:chOff x="7600" y="5885"/>
              <a:chExt cx="1031" cy="86"/>
            </a:xfrm>
          </p:grpSpPr>
          <p:sp>
            <p:nvSpPr>
              <p:cNvPr id="53306" name="Freeform 275"/>
              <p:cNvSpPr>
                <a:spLocks/>
              </p:cNvSpPr>
              <p:nvPr/>
            </p:nvSpPr>
            <p:spPr bwMode="auto">
              <a:xfrm>
                <a:off x="7600" y="5885"/>
                <a:ext cx="144" cy="86"/>
              </a:xfrm>
              <a:custGeom>
                <a:avLst/>
                <a:gdLst>
                  <a:gd name="T0" fmla="*/ 0 w 144"/>
                  <a:gd name="T1" fmla="*/ 33 h 86"/>
                  <a:gd name="T2" fmla="*/ 144 w 144"/>
                  <a:gd name="T3" fmla="*/ 0 h 86"/>
                  <a:gd name="T4" fmla="*/ 144 w 144"/>
                  <a:gd name="T5" fmla="*/ 33 h 86"/>
                  <a:gd name="T6" fmla="*/ 144 w 144"/>
                  <a:gd name="T7" fmla="*/ 86 h 86"/>
                  <a:gd name="T8" fmla="*/ 0 w 144"/>
                  <a:gd name="T9" fmla="*/ 33 h 86"/>
                  <a:gd name="T10" fmla="*/ 0 w 144"/>
                  <a:gd name="T11" fmla="*/ 33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86"/>
                  <a:gd name="T20" fmla="*/ 144 w 144"/>
                  <a:gd name="T21" fmla="*/ 86 h 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86">
                    <a:moveTo>
                      <a:pt x="0" y="33"/>
                    </a:moveTo>
                    <a:lnTo>
                      <a:pt x="144" y="0"/>
                    </a:lnTo>
                    <a:lnTo>
                      <a:pt x="144" y="33"/>
                    </a:lnTo>
                    <a:lnTo>
                      <a:pt x="144" y="8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07" name="Freeform 276"/>
              <p:cNvSpPr>
                <a:spLocks/>
              </p:cNvSpPr>
              <p:nvPr/>
            </p:nvSpPr>
            <p:spPr bwMode="auto">
              <a:xfrm>
                <a:off x="7729" y="5909"/>
                <a:ext cx="902" cy="19"/>
              </a:xfrm>
              <a:custGeom>
                <a:avLst/>
                <a:gdLst>
                  <a:gd name="T0" fmla="*/ 897 w 902"/>
                  <a:gd name="T1" fmla="*/ 19 h 19"/>
                  <a:gd name="T2" fmla="*/ 902 w 902"/>
                  <a:gd name="T3" fmla="*/ 19 h 19"/>
                  <a:gd name="T4" fmla="*/ 902 w 902"/>
                  <a:gd name="T5" fmla="*/ 14 h 19"/>
                  <a:gd name="T6" fmla="*/ 902 w 902"/>
                  <a:gd name="T7" fmla="*/ 9 h 19"/>
                  <a:gd name="T8" fmla="*/ 902 w 902"/>
                  <a:gd name="T9" fmla="*/ 4 h 19"/>
                  <a:gd name="T10" fmla="*/ 897 w 902"/>
                  <a:gd name="T11" fmla="*/ 0 h 19"/>
                  <a:gd name="T12" fmla="*/ 888 w 902"/>
                  <a:gd name="T13" fmla="*/ 0 h 19"/>
                  <a:gd name="T14" fmla="*/ 15 w 902"/>
                  <a:gd name="T15" fmla="*/ 0 h 19"/>
                  <a:gd name="T16" fmla="*/ 10 w 902"/>
                  <a:gd name="T17" fmla="*/ 4 h 19"/>
                  <a:gd name="T18" fmla="*/ 0 w 902"/>
                  <a:gd name="T19" fmla="*/ 9 h 19"/>
                  <a:gd name="T20" fmla="*/ 0 w 902"/>
                  <a:gd name="T21" fmla="*/ 14 h 19"/>
                  <a:gd name="T22" fmla="*/ 10 w 902"/>
                  <a:gd name="T23" fmla="*/ 19 h 19"/>
                  <a:gd name="T24" fmla="*/ 15 w 902"/>
                  <a:gd name="T25" fmla="*/ 19 h 19"/>
                  <a:gd name="T26" fmla="*/ 15 w 902"/>
                  <a:gd name="T27" fmla="*/ 19 h 19"/>
                  <a:gd name="T28" fmla="*/ 897 w 902"/>
                  <a:gd name="T29" fmla="*/ 19 h 19"/>
                  <a:gd name="T30" fmla="*/ 897 w 902"/>
                  <a:gd name="T31" fmla="*/ 1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02"/>
                  <a:gd name="T49" fmla="*/ 0 h 19"/>
                  <a:gd name="T50" fmla="*/ 902 w 902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02" h="19">
                    <a:moveTo>
                      <a:pt x="897" y="19"/>
                    </a:moveTo>
                    <a:lnTo>
                      <a:pt x="902" y="19"/>
                    </a:lnTo>
                    <a:lnTo>
                      <a:pt x="902" y="14"/>
                    </a:lnTo>
                    <a:lnTo>
                      <a:pt x="902" y="9"/>
                    </a:lnTo>
                    <a:lnTo>
                      <a:pt x="902" y="4"/>
                    </a:lnTo>
                    <a:lnTo>
                      <a:pt x="897" y="0"/>
                    </a:lnTo>
                    <a:lnTo>
                      <a:pt x="888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0" y="19"/>
                    </a:lnTo>
                    <a:lnTo>
                      <a:pt x="15" y="19"/>
                    </a:lnTo>
                    <a:lnTo>
                      <a:pt x="89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294" name="Group 277"/>
            <p:cNvGrpSpPr>
              <a:grpSpLocks/>
            </p:cNvGrpSpPr>
            <p:nvPr/>
          </p:nvGrpSpPr>
          <p:grpSpPr bwMode="auto">
            <a:xfrm>
              <a:off x="4724" y="6121"/>
              <a:ext cx="264" cy="427"/>
              <a:chOff x="3164" y="6134"/>
              <a:chExt cx="264" cy="427"/>
            </a:xfrm>
          </p:grpSpPr>
          <p:sp>
            <p:nvSpPr>
              <p:cNvPr id="53301" name="Freeform 278"/>
              <p:cNvSpPr>
                <a:spLocks/>
              </p:cNvSpPr>
              <p:nvPr/>
            </p:nvSpPr>
            <p:spPr bwMode="auto">
              <a:xfrm>
                <a:off x="3289" y="6134"/>
                <a:ext cx="19" cy="360"/>
              </a:xfrm>
              <a:custGeom>
                <a:avLst/>
                <a:gdLst>
                  <a:gd name="T0" fmla="*/ 19 w 19"/>
                  <a:gd name="T1" fmla="*/ 14 h 360"/>
                  <a:gd name="T2" fmla="*/ 19 w 19"/>
                  <a:gd name="T3" fmla="*/ 10 h 360"/>
                  <a:gd name="T4" fmla="*/ 19 w 19"/>
                  <a:gd name="T5" fmla="*/ 5 h 360"/>
                  <a:gd name="T6" fmla="*/ 19 w 19"/>
                  <a:gd name="T7" fmla="*/ 0 h 360"/>
                  <a:gd name="T8" fmla="*/ 14 w 19"/>
                  <a:gd name="T9" fmla="*/ 0 h 360"/>
                  <a:gd name="T10" fmla="*/ 5 w 19"/>
                  <a:gd name="T11" fmla="*/ 5 h 360"/>
                  <a:gd name="T12" fmla="*/ 0 w 19"/>
                  <a:gd name="T13" fmla="*/ 10 h 360"/>
                  <a:gd name="T14" fmla="*/ 0 w 19"/>
                  <a:gd name="T15" fmla="*/ 350 h 360"/>
                  <a:gd name="T16" fmla="*/ 0 w 19"/>
                  <a:gd name="T17" fmla="*/ 355 h 360"/>
                  <a:gd name="T18" fmla="*/ 5 w 19"/>
                  <a:gd name="T19" fmla="*/ 360 h 360"/>
                  <a:gd name="T20" fmla="*/ 14 w 19"/>
                  <a:gd name="T21" fmla="*/ 360 h 360"/>
                  <a:gd name="T22" fmla="*/ 19 w 19"/>
                  <a:gd name="T23" fmla="*/ 360 h 360"/>
                  <a:gd name="T24" fmla="*/ 19 w 19"/>
                  <a:gd name="T25" fmla="*/ 360 h 360"/>
                  <a:gd name="T26" fmla="*/ 19 w 19"/>
                  <a:gd name="T27" fmla="*/ 355 h 360"/>
                  <a:gd name="T28" fmla="*/ 19 w 19"/>
                  <a:gd name="T29" fmla="*/ 14 h 360"/>
                  <a:gd name="T30" fmla="*/ 19 w 19"/>
                  <a:gd name="T31" fmla="*/ 14 h 3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360"/>
                  <a:gd name="T50" fmla="*/ 19 w 19"/>
                  <a:gd name="T51" fmla="*/ 360 h 3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360">
                    <a:moveTo>
                      <a:pt x="19" y="14"/>
                    </a:moveTo>
                    <a:lnTo>
                      <a:pt x="19" y="10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350"/>
                    </a:lnTo>
                    <a:lnTo>
                      <a:pt x="0" y="355"/>
                    </a:lnTo>
                    <a:lnTo>
                      <a:pt x="5" y="360"/>
                    </a:lnTo>
                    <a:lnTo>
                      <a:pt x="14" y="360"/>
                    </a:lnTo>
                    <a:lnTo>
                      <a:pt x="19" y="360"/>
                    </a:lnTo>
                    <a:lnTo>
                      <a:pt x="19" y="355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3302" name="Group 279"/>
              <p:cNvGrpSpPr>
                <a:grpSpLocks/>
              </p:cNvGrpSpPr>
              <p:nvPr/>
            </p:nvGrpSpPr>
            <p:grpSpPr bwMode="auto">
              <a:xfrm>
                <a:off x="3164" y="6475"/>
                <a:ext cx="264" cy="86"/>
                <a:chOff x="3164" y="6475"/>
                <a:chExt cx="264" cy="86"/>
              </a:xfrm>
            </p:grpSpPr>
            <p:sp>
              <p:nvSpPr>
                <p:cNvPr id="53303" name="Freeform 280"/>
                <p:cNvSpPr>
                  <a:spLocks/>
                </p:cNvSpPr>
                <p:nvPr/>
              </p:nvSpPr>
              <p:spPr bwMode="auto">
                <a:xfrm>
                  <a:off x="3164" y="6475"/>
                  <a:ext cx="264" cy="19"/>
                </a:xfrm>
                <a:custGeom>
                  <a:avLst/>
                  <a:gdLst>
                    <a:gd name="T0" fmla="*/ 20 w 264"/>
                    <a:gd name="T1" fmla="*/ 0 h 19"/>
                    <a:gd name="T2" fmla="*/ 10 w 264"/>
                    <a:gd name="T3" fmla="*/ 0 h 19"/>
                    <a:gd name="T4" fmla="*/ 5 w 264"/>
                    <a:gd name="T5" fmla="*/ 4 h 19"/>
                    <a:gd name="T6" fmla="*/ 0 w 264"/>
                    <a:gd name="T7" fmla="*/ 9 h 19"/>
                    <a:gd name="T8" fmla="*/ 0 w 264"/>
                    <a:gd name="T9" fmla="*/ 14 h 19"/>
                    <a:gd name="T10" fmla="*/ 5 w 264"/>
                    <a:gd name="T11" fmla="*/ 19 h 19"/>
                    <a:gd name="T12" fmla="*/ 10 w 264"/>
                    <a:gd name="T13" fmla="*/ 19 h 19"/>
                    <a:gd name="T14" fmla="*/ 259 w 264"/>
                    <a:gd name="T15" fmla="*/ 19 h 19"/>
                    <a:gd name="T16" fmla="*/ 264 w 264"/>
                    <a:gd name="T17" fmla="*/ 19 h 19"/>
                    <a:gd name="T18" fmla="*/ 264 w 264"/>
                    <a:gd name="T19" fmla="*/ 19 h 19"/>
                    <a:gd name="T20" fmla="*/ 264 w 264"/>
                    <a:gd name="T21" fmla="*/ 14 h 19"/>
                    <a:gd name="T22" fmla="*/ 264 w 264"/>
                    <a:gd name="T23" fmla="*/ 9 h 19"/>
                    <a:gd name="T24" fmla="*/ 264 w 264"/>
                    <a:gd name="T25" fmla="*/ 4 h 19"/>
                    <a:gd name="T26" fmla="*/ 264 w 264"/>
                    <a:gd name="T27" fmla="*/ 0 h 19"/>
                    <a:gd name="T28" fmla="*/ 20 w 264"/>
                    <a:gd name="T29" fmla="*/ 0 h 19"/>
                    <a:gd name="T30" fmla="*/ 20 w 264"/>
                    <a:gd name="T31" fmla="*/ 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4"/>
                    <a:gd name="T49" fmla="*/ 0 h 19"/>
                    <a:gd name="T50" fmla="*/ 264 w 26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4" h="19">
                      <a:moveTo>
                        <a:pt x="20" y="0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259" y="19"/>
                      </a:lnTo>
                      <a:lnTo>
                        <a:pt x="264" y="19"/>
                      </a:lnTo>
                      <a:lnTo>
                        <a:pt x="264" y="14"/>
                      </a:lnTo>
                      <a:lnTo>
                        <a:pt x="264" y="9"/>
                      </a:lnTo>
                      <a:lnTo>
                        <a:pt x="264" y="4"/>
                      </a:lnTo>
                      <a:lnTo>
                        <a:pt x="264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04" name="Freeform 281"/>
                <p:cNvSpPr>
                  <a:spLocks/>
                </p:cNvSpPr>
                <p:nvPr/>
              </p:nvSpPr>
              <p:spPr bwMode="auto">
                <a:xfrm>
                  <a:off x="3217" y="6508"/>
                  <a:ext cx="187" cy="19"/>
                </a:xfrm>
                <a:custGeom>
                  <a:avLst/>
                  <a:gdLst>
                    <a:gd name="T0" fmla="*/ 19 w 187"/>
                    <a:gd name="T1" fmla="*/ 0 h 19"/>
                    <a:gd name="T2" fmla="*/ 15 w 187"/>
                    <a:gd name="T3" fmla="*/ 0 h 19"/>
                    <a:gd name="T4" fmla="*/ 5 w 187"/>
                    <a:gd name="T5" fmla="*/ 5 h 19"/>
                    <a:gd name="T6" fmla="*/ 0 w 187"/>
                    <a:gd name="T7" fmla="*/ 10 h 19"/>
                    <a:gd name="T8" fmla="*/ 0 w 187"/>
                    <a:gd name="T9" fmla="*/ 14 h 19"/>
                    <a:gd name="T10" fmla="*/ 5 w 187"/>
                    <a:gd name="T11" fmla="*/ 19 h 19"/>
                    <a:gd name="T12" fmla="*/ 15 w 187"/>
                    <a:gd name="T13" fmla="*/ 19 h 19"/>
                    <a:gd name="T14" fmla="*/ 173 w 187"/>
                    <a:gd name="T15" fmla="*/ 19 h 19"/>
                    <a:gd name="T16" fmla="*/ 182 w 187"/>
                    <a:gd name="T17" fmla="*/ 19 h 19"/>
                    <a:gd name="T18" fmla="*/ 187 w 187"/>
                    <a:gd name="T19" fmla="*/ 19 h 19"/>
                    <a:gd name="T20" fmla="*/ 187 w 187"/>
                    <a:gd name="T21" fmla="*/ 14 h 19"/>
                    <a:gd name="T22" fmla="*/ 187 w 187"/>
                    <a:gd name="T23" fmla="*/ 10 h 19"/>
                    <a:gd name="T24" fmla="*/ 187 w 187"/>
                    <a:gd name="T25" fmla="*/ 5 h 19"/>
                    <a:gd name="T26" fmla="*/ 182 w 187"/>
                    <a:gd name="T27" fmla="*/ 0 h 19"/>
                    <a:gd name="T28" fmla="*/ 19 w 187"/>
                    <a:gd name="T29" fmla="*/ 0 h 19"/>
                    <a:gd name="T30" fmla="*/ 19 w 187"/>
                    <a:gd name="T31" fmla="*/ 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7"/>
                    <a:gd name="T49" fmla="*/ 0 h 19"/>
                    <a:gd name="T50" fmla="*/ 187 w 187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7" h="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15" y="19"/>
                      </a:lnTo>
                      <a:lnTo>
                        <a:pt x="173" y="19"/>
                      </a:lnTo>
                      <a:lnTo>
                        <a:pt x="182" y="19"/>
                      </a:lnTo>
                      <a:lnTo>
                        <a:pt x="187" y="19"/>
                      </a:lnTo>
                      <a:lnTo>
                        <a:pt x="187" y="14"/>
                      </a:lnTo>
                      <a:lnTo>
                        <a:pt x="187" y="10"/>
                      </a:lnTo>
                      <a:lnTo>
                        <a:pt x="187" y="5"/>
                      </a:lnTo>
                      <a:lnTo>
                        <a:pt x="182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05" name="Freeform 282"/>
                <p:cNvSpPr>
                  <a:spLocks/>
                </p:cNvSpPr>
                <p:nvPr/>
              </p:nvSpPr>
              <p:spPr bwMode="auto">
                <a:xfrm>
                  <a:off x="3260" y="6542"/>
                  <a:ext cx="82" cy="19"/>
                </a:xfrm>
                <a:custGeom>
                  <a:avLst/>
                  <a:gdLst>
                    <a:gd name="T0" fmla="*/ 10 w 82"/>
                    <a:gd name="T1" fmla="*/ 0 h 19"/>
                    <a:gd name="T2" fmla="*/ 5 w 82"/>
                    <a:gd name="T3" fmla="*/ 0 h 19"/>
                    <a:gd name="T4" fmla="*/ 0 w 82"/>
                    <a:gd name="T5" fmla="*/ 4 h 19"/>
                    <a:gd name="T6" fmla="*/ 0 w 82"/>
                    <a:gd name="T7" fmla="*/ 9 h 19"/>
                    <a:gd name="T8" fmla="*/ 0 w 82"/>
                    <a:gd name="T9" fmla="*/ 14 h 19"/>
                    <a:gd name="T10" fmla="*/ 0 w 82"/>
                    <a:gd name="T11" fmla="*/ 19 h 19"/>
                    <a:gd name="T12" fmla="*/ 5 w 82"/>
                    <a:gd name="T13" fmla="*/ 19 h 19"/>
                    <a:gd name="T14" fmla="*/ 72 w 82"/>
                    <a:gd name="T15" fmla="*/ 19 h 19"/>
                    <a:gd name="T16" fmla="*/ 77 w 82"/>
                    <a:gd name="T17" fmla="*/ 19 h 19"/>
                    <a:gd name="T18" fmla="*/ 82 w 82"/>
                    <a:gd name="T19" fmla="*/ 19 h 19"/>
                    <a:gd name="T20" fmla="*/ 82 w 82"/>
                    <a:gd name="T21" fmla="*/ 14 h 19"/>
                    <a:gd name="T22" fmla="*/ 82 w 82"/>
                    <a:gd name="T23" fmla="*/ 9 h 19"/>
                    <a:gd name="T24" fmla="*/ 82 w 82"/>
                    <a:gd name="T25" fmla="*/ 4 h 19"/>
                    <a:gd name="T26" fmla="*/ 77 w 82"/>
                    <a:gd name="T27" fmla="*/ 0 h 19"/>
                    <a:gd name="T28" fmla="*/ 10 w 82"/>
                    <a:gd name="T29" fmla="*/ 0 h 19"/>
                    <a:gd name="T30" fmla="*/ 10 w 82"/>
                    <a:gd name="T31" fmla="*/ 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"/>
                    <a:gd name="T49" fmla="*/ 0 h 19"/>
                    <a:gd name="T50" fmla="*/ 82 w 82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" h="19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72" y="19"/>
                      </a:lnTo>
                      <a:lnTo>
                        <a:pt x="77" y="19"/>
                      </a:lnTo>
                      <a:lnTo>
                        <a:pt x="82" y="19"/>
                      </a:lnTo>
                      <a:lnTo>
                        <a:pt x="82" y="14"/>
                      </a:lnTo>
                      <a:lnTo>
                        <a:pt x="82" y="9"/>
                      </a:lnTo>
                      <a:lnTo>
                        <a:pt x="82" y="4"/>
                      </a:lnTo>
                      <a:lnTo>
                        <a:pt x="7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53295" name="Line 283"/>
            <p:cNvSpPr>
              <a:spLocks noChangeShapeType="1"/>
            </p:cNvSpPr>
            <p:nvPr/>
          </p:nvSpPr>
          <p:spPr bwMode="auto">
            <a:xfrm flipV="1">
              <a:off x="3040" y="4667"/>
              <a:ext cx="0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96" name="Line 284"/>
            <p:cNvSpPr>
              <a:spLocks noChangeShapeType="1"/>
            </p:cNvSpPr>
            <p:nvPr/>
          </p:nvSpPr>
          <p:spPr bwMode="auto">
            <a:xfrm>
              <a:off x="3040" y="5083"/>
              <a:ext cx="0" cy="31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97" name="Line 285"/>
            <p:cNvSpPr>
              <a:spLocks noChangeShapeType="1"/>
            </p:cNvSpPr>
            <p:nvPr/>
          </p:nvSpPr>
          <p:spPr bwMode="auto">
            <a:xfrm>
              <a:off x="3987" y="5081"/>
              <a:ext cx="0" cy="31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98" name="Line 286"/>
            <p:cNvSpPr>
              <a:spLocks noChangeShapeType="1"/>
            </p:cNvSpPr>
            <p:nvPr/>
          </p:nvSpPr>
          <p:spPr bwMode="auto">
            <a:xfrm>
              <a:off x="5012" y="5092"/>
              <a:ext cx="0" cy="31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99" name="Line 287"/>
            <p:cNvSpPr>
              <a:spLocks noChangeShapeType="1"/>
            </p:cNvSpPr>
            <p:nvPr/>
          </p:nvSpPr>
          <p:spPr bwMode="auto">
            <a:xfrm>
              <a:off x="3761" y="6230"/>
              <a:ext cx="0" cy="31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300" name="Line 288"/>
            <p:cNvSpPr>
              <a:spLocks noChangeShapeType="1"/>
            </p:cNvSpPr>
            <p:nvPr/>
          </p:nvSpPr>
          <p:spPr bwMode="auto">
            <a:xfrm>
              <a:off x="4375" y="6233"/>
              <a:ext cx="0" cy="31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927475" y="2182813"/>
            <a:ext cx="28797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57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Schema Scott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Scott -Schalt</a:t>
            </a:r>
            <a:r>
              <a:rPr lang="fr-FR" altLang="fr-FR"/>
              <a:t>ung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59039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58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Schéma en V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V-Schalt</a:t>
            </a:r>
            <a:r>
              <a:rPr lang="fr-FR" altLang="fr-FR"/>
              <a:t>ung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E8D6781-E582-4F30-B4DC-D30638E5484F}" type="slidenum">
              <a:rPr lang="fr-CH" sz="1000">
                <a:solidFill>
                  <a:srgbClr val="ACA39A"/>
                </a:solidFill>
              </a:rPr>
              <a:pPr algn="ctr"/>
              <a:t>21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10.</a:t>
            </a:r>
            <a:r>
              <a:rPr lang="fr-FR" altLang="fr-FR" b="1" dirty="0">
                <a:latin typeface="Calibri" pitchFamily="34" charset="0"/>
              </a:rPr>
              <a:t>60</a:t>
            </a:r>
            <a:r>
              <a:rPr lang="fr-CH" altLang="fr-FR" b="1" dirty="0">
                <a:latin typeface="Calibri" pitchFamily="34" charset="0"/>
              </a:rPr>
              <a:t> </a:t>
            </a:r>
            <a:r>
              <a:rPr lang="fr-FR" altLang="fr-FR" dirty="0"/>
              <a:t>Convertisseur de fréquence tournant</a:t>
            </a:r>
            <a:r>
              <a:rPr lang="fr-CH" altLang="fr-FR" dirty="0">
                <a:latin typeface="Calibri" pitchFamily="34" charset="0"/>
              </a:rPr>
              <a:t>.</a:t>
            </a: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err="1" smtClean="0">
                <a:latin typeface="Arial Unicode MS" pitchFamily="34" charset="-128"/>
              </a:rPr>
              <a:t>Rotierender</a:t>
            </a:r>
            <a:r>
              <a:rPr lang="fr-CH" altLang="fr-FR" dirty="0" smtClean="0">
                <a:latin typeface="Arial Unicode MS" pitchFamily="34" charset="-128"/>
              </a:rPr>
              <a:t> </a:t>
            </a:r>
            <a:r>
              <a:rPr lang="de-CH" altLang="fr-FR" dirty="0" smtClean="0"/>
              <a:t>Frequenzumformer</a:t>
            </a:r>
            <a:r>
              <a:rPr lang="fr-FR" altLang="fr-FR" dirty="0" smtClean="0"/>
              <a:t> </a:t>
            </a:r>
            <a:r>
              <a:rPr lang="de-CH" dirty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211638" y="2997200"/>
            <a:ext cx="203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</a:rPr>
              <a:t>Couplage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</a:rPr>
              <a:t>fréquence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</a:rPr>
              <a:t>souple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</a:rPr>
              <a:t>weiche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</a:rPr>
              <a:t>Frequenzkupplung</a:t>
            </a:r>
            <a:endParaRPr lang="fr-FR" sz="1200" dirty="0"/>
          </a:p>
          <a:p>
            <a:endParaRPr lang="fr-FR" dirty="0"/>
          </a:p>
        </p:txBody>
      </p: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3708400" y="620713"/>
            <a:ext cx="2538413" cy="2368550"/>
            <a:chOff x="5895" y="2254"/>
            <a:chExt cx="3997" cy="3732"/>
          </a:xfrm>
        </p:grpSpPr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>
              <a:off x="8257" y="4477"/>
              <a:ext cx="1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>
              <a:off x="7177" y="2497"/>
              <a:ext cx="1" cy="1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7488" y="4076"/>
              <a:ext cx="567" cy="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7897" y="3757"/>
              <a:ext cx="739" cy="7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8022" y="3968"/>
              <a:ext cx="461" cy="46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5" name="Freeform 13"/>
            <p:cNvSpPr>
              <a:spLocks/>
            </p:cNvSpPr>
            <p:nvPr/>
          </p:nvSpPr>
          <p:spPr bwMode="auto">
            <a:xfrm>
              <a:off x="6277" y="2497"/>
              <a:ext cx="2270" cy="1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0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4" y="19"/>
                </a:cxn>
                <a:cxn ang="0">
                  <a:pos x="9" y="19"/>
                </a:cxn>
                <a:cxn ang="0">
                  <a:pos x="2260" y="19"/>
                </a:cxn>
                <a:cxn ang="0">
                  <a:pos x="2265" y="19"/>
                </a:cxn>
                <a:cxn ang="0">
                  <a:pos x="2270" y="19"/>
                </a:cxn>
                <a:cxn ang="0">
                  <a:pos x="2270" y="15"/>
                </a:cxn>
                <a:cxn ang="0">
                  <a:pos x="2270" y="10"/>
                </a:cxn>
                <a:cxn ang="0">
                  <a:pos x="2270" y="5"/>
                </a:cxn>
                <a:cxn ang="0">
                  <a:pos x="2265" y="0"/>
                </a:cxn>
                <a:cxn ang="0">
                  <a:pos x="14" y="0"/>
                </a:cxn>
              </a:cxnLst>
              <a:rect l="0" t="0" r="r" b="b"/>
              <a:pathLst>
                <a:path w="2270" h="19">
                  <a:moveTo>
                    <a:pt x="14" y="0"/>
                  </a:moveTo>
                  <a:lnTo>
                    <a:pt x="9" y="0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9" y="19"/>
                  </a:lnTo>
                  <a:lnTo>
                    <a:pt x="2260" y="19"/>
                  </a:lnTo>
                  <a:lnTo>
                    <a:pt x="2265" y="19"/>
                  </a:lnTo>
                  <a:lnTo>
                    <a:pt x="2270" y="19"/>
                  </a:lnTo>
                  <a:lnTo>
                    <a:pt x="2270" y="15"/>
                  </a:lnTo>
                  <a:lnTo>
                    <a:pt x="2270" y="10"/>
                  </a:lnTo>
                  <a:lnTo>
                    <a:pt x="2270" y="5"/>
                  </a:lnTo>
                  <a:lnTo>
                    <a:pt x="226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7005" y="2254"/>
              <a:ext cx="4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/>
            </a:p>
          </p:txBody>
        </p:sp>
        <p:grpSp>
          <p:nvGrpSpPr>
            <p:cNvPr id="54287" name="Group 15"/>
            <p:cNvGrpSpPr>
              <a:grpSpLocks/>
            </p:cNvGrpSpPr>
            <p:nvPr/>
          </p:nvGrpSpPr>
          <p:grpSpPr bwMode="auto">
            <a:xfrm>
              <a:off x="6997" y="2677"/>
              <a:ext cx="360" cy="540"/>
              <a:chOff x="5917" y="4657"/>
              <a:chExt cx="360" cy="540"/>
            </a:xfrm>
          </p:grpSpPr>
          <p:sp>
            <p:nvSpPr>
              <p:cNvPr id="54288" name="Oval 16"/>
              <p:cNvSpPr>
                <a:spLocks noChangeArrowheads="1"/>
              </p:cNvSpPr>
              <p:nvPr/>
            </p:nvSpPr>
            <p:spPr bwMode="auto">
              <a:xfrm>
                <a:off x="5917" y="465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89" name="Oval 17"/>
              <p:cNvSpPr>
                <a:spLocks noChangeArrowheads="1"/>
              </p:cNvSpPr>
              <p:nvPr/>
            </p:nvSpPr>
            <p:spPr bwMode="auto">
              <a:xfrm>
                <a:off x="5917" y="483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90" name="Oval 18"/>
              <p:cNvSpPr>
                <a:spLocks noChangeArrowheads="1"/>
              </p:cNvSpPr>
              <p:nvPr/>
            </p:nvSpPr>
            <p:spPr bwMode="auto">
              <a:xfrm>
                <a:off x="5917" y="4657"/>
                <a:ext cx="359" cy="360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7537" y="5917"/>
              <a:ext cx="2290" cy="19"/>
            </a:xfrm>
            <a:custGeom>
              <a:avLst/>
              <a:gdLst/>
              <a:ahLst/>
              <a:cxnLst>
                <a:cxn ang="0">
                  <a:pos x="2285" y="19"/>
                </a:cxn>
                <a:cxn ang="0">
                  <a:pos x="2290" y="19"/>
                </a:cxn>
                <a:cxn ang="0">
                  <a:pos x="2290" y="14"/>
                </a:cxn>
                <a:cxn ang="0">
                  <a:pos x="2290" y="10"/>
                </a:cxn>
                <a:cxn ang="0">
                  <a:pos x="2290" y="5"/>
                </a:cxn>
                <a:cxn ang="0">
                  <a:pos x="2285" y="0"/>
                </a:cxn>
                <a:cxn ang="0">
                  <a:pos x="2280" y="0"/>
                </a:cxn>
                <a:cxn ang="0">
                  <a:pos x="10" y="0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19"/>
                </a:cxn>
                <a:cxn ang="0">
                  <a:pos x="2285" y="19"/>
                </a:cxn>
              </a:cxnLst>
              <a:rect l="0" t="0" r="r" b="b"/>
              <a:pathLst>
                <a:path w="2290" h="19">
                  <a:moveTo>
                    <a:pt x="2285" y="19"/>
                  </a:moveTo>
                  <a:lnTo>
                    <a:pt x="2290" y="19"/>
                  </a:lnTo>
                  <a:lnTo>
                    <a:pt x="2290" y="14"/>
                  </a:lnTo>
                  <a:lnTo>
                    <a:pt x="2290" y="10"/>
                  </a:lnTo>
                  <a:lnTo>
                    <a:pt x="2290" y="5"/>
                  </a:lnTo>
                  <a:lnTo>
                    <a:pt x="2285" y="0"/>
                  </a:lnTo>
                  <a:lnTo>
                    <a:pt x="2280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228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92" name="Rectangle 20"/>
            <p:cNvSpPr>
              <a:spLocks noChangeArrowheads="1"/>
            </p:cNvSpPr>
            <p:nvPr/>
          </p:nvSpPr>
          <p:spPr bwMode="auto">
            <a:xfrm>
              <a:off x="6097" y="411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Machine</a:t>
              </a:r>
            </a:p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asynchrone</a:t>
              </a:r>
              <a:endParaRPr lang="fr-FR"/>
            </a:p>
          </p:txBody>
        </p:sp>
        <p:sp>
          <p:nvSpPr>
            <p:cNvPr id="54293" name="Rectangle 21"/>
            <p:cNvSpPr>
              <a:spLocks noChangeArrowheads="1"/>
            </p:cNvSpPr>
            <p:nvPr/>
          </p:nvSpPr>
          <p:spPr bwMode="auto">
            <a:xfrm>
              <a:off x="8617" y="2857"/>
              <a:ext cx="80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Réglage de </a:t>
              </a:r>
            </a:p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tension</a:t>
              </a:r>
              <a:endParaRPr lang="fr-FR"/>
            </a:p>
          </p:txBody>
        </p:sp>
        <p:sp>
          <p:nvSpPr>
            <p:cNvPr id="54294" name="Rectangle 22"/>
            <p:cNvSpPr>
              <a:spLocks noChangeArrowheads="1"/>
            </p:cNvSpPr>
            <p:nvPr/>
          </p:nvSpPr>
          <p:spPr bwMode="auto">
            <a:xfrm>
              <a:off x="8437" y="2857"/>
              <a:ext cx="1136" cy="540"/>
            </a:xfrm>
            <a:prstGeom prst="rect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95" name="Rectangle 23"/>
            <p:cNvSpPr>
              <a:spLocks noChangeArrowheads="1"/>
            </p:cNvSpPr>
            <p:nvPr/>
          </p:nvSpPr>
          <p:spPr bwMode="auto">
            <a:xfrm>
              <a:off x="5982" y="3272"/>
              <a:ext cx="850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Réglage de </a:t>
              </a:r>
            </a:p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vitesse</a:t>
              </a:r>
              <a:endParaRPr lang="fr-FR"/>
            </a:p>
          </p:txBody>
        </p:sp>
        <p:sp>
          <p:nvSpPr>
            <p:cNvPr id="54296" name="Rectangle 24"/>
            <p:cNvSpPr>
              <a:spLocks noChangeArrowheads="1"/>
            </p:cNvSpPr>
            <p:nvPr/>
          </p:nvSpPr>
          <p:spPr bwMode="auto">
            <a:xfrm>
              <a:off x="5895" y="3218"/>
              <a:ext cx="961" cy="539"/>
            </a:xfrm>
            <a:prstGeom prst="rect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97" name="Line 25"/>
            <p:cNvSpPr>
              <a:spLocks noChangeShapeType="1"/>
            </p:cNvSpPr>
            <p:nvPr/>
          </p:nvSpPr>
          <p:spPr bwMode="auto">
            <a:xfrm flipH="1">
              <a:off x="8617" y="3397"/>
              <a:ext cx="3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98" name="Rectangle 26"/>
            <p:cNvSpPr>
              <a:spLocks noChangeArrowheads="1"/>
            </p:cNvSpPr>
            <p:nvPr/>
          </p:nvSpPr>
          <p:spPr bwMode="auto">
            <a:xfrm>
              <a:off x="5917" y="2317"/>
              <a:ext cx="111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Triphasé 50 Hz</a:t>
              </a:r>
              <a:endParaRPr lang="fr-FR"/>
            </a:p>
          </p:txBody>
        </p:sp>
        <p:grpSp>
          <p:nvGrpSpPr>
            <p:cNvPr id="54299" name="Group 27"/>
            <p:cNvGrpSpPr>
              <a:grpSpLocks/>
            </p:cNvGrpSpPr>
            <p:nvPr/>
          </p:nvGrpSpPr>
          <p:grpSpPr bwMode="auto">
            <a:xfrm>
              <a:off x="6817" y="3757"/>
              <a:ext cx="737" cy="737"/>
              <a:chOff x="6014" y="5097"/>
              <a:chExt cx="680" cy="680"/>
            </a:xfrm>
          </p:grpSpPr>
          <p:sp>
            <p:nvSpPr>
              <p:cNvPr id="54300" name="Oval 28"/>
              <p:cNvSpPr>
                <a:spLocks noChangeArrowheads="1"/>
              </p:cNvSpPr>
              <p:nvPr/>
            </p:nvSpPr>
            <p:spPr bwMode="auto">
              <a:xfrm>
                <a:off x="6014" y="5097"/>
                <a:ext cx="680" cy="68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01" name="Oval 29"/>
              <p:cNvSpPr>
                <a:spLocks noChangeArrowheads="1"/>
              </p:cNvSpPr>
              <p:nvPr/>
            </p:nvSpPr>
            <p:spPr bwMode="auto">
              <a:xfrm>
                <a:off x="6100" y="5182"/>
                <a:ext cx="510" cy="510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4302" name="Group 30"/>
            <p:cNvGrpSpPr>
              <a:grpSpLocks/>
            </p:cNvGrpSpPr>
            <p:nvPr/>
          </p:nvGrpSpPr>
          <p:grpSpPr bwMode="auto">
            <a:xfrm>
              <a:off x="7092" y="3339"/>
              <a:ext cx="180" cy="295"/>
              <a:chOff x="7092" y="3339"/>
              <a:chExt cx="180" cy="295"/>
            </a:xfrm>
          </p:grpSpPr>
          <p:sp>
            <p:nvSpPr>
              <p:cNvPr id="54303" name="Line 31"/>
              <p:cNvSpPr>
                <a:spLocks noChangeShapeType="1"/>
              </p:cNvSpPr>
              <p:nvPr/>
            </p:nvSpPr>
            <p:spPr bwMode="auto">
              <a:xfrm>
                <a:off x="7092" y="3397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04" name="Line 32"/>
              <p:cNvSpPr>
                <a:spLocks noChangeShapeType="1"/>
              </p:cNvSpPr>
              <p:nvPr/>
            </p:nvSpPr>
            <p:spPr bwMode="auto">
              <a:xfrm>
                <a:off x="7092" y="3453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05" name="Line 33"/>
              <p:cNvSpPr>
                <a:spLocks noChangeShapeType="1"/>
              </p:cNvSpPr>
              <p:nvPr/>
            </p:nvSpPr>
            <p:spPr bwMode="auto">
              <a:xfrm>
                <a:off x="7092" y="3339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4306" name="Group 34"/>
            <p:cNvGrpSpPr>
              <a:grpSpLocks/>
            </p:cNvGrpSpPr>
            <p:nvPr/>
          </p:nvGrpSpPr>
          <p:grpSpPr bwMode="auto">
            <a:xfrm rot="5400000">
              <a:off x="7775" y="2376"/>
              <a:ext cx="180" cy="295"/>
              <a:chOff x="7092" y="3339"/>
              <a:chExt cx="180" cy="295"/>
            </a:xfrm>
          </p:grpSpPr>
          <p:sp>
            <p:nvSpPr>
              <p:cNvPr id="54307" name="Line 35"/>
              <p:cNvSpPr>
                <a:spLocks noChangeShapeType="1"/>
              </p:cNvSpPr>
              <p:nvPr/>
            </p:nvSpPr>
            <p:spPr bwMode="auto">
              <a:xfrm>
                <a:off x="7092" y="3397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08" name="Line 36"/>
              <p:cNvSpPr>
                <a:spLocks noChangeShapeType="1"/>
              </p:cNvSpPr>
              <p:nvPr/>
            </p:nvSpPr>
            <p:spPr bwMode="auto">
              <a:xfrm>
                <a:off x="7092" y="3453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09" name="Line 37"/>
              <p:cNvSpPr>
                <a:spLocks noChangeShapeType="1"/>
              </p:cNvSpPr>
              <p:nvPr/>
            </p:nvSpPr>
            <p:spPr bwMode="auto">
              <a:xfrm>
                <a:off x="7092" y="3339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4310" name="Group 38"/>
            <p:cNvGrpSpPr>
              <a:grpSpLocks/>
            </p:cNvGrpSpPr>
            <p:nvPr/>
          </p:nvGrpSpPr>
          <p:grpSpPr bwMode="auto">
            <a:xfrm>
              <a:off x="7897" y="3757"/>
              <a:ext cx="737" cy="737"/>
              <a:chOff x="6014" y="5097"/>
              <a:chExt cx="680" cy="680"/>
            </a:xfrm>
          </p:grpSpPr>
          <p:sp>
            <p:nvSpPr>
              <p:cNvPr id="54311" name="Oval 39"/>
              <p:cNvSpPr>
                <a:spLocks noChangeArrowheads="1"/>
              </p:cNvSpPr>
              <p:nvPr/>
            </p:nvSpPr>
            <p:spPr bwMode="auto">
              <a:xfrm>
                <a:off x="6014" y="5097"/>
                <a:ext cx="680" cy="68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12" name="Oval 40"/>
              <p:cNvSpPr>
                <a:spLocks noChangeArrowheads="1"/>
              </p:cNvSpPr>
              <p:nvPr/>
            </p:nvSpPr>
            <p:spPr bwMode="auto">
              <a:xfrm>
                <a:off x="6100" y="5182"/>
                <a:ext cx="510" cy="510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313" name="Rectangle 41"/>
            <p:cNvSpPr>
              <a:spLocks noChangeArrowheads="1"/>
            </p:cNvSpPr>
            <p:nvPr/>
          </p:nvSpPr>
          <p:spPr bwMode="auto">
            <a:xfrm>
              <a:off x="8617" y="411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 Machine</a:t>
              </a:r>
            </a:p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synchrone</a:t>
              </a:r>
              <a:endParaRPr lang="fr-FR"/>
            </a:p>
          </p:txBody>
        </p:sp>
        <p:grpSp>
          <p:nvGrpSpPr>
            <p:cNvPr id="54314" name="Group 42"/>
            <p:cNvGrpSpPr>
              <a:grpSpLocks/>
            </p:cNvGrpSpPr>
            <p:nvPr/>
          </p:nvGrpSpPr>
          <p:grpSpPr bwMode="auto">
            <a:xfrm>
              <a:off x="8077" y="5017"/>
              <a:ext cx="360" cy="540"/>
              <a:chOff x="5917" y="4657"/>
              <a:chExt cx="360" cy="540"/>
            </a:xfrm>
          </p:grpSpPr>
          <p:sp>
            <p:nvSpPr>
              <p:cNvPr id="54315" name="Oval 43"/>
              <p:cNvSpPr>
                <a:spLocks noChangeArrowheads="1"/>
              </p:cNvSpPr>
              <p:nvPr/>
            </p:nvSpPr>
            <p:spPr bwMode="auto">
              <a:xfrm>
                <a:off x="5917" y="465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16" name="Oval 44"/>
              <p:cNvSpPr>
                <a:spLocks noChangeArrowheads="1"/>
              </p:cNvSpPr>
              <p:nvPr/>
            </p:nvSpPr>
            <p:spPr bwMode="auto">
              <a:xfrm>
                <a:off x="5917" y="483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17" name="Oval 45"/>
              <p:cNvSpPr>
                <a:spLocks noChangeArrowheads="1"/>
              </p:cNvSpPr>
              <p:nvPr/>
            </p:nvSpPr>
            <p:spPr bwMode="auto">
              <a:xfrm>
                <a:off x="5917" y="4657"/>
                <a:ext cx="359" cy="360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318" name="Rectangle 46"/>
            <p:cNvSpPr>
              <a:spLocks noChangeArrowheads="1"/>
            </p:cNvSpPr>
            <p:nvPr/>
          </p:nvSpPr>
          <p:spPr bwMode="auto">
            <a:xfrm>
              <a:off x="8437" y="5556"/>
              <a:ext cx="145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Monophasé 16,7 Hz</a:t>
              </a:r>
              <a:endParaRPr lang="fr-FR"/>
            </a:p>
          </p:txBody>
        </p:sp>
        <p:grpSp>
          <p:nvGrpSpPr>
            <p:cNvPr id="54319" name="Group 47"/>
            <p:cNvGrpSpPr>
              <a:grpSpLocks/>
            </p:cNvGrpSpPr>
            <p:nvPr/>
          </p:nvGrpSpPr>
          <p:grpSpPr bwMode="auto">
            <a:xfrm>
              <a:off x="8169" y="4643"/>
              <a:ext cx="180" cy="238"/>
              <a:chOff x="8169" y="4643"/>
              <a:chExt cx="180" cy="238"/>
            </a:xfrm>
          </p:grpSpPr>
          <p:sp>
            <p:nvSpPr>
              <p:cNvPr id="54320" name="Line 48"/>
              <p:cNvSpPr>
                <a:spLocks noChangeShapeType="1"/>
              </p:cNvSpPr>
              <p:nvPr/>
            </p:nvSpPr>
            <p:spPr bwMode="auto">
              <a:xfrm>
                <a:off x="8169" y="4700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21" name="Line 49"/>
              <p:cNvSpPr>
                <a:spLocks noChangeShapeType="1"/>
              </p:cNvSpPr>
              <p:nvPr/>
            </p:nvSpPr>
            <p:spPr bwMode="auto">
              <a:xfrm>
                <a:off x="8169" y="4643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4322" name="Group 50"/>
            <p:cNvGrpSpPr>
              <a:grpSpLocks/>
            </p:cNvGrpSpPr>
            <p:nvPr/>
          </p:nvGrpSpPr>
          <p:grpSpPr bwMode="auto">
            <a:xfrm rot="5400000">
              <a:off x="7926" y="5777"/>
              <a:ext cx="180" cy="238"/>
              <a:chOff x="8169" y="4643"/>
              <a:chExt cx="180" cy="238"/>
            </a:xfrm>
          </p:grpSpPr>
          <p:sp>
            <p:nvSpPr>
              <p:cNvPr id="54323" name="Line 51"/>
              <p:cNvSpPr>
                <a:spLocks noChangeShapeType="1"/>
              </p:cNvSpPr>
              <p:nvPr/>
            </p:nvSpPr>
            <p:spPr bwMode="auto">
              <a:xfrm>
                <a:off x="8169" y="4700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24" name="Line 52"/>
              <p:cNvSpPr>
                <a:spLocks noChangeShapeType="1"/>
              </p:cNvSpPr>
              <p:nvPr/>
            </p:nvSpPr>
            <p:spPr bwMode="auto">
              <a:xfrm>
                <a:off x="8169" y="4643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325" name="Rectangle 53"/>
            <p:cNvSpPr>
              <a:spLocks noChangeArrowheads="1"/>
            </p:cNvSpPr>
            <p:nvPr/>
          </p:nvSpPr>
          <p:spPr bwMode="auto">
            <a:xfrm>
              <a:off x="8077" y="3937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  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S</a:t>
              </a:r>
              <a:endParaRPr lang="fr-FR"/>
            </a:p>
          </p:txBody>
        </p:sp>
        <p:sp>
          <p:nvSpPr>
            <p:cNvPr id="54326" name="Rectangle 54"/>
            <p:cNvSpPr>
              <a:spLocks noChangeArrowheads="1"/>
            </p:cNvSpPr>
            <p:nvPr/>
          </p:nvSpPr>
          <p:spPr bwMode="auto">
            <a:xfrm>
              <a:off x="6997" y="3937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fr-FR"/>
            </a:p>
          </p:txBody>
        </p:sp>
        <p:sp>
          <p:nvSpPr>
            <p:cNvPr id="54327" name="Line 55"/>
            <p:cNvSpPr>
              <a:spLocks noChangeShapeType="1"/>
            </p:cNvSpPr>
            <p:nvPr/>
          </p:nvSpPr>
          <p:spPr bwMode="auto">
            <a:xfrm>
              <a:off x="6457" y="3757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4328" name="Group 56"/>
          <p:cNvGrpSpPr>
            <a:grpSpLocks/>
          </p:cNvGrpSpPr>
          <p:nvPr/>
        </p:nvGrpSpPr>
        <p:grpSpPr bwMode="auto">
          <a:xfrm>
            <a:off x="827088" y="620713"/>
            <a:ext cx="2524125" cy="2370137"/>
            <a:chOff x="1799" y="2137"/>
            <a:chExt cx="3975" cy="3732"/>
          </a:xfrm>
        </p:grpSpPr>
        <p:sp>
          <p:nvSpPr>
            <p:cNvPr id="54329" name="Rectangle 57"/>
            <p:cNvSpPr>
              <a:spLocks noChangeArrowheads="1"/>
            </p:cNvSpPr>
            <p:nvPr/>
          </p:nvSpPr>
          <p:spPr bwMode="auto">
            <a:xfrm>
              <a:off x="3370" y="3959"/>
              <a:ext cx="567" cy="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30" name="Oval 58"/>
            <p:cNvSpPr>
              <a:spLocks noChangeArrowheads="1"/>
            </p:cNvSpPr>
            <p:nvPr/>
          </p:nvSpPr>
          <p:spPr bwMode="auto">
            <a:xfrm>
              <a:off x="2699" y="3640"/>
              <a:ext cx="737" cy="737"/>
            </a:xfrm>
            <a:prstGeom prst="ellipse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31" name="Oval 59"/>
            <p:cNvSpPr>
              <a:spLocks noChangeArrowheads="1"/>
            </p:cNvSpPr>
            <p:nvPr/>
          </p:nvSpPr>
          <p:spPr bwMode="auto">
            <a:xfrm>
              <a:off x="2792" y="3732"/>
              <a:ext cx="553" cy="553"/>
            </a:xfrm>
            <a:prstGeom prst="ellips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32" name="Line 60"/>
            <p:cNvSpPr>
              <a:spLocks noChangeShapeType="1"/>
            </p:cNvSpPr>
            <p:nvPr/>
          </p:nvSpPr>
          <p:spPr bwMode="auto">
            <a:xfrm>
              <a:off x="4139" y="4360"/>
              <a:ext cx="1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33" name="Line 61"/>
            <p:cNvSpPr>
              <a:spLocks noChangeShapeType="1"/>
            </p:cNvSpPr>
            <p:nvPr/>
          </p:nvSpPr>
          <p:spPr bwMode="auto">
            <a:xfrm>
              <a:off x="3059" y="2380"/>
              <a:ext cx="1" cy="1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34" name="Oval 62"/>
            <p:cNvSpPr>
              <a:spLocks noChangeArrowheads="1"/>
            </p:cNvSpPr>
            <p:nvPr/>
          </p:nvSpPr>
          <p:spPr bwMode="auto">
            <a:xfrm>
              <a:off x="3779" y="3640"/>
              <a:ext cx="739" cy="7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35" name="Oval 63"/>
            <p:cNvSpPr>
              <a:spLocks noChangeArrowheads="1"/>
            </p:cNvSpPr>
            <p:nvPr/>
          </p:nvSpPr>
          <p:spPr bwMode="auto">
            <a:xfrm>
              <a:off x="3904" y="3851"/>
              <a:ext cx="461" cy="46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36" name="Freeform 64"/>
            <p:cNvSpPr>
              <a:spLocks/>
            </p:cNvSpPr>
            <p:nvPr/>
          </p:nvSpPr>
          <p:spPr bwMode="auto">
            <a:xfrm>
              <a:off x="2159" y="2380"/>
              <a:ext cx="2270" cy="1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0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4" y="19"/>
                </a:cxn>
                <a:cxn ang="0">
                  <a:pos x="9" y="19"/>
                </a:cxn>
                <a:cxn ang="0">
                  <a:pos x="2260" y="19"/>
                </a:cxn>
                <a:cxn ang="0">
                  <a:pos x="2265" y="19"/>
                </a:cxn>
                <a:cxn ang="0">
                  <a:pos x="2270" y="19"/>
                </a:cxn>
                <a:cxn ang="0">
                  <a:pos x="2270" y="15"/>
                </a:cxn>
                <a:cxn ang="0">
                  <a:pos x="2270" y="10"/>
                </a:cxn>
                <a:cxn ang="0">
                  <a:pos x="2270" y="5"/>
                </a:cxn>
                <a:cxn ang="0">
                  <a:pos x="2265" y="0"/>
                </a:cxn>
                <a:cxn ang="0">
                  <a:pos x="14" y="0"/>
                </a:cxn>
              </a:cxnLst>
              <a:rect l="0" t="0" r="r" b="b"/>
              <a:pathLst>
                <a:path w="2270" h="19">
                  <a:moveTo>
                    <a:pt x="14" y="0"/>
                  </a:moveTo>
                  <a:lnTo>
                    <a:pt x="9" y="0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9" y="19"/>
                  </a:lnTo>
                  <a:lnTo>
                    <a:pt x="2260" y="19"/>
                  </a:lnTo>
                  <a:lnTo>
                    <a:pt x="2265" y="19"/>
                  </a:lnTo>
                  <a:lnTo>
                    <a:pt x="2270" y="19"/>
                  </a:lnTo>
                  <a:lnTo>
                    <a:pt x="2270" y="15"/>
                  </a:lnTo>
                  <a:lnTo>
                    <a:pt x="2270" y="10"/>
                  </a:lnTo>
                  <a:lnTo>
                    <a:pt x="2270" y="5"/>
                  </a:lnTo>
                  <a:lnTo>
                    <a:pt x="226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37" name="Rectangle 65"/>
            <p:cNvSpPr>
              <a:spLocks noChangeArrowheads="1"/>
            </p:cNvSpPr>
            <p:nvPr/>
          </p:nvSpPr>
          <p:spPr bwMode="auto">
            <a:xfrm>
              <a:off x="2887" y="2137"/>
              <a:ext cx="4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/>
            </a:p>
          </p:txBody>
        </p:sp>
        <p:grpSp>
          <p:nvGrpSpPr>
            <p:cNvPr id="54338" name="Group 66"/>
            <p:cNvGrpSpPr>
              <a:grpSpLocks/>
            </p:cNvGrpSpPr>
            <p:nvPr/>
          </p:nvGrpSpPr>
          <p:grpSpPr bwMode="auto">
            <a:xfrm>
              <a:off x="2879" y="2560"/>
              <a:ext cx="360" cy="540"/>
              <a:chOff x="5917" y="4657"/>
              <a:chExt cx="360" cy="540"/>
            </a:xfrm>
          </p:grpSpPr>
          <p:sp>
            <p:nvSpPr>
              <p:cNvPr id="54339" name="Oval 67"/>
              <p:cNvSpPr>
                <a:spLocks noChangeArrowheads="1"/>
              </p:cNvSpPr>
              <p:nvPr/>
            </p:nvSpPr>
            <p:spPr bwMode="auto">
              <a:xfrm>
                <a:off x="5917" y="465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40" name="Oval 68"/>
              <p:cNvSpPr>
                <a:spLocks noChangeArrowheads="1"/>
              </p:cNvSpPr>
              <p:nvPr/>
            </p:nvSpPr>
            <p:spPr bwMode="auto">
              <a:xfrm>
                <a:off x="5917" y="483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41" name="Oval 69"/>
              <p:cNvSpPr>
                <a:spLocks noChangeArrowheads="1"/>
              </p:cNvSpPr>
              <p:nvPr/>
            </p:nvSpPr>
            <p:spPr bwMode="auto">
              <a:xfrm>
                <a:off x="5917" y="4657"/>
                <a:ext cx="359" cy="360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342" name="Freeform 70"/>
            <p:cNvSpPr>
              <a:spLocks/>
            </p:cNvSpPr>
            <p:nvPr/>
          </p:nvSpPr>
          <p:spPr bwMode="auto">
            <a:xfrm>
              <a:off x="3419" y="5800"/>
              <a:ext cx="2290" cy="19"/>
            </a:xfrm>
            <a:custGeom>
              <a:avLst/>
              <a:gdLst/>
              <a:ahLst/>
              <a:cxnLst>
                <a:cxn ang="0">
                  <a:pos x="2285" y="19"/>
                </a:cxn>
                <a:cxn ang="0">
                  <a:pos x="2290" y="19"/>
                </a:cxn>
                <a:cxn ang="0">
                  <a:pos x="2290" y="14"/>
                </a:cxn>
                <a:cxn ang="0">
                  <a:pos x="2290" y="10"/>
                </a:cxn>
                <a:cxn ang="0">
                  <a:pos x="2290" y="5"/>
                </a:cxn>
                <a:cxn ang="0">
                  <a:pos x="2285" y="0"/>
                </a:cxn>
                <a:cxn ang="0">
                  <a:pos x="2280" y="0"/>
                </a:cxn>
                <a:cxn ang="0">
                  <a:pos x="10" y="0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19"/>
                </a:cxn>
                <a:cxn ang="0">
                  <a:pos x="2285" y="19"/>
                </a:cxn>
              </a:cxnLst>
              <a:rect l="0" t="0" r="r" b="b"/>
              <a:pathLst>
                <a:path w="2290" h="19">
                  <a:moveTo>
                    <a:pt x="2285" y="19"/>
                  </a:moveTo>
                  <a:lnTo>
                    <a:pt x="2290" y="19"/>
                  </a:lnTo>
                  <a:lnTo>
                    <a:pt x="2290" y="14"/>
                  </a:lnTo>
                  <a:lnTo>
                    <a:pt x="2290" y="10"/>
                  </a:lnTo>
                  <a:lnTo>
                    <a:pt x="2290" y="5"/>
                  </a:lnTo>
                  <a:lnTo>
                    <a:pt x="2285" y="0"/>
                  </a:lnTo>
                  <a:lnTo>
                    <a:pt x="2280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228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43" name="Rectangle 71"/>
            <p:cNvSpPr>
              <a:spLocks noChangeArrowheads="1"/>
            </p:cNvSpPr>
            <p:nvPr/>
          </p:nvSpPr>
          <p:spPr bwMode="auto">
            <a:xfrm>
              <a:off x="1979" y="4000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Machine</a:t>
              </a:r>
            </a:p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synchrone</a:t>
              </a:r>
              <a:endParaRPr lang="fr-FR"/>
            </a:p>
          </p:txBody>
        </p:sp>
        <p:sp>
          <p:nvSpPr>
            <p:cNvPr id="54344" name="Rectangle 72"/>
            <p:cNvSpPr>
              <a:spLocks noChangeArrowheads="1"/>
            </p:cNvSpPr>
            <p:nvPr/>
          </p:nvSpPr>
          <p:spPr bwMode="auto">
            <a:xfrm>
              <a:off x="4499" y="2740"/>
              <a:ext cx="80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Réglage de </a:t>
              </a:r>
            </a:p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tension</a:t>
              </a:r>
              <a:endParaRPr lang="fr-FR"/>
            </a:p>
          </p:txBody>
        </p:sp>
        <p:sp>
          <p:nvSpPr>
            <p:cNvPr id="54345" name="Rectangle 73"/>
            <p:cNvSpPr>
              <a:spLocks noChangeArrowheads="1"/>
            </p:cNvSpPr>
            <p:nvPr/>
          </p:nvSpPr>
          <p:spPr bwMode="auto">
            <a:xfrm>
              <a:off x="4319" y="2740"/>
              <a:ext cx="1136" cy="540"/>
            </a:xfrm>
            <a:prstGeom prst="rect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46" name="Line 74"/>
            <p:cNvSpPr>
              <a:spLocks noChangeShapeType="1"/>
            </p:cNvSpPr>
            <p:nvPr/>
          </p:nvSpPr>
          <p:spPr bwMode="auto">
            <a:xfrm flipH="1">
              <a:off x="4499" y="3280"/>
              <a:ext cx="3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47" name="Rectangle 75"/>
            <p:cNvSpPr>
              <a:spLocks noChangeArrowheads="1"/>
            </p:cNvSpPr>
            <p:nvPr/>
          </p:nvSpPr>
          <p:spPr bwMode="auto">
            <a:xfrm>
              <a:off x="1799" y="2199"/>
              <a:ext cx="111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 err="1">
                  <a:solidFill>
                    <a:srgbClr val="000000"/>
                  </a:solidFill>
                  <a:latin typeface="Times New Roman" pitchFamily="18" charset="0"/>
                </a:rPr>
                <a:t>Triphasé</a:t>
              </a:r>
              <a:r>
                <a:rPr lang="en-US" sz="900" dirty="0">
                  <a:solidFill>
                    <a:srgbClr val="000000"/>
                  </a:solidFill>
                  <a:latin typeface="Times New Roman" pitchFamily="18" charset="0"/>
                </a:rPr>
                <a:t> 50 Hz</a:t>
              </a:r>
              <a:endParaRPr lang="fr-FR" dirty="0"/>
            </a:p>
          </p:txBody>
        </p:sp>
        <p:grpSp>
          <p:nvGrpSpPr>
            <p:cNvPr id="54348" name="Group 76"/>
            <p:cNvGrpSpPr>
              <a:grpSpLocks/>
            </p:cNvGrpSpPr>
            <p:nvPr/>
          </p:nvGrpSpPr>
          <p:grpSpPr bwMode="auto">
            <a:xfrm>
              <a:off x="2974" y="3222"/>
              <a:ext cx="180" cy="295"/>
              <a:chOff x="7092" y="3339"/>
              <a:chExt cx="180" cy="295"/>
            </a:xfrm>
          </p:grpSpPr>
          <p:sp>
            <p:nvSpPr>
              <p:cNvPr id="54349" name="Line 77"/>
              <p:cNvSpPr>
                <a:spLocks noChangeShapeType="1"/>
              </p:cNvSpPr>
              <p:nvPr/>
            </p:nvSpPr>
            <p:spPr bwMode="auto">
              <a:xfrm>
                <a:off x="7092" y="3397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50" name="Line 78"/>
              <p:cNvSpPr>
                <a:spLocks noChangeShapeType="1"/>
              </p:cNvSpPr>
              <p:nvPr/>
            </p:nvSpPr>
            <p:spPr bwMode="auto">
              <a:xfrm>
                <a:off x="7092" y="3453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51" name="Line 79"/>
              <p:cNvSpPr>
                <a:spLocks noChangeShapeType="1"/>
              </p:cNvSpPr>
              <p:nvPr/>
            </p:nvSpPr>
            <p:spPr bwMode="auto">
              <a:xfrm>
                <a:off x="7092" y="3339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4352" name="Group 80"/>
            <p:cNvGrpSpPr>
              <a:grpSpLocks/>
            </p:cNvGrpSpPr>
            <p:nvPr/>
          </p:nvGrpSpPr>
          <p:grpSpPr bwMode="auto">
            <a:xfrm rot="5400000">
              <a:off x="3657" y="2259"/>
              <a:ext cx="180" cy="295"/>
              <a:chOff x="7092" y="3339"/>
              <a:chExt cx="180" cy="295"/>
            </a:xfrm>
          </p:grpSpPr>
          <p:sp>
            <p:nvSpPr>
              <p:cNvPr id="54353" name="Line 81"/>
              <p:cNvSpPr>
                <a:spLocks noChangeShapeType="1"/>
              </p:cNvSpPr>
              <p:nvPr/>
            </p:nvSpPr>
            <p:spPr bwMode="auto">
              <a:xfrm>
                <a:off x="7092" y="3397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54" name="Line 82"/>
              <p:cNvSpPr>
                <a:spLocks noChangeShapeType="1"/>
              </p:cNvSpPr>
              <p:nvPr/>
            </p:nvSpPr>
            <p:spPr bwMode="auto">
              <a:xfrm>
                <a:off x="7092" y="3453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55" name="Line 83"/>
              <p:cNvSpPr>
                <a:spLocks noChangeShapeType="1"/>
              </p:cNvSpPr>
              <p:nvPr/>
            </p:nvSpPr>
            <p:spPr bwMode="auto">
              <a:xfrm>
                <a:off x="7092" y="3339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4356" name="Group 84"/>
            <p:cNvGrpSpPr>
              <a:grpSpLocks/>
            </p:cNvGrpSpPr>
            <p:nvPr/>
          </p:nvGrpSpPr>
          <p:grpSpPr bwMode="auto">
            <a:xfrm>
              <a:off x="3779" y="3640"/>
              <a:ext cx="737" cy="737"/>
              <a:chOff x="6014" y="5097"/>
              <a:chExt cx="680" cy="680"/>
            </a:xfrm>
          </p:grpSpPr>
          <p:sp>
            <p:nvSpPr>
              <p:cNvPr id="54357" name="Oval 85"/>
              <p:cNvSpPr>
                <a:spLocks noChangeArrowheads="1"/>
              </p:cNvSpPr>
              <p:nvPr/>
            </p:nvSpPr>
            <p:spPr bwMode="auto">
              <a:xfrm>
                <a:off x="6014" y="5097"/>
                <a:ext cx="680" cy="68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58" name="Oval 86"/>
              <p:cNvSpPr>
                <a:spLocks noChangeArrowheads="1"/>
              </p:cNvSpPr>
              <p:nvPr/>
            </p:nvSpPr>
            <p:spPr bwMode="auto">
              <a:xfrm>
                <a:off x="6100" y="5182"/>
                <a:ext cx="510" cy="510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359" name="Rectangle 87"/>
            <p:cNvSpPr>
              <a:spLocks noChangeArrowheads="1"/>
            </p:cNvSpPr>
            <p:nvPr/>
          </p:nvSpPr>
          <p:spPr bwMode="auto">
            <a:xfrm>
              <a:off x="4499" y="4000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 Machine</a:t>
              </a:r>
            </a:p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synchrone</a:t>
              </a:r>
              <a:endParaRPr lang="fr-FR"/>
            </a:p>
          </p:txBody>
        </p:sp>
        <p:grpSp>
          <p:nvGrpSpPr>
            <p:cNvPr id="54360" name="Group 88"/>
            <p:cNvGrpSpPr>
              <a:grpSpLocks/>
            </p:cNvGrpSpPr>
            <p:nvPr/>
          </p:nvGrpSpPr>
          <p:grpSpPr bwMode="auto">
            <a:xfrm>
              <a:off x="3959" y="4900"/>
              <a:ext cx="360" cy="540"/>
              <a:chOff x="5917" y="4657"/>
              <a:chExt cx="360" cy="540"/>
            </a:xfrm>
          </p:grpSpPr>
          <p:sp>
            <p:nvSpPr>
              <p:cNvPr id="54361" name="Oval 89"/>
              <p:cNvSpPr>
                <a:spLocks noChangeArrowheads="1"/>
              </p:cNvSpPr>
              <p:nvPr/>
            </p:nvSpPr>
            <p:spPr bwMode="auto">
              <a:xfrm>
                <a:off x="5917" y="465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62" name="Oval 90"/>
              <p:cNvSpPr>
                <a:spLocks noChangeArrowheads="1"/>
              </p:cNvSpPr>
              <p:nvPr/>
            </p:nvSpPr>
            <p:spPr bwMode="auto">
              <a:xfrm>
                <a:off x="5917" y="483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63" name="Oval 91"/>
              <p:cNvSpPr>
                <a:spLocks noChangeArrowheads="1"/>
              </p:cNvSpPr>
              <p:nvPr/>
            </p:nvSpPr>
            <p:spPr bwMode="auto">
              <a:xfrm>
                <a:off x="5917" y="4657"/>
                <a:ext cx="359" cy="360"/>
              </a:xfrm>
              <a:prstGeom prst="ellips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364" name="Rectangle 92"/>
            <p:cNvSpPr>
              <a:spLocks noChangeArrowheads="1"/>
            </p:cNvSpPr>
            <p:nvPr/>
          </p:nvSpPr>
          <p:spPr bwMode="auto">
            <a:xfrm>
              <a:off x="4319" y="5439"/>
              <a:ext cx="145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Monophasé 16,7 Hz</a:t>
              </a:r>
              <a:endParaRPr lang="fr-FR"/>
            </a:p>
          </p:txBody>
        </p:sp>
        <p:grpSp>
          <p:nvGrpSpPr>
            <p:cNvPr id="54365" name="Group 93"/>
            <p:cNvGrpSpPr>
              <a:grpSpLocks/>
            </p:cNvGrpSpPr>
            <p:nvPr/>
          </p:nvGrpSpPr>
          <p:grpSpPr bwMode="auto">
            <a:xfrm>
              <a:off x="4051" y="4526"/>
              <a:ext cx="180" cy="238"/>
              <a:chOff x="8169" y="4643"/>
              <a:chExt cx="180" cy="238"/>
            </a:xfrm>
          </p:grpSpPr>
          <p:sp>
            <p:nvSpPr>
              <p:cNvPr id="54366" name="Line 94"/>
              <p:cNvSpPr>
                <a:spLocks noChangeShapeType="1"/>
              </p:cNvSpPr>
              <p:nvPr/>
            </p:nvSpPr>
            <p:spPr bwMode="auto">
              <a:xfrm>
                <a:off x="8169" y="4700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67" name="Line 95"/>
              <p:cNvSpPr>
                <a:spLocks noChangeShapeType="1"/>
              </p:cNvSpPr>
              <p:nvPr/>
            </p:nvSpPr>
            <p:spPr bwMode="auto">
              <a:xfrm>
                <a:off x="8169" y="4643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4368" name="Group 96"/>
            <p:cNvGrpSpPr>
              <a:grpSpLocks/>
            </p:cNvGrpSpPr>
            <p:nvPr/>
          </p:nvGrpSpPr>
          <p:grpSpPr bwMode="auto">
            <a:xfrm rot="5400000">
              <a:off x="3808" y="5660"/>
              <a:ext cx="180" cy="238"/>
              <a:chOff x="8169" y="4643"/>
              <a:chExt cx="180" cy="238"/>
            </a:xfrm>
          </p:grpSpPr>
          <p:sp>
            <p:nvSpPr>
              <p:cNvPr id="54369" name="Line 97"/>
              <p:cNvSpPr>
                <a:spLocks noChangeShapeType="1"/>
              </p:cNvSpPr>
              <p:nvPr/>
            </p:nvSpPr>
            <p:spPr bwMode="auto">
              <a:xfrm>
                <a:off x="8169" y="4700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70" name="Line 98"/>
              <p:cNvSpPr>
                <a:spLocks noChangeShapeType="1"/>
              </p:cNvSpPr>
              <p:nvPr/>
            </p:nvSpPr>
            <p:spPr bwMode="auto">
              <a:xfrm>
                <a:off x="8169" y="4643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371" name="Rectangle 99"/>
            <p:cNvSpPr>
              <a:spLocks noChangeArrowheads="1"/>
            </p:cNvSpPr>
            <p:nvPr/>
          </p:nvSpPr>
          <p:spPr bwMode="auto">
            <a:xfrm>
              <a:off x="3959" y="3820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  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S</a:t>
              </a:r>
              <a:endParaRPr lang="fr-FR"/>
            </a:p>
          </p:txBody>
        </p:sp>
        <p:sp>
          <p:nvSpPr>
            <p:cNvPr id="54372" name="Rectangle 100"/>
            <p:cNvSpPr>
              <a:spLocks noChangeArrowheads="1"/>
            </p:cNvSpPr>
            <p:nvPr/>
          </p:nvSpPr>
          <p:spPr bwMode="auto">
            <a:xfrm>
              <a:off x="2857" y="3820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 S</a:t>
              </a:r>
              <a:endParaRPr lang="fr-FR"/>
            </a:p>
          </p:txBody>
        </p:sp>
      </p:grpSp>
      <p:sp>
        <p:nvSpPr>
          <p:cNvPr id="54373" name="Rectangle 101"/>
          <p:cNvSpPr>
            <a:spLocks noChangeArrowheads="1"/>
          </p:cNvSpPr>
          <p:nvPr/>
        </p:nvSpPr>
        <p:spPr bwMode="auto">
          <a:xfrm>
            <a:off x="1116013" y="3068638"/>
            <a:ext cx="19415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</a:rPr>
              <a:t>Couplage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</a:rPr>
              <a:t>fréquence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</a:rPr>
              <a:t>rigide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”</a:t>
            </a:r>
          </a:p>
          <a:p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</a:rPr>
              <a:t>starre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</a:rPr>
              <a:t>Frequenzkupplung</a:t>
            </a:r>
            <a:endParaRPr lang="fr-FR" dirty="0"/>
          </a:p>
        </p:txBody>
      </p:sp>
      <p:pic>
        <p:nvPicPr>
          <p:cNvPr id="54376" name="Picture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429000"/>
            <a:ext cx="309562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BA1C1CF-24A7-44D6-8619-F4ED826BE4AA}" type="slidenum">
              <a:rPr lang="fr-CH" sz="1000">
                <a:solidFill>
                  <a:srgbClr val="ACA39A"/>
                </a:solidFill>
              </a:rPr>
              <a:pPr algn="ctr"/>
              <a:t>22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900113" y="1341438"/>
          <a:ext cx="770413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r:id="rId3" imgW="7523810" imgH="3448531" progId="">
                  <p:embed/>
                </p:oleObj>
              </mc:Choice>
              <mc:Fallback>
                <p:oleObj r:id="rId3" imgW="7523810" imgH="344853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41438"/>
                        <a:ext cx="7704137" cy="353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95288" y="90805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fr-FR" sz="1200" b="1" dirty="0">
                <a:latin typeface="Times New Roman" pitchFamily="18" charset="0"/>
              </a:rPr>
              <a:t>Transformateur      Convertisseurs      Circuit            Convertisseurs    </a:t>
            </a:r>
            <a:r>
              <a:rPr lang="fr-FR" sz="1200" b="1" dirty="0" smtClean="0">
                <a:latin typeface="Times New Roman" pitchFamily="18" charset="0"/>
              </a:rPr>
              <a:t>  Transformateurs </a:t>
            </a:r>
            <a:r>
              <a:rPr lang="fr-FR" sz="1200" b="1" dirty="0">
                <a:latin typeface="Times New Roman" pitchFamily="18" charset="0"/>
              </a:rPr>
              <a:t>à       Transfo.</a:t>
            </a:r>
            <a:endParaRPr lang="fr-FR" sz="1200" dirty="0">
              <a:latin typeface="Times New Roman" pitchFamily="18" charset="0"/>
            </a:endParaRPr>
          </a:p>
          <a:p>
            <a:pPr>
              <a:tabLst>
                <a:tab pos="450850" algn="l"/>
              </a:tabLst>
            </a:pPr>
            <a:r>
              <a:rPr lang="fr-FR" sz="1200" b="1" dirty="0">
                <a:latin typeface="Times New Roman" pitchFamily="18" charset="0"/>
              </a:rPr>
              <a:t>	</a:t>
            </a:r>
            <a:r>
              <a:rPr lang="fr-FR" sz="1200" b="1" dirty="0" smtClean="0">
                <a:latin typeface="Times New Roman" pitchFamily="18" charset="0"/>
              </a:rPr>
              <a:t>           triphasé </a:t>
            </a:r>
            <a:r>
              <a:rPr lang="fr-FR" sz="1200" b="1" dirty="0">
                <a:latin typeface="Times New Roman" pitchFamily="18" charset="0"/>
              </a:rPr>
              <a:t>à 50 Hz  	            intermédiaire      en parallèle        </a:t>
            </a:r>
            <a:r>
              <a:rPr lang="fr-FR" sz="1200" b="1" dirty="0" smtClean="0">
                <a:latin typeface="Times New Roman" pitchFamily="18" charset="0"/>
              </a:rPr>
              <a:t>	secondaires </a:t>
            </a:r>
            <a:r>
              <a:rPr lang="fr-FR" sz="1200" b="1" dirty="0">
                <a:latin typeface="Times New Roman" pitchFamily="18" charset="0"/>
              </a:rPr>
              <a:t>en série      16.7 Hz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258888" y="4797425"/>
            <a:ext cx="7200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tabLst>
                <a:tab pos="450850" algn="l"/>
              </a:tabLst>
            </a:pPr>
            <a:r>
              <a:rPr lang="de-CH" sz="1200" b="1">
                <a:latin typeface="Times New Roman" pitchFamily="18" charset="0"/>
              </a:rPr>
              <a:t>Dreiphasen 50 Hz      Umrichtern                                Umrichtern               Transfo. mit            16.7 Hz </a:t>
            </a:r>
          </a:p>
          <a:p>
            <a:pPr>
              <a:lnSpc>
                <a:spcPct val="90000"/>
              </a:lnSpc>
              <a:tabLst>
                <a:tab pos="450850" algn="l"/>
              </a:tabLst>
            </a:pPr>
            <a:r>
              <a:rPr lang="de-CH" sz="1200" b="1">
                <a:latin typeface="Times New Roman" pitchFamily="18" charset="0"/>
              </a:rPr>
              <a:t>Transformatoren                              Zwischenkreis     in Parallel             Sekundär in Serie      Transfo.</a:t>
            </a:r>
            <a:r>
              <a:rPr lang="fr-FR" sz="1200">
                <a:latin typeface="Times New Roman" pitchFamily="18" charset="0"/>
              </a:rPr>
              <a:t> 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10.</a:t>
            </a:r>
            <a:r>
              <a:rPr lang="fr-FR" altLang="fr-FR" b="1" dirty="0">
                <a:latin typeface="Calibri" pitchFamily="34" charset="0"/>
              </a:rPr>
              <a:t>61</a:t>
            </a:r>
            <a:r>
              <a:rPr lang="fr-CH" altLang="fr-FR" b="1" dirty="0">
                <a:latin typeface="Calibri" pitchFamily="34" charset="0"/>
              </a:rPr>
              <a:t> </a:t>
            </a:r>
            <a:r>
              <a:rPr lang="fr-FR" altLang="fr-FR" smtClean="0"/>
              <a:t>Convertisseur </a:t>
            </a:r>
            <a:r>
              <a:rPr lang="fr-FR" altLang="fr-FR"/>
              <a:t>de fréquence </a:t>
            </a:r>
            <a:r>
              <a:rPr lang="fr-CH" altLang="fr-FR" dirty="0">
                <a:latin typeface="Calibri" pitchFamily="34" charset="0"/>
              </a:rPr>
              <a:t>.</a:t>
            </a: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de-CH" altLang="fr-FR" dirty="0"/>
              <a:t>Frequenzumrichter</a:t>
            </a:r>
            <a:r>
              <a:rPr lang="fr-FR" altLang="fr-FR" dirty="0"/>
              <a:t> </a:t>
            </a:r>
            <a:r>
              <a:rPr lang="de-CH" dirty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59F0C98-4ECB-4E0D-899B-98322F7A7A5B}" type="slidenum">
              <a:rPr lang="fr-CH" sz="1000">
                <a:solidFill>
                  <a:srgbClr val="ACA39A"/>
                </a:solidFill>
              </a:rPr>
              <a:pPr algn="ctr"/>
              <a:t>23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347" name="Group 5"/>
          <p:cNvGrpSpPr>
            <a:grpSpLocks/>
          </p:cNvGrpSpPr>
          <p:nvPr/>
        </p:nvGrpSpPr>
        <p:grpSpPr bwMode="auto">
          <a:xfrm>
            <a:off x="1155700" y="727075"/>
            <a:ext cx="6008688" cy="4286250"/>
            <a:chOff x="2436" y="8308"/>
            <a:chExt cx="7216" cy="4627"/>
          </a:xfrm>
        </p:grpSpPr>
        <p:grpSp>
          <p:nvGrpSpPr>
            <p:cNvPr id="57349" name="Group 6"/>
            <p:cNvGrpSpPr>
              <a:grpSpLocks/>
            </p:cNvGrpSpPr>
            <p:nvPr/>
          </p:nvGrpSpPr>
          <p:grpSpPr bwMode="auto">
            <a:xfrm>
              <a:off x="2547" y="8308"/>
              <a:ext cx="6933" cy="1195"/>
              <a:chOff x="2464" y="3701"/>
              <a:chExt cx="6933" cy="1195"/>
            </a:xfrm>
          </p:grpSpPr>
          <p:grpSp>
            <p:nvGrpSpPr>
              <p:cNvPr id="57437" name="Group 7"/>
              <p:cNvGrpSpPr>
                <a:grpSpLocks/>
              </p:cNvGrpSpPr>
              <p:nvPr/>
            </p:nvGrpSpPr>
            <p:grpSpPr bwMode="auto">
              <a:xfrm>
                <a:off x="2464" y="3718"/>
                <a:ext cx="2379" cy="1178"/>
                <a:chOff x="2464" y="3718"/>
                <a:chExt cx="2379" cy="1178"/>
              </a:xfrm>
            </p:grpSpPr>
            <p:grpSp>
              <p:nvGrpSpPr>
                <p:cNvPr id="57537" name="Group 8"/>
                <p:cNvGrpSpPr>
                  <a:grpSpLocks/>
                </p:cNvGrpSpPr>
                <p:nvPr/>
              </p:nvGrpSpPr>
              <p:grpSpPr bwMode="auto">
                <a:xfrm>
                  <a:off x="2583" y="4037"/>
                  <a:ext cx="2163" cy="783"/>
                  <a:chOff x="2583" y="4037"/>
                  <a:chExt cx="2163" cy="783"/>
                </a:xfrm>
              </p:grpSpPr>
              <p:sp>
                <p:nvSpPr>
                  <p:cNvPr id="575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602" y="4105"/>
                    <a:ext cx="2120" cy="2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598" y="4776"/>
                    <a:ext cx="2124" cy="2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4062"/>
                    <a:ext cx="273" cy="1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4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000" y="4037"/>
                    <a:ext cx="303" cy="149"/>
                  </a:xfrm>
                  <a:prstGeom prst="rect">
                    <a:avLst/>
                  </a:prstGeom>
                  <a:noFill/>
                  <a:ln w="889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5754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621" y="4172"/>
                    <a:ext cx="101" cy="566"/>
                    <a:chOff x="4621" y="4172"/>
                    <a:chExt cx="101" cy="566"/>
                  </a:xfrm>
                </p:grpSpPr>
                <p:sp>
                  <p:nvSpPr>
                    <p:cNvPr id="57571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4" y="4172"/>
                      <a:ext cx="1" cy="336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72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621" y="4508"/>
                      <a:ext cx="101" cy="230"/>
                    </a:xfrm>
                    <a:custGeom>
                      <a:avLst/>
                      <a:gdLst>
                        <a:gd name="T0" fmla="*/ 0 w 101"/>
                        <a:gd name="T1" fmla="*/ 0 h 230"/>
                        <a:gd name="T2" fmla="*/ 48 w 101"/>
                        <a:gd name="T3" fmla="*/ 230 h 230"/>
                        <a:gd name="T4" fmla="*/ 101 w 101"/>
                        <a:gd name="T5" fmla="*/ 0 h 230"/>
                        <a:gd name="T6" fmla="*/ 0 w 101"/>
                        <a:gd name="T7" fmla="*/ 0 h 2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1"/>
                        <a:gd name="T13" fmla="*/ 0 h 230"/>
                        <a:gd name="T14" fmla="*/ 101 w 101"/>
                        <a:gd name="T15" fmla="*/ 230 h 23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1" h="230">
                          <a:moveTo>
                            <a:pt x="0" y="0"/>
                          </a:moveTo>
                          <a:lnTo>
                            <a:pt x="48" y="230"/>
                          </a:lnTo>
                          <a:lnTo>
                            <a:pt x="10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50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4707" y="4100"/>
                    <a:ext cx="39" cy="720"/>
                    <a:chOff x="4707" y="4100"/>
                    <a:chExt cx="39" cy="720"/>
                  </a:xfrm>
                </p:grpSpPr>
                <p:sp>
                  <p:nvSpPr>
                    <p:cNvPr id="57567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2" y="4115"/>
                      <a:ext cx="9" cy="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68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7" y="4100"/>
                      <a:ext cx="39" cy="48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69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2" y="4786"/>
                      <a:ext cx="9" cy="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70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7" y="4772"/>
                      <a:ext cx="39" cy="48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5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583" y="4100"/>
                    <a:ext cx="39" cy="720"/>
                    <a:chOff x="2583" y="4100"/>
                    <a:chExt cx="39" cy="720"/>
                  </a:xfrm>
                </p:grpSpPr>
                <p:sp>
                  <p:nvSpPr>
                    <p:cNvPr id="57563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8" y="4115"/>
                      <a:ext cx="9" cy="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64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3" y="4100"/>
                      <a:ext cx="39" cy="48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65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8" y="4786"/>
                      <a:ext cx="9" cy="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66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3" y="4772"/>
                      <a:ext cx="39" cy="48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5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607" y="4187"/>
                    <a:ext cx="101" cy="551"/>
                    <a:chOff x="2607" y="4187"/>
                    <a:chExt cx="101" cy="551"/>
                  </a:xfrm>
                </p:grpSpPr>
                <p:sp>
                  <p:nvSpPr>
                    <p:cNvPr id="5756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0" y="4187"/>
                      <a:ext cx="1" cy="321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6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607" y="4508"/>
                      <a:ext cx="101" cy="230"/>
                    </a:xfrm>
                    <a:custGeom>
                      <a:avLst/>
                      <a:gdLst>
                        <a:gd name="T0" fmla="*/ 0 w 101"/>
                        <a:gd name="T1" fmla="*/ 0 h 230"/>
                        <a:gd name="T2" fmla="*/ 48 w 101"/>
                        <a:gd name="T3" fmla="*/ 230 h 230"/>
                        <a:gd name="T4" fmla="*/ 101 w 101"/>
                        <a:gd name="T5" fmla="*/ 0 h 230"/>
                        <a:gd name="T6" fmla="*/ 0 w 101"/>
                        <a:gd name="T7" fmla="*/ 0 h 2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1"/>
                        <a:gd name="T13" fmla="*/ 0 h 230"/>
                        <a:gd name="T14" fmla="*/ 101 w 101"/>
                        <a:gd name="T15" fmla="*/ 230 h 23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1" h="230">
                          <a:moveTo>
                            <a:pt x="0" y="0"/>
                          </a:moveTo>
                          <a:lnTo>
                            <a:pt x="48" y="230"/>
                          </a:lnTo>
                          <a:lnTo>
                            <a:pt x="10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5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722" y="4220"/>
                    <a:ext cx="883" cy="101"/>
                    <a:chOff x="2722" y="4220"/>
                    <a:chExt cx="883" cy="101"/>
                  </a:xfrm>
                </p:grpSpPr>
                <p:sp>
                  <p:nvSpPr>
                    <p:cNvPr id="57559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22" y="4263"/>
                      <a:ext cx="657" cy="1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60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379" y="4220"/>
                      <a:ext cx="226" cy="101"/>
                    </a:xfrm>
                    <a:custGeom>
                      <a:avLst/>
                      <a:gdLst>
                        <a:gd name="T0" fmla="*/ 0 w 226"/>
                        <a:gd name="T1" fmla="*/ 101 h 101"/>
                        <a:gd name="T2" fmla="*/ 226 w 226"/>
                        <a:gd name="T3" fmla="*/ 48 h 101"/>
                        <a:gd name="T4" fmla="*/ 0 w 226"/>
                        <a:gd name="T5" fmla="*/ 0 h 101"/>
                        <a:gd name="T6" fmla="*/ 0 w 226"/>
                        <a:gd name="T7" fmla="*/ 101 h 10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26"/>
                        <a:gd name="T13" fmla="*/ 0 h 101"/>
                        <a:gd name="T14" fmla="*/ 226 w 226"/>
                        <a:gd name="T15" fmla="*/ 101 h 10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26" h="101">
                          <a:moveTo>
                            <a:pt x="0" y="101"/>
                          </a:moveTo>
                          <a:lnTo>
                            <a:pt x="226" y="48"/>
                          </a:lnTo>
                          <a:lnTo>
                            <a:pt x="0" y="0"/>
                          </a:lnTo>
                          <a:lnTo>
                            <a:pt x="0" y="1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5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724" y="4220"/>
                    <a:ext cx="888" cy="101"/>
                    <a:chOff x="3724" y="4220"/>
                    <a:chExt cx="888" cy="101"/>
                  </a:xfrm>
                </p:grpSpPr>
                <p:sp>
                  <p:nvSpPr>
                    <p:cNvPr id="5755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24" y="4263"/>
                      <a:ext cx="657" cy="1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58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381" y="4220"/>
                      <a:ext cx="231" cy="101"/>
                    </a:xfrm>
                    <a:custGeom>
                      <a:avLst/>
                      <a:gdLst>
                        <a:gd name="T0" fmla="*/ 0 w 231"/>
                        <a:gd name="T1" fmla="*/ 101 h 101"/>
                        <a:gd name="T2" fmla="*/ 231 w 231"/>
                        <a:gd name="T3" fmla="*/ 48 h 101"/>
                        <a:gd name="T4" fmla="*/ 0 w 231"/>
                        <a:gd name="T5" fmla="*/ 0 h 101"/>
                        <a:gd name="T6" fmla="*/ 0 w 231"/>
                        <a:gd name="T7" fmla="*/ 101 h 10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31"/>
                        <a:gd name="T13" fmla="*/ 0 h 101"/>
                        <a:gd name="T14" fmla="*/ 231 w 231"/>
                        <a:gd name="T15" fmla="*/ 101 h 10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31" h="101">
                          <a:moveTo>
                            <a:pt x="0" y="101"/>
                          </a:moveTo>
                          <a:lnTo>
                            <a:pt x="231" y="48"/>
                          </a:lnTo>
                          <a:lnTo>
                            <a:pt x="0" y="0"/>
                          </a:lnTo>
                          <a:lnTo>
                            <a:pt x="0" y="1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5755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030" y="4037"/>
                    <a:ext cx="303" cy="149"/>
                  </a:xfrm>
                  <a:prstGeom prst="rect">
                    <a:avLst/>
                  </a:prstGeom>
                  <a:solidFill>
                    <a:srgbClr val="FFFFFF"/>
                  </a:solidFill>
                  <a:ln w="889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5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80" y="4120"/>
                    <a:ext cx="41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53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69" y="3718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R</a:t>
                  </a:r>
                  <a:endParaRPr lang="fr-FR"/>
                </a:p>
              </p:txBody>
            </p:sp>
            <p:sp>
              <p:nvSpPr>
                <p:cNvPr id="5753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333" y="3799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i="1">
                      <a:latin typeface="Times New Roman" pitchFamily="18" charset="0"/>
                    </a:rPr>
                    <a:t>I</a:t>
                  </a:r>
                  <a:endParaRPr lang="fr-FR"/>
                </a:p>
              </p:txBody>
            </p:sp>
            <p:sp>
              <p:nvSpPr>
                <p:cNvPr id="5754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881" y="3718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X</a:t>
                  </a:r>
                  <a:r>
                    <a:rPr lang="fr-FR" sz="900" b="1" baseline="-25000">
                      <a:latin typeface="Times New Roman" pitchFamily="18" charset="0"/>
                    </a:rPr>
                    <a:t>L</a:t>
                  </a:r>
                  <a:endParaRPr lang="fr-FR"/>
                </a:p>
              </p:txBody>
            </p:sp>
            <p:sp>
              <p:nvSpPr>
                <p:cNvPr id="5754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464" y="4483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ss</a:t>
                  </a:r>
                  <a:endParaRPr lang="fr-FR"/>
                </a:p>
              </p:txBody>
            </p:sp>
            <p:sp>
              <p:nvSpPr>
                <p:cNvPr id="5754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190" y="4465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lc</a:t>
                  </a:r>
                  <a:endParaRPr lang="fr-FR"/>
                </a:p>
              </p:txBody>
            </p:sp>
            <p:sp>
              <p:nvSpPr>
                <p:cNvPr id="5754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759" y="4183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R</a:t>
                  </a:r>
                  <a:endParaRPr lang="fr-FR"/>
                </a:p>
              </p:txBody>
            </p:sp>
            <p:sp>
              <p:nvSpPr>
                <p:cNvPr id="5754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760" y="4184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</a:t>
                  </a:r>
                  <a:endParaRPr lang="fr-FR"/>
                </a:p>
              </p:txBody>
            </p:sp>
          </p:grpSp>
          <p:grpSp>
            <p:nvGrpSpPr>
              <p:cNvPr id="57438" name="Group 44"/>
              <p:cNvGrpSpPr>
                <a:grpSpLocks/>
              </p:cNvGrpSpPr>
              <p:nvPr/>
            </p:nvGrpSpPr>
            <p:grpSpPr bwMode="auto">
              <a:xfrm>
                <a:off x="4717" y="3714"/>
                <a:ext cx="2426" cy="1135"/>
                <a:chOff x="4717" y="3714"/>
                <a:chExt cx="2426" cy="1135"/>
              </a:xfrm>
            </p:grpSpPr>
            <p:grpSp>
              <p:nvGrpSpPr>
                <p:cNvPr id="57491" name="Group 45"/>
                <p:cNvGrpSpPr>
                  <a:grpSpLocks/>
                </p:cNvGrpSpPr>
                <p:nvPr/>
              </p:nvGrpSpPr>
              <p:grpSpPr bwMode="auto">
                <a:xfrm>
                  <a:off x="4827" y="3970"/>
                  <a:ext cx="2196" cy="835"/>
                  <a:chOff x="4827" y="3970"/>
                  <a:chExt cx="2196" cy="835"/>
                </a:xfrm>
              </p:grpSpPr>
              <p:sp>
                <p:nvSpPr>
                  <p:cNvPr id="5750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875" y="4095"/>
                    <a:ext cx="2124" cy="2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02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6590" y="3970"/>
                    <a:ext cx="110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03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875" y="4767"/>
                    <a:ext cx="2124" cy="2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04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5091" y="4052"/>
                    <a:ext cx="273" cy="1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05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077" y="4038"/>
                    <a:ext cx="302" cy="149"/>
                  </a:xfrm>
                  <a:prstGeom prst="rect">
                    <a:avLst/>
                  </a:prstGeom>
                  <a:noFill/>
                  <a:ln w="889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06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5805" y="4052"/>
                    <a:ext cx="274" cy="11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07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5791" y="4038"/>
                    <a:ext cx="302" cy="144"/>
                  </a:xfrm>
                  <a:prstGeom prst="rect">
                    <a:avLst/>
                  </a:prstGeom>
                  <a:noFill/>
                  <a:ln w="889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57508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918" y="4163"/>
                    <a:ext cx="101" cy="575"/>
                    <a:chOff x="6918" y="4163"/>
                    <a:chExt cx="101" cy="575"/>
                  </a:xfrm>
                </p:grpSpPr>
                <p:sp>
                  <p:nvSpPr>
                    <p:cNvPr id="57535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61" y="4163"/>
                      <a:ext cx="1" cy="350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36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6918" y="4513"/>
                      <a:ext cx="101" cy="225"/>
                    </a:xfrm>
                    <a:custGeom>
                      <a:avLst/>
                      <a:gdLst>
                        <a:gd name="T0" fmla="*/ 0 w 101"/>
                        <a:gd name="T1" fmla="*/ 0 h 225"/>
                        <a:gd name="T2" fmla="*/ 53 w 101"/>
                        <a:gd name="T3" fmla="*/ 225 h 225"/>
                        <a:gd name="T4" fmla="*/ 101 w 101"/>
                        <a:gd name="T5" fmla="*/ 0 h 225"/>
                        <a:gd name="T6" fmla="*/ 0 w 101"/>
                        <a:gd name="T7" fmla="*/ 0 h 22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1"/>
                        <a:gd name="T13" fmla="*/ 0 h 225"/>
                        <a:gd name="T14" fmla="*/ 101 w 101"/>
                        <a:gd name="T15" fmla="*/ 225 h 22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1" h="225">
                          <a:moveTo>
                            <a:pt x="0" y="0"/>
                          </a:moveTo>
                          <a:lnTo>
                            <a:pt x="53" y="225"/>
                          </a:lnTo>
                          <a:lnTo>
                            <a:pt x="10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0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6985" y="4091"/>
                    <a:ext cx="38" cy="714"/>
                    <a:chOff x="6985" y="4091"/>
                    <a:chExt cx="38" cy="714"/>
                  </a:xfrm>
                </p:grpSpPr>
                <p:sp>
                  <p:nvSpPr>
                    <p:cNvPr id="57531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99" y="4105"/>
                      <a:ext cx="10" cy="1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32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85" y="4091"/>
                      <a:ext cx="38" cy="43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33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99" y="4776"/>
                      <a:ext cx="10" cy="1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34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85" y="4762"/>
                      <a:ext cx="38" cy="43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10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861" y="4091"/>
                    <a:ext cx="38" cy="714"/>
                    <a:chOff x="4861" y="4091"/>
                    <a:chExt cx="38" cy="714"/>
                  </a:xfrm>
                </p:grpSpPr>
                <p:sp>
                  <p:nvSpPr>
                    <p:cNvPr id="57527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5" y="4105"/>
                      <a:ext cx="10" cy="1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28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1" y="4091"/>
                      <a:ext cx="38" cy="43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29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5" y="4776"/>
                      <a:ext cx="10" cy="1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30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1" y="4762"/>
                      <a:ext cx="38" cy="43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11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4827" y="4158"/>
                    <a:ext cx="101" cy="570"/>
                    <a:chOff x="4827" y="4158"/>
                    <a:chExt cx="101" cy="570"/>
                  </a:xfrm>
                </p:grpSpPr>
                <p:sp>
                  <p:nvSpPr>
                    <p:cNvPr id="57525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0" y="4158"/>
                      <a:ext cx="1" cy="345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26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4827" y="4503"/>
                      <a:ext cx="101" cy="225"/>
                    </a:xfrm>
                    <a:custGeom>
                      <a:avLst/>
                      <a:gdLst>
                        <a:gd name="T0" fmla="*/ 0 w 101"/>
                        <a:gd name="T1" fmla="*/ 0 h 225"/>
                        <a:gd name="T2" fmla="*/ 53 w 101"/>
                        <a:gd name="T3" fmla="*/ 225 h 225"/>
                        <a:gd name="T4" fmla="*/ 101 w 101"/>
                        <a:gd name="T5" fmla="*/ 0 h 225"/>
                        <a:gd name="T6" fmla="*/ 0 w 101"/>
                        <a:gd name="T7" fmla="*/ 0 h 22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1"/>
                        <a:gd name="T13" fmla="*/ 0 h 225"/>
                        <a:gd name="T14" fmla="*/ 101 w 101"/>
                        <a:gd name="T15" fmla="*/ 225 h 22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1" h="225">
                          <a:moveTo>
                            <a:pt x="0" y="0"/>
                          </a:moveTo>
                          <a:lnTo>
                            <a:pt x="53" y="225"/>
                          </a:lnTo>
                          <a:lnTo>
                            <a:pt x="10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12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6563" y="4009"/>
                    <a:ext cx="177" cy="202"/>
                    <a:chOff x="6563" y="4009"/>
                    <a:chExt cx="177" cy="202"/>
                  </a:xfrm>
                </p:grpSpPr>
                <p:sp>
                  <p:nvSpPr>
                    <p:cNvPr id="5752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63" y="4009"/>
                      <a:ext cx="62" cy="20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24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78" y="4014"/>
                      <a:ext cx="62" cy="1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13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910" y="4210"/>
                    <a:ext cx="661" cy="101"/>
                    <a:chOff x="4890" y="4220"/>
                    <a:chExt cx="661" cy="101"/>
                  </a:xfrm>
                </p:grpSpPr>
                <p:sp>
                  <p:nvSpPr>
                    <p:cNvPr id="5752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0" y="4263"/>
                      <a:ext cx="431" cy="1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22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5321" y="4220"/>
                      <a:ext cx="230" cy="101"/>
                    </a:xfrm>
                    <a:custGeom>
                      <a:avLst/>
                      <a:gdLst>
                        <a:gd name="T0" fmla="*/ 0 w 230"/>
                        <a:gd name="T1" fmla="*/ 101 h 101"/>
                        <a:gd name="T2" fmla="*/ 230 w 230"/>
                        <a:gd name="T3" fmla="*/ 48 h 101"/>
                        <a:gd name="T4" fmla="*/ 0 w 230"/>
                        <a:gd name="T5" fmla="*/ 0 h 101"/>
                        <a:gd name="T6" fmla="*/ 0 w 230"/>
                        <a:gd name="T7" fmla="*/ 101 h 10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30"/>
                        <a:gd name="T13" fmla="*/ 0 h 101"/>
                        <a:gd name="T14" fmla="*/ 230 w 230"/>
                        <a:gd name="T15" fmla="*/ 101 h 10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30" h="101">
                          <a:moveTo>
                            <a:pt x="0" y="101"/>
                          </a:moveTo>
                          <a:lnTo>
                            <a:pt x="230" y="48"/>
                          </a:lnTo>
                          <a:lnTo>
                            <a:pt x="0" y="0"/>
                          </a:lnTo>
                          <a:lnTo>
                            <a:pt x="0" y="1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14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5653" y="4220"/>
                    <a:ext cx="657" cy="101"/>
                    <a:chOff x="5633" y="4220"/>
                    <a:chExt cx="657" cy="101"/>
                  </a:xfrm>
                </p:grpSpPr>
                <p:sp>
                  <p:nvSpPr>
                    <p:cNvPr id="57519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33" y="4263"/>
                      <a:ext cx="431" cy="1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20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6064" y="4220"/>
                      <a:ext cx="226" cy="101"/>
                    </a:xfrm>
                    <a:custGeom>
                      <a:avLst/>
                      <a:gdLst>
                        <a:gd name="T0" fmla="*/ 0 w 226"/>
                        <a:gd name="T1" fmla="*/ 101 h 101"/>
                        <a:gd name="T2" fmla="*/ 226 w 226"/>
                        <a:gd name="T3" fmla="*/ 48 h 101"/>
                        <a:gd name="T4" fmla="*/ 0 w 226"/>
                        <a:gd name="T5" fmla="*/ 0 h 101"/>
                        <a:gd name="T6" fmla="*/ 0 w 226"/>
                        <a:gd name="T7" fmla="*/ 101 h 10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26"/>
                        <a:gd name="T13" fmla="*/ 0 h 101"/>
                        <a:gd name="T14" fmla="*/ 226 w 226"/>
                        <a:gd name="T15" fmla="*/ 101 h 10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26" h="101">
                          <a:moveTo>
                            <a:pt x="0" y="101"/>
                          </a:moveTo>
                          <a:lnTo>
                            <a:pt x="226" y="48"/>
                          </a:lnTo>
                          <a:lnTo>
                            <a:pt x="0" y="0"/>
                          </a:lnTo>
                          <a:lnTo>
                            <a:pt x="0" y="1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515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395" y="4220"/>
                    <a:ext cx="547" cy="101"/>
                    <a:chOff x="6395" y="4220"/>
                    <a:chExt cx="547" cy="101"/>
                  </a:xfrm>
                </p:grpSpPr>
                <p:sp>
                  <p:nvSpPr>
                    <p:cNvPr id="57517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95" y="4263"/>
                      <a:ext cx="317" cy="1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518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6712" y="4220"/>
                      <a:ext cx="230" cy="101"/>
                    </a:xfrm>
                    <a:custGeom>
                      <a:avLst/>
                      <a:gdLst>
                        <a:gd name="T0" fmla="*/ 0 w 230"/>
                        <a:gd name="T1" fmla="*/ 101 h 101"/>
                        <a:gd name="T2" fmla="*/ 230 w 230"/>
                        <a:gd name="T3" fmla="*/ 48 h 101"/>
                        <a:gd name="T4" fmla="*/ 0 w 230"/>
                        <a:gd name="T5" fmla="*/ 0 h 101"/>
                        <a:gd name="T6" fmla="*/ 0 w 230"/>
                        <a:gd name="T7" fmla="*/ 101 h 10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30"/>
                        <a:gd name="T13" fmla="*/ 0 h 101"/>
                        <a:gd name="T14" fmla="*/ 230 w 230"/>
                        <a:gd name="T15" fmla="*/ 101 h 10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30" h="101">
                          <a:moveTo>
                            <a:pt x="0" y="101"/>
                          </a:moveTo>
                          <a:lnTo>
                            <a:pt x="230" y="48"/>
                          </a:lnTo>
                          <a:lnTo>
                            <a:pt x="0" y="0"/>
                          </a:lnTo>
                          <a:lnTo>
                            <a:pt x="0" y="1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57516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5410" y="4110"/>
                    <a:ext cx="41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492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6363" y="3717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X</a:t>
                  </a:r>
                  <a:r>
                    <a:rPr lang="fr-FR" sz="900" b="1" baseline="-25000">
                      <a:latin typeface="Times New Roman" pitchFamily="18" charset="0"/>
                    </a:rPr>
                    <a:t>C</a:t>
                  </a:r>
                  <a:endParaRPr lang="fr-FR"/>
                </a:p>
              </p:txBody>
            </p:sp>
            <p:sp>
              <p:nvSpPr>
                <p:cNvPr id="5749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203" y="4185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C</a:t>
                  </a:r>
                  <a:endParaRPr lang="fr-FR"/>
                </a:p>
              </p:txBody>
            </p:sp>
            <p:sp>
              <p:nvSpPr>
                <p:cNvPr id="57494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938" y="3714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R</a:t>
                  </a:r>
                  <a:endParaRPr lang="fr-FR"/>
                </a:p>
              </p:txBody>
            </p:sp>
            <p:sp>
              <p:nvSpPr>
                <p:cNvPr id="5749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5264" y="3782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i="1">
                      <a:latin typeface="Times New Roman" pitchFamily="18" charset="0"/>
                    </a:rPr>
                    <a:t>I</a:t>
                  </a:r>
                  <a:endParaRPr lang="fr-FR"/>
                </a:p>
              </p:txBody>
            </p:sp>
            <p:sp>
              <p:nvSpPr>
                <p:cNvPr id="57496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5640" y="3718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X</a:t>
                  </a:r>
                  <a:r>
                    <a:rPr lang="fr-FR" sz="900" b="1" baseline="-25000">
                      <a:latin typeface="Times New Roman" pitchFamily="18" charset="0"/>
                    </a:rPr>
                    <a:t>L</a:t>
                  </a:r>
                  <a:endParaRPr lang="fr-FR"/>
                </a:p>
              </p:txBody>
            </p:sp>
            <p:sp>
              <p:nvSpPr>
                <p:cNvPr id="5749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717" y="4436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ss</a:t>
                  </a:r>
                  <a:endParaRPr lang="fr-FR"/>
                </a:p>
              </p:txBody>
            </p:sp>
            <p:sp>
              <p:nvSpPr>
                <p:cNvPr id="5749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6490" y="4425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lc</a:t>
                  </a:r>
                  <a:endParaRPr lang="fr-FR"/>
                </a:p>
              </p:txBody>
            </p:sp>
            <p:sp>
              <p:nvSpPr>
                <p:cNvPr id="5749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4802" y="4183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R</a:t>
                  </a:r>
                  <a:endParaRPr lang="fr-FR"/>
                </a:p>
              </p:txBody>
            </p:sp>
            <p:sp>
              <p:nvSpPr>
                <p:cNvPr id="57500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5571" y="4184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</a:t>
                  </a:r>
                  <a:endParaRPr lang="fr-FR"/>
                </a:p>
              </p:txBody>
            </p:sp>
          </p:grpSp>
          <p:grpSp>
            <p:nvGrpSpPr>
              <p:cNvPr id="57439" name="Group 91"/>
              <p:cNvGrpSpPr>
                <a:grpSpLocks/>
              </p:cNvGrpSpPr>
              <p:nvPr/>
            </p:nvGrpSpPr>
            <p:grpSpPr bwMode="auto">
              <a:xfrm>
                <a:off x="7037" y="3701"/>
                <a:ext cx="2360" cy="1134"/>
                <a:chOff x="7037" y="3701"/>
                <a:chExt cx="2360" cy="1134"/>
              </a:xfrm>
            </p:grpSpPr>
            <p:grpSp>
              <p:nvGrpSpPr>
                <p:cNvPr id="57440" name="Group 92"/>
                <p:cNvGrpSpPr>
                  <a:grpSpLocks/>
                </p:cNvGrpSpPr>
                <p:nvPr/>
              </p:nvGrpSpPr>
              <p:grpSpPr bwMode="auto">
                <a:xfrm>
                  <a:off x="7143" y="4038"/>
                  <a:ext cx="2167" cy="777"/>
                  <a:chOff x="7143" y="4038"/>
                  <a:chExt cx="2167" cy="777"/>
                </a:xfrm>
              </p:grpSpPr>
              <p:sp>
                <p:nvSpPr>
                  <p:cNvPr id="5745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7167" y="4105"/>
                    <a:ext cx="2120" cy="2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52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7162" y="4767"/>
                    <a:ext cx="2125" cy="2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53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7378" y="4052"/>
                    <a:ext cx="273" cy="1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5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7364" y="4038"/>
                    <a:ext cx="302" cy="149"/>
                  </a:xfrm>
                  <a:prstGeom prst="rect">
                    <a:avLst/>
                  </a:prstGeom>
                  <a:noFill/>
                  <a:ln w="889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5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093" y="4052"/>
                    <a:ext cx="273" cy="11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5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078" y="4038"/>
                    <a:ext cx="302" cy="144"/>
                  </a:xfrm>
                  <a:prstGeom prst="rect">
                    <a:avLst/>
                  </a:prstGeom>
                  <a:noFill/>
                  <a:ln w="889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57457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9176" y="4163"/>
                    <a:ext cx="101" cy="575"/>
                    <a:chOff x="9176" y="4163"/>
                    <a:chExt cx="101" cy="575"/>
                  </a:xfrm>
                </p:grpSpPr>
                <p:sp>
                  <p:nvSpPr>
                    <p:cNvPr id="57489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19" y="4163"/>
                      <a:ext cx="1" cy="350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90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9176" y="4513"/>
                      <a:ext cx="101" cy="225"/>
                    </a:xfrm>
                    <a:custGeom>
                      <a:avLst/>
                      <a:gdLst>
                        <a:gd name="T0" fmla="*/ 0 w 101"/>
                        <a:gd name="T1" fmla="*/ 0 h 225"/>
                        <a:gd name="T2" fmla="*/ 48 w 101"/>
                        <a:gd name="T3" fmla="*/ 225 h 225"/>
                        <a:gd name="T4" fmla="*/ 101 w 101"/>
                        <a:gd name="T5" fmla="*/ 0 h 225"/>
                        <a:gd name="T6" fmla="*/ 0 w 101"/>
                        <a:gd name="T7" fmla="*/ 0 h 22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1"/>
                        <a:gd name="T13" fmla="*/ 0 h 225"/>
                        <a:gd name="T14" fmla="*/ 101 w 101"/>
                        <a:gd name="T15" fmla="*/ 225 h 22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1" h="225">
                          <a:moveTo>
                            <a:pt x="0" y="0"/>
                          </a:moveTo>
                          <a:lnTo>
                            <a:pt x="48" y="225"/>
                          </a:lnTo>
                          <a:lnTo>
                            <a:pt x="10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458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9272" y="4091"/>
                    <a:ext cx="38" cy="714"/>
                    <a:chOff x="9272" y="4091"/>
                    <a:chExt cx="38" cy="714"/>
                  </a:xfrm>
                </p:grpSpPr>
                <p:sp>
                  <p:nvSpPr>
                    <p:cNvPr id="57485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87" y="4105"/>
                      <a:ext cx="9" cy="1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86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72" y="4091"/>
                      <a:ext cx="38" cy="43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87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87" y="4776"/>
                      <a:ext cx="9" cy="1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88" name="Oval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72" y="4762"/>
                      <a:ext cx="38" cy="43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45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7148" y="4091"/>
                    <a:ext cx="43" cy="714"/>
                    <a:chOff x="7148" y="4091"/>
                    <a:chExt cx="43" cy="714"/>
                  </a:xfrm>
                </p:grpSpPr>
                <p:sp>
                  <p:nvSpPr>
                    <p:cNvPr id="57481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62" y="4105"/>
                      <a:ext cx="10" cy="1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82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48" y="4091"/>
                      <a:ext cx="38" cy="43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83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62" y="4776"/>
                      <a:ext cx="15" cy="1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84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48" y="4762"/>
                      <a:ext cx="43" cy="43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460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7143" y="4143"/>
                    <a:ext cx="101" cy="576"/>
                    <a:chOff x="7143" y="4143"/>
                    <a:chExt cx="101" cy="576"/>
                  </a:xfrm>
                </p:grpSpPr>
                <p:sp>
                  <p:nvSpPr>
                    <p:cNvPr id="57479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86" y="4143"/>
                      <a:ext cx="1" cy="350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80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7143" y="4493"/>
                      <a:ext cx="101" cy="226"/>
                    </a:xfrm>
                    <a:custGeom>
                      <a:avLst/>
                      <a:gdLst>
                        <a:gd name="T0" fmla="*/ 0 w 101"/>
                        <a:gd name="T1" fmla="*/ 0 h 226"/>
                        <a:gd name="T2" fmla="*/ 48 w 101"/>
                        <a:gd name="T3" fmla="*/ 226 h 226"/>
                        <a:gd name="T4" fmla="*/ 101 w 101"/>
                        <a:gd name="T5" fmla="*/ 0 h 226"/>
                        <a:gd name="T6" fmla="*/ 0 w 101"/>
                        <a:gd name="T7" fmla="*/ 0 h 22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1"/>
                        <a:gd name="T13" fmla="*/ 0 h 226"/>
                        <a:gd name="T14" fmla="*/ 101 w 101"/>
                        <a:gd name="T15" fmla="*/ 226 h 22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1" h="226">
                          <a:moveTo>
                            <a:pt x="0" y="0"/>
                          </a:moveTo>
                          <a:lnTo>
                            <a:pt x="48" y="226"/>
                          </a:lnTo>
                          <a:lnTo>
                            <a:pt x="10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461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8663" y="4095"/>
                    <a:ext cx="39" cy="720"/>
                    <a:chOff x="8663" y="4095"/>
                    <a:chExt cx="39" cy="720"/>
                  </a:xfrm>
                </p:grpSpPr>
                <p:sp>
                  <p:nvSpPr>
                    <p:cNvPr id="57476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63" y="4095"/>
                      <a:ext cx="39" cy="48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77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63" y="4767"/>
                      <a:ext cx="39" cy="48"/>
                    </a:xfrm>
                    <a:prstGeom prst="ellips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78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68" y="4143"/>
                      <a:ext cx="19" cy="619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462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8577" y="4503"/>
                    <a:ext cx="201" cy="177"/>
                    <a:chOff x="8577" y="4503"/>
                    <a:chExt cx="201" cy="177"/>
                  </a:xfrm>
                </p:grpSpPr>
                <p:sp>
                  <p:nvSpPr>
                    <p:cNvPr id="57472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9" y="4541"/>
                      <a:ext cx="43" cy="7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57473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77" y="4503"/>
                      <a:ext cx="201" cy="177"/>
                      <a:chOff x="8577" y="4503"/>
                      <a:chExt cx="201" cy="177"/>
                    </a:xfrm>
                  </p:grpSpPr>
                  <p:sp>
                    <p:nvSpPr>
                      <p:cNvPr id="57474" name="Rectangle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582" y="4503"/>
                        <a:ext cx="196" cy="6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57475" name="Rectangle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577" y="4618"/>
                        <a:ext cx="196" cy="6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5746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7258" y="4220"/>
                    <a:ext cx="662" cy="101"/>
                    <a:chOff x="7258" y="4220"/>
                    <a:chExt cx="662" cy="101"/>
                  </a:xfrm>
                </p:grpSpPr>
                <p:sp>
                  <p:nvSpPr>
                    <p:cNvPr id="57470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58" y="4263"/>
                      <a:ext cx="432" cy="1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71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7690" y="4220"/>
                      <a:ext cx="230" cy="101"/>
                    </a:xfrm>
                    <a:custGeom>
                      <a:avLst/>
                      <a:gdLst>
                        <a:gd name="T0" fmla="*/ 0 w 230"/>
                        <a:gd name="T1" fmla="*/ 101 h 101"/>
                        <a:gd name="T2" fmla="*/ 230 w 230"/>
                        <a:gd name="T3" fmla="*/ 48 h 101"/>
                        <a:gd name="T4" fmla="*/ 0 w 230"/>
                        <a:gd name="T5" fmla="*/ 0 h 101"/>
                        <a:gd name="T6" fmla="*/ 0 w 230"/>
                        <a:gd name="T7" fmla="*/ 101 h 10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30"/>
                        <a:gd name="T13" fmla="*/ 0 h 101"/>
                        <a:gd name="T14" fmla="*/ 230 w 230"/>
                        <a:gd name="T15" fmla="*/ 101 h 10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30" h="101">
                          <a:moveTo>
                            <a:pt x="0" y="101"/>
                          </a:moveTo>
                          <a:lnTo>
                            <a:pt x="230" y="48"/>
                          </a:lnTo>
                          <a:lnTo>
                            <a:pt x="0" y="0"/>
                          </a:lnTo>
                          <a:lnTo>
                            <a:pt x="0" y="1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464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7939" y="4220"/>
                    <a:ext cx="662" cy="101"/>
                    <a:chOff x="7939" y="4220"/>
                    <a:chExt cx="662" cy="101"/>
                  </a:xfrm>
                </p:grpSpPr>
                <p:sp>
                  <p:nvSpPr>
                    <p:cNvPr id="57468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39" y="4263"/>
                      <a:ext cx="432" cy="1"/>
                    </a:xfrm>
                    <a:prstGeom prst="line">
                      <a:avLst/>
                    </a:prstGeom>
                    <a:noFill/>
                    <a:ln w="889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69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8371" y="4220"/>
                      <a:ext cx="230" cy="101"/>
                    </a:xfrm>
                    <a:custGeom>
                      <a:avLst/>
                      <a:gdLst>
                        <a:gd name="T0" fmla="*/ 0 w 230"/>
                        <a:gd name="T1" fmla="*/ 101 h 101"/>
                        <a:gd name="T2" fmla="*/ 230 w 230"/>
                        <a:gd name="T3" fmla="*/ 48 h 101"/>
                        <a:gd name="T4" fmla="*/ 0 w 230"/>
                        <a:gd name="T5" fmla="*/ 0 h 101"/>
                        <a:gd name="T6" fmla="*/ 0 w 230"/>
                        <a:gd name="T7" fmla="*/ 101 h 10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30"/>
                        <a:gd name="T13" fmla="*/ 0 h 101"/>
                        <a:gd name="T14" fmla="*/ 230 w 230"/>
                        <a:gd name="T15" fmla="*/ 101 h 10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30" h="101">
                          <a:moveTo>
                            <a:pt x="0" y="101"/>
                          </a:moveTo>
                          <a:lnTo>
                            <a:pt x="230" y="48"/>
                          </a:lnTo>
                          <a:lnTo>
                            <a:pt x="0" y="0"/>
                          </a:lnTo>
                          <a:lnTo>
                            <a:pt x="0" y="1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5746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7670" y="4120"/>
                    <a:ext cx="41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66" name="Line 13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8487" y="4311"/>
                    <a:ext cx="35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67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8770" y="4120"/>
                    <a:ext cx="35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441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8519" y="4196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I</a:t>
                  </a:r>
                  <a:r>
                    <a:rPr lang="fr-FR" sz="1200" i="1" baseline="-25000">
                      <a:latin typeface="Times New Roman" pitchFamily="18" charset="0"/>
                    </a:rPr>
                    <a:t>c</a:t>
                  </a:r>
                  <a:endParaRPr lang="fr-FR"/>
                </a:p>
              </p:txBody>
            </p:sp>
            <p:sp>
              <p:nvSpPr>
                <p:cNvPr id="57442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8615" y="3732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I</a:t>
                  </a:r>
                  <a:r>
                    <a:rPr lang="fr-FR" sz="1200" i="1" baseline="-25000">
                      <a:latin typeface="Times New Roman" pitchFamily="18" charset="0"/>
                    </a:rPr>
                    <a:t>t</a:t>
                  </a:r>
                  <a:endParaRPr lang="fr-FR"/>
                </a:p>
              </p:txBody>
            </p:sp>
            <p:sp>
              <p:nvSpPr>
                <p:cNvPr id="57443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8149" y="4395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X</a:t>
                  </a:r>
                  <a:r>
                    <a:rPr lang="fr-FR" sz="900" b="1" baseline="-25000">
                      <a:latin typeface="Times New Roman" pitchFamily="18" charset="0"/>
                    </a:rPr>
                    <a:t>C</a:t>
                  </a:r>
                  <a:endParaRPr lang="fr-FR"/>
                </a:p>
              </p:txBody>
            </p:sp>
            <p:sp>
              <p:nvSpPr>
                <p:cNvPr id="57444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7221" y="3723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R</a:t>
                  </a:r>
                  <a:endParaRPr lang="fr-FR"/>
                </a:p>
              </p:txBody>
            </p:sp>
            <p:sp>
              <p:nvSpPr>
                <p:cNvPr id="57445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7547" y="3726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i="1">
                      <a:latin typeface="Times New Roman" pitchFamily="18" charset="0"/>
                    </a:rPr>
                    <a:t>I</a:t>
                  </a:r>
                  <a:endParaRPr lang="fr-FR"/>
                </a:p>
              </p:txBody>
            </p:sp>
            <p:sp>
              <p:nvSpPr>
                <p:cNvPr id="5744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7936" y="3701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X</a:t>
                  </a:r>
                  <a:r>
                    <a:rPr lang="fr-FR" sz="900" b="1" baseline="-25000">
                      <a:latin typeface="Times New Roman" pitchFamily="18" charset="0"/>
                    </a:rPr>
                    <a:t>L</a:t>
                  </a:r>
                  <a:endParaRPr lang="fr-FR"/>
                </a:p>
              </p:txBody>
            </p:sp>
            <p:sp>
              <p:nvSpPr>
                <p:cNvPr id="57447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7037" y="4408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ss</a:t>
                  </a:r>
                  <a:endParaRPr lang="fr-FR"/>
                </a:p>
              </p:txBody>
            </p:sp>
            <p:sp>
              <p:nvSpPr>
                <p:cNvPr id="57448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8744" y="4422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lc</a:t>
                  </a:r>
                  <a:endParaRPr lang="fr-FR"/>
                </a:p>
              </p:txBody>
            </p:sp>
            <p:sp>
              <p:nvSpPr>
                <p:cNvPr id="57449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7188" y="4182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R</a:t>
                  </a:r>
                  <a:endParaRPr lang="fr-FR"/>
                </a:p>
              </p:txBody>
            </p:sp>
            <p:sp>
              <p:nvSpPr>
                <p:cNvPr id="57450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7864" y="4183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</a:t>
                  </a:r>
                  <a:endParaRPr lang="fr-FR"/>
                </a:p>
              </p:txBody>
            </p:sp>
          </p:grpSp>
        </p:grpSp>
        <p:grpSp>
          <p:nvGrpSpPr>
            <p:cNvPr id="57350" name="Group 143"/>
            <p:cNvGrpSpPr>
              <a:grpSpLocks/>
            </p:cNvGrpSpPr>
            <p:nvPr/>
          </p:nvGrpSpPr>
          <p:grpSpPr bwMode="auto">
            <a:xfrm>
              <a:off x="2436" y="9742"/>
              <a:ext cx="7216" cy="3193"/>
              <a:chOff x="2456" y="9835"/>
              <a:chExt cx="7216" cy="3193"/>
            </a:xfrm>
          </p:grpSpPr>
          <p:grpSp>
            <p:nvGrpSpPr>
              <p:cNvPr id="57351" name="Group 144"/>
              <p:cNvGrpSpPr>
                <a:grpSpLocks/>
              </p:cNvGrpSpPr>
              <p:nvPr/>
            </p:nvGrpSpPr>
            <p:grpSpPr bwMode="auto">
              <a:xfrm>
                <a:off x="2456" y="9835"/>
                <a:ext cx="2111" cy="3158"/>
                <a:chOff x="2456" y="9835"/>
                <a:chExt cx="2111" cy="3158"/>
              </a:xfrm>
            </p:grpSpPr>
            <p:grpSp>
              <p:nvGrpSpPr>
                <p:cNvPr id="57413" name="Group 145"/>
                <p:cNvGrpSpPr>
                  <a:grpSpLocks/>
                </p:cNvGrpSpPr>
                <p:nvPr/>
              </p:nvGrpSpPr>
              <p:grpSpPr bwMode="auto">
                <a:xfrm>
                  <a:off x="2961" y="10036"/>
                  <a:ext cx="1546" cy="2957"/>
                  <a:chOff x="4461" y="4656"/>
                  <a:chExt cx="1546" cy="2957"/>
                </a:xfrm>
              </p:grpSpPr>
              <p:sp>
                <p:nvSpPr>
                  <p:cNvPr id="57422" name="Line 1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40" y="5394"/>
                    <a:ext cx="0" cy="22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57423" name="Group 147"/>
                  <p:cNvGrpSpPr>
                    <a:grpSpLocks/>
                  </p:cNvGrpSpPr>
                  <p:nvPr/>
                </p:nvGrpSpPr>
                <p:grpSpPr bwMode="auto">
                  <a:xfrm rot="2340000">
                    <a:off x="4461" y="4835"/>
                    <a:ext cx="676" cy="398"/>
                    <a:chOff x="2733" y="12576"/>
                    <a:chExt cx="676" cy="398"/>
                  </a:xfrm>
                </p:grpSpPr>
                <p:sp>
                  <p:nvSpPr>
                    <p:cNvPr id="57435" name="Line 1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33" y="12974"/>
                      <a:ext cx="6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36" name="Line 14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557" y="12772"/>
                      <a:ext cx="39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57424" name="Line 150"/>
                  <p:cNvSpPr>
                    <a:spLocks noChangeShapeType="1"/>
                  </p:cNvSpPr>
                  <p:nvPr/>
                </p:nvSpPr>
                <p:spPr bwMode="auto">
                  <a:xfrm rot="21300000" flipV="1">
                    <a:off x="4807" y="4673"/>
                    <a:ext cx="0" cy="294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25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40" y="6407"/>
                    <a:ext cx="1067" cy="12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pic>
                <p:nvPicPr>
                  <p:cNvPr id="57426" name="Picture 15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E"/>
                      </a:clrFrom>
                      <a:clrTo>
                        <a:srgbClr val="FFFF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65" y="4656"/>
                    <a:ext cx="1324" cy="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427" name="Picture 15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E"/>
                      </a:clrFrom>
                      <a:clrTo>
                        <a:srgbClr val="FFFF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6" y="5417"/>
                    <a:ext cx="903" cy="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7428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00" y="4760"/>
                    <a:ext cx="18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pic>
                <p:nvPicPr>
                  <p:cNvPr id="57429" name="Picture 155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E"/>
                      </a:clrFrom>
                      <a:clrTo>
                        <a:srgbClr val="FFFF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6" y="6436"/>
                    <a:ext cx="1000" cy="5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430" name="Picture 15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E"/>
                      </a:clrFrom>
                      <a:clrTo>
                        <a:srgbClr val="FFFF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66" y="6696"/>
                    <a:ext cx="640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7431" name="Line 157"/>
                  <p:cNvSpPr>
                    <a:spLocks noChangeShapeType="1"/>
                  </p:cNvSpPr>
                  <p:nvPr/>
                </p:nvSpPr>
                <p:spPr bwMode="auto">
                  <a:xfrm rot="480000" flipV="1">
                    <a:off x="4830" y="6440"/>
                    <a:ext cx="70" cy="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32" name="Line 158"/>
                  <p:cNvSpPr>
                    <a:spLocks noChangeShapeType="1"/>
                  </p:cNvSpPr>
                  <p:nvPr/>
                </p:nvSpPr>
                <p:spPr bwMode="auto">
                  <a:xfrm rot="540000" flipV="1">
                    <a:off x="4940" y="6810"/>
                    <a:ext cx="70" cy="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33" name="Line 159"/>
                  <p:cNvSpPr>
                    <a:spLocks noChangeShapeType="1"/>
                  </p:cNvSpPr>
                  <p:nvPr/>
                </p:nvSpPr>
                <p:spPr bwMode="auto">
                  <a:xfrm rot="1440000" flipH="1" flipV="1">
                    <a:off x="5650" y="6710"/>
                    <a:ext cx="70" cy="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34" name="Line 160"/>
                  <p:cNvSpPr>
                    <a:spLocks noChangeShapeType="1"/>
                  </p:cNvSpPr>
                  <p:nvPr/>
                </p:nvSpPr>
                <p:spPr bwMode="auto">
                  <a:xfrm rot="1440000" flipH="1" flipV="1">
                    <a:off x="5390" y="6970"/>
                    <a:ext cx="70" cy="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414" name="Text Box 161"/>
                <p:cNvSpPr txBox="1">
                  <a:spLocks noChangeArrowheads="1"/>
                </p:cNvSpPr>
                <p:nvPr/>
              </p:nvSpPr>
              <p:spPr bwMode="auto">
                <a:xfrm>
                  <a:off x="3874" y="10304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endParaRPr lang="fr-FR"/>
                </a:p>
              </p:txBody>
            </p:sp>
            <p:sp>
              <p:nvSpPr>
                <p:cNvPr id="57415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3977" y="11685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I</a:t>
                  </a:r>
                  <a:endParaRPr lang="fr-FR"/>
                </a:p>
              </p:txBody>
            </p:sp>
            <p:sp>
              <p:nvSpPr>
                <p:cNvPr id="57416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3295" y="10798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lc</a:t>
                  </a:r>
                  <a:endParaRPr lang="fr-FR"/>
                </a:p>
              </p:txBody>
            </p:sp>
            <p:sp>
              <p:nvSpPr>
                <p:cNvPr id="57417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2622" y="9835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R</a:t>
                  </a:r>
                  <a:endParaRPr lang="fr-FR"/>
                </a:p>
              </p:txBody>
            </p:sp>
            <p:sp>
              <p:nvSpPr>
                <p:cNvPr id="57418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2456" y="10318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</a:t>
                  </a:r>
                  <a:endParaRPr lang="fr-FR"/>
                </a:p>
              </p:txBody>
            </p:sp>
            <p:sp>
              <p:nvSpPr>
                <p:cNvPr id="57419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3057" y="10075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ss</a:t>
                  </a:r>
                  <a:endParaRPr lang="fr-FR"/>
                </a:p>
              </p:txBody>
            </p:sp>
            <p:sp>
              <p:nvSpPr>
                <p:cNvPr id="57420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3442" y="11955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j</a:t>
                  </a:r>
                  <a:r>
                    <a:rPr lang="fr-FR" sz="1200" i="1" baseline="-25000">
                      <a:latin typeface="Times New Roman" pitchFamily="18" charset="0"/>
                    </a:rPr>
                    <a:t>t</a:t>
                  </a:r>
                  <a:endParaRPr lang="fr-FR"/>
                </a:p>
              </p:txBody>
            </p:sp>
            <p:sp>
              <p:nvSpPr>
                <p:cNvPr id="57421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3548" y="11568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j</a:t>
                  </a:r>
                  <a:r>
                    <a:rPr lang="fr-FR" sz="1200" i="1" baseline="-25000">
                      <a:latin typeface="Times New Roman" pitchFamily="18" charset="0"/>
                    </a:rPr>
                    <a:t>ss</a:t>
                  </a:r>
                  <a:endParaRPr lang="fr-FR"/>
                </a:p>
              </p:txBody>
            </p:sp>
          </p:grpSp>
          <p:grpSp>
            <p:nvGrpSpPr>
              <p:cNvPr id="57352" name="Group 169"/>
              <p:cNvGrpSpPr>
                <a:grpSpLocks/>
              </p:cNvGrpSpPr>
              <p:nvPr/>
            </p:nvGrpSpPr>
            <p:grpSpPr bwMode="auto">
              <a:xfrm>
                <a:off x="4648" y="9859"/>
                <a:ext cx="2150" cy="3141"/>
                <a:chOff x="4648" y="9859"/>
                <a:chExt cx="2150" cy="3141"/>
              </a:xfrm>
            </p:grpSpPr>
            <p:sp>
              <p:nvSpPr>
                <p:cNvPr id="57383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6010" y="10621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endParaRPr lang="fr-FR"/>
                </a:p>
              </p:txBody>
            </p:sp>
            <p:sp>
              <p:nvSpPr>
                <p:cNvPr id="57384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6211" y="11628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I</a:t>
                  </a:r>
                  <a:endParaRPr lang="fr-FR"/>
                </a:p>
              </p:txBody>
            </p:sp>
            <p:sp>
              <p:nvSpPr>
                <p:cNvPr id="57385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657" y="11964"/>
                  <a:ext cx="647" cy="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j</a:t>
                  </a:r>
                  <a:r>
                    <a:rPr lang="fr-FR" sz="1200" i="1" baseline="-25000">
                      <a:latin typeface="Times New Roman" pitchFamily="18" charset="0"/>
                    </a:rPr>
                    <a:t>ss</a:t>
                  </a:r>
                  <a:endParaRPr lang="fr-FR"/>
                </a:p>
              </p:txBody>
            </p:sp>
            <p:sp>
              <p:nvSpPr>
                <p:cNvPr id="57386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5427" y="10761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lc</a:t>
                  </a:r>
                  <a:endParaRPr lang="fr-FR"/>
                </a:p>
              </p:txBody>
            </p:sp>
            <p:sp>
              <p:nvSpPr>
                <p:cNvPr id="57387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4809" y="9859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R</a:t>
                  </a:r>
                  <a:endParaRPr lang="fr-FR"/>
                </a:p>
              </p:txBody>
            </p:sp>
            <p:sp>
              <p:nvSpPr>
                <p:cNvPr id="57388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4648" y="10300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</a:t>
                  </a:r>
                  <a:endParaRPr lang="fr-FR"/>
                </a:p>
              </p:txBody>
            </p:sp>
            <p:grpSp>
              <p:nvGrpSpPr>
                <p:cNvPr id="57389" name="Group 176"/>
                <p:cNvGrpSpPr>
                  <a:grpSpLocks/>
                </p:cNvGrpSpPr>
                <p:nvPr/>
              </p:nvGrpSpPr>
              <p:grpSpPr bwMode="auto">
                <a:xfrm>
                  <a:off x="5141" y="10060"/>
                  <a:ext cx="1546" cy="2940"/>
                  <a:chOff x="5141" y="10060"/>
                  <a:chExt cx="1546" cy="2940"/>
                </a:xfrm>
              </p:grpSpPr>
              <p:pic>
                <p:nvPicPr>
                  <p:cNvPr id="57393" name="Picture 177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E"/>
                      </a:clrFrom>
                      <a:clrTo>
                        <a:srgbClr val="FFFF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46" y="12083"/>
                    <a:ext cx="640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7394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5420" y="12030"/>
                    <a:ext cx="28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pic>
                <p:nvPicPr>
                  <p:cNvPr id="57395" name="Picture 179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E"/>
                      </a:clrFrom>
                      <a:clrTo>
                        <a:srgbClr val="FFFF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22" y="10549"/>
                    <a:ext cx="1324" cy="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7396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5306" y="10439"/>
                    <a:ext cx="440" cy="21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97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20" y="10541"/>
                    <a:ext cx="310" cy="244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57398" name="Group 182"/>
                  <p:cNvGrpSpPr>
                    <a:grpSpLocks/>
                  </p:cNvGrpSpPr>
                  <p:nvPr/>
                </p:nvGrpSpPr>
                <p:grpSpPr bwMode="auto">
                  <a:xfrm rot="2340000">
                    <a:off x="5141" y="10222"/>
                    <a:ext cx="676" cy="398"/>
                    <a:chOff x="2733" y="12576"/>
                    <a:chExt cx="676" cy="398"/>
                  </a:xfrm>
                </p:grpSpPr>
                <p:sp>
                  <p:nvSpPr>
                    <p:cNvPr id="57411" name="Line 1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33" y="12974"/>
                      <a:ext cx="6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412" name="Line 184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557" y="12772"/>
                      <a:ext cx="39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57399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20" y="11794"/>
                    <a:ext cx="1067" cy="12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pic>
                <p:nvPicPr>
                  <p:cNvPr id="57400" name="Picture 18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E"/>
                      </a:clrFrom>
                      <a:clrTo>
                        <a:srgbClr val="FFFF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59" y="10791"/>
                    <a:ext cx="903" cy="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7401" name="Line 1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181" y="10602"/>
                    <a:ext cx="82" cy="32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sm"/>
                    <a:tailEnd type="triangle" w="sm" len="sm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pic>
                <p:nvPicPr>
                  <p:cNvPr id="57402" name="Picture 18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E"/>
                      </a:clrFrom>
                      <a:clrTo>
                        <a:srgbClr val="FFFF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 rot="60000">
                    <a:off x="5436" y="11823"/>
                    <a:ext cx="1000" cy="5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7403" name="Line 189"/>
                  <p:cNvSpPr>
                    <a:spLocks noChangeShapeType="1"/>
                  </p:cNvSpPr>
                  <p:nvPr/>
                </p:nvSpPr>
                <p:spPr bwMode="auto">
                  <a:xfrm rot="480000" flipV="1">
                    <a:off x="5580" y="11807"/>
                    <a:ext cx="70" cy="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04" name="Line 190"/>
                  <p:cNvSpPr>
                    <a:spLocks noChangeShapeType="1"/>
                  </p:cNvSpPr>
                  <p:nvPr/>
                </p:nvSpPr>
                <p:spPr bwMode="auto">
                  <a:xfrm rot="780000" flipV="1">
                    <a:off x="5715" y="12197"/>
                    <a:ext cx="71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05" name="Line 191"/>
                  <p:cNvSpPr>
                    <a:spLocks noChangeShapeType="1"/>
                  </p:cNvSpPr>
                  <p:nvPr/>
                </p:nvSpPr>
                <p:spPr bwMode="auto">
                  <a:xfrm rot="1440000" flipH="1" flipV="1">
                    <a:off x="6330" y="12097"/>
                    <a:ext cx="70" cy="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06" name="Line 192"/>
                  <p:cNvSpPr>
                    <a:spLocks noChangeShapeType="1"/>
                  </p:cNvSpPr>
                  <p:nvPr/>
                </p:nvSpPr>
                <p:spPr bwMode="auto">
                  <a:xfrm rot="1440000" flipH="1" flipV="1">
                    <a:off x="6070" y="12357"/>
                    <a:ext cx="70" cy="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07" name="Line 1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60" y="10090"/>
                    <a:ext cx="573" cy="4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08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20" y="10771"/>
                    <a:ext cx="0" cy="221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09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5350" y="11700"/>
                    <a:ext cx="250" cy="2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10" name="Line 196"/>
                  <p:cNvSpPr>
                    <a:spLocks noChangeShapeType="1"/>
                  </p:cNvSpPr>
                  <p:nvPr/>
                </p:nvSpPr>
                <p:spPr bwMode="auto">
                  <a:xfrm rot="21300000" flipV="1">
                    <a:off x="5487" y="10060"/>
                    <a:ext cx="0" cy="29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 type="triangle" w="sm" len="lg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390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5418" y="10492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ss</a:t>
                  </a:r>
                  <a:endParaRPr lang="fr-FR"/>
                </a:p>
              </p:txBody>
            </p:sp>
            <p:sp>
              <p:nvSpPr>
                <p:cNvPr id="57391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5570" y="10181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C</a:t>
                  </a:r>
                  <a:endParaRPr lang="fr-FR"/>
                </a:p>
              </p:txBody>
            </p:sp>
            <p:sp>
              <p:nvSpPr>
                <p:cNvPr id="57392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5717" y="11604"/>
                  <a:ext cx="647" cy="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j</a:t>
                  </a:r>
                  <a:r>
                    <a:rPr lang="fr-FR" sz="1200" i="1" baseline="-25000">
                      <a:latin typeface="Times New Roman" pitchFamily="18" charset="0"/>
                    </a:rPr>
                    <a:t>t</a:t>
                  </a:r>
                  <a:endParaRPr lang="fr-FR"/>
                </a:p>
              </p:txBody>
            </p:sp>
          </p:grpSp>
          <p:grpSp>
            <p:nvGrpSpPr>
              <p:cNvPr id="57353" name="Group 200"/>
              <p:cNvGrpSpPr>
                <a:grpSpLocks/>
              </p:cNvGrpSpPr>
              <p:nvPr/>
            </p:nvGrpSpPr>
            <p:grpSpPr bwMode="auto">
              <a:xfrm>
                <a:off x="7172" y="10040"/>
                <a:ext cx="2500" cy="2988"/>
                <a:chOff x="7172" y="10040"/>
                <a:chExt cx="2500" cy="2988"/>
              </a:xfrm>
            </p:grpSpPr>
            <p:sp>
              <p:nvSpPr>
                <p:cNvPr id="57354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8232" y="10761"/>
                  <a:ext cx="0" cy="2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7355" name="Group 202"/>
                <p:cNvGrpSpPr>
                  <a:grpSpLocks/>
                </p:cNvGrpSpPr>
                <p:nvPr/>
              </p:nvGrpSpPr>
              <p:grpSpPr bwMode="auto">
                <a:xfrm rot="1311321">
                  <a:off x="7662" y="10306"/>
                  <a:ext cx="676" cy="398"/>
                  <a:chOff x="2733" y="12576"/>
                  <a:chExt cx="676" cy="398"/>
                </a:xfrm>
              </p:grpSpPr>
              <p:sp>
                <p:nvSpPr>
                  <p:cNvPr id="57381" name="Line 2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33" y="12974"/>
                    <a:ext cx="67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82" name="Line 204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557" y="12772"/>
                    <a:ext cx="39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356" name="Line 205"/>
                <p:cNvSpPr>
                  <a:spLocks noChangeShapeType="1"/>
                </p:cNvSpPr>
                <p:nvPr/>
              </p:nvSpPr>
              <p:spPr bwMode="auto">
                <a:xfrm rot="21300000" flipV="1">
                  <a:off x="8099" y="10040"/>
                  <a:ext cx="0" cy="29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357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8232" y="11774"/>
                  <a:ext cx="1067" cy="12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pic>
              <p:nvPicPr>
                <p:cNvPr id="57358" name="Picture 207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E"/>
                    </a:clrFrom>
                    <a:clrTo>
                      <a:srgbClr val="FFFF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631" y="10183"/>
                  <a:ext cx="1324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359" name="Picture 208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E"/>
                    </a:clrFrom>
                    <a:clrTo>
                      <a:srgbClr val="FFFF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008" y="10784"/>
                  <a:ext cx="903" cy="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7360" name="Line 2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658" y="10288"/>
                  <a:ext cx="152" cy="6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pic>
              <p:nvPicPr>
                <p:cNvPr id="57361" name="Picture 2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E"/>
                    </a:clrFrom>
                    <a:clrTo>
                      <a:srgbClr val="FFFF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942" y="11959"/>
                  <a:ext cx="100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7362" name="Line 211"/>
                <p:cNvSpPr>
                  <a:spLocks noChangeShapeType="1"/>
                </p:cNvSpPr>
                <p:nvPr/>
              </p:nvSpPr>
              <p:spPr bwMode="auto">
                <a:xfrm rot="480000" flipV="1">
                  <a:off x="8041" y="11940"/>
                  <a:ext cx="70" cy="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363" name="Line 212"/>
                <p:cNvSpPr>
                  <a:spLocks noChangeShapeType="1"/>
                </p:cNvSpPr>
                <p:nvPr/>
              </p:nvSpPr>
              <p:spPr bwMode="auto">
                <a:xfrm rot="1380000" flipH="1" flipV="1">
                  <a:off x="8528" y="12035"/>
                  <a:ext cx="70" cy="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7364" name="Group 213"/>
                <p:cNvGrpSpPr>
                  <a:grpSpLocks/>
                </p:cNvGrpSpPr>
                <p:nvPr/>
              </p:nvGrpSpPr>
              <p:grpSpPr bwMode="auto">
                <a:xfrm>
                  <a:off x="8146" y="12077"/>
                  <a:ext cx="640" cy="460"/>
                  <a:chOff x="9811" y="11116"/>
                  <a:chExt cx="640" cy="460"/>
                </a:xfrm>
              </p:grpSpPr>
              <p:pic>
                <p:nvPicPr>
                  <p:cNvPr id="57378" name="Picture 214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E"/>
                      </a:clrFrom>
                      <a:clrTo>
                        <a:srgbClr val="FFFF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811" y="11116"/>
                    <a:ext cx="640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7379" name="Line 215"/>
                  <p:cNvSpPr>
                    <a:spLocks noChangeShapeType="1"/>
                  </p:cNvSpPr>
                  <p:nvPr/>
                </p:nvSpPr>
                <p:spPr bwMode="auto">
                  <a:xfrm rot="540000" flipV="1">
                    <a:off x="9885" y="11230"/>
                    <a:ext cx="70" cy="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80" name="Line 216"/>
                  <p:cNvSpPr>
                    <a:spLocks noChangeShapeType="1"/>
                  </p:cNvSpPr>
                  <p:nvPr/>
                </p:nvSpPr>
                <p:spPr bwMode="auto">
                  <a:xfrm rot="1440000" flipH="1" flipV="1">
                    <a:off x="10335" y="11390"/>
                    <a:ext cx="70" cy="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36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8533" y="10436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endParaRPr lang="fr-FR"/>
                </a:p>
              </p:txBody>
            </p:sp>
            <p:sp>
              <p:nvSpPr>
                <p:cNvPr id="57366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248" y="11648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b="1" i="1">
                      <a:latin typeface="Times New Roman" pitchFamily="18" charset="0"/>
                    </a:rPr>
                    <a:t>I</a:t>
                  </a:r>
                  <a:endParaRPr lang="fr-FR"/>
                </a:p>
              </p:txBody>
            </p:sp>
            <p:sp>
              <p:nvSpPr>
                <p:cNvPr id="57367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087" y="10812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lc</a:t>
                  </a:r>
                  <a:endParaRPr lang="fr-FR"/>
                </a:p>
              </p:txBody>
            </p:sp>
            <p:sp>
              <p:nvSpPr>
                <p:cNvPr id="57368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7172" y="10116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R</a:t>
                  </a:r>
                  <a:endParaRPr lang="fr-FR"/>
                </a:p>
              </p:txBody>
            </p:sp>
            <p:sp>
              <p:nvSpPr>
                <p:cNvPr id="57369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7232" y="10531"/>
                  <a:ext cx="69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D</a:t>
                  </a:r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L</a:t>
                  </a:r>
                  <a:endParaRPr lang="fr-FR"/>
                </a:p>
              </p:txBody>
            </p:sp>
            <p:sp>
              <p:nvSpPr>
                <p:cNvPr id="5737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7650" y="10222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Times New Roman" pitchFamily="18" charset="0"/>
                    </a:rPr>
                    <a:t>U</a:t>
                  </a:r>
                  <a:r>
                    <a:rPr lang="fr-FR" sz="1200" i="1" baseline="-25000">
                      <a:latin typeface="Times New Roman" pitchFamily="18" charset="0"/>
                    </a:rPr>
                    <a:t>ss</a:t>
                  </a:r>
                  <a:endParaRPr lang="fr-FR"/>
                </a:p>
              </p:txBody>
            </p:sp>
            <p:sp>
              <p:nvSpPr>
                <p:cNvPr id="57371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8102" y="11928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j</a:t>
                  </a:r>
                  <a:r>
                    <a:rPr lang="fr-FR" sz="1200" i="1" baseline="-25000">
                      <a:latin typeface="Times New Roman" pitchFamily="18" charset="0"/>
                    </a:rPr>
                    <a:t>t</a:t>
                  </a:r>
                  <a:endParaRPr lang="fr-FR"/>
                </a:p>
              </p:txBody>
            </p:sp>
            <p:sp>
              <p:nvSpPr>
                <p:cNvPr id="57372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8045" y="11674"/>
                  <a:ext cx="65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i="1">
                      <a:latin typeface="Symbol" pitchFamily="18" charset="2"/>
                    </a:rPr>
                    <a:t>j</a:t>
                  </a:r>
                  <a:r>
                    <a:rPr lang="fr-FR" sz="1200" i="1" baseline="-25000">
                      <a:latin typeface="Times New Roman" pitchFamily="18" charset="0"/>
                    </a:rPr>
                    <a:t>ss</a:t>
                  </a:r>
                  <a:endParaRPr lang="fr-FR"/>
                </a:p>
              </p:txBody>
            </p:sp>
            <p:sp>
              <p:nvSpPr>
                <p:cNvPr id="57373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8640" y="11787"/>
                  <a:ext cx="6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374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8213" y="11787"/>
                  <a:ext cx="454" cy="1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375" name="Line 227"/>
                <p:cNvSpPr>
                  <a:spLocks noChangeShapeType="1"/>
                </p:cNvSpPr>
                <p:nvPr/>
              </p:nvSpPr>
              <p:spPr bwMode="auto">
                <a:xfrm rot="-300000" flipH="1" flipV="1">
                  <a:off x="7893" y="10191"/>
                  <a:ext cx="196" cy="28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376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8503" y="11471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i="1">
                      <a:latin typeface="Times New Roman" pitchFamily="18" charset="0"/>
                    </a:rPr>
                    <a:t>I</a:t>
                  </a:r>
                  <a:r>
                    <a:rPr lang="fr-FR" sz="900" baseline="-25000">
                      <a:latin typeface="Times New Roman" pitchFamily="18" charset="0"/>
                    </a:rPr>
                    <a:t>C</a:t>
                  </a:r>
                  <a:endParaRPr lang="fr-FR"/>
                </a:p>
              </p:txBody>
            </p:sp>
            <p:sp>
              <p:nvSpPr>
                <p:cNvPr id="57377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9085" y="11701"/>
                  <a:ext cx="58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900" i="1">
                      <a:latin typeface="Times New Roman" pitchFamily="18" charset="0"/>
                    </a:rPr>
                    <a:t>I</a:t>
                  </a:r>
                  <a:r>
                    <a:rPr lang="fr-FR" sz="900" baseline="-25000">
                      <a:latin typeface="Times New Roman" pitchFamily="18" charset="0"/>
                    </a:rPr>
                    <a:t>T</a:t>
                  </a:r>
                  <a:endParaRPr lang="fr-FR"/>
                </a:p>
              </p:txBody>
            </p:sp>
          </p:grpSp>
        </p:grpSp>
      </p:grpSp>
      <p:sp>
        <p:nvSpPr>
          <p:cNvPr id="57348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69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Compensation des chutes de tension en monophasé par condensateur 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Spannungsabfall-kompensation durch Kondensatoren</a:t>
            </a:r>
            <a:r>
              <a:rPr lang="fr-FR" altLang="fr-FR"/>
              <a:t> </a:t>
            </a:r>
            <a:r>
              <a:rPr lang="de-CH">
                <a:latin typeface="Calibri" pitchFamily="34" charset="0"/>
              </a:rPr>
              <a:t>.</a:t>
            </a:r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24DED96-1570-4AB5-AA37-0947F66990E3}" type="slidenum">
              <a:rPr lang="fr-CH" sz="1000">
                <a:solidFill>
                  <a:srgbClr val="ACA39A"/>
                </a:solidFill>
              </a:rPr>
              <a:pPr algn="ctr"/>
              <a:t>24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AutoShape 5"/>
          <p:cNvSpPr>
            <a:spLocks noChangeAspect="1" noChangeArrowheads="1"/>
          </p:cNvSpPr>
          <p:nvPr/>
        </p:nvSpPr>
        <p:spPr bwMode="auto">
          <a:xfrm>
            <a:off x="1116013" y="692150"/>
            <a:ext cx="70564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2941638" y="1041400"/>
            <a:ext cx="1604962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2949575" y="3287713"/>
            <a:ext cx="16049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4121150" y="2346325"/>
            <a:ext cx="333375" cy="369888"/>
          </a:xfrm>
          <a:prstGeom prst="rect">
            <a:avLst/>
          </a:prstGeom>
          <a:noFill/>
          <a:ln w="889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75" name="Freeform 9"/>
          <p:cNvSpPr>
            <a:spLocks/>
          </p:cNvSpPr>
          <p:nvPr/>
        </p:nvSpPr>
        <p:spPr bwMode="auto">
          <a:xfrm>
            <a:off x="4187825" y="1430338"/>
            <a:ext cx="111125" cy="61912"/>
          </a:xfrm>
          <a:custGeom>
            <a:avLst/>
            <a:gdLst>
              <a:gd name="T0" fmla="*/ 111125 w 98"/>
              <a:gd name="T1" fmla="*/ 16051 h 54"/>
              <a:gd name="T2" fmla="*/ 111125 w 98"/>
              <a:gd name="T3" fmla="*/ 0 h 54"/>
              <a:gd name="T4" fmla="*/ 72571 w 98"/>
              <a:gd name="T5" fmla="*/ 4586 h 54"/>
              <a:gd name="T6" fmla="*/ 72571 w 98"/>
              <a:gd name="T7" fmla="*/ 4586 h 54"/>
              <a:gd name="T8" fmla="*/ 41955 w 98"/>
              <a:gd name="T9" fmla="*/ 16051 h 54"/>
              <a:gd name="T10" fmla="*/ 37420 w 98"/>
              <a:gd name="T11" fmla="*/ 19491 h 54"/>
              <a:gd name="T12" fmla="*/ 19277 w 98"/>
              <a:gd name="T13" fmla="*/ 35542 h 54"/>
              <a:gd name="T14" fmla="*/ 11339 w 98"/>
              <a:gd name="T15" fmla="*/ 43568 h 54"/>
              <a:gd name="T16" fmla="*/ 3402 w 98"/>
              <a:gd name="T17" fmla="*/ 50447 h 54"/>
              <a:gd name="T18" fmla="*/ 0 w 98"/>
              <a:gd name="T19" fmla="*/ 55033 h 54"/>
              <a:gd name="T20" fmla="*/ 0 w 98"/>
              <a:gd name="T21" fmla="*/ 55033 h 54"/>
              <a:gd name="T22" fmla="*/ 0 w 98"/>
              <a:gd name="T23" fmla="*/ 61912 h 54"/>
              <a:gd name="T24" fmla="*/ 14741 w 98"/>
              <a:gd name="T25" fmla="*/ 61912 h 54"/>
              <a:gd name="T26" fmla="*/ 14741 w 98"/>
              <a:gd name="T27" fmla="*/ 58472 h 54"/>
              <a:gd name="T28" fmla="*/ 22679 w 98"/>
              <a:gd name="T29" fmla="*/ 55033 h 54"/>
              <a:gd name="T30" fmla="*/ 30616 w 98"/>
              <a:gd name="T31" fmla="*/ 47007 h 54"/>
              <a:gd name="T32" fmla="*/ 45357 w 98"/>
              <a:gd name="T33" fmla="*/ 30956 h 54"/>
              <a:gd name="T34" fmla="*/ 75973 w 98"/>
              <a:gd name="T35" fmla="*/ 19491 h 54"/>
              <a:gd name="T36" fmla="*/ 75973 w 98"/>
              <a:gd name="T37" fmla="*/ 19491 h 54"/>
              <a:gd name="T38" fmla="*/ 111125 w 98"/>
              <a:gd name="T39" fmla="*/ 16051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"/>
              <a:gd name="T61" fmla="*/ 0 h 54"/>
              <a:gd name="T62" fmla="*/ 98 w 98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" h="54">
                <a:moveTo>
                  <a:pt x="98" y="14"/>
                </a:moveTo>
                <a:lnTo>
                  <a:pt x="98" y="0"/>
                </a:lnTo>
                <a:lnTo>
                  <a:pt x="64" y="4"/>
                </a:lnTo>
                <a:lnTo>
                  <a:pt x="37" y="14"/>
                </a:lnTo>
                <a:lnTo>
                  <a:pt x="33" y="17"/>
                </a:lnTo>
                <a:lnTo>
                  <a:pt x="17" y="31"/>
                </a:lnTo>
                <a:lnTo>
                  <a:pt x="10" y="38"/>
                </a:lnTo>
                <a:lnTo>
                  <a:pt x="3" y="44"/>
                </a:lnTo>
                <a:lnTo>
                  <a:pt x="0" y="48"/>
                </a:lnTo>
                <a:lnTo>
                  <a:pt x="0" y="54"/>
                </a:lnTo>
                <a:lnTo>
                  <a:pt x="13" y="54"/>
                </a:lnTo>
                <a:lnTo>
                  <a:pt x="13" y="51"/>
                </a:lnTo>
                <a:lnTo>
                  <a:pt x="20" y="48"/>
                </a:lnTo>
                <a:lnTo>
                  <a:pt x="27" y="41"/>
                </a:lnTo>
                <a:lnTo>
                  <a:pt x="40" y="27"/>
                </a:lnTo>
                <a:lnTo>
                  <a:pt x="67" y="17"/>
                </a:lnTo>
                <a:lnTo>
                  <a:pt x="98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76" name="Freeform 10"/>
          <p:cNvSpPr>
            <a:spLocks/>
          </p:cNvSpPr>
          <p:nvPr/>
        </p:nvSpPr>
        <p:spPr bwMode="auto">
          <a:xfrm>
            <a:off x="4187825" y="1492250"/>
            <a:ext cx="111125" cy="61913"/>
          </a:xfrm>
          <a:custGeom>
            <a:avLst/>
            <a:gdLst>
              <a:gd name="T0" fmla="*/ 111125 w 98"/>
              <a:gd name="T1" fmla="*/ 61913 h 55"/>
              <a:gd name="T2" fmla="*/ 111125 w 98"/>
              <a:gd name="T3" fmla="*/ 46153 h 55"/>
              <a:gd name="T4" fmla="*/ 75973 w 98"/>
              <a:gd name="T5" fmla="*/ 46153 h 55"/>
              <a:gd name="T6" fmla="*/ 45357 w 98"/>
              <a:gd name="T7" fmla="*/ 31519 h 55"/>
              <a:gd name="T8" fmla="*/ 26080 w 98"/>
              <a:gd name="T9" fmla="*/ 23640 h 55"/>
              <a:gd name="T10" fmla="*/ 22679 w 98"/>
              <a:gd name="T11" fmla="*/ 19137 h 55"/>
              <a:gd name="T12" fmla="*/ 14741 w 98"/>
              <a:gd name="T13" fmla="*/ 12383 h 55"/>
              <a:gd name="T14" fmla="*/ 14741 w 98"/>
              <a:gd name="T15" fmla="*/ 0 h 55"/>
              <a:gd name="T16" fmla="*/ 0 w 98"/>
              <a:gd name="T17" fmla="*/ 0 h 55"/>
              <a:gd name="T18" fmla="*/ 0 w 98"/>
              <a:gd name="T19" fmla="*/ 15760 h 55"/>
              <a:gd name="T20" fmla="*/ 0 w 98"/>
              <a:gd name="T21" fmla="*/ 19137 h 55"/>
              <a:gd name="T22" fmla="*/ 3402 w 98"/>
              <a:gd name="T23" fmla="*/ 23640 h 55"/>
              <a:gd name="T24" fmla="*/ 11339 w 98"/>
              <a:gd name="T25" fmla="*/ 31519 h 55"/>
              <a:gd name="T26" fmla="*/ 19277 w 98"/>
              <a:gd name="T27" fmla="*/ 38273 h 55"/>
              <a:gd name="T28" fmla="*/ 19277 w 98"/>
              <a:gd name="T29" fmla="*/ 38273 h 55"/>
              <a:gd name="T30" fmla="*/ 37420 w 98"/>
              <a:gd name="T31" fmla="*/ 46153 h 55"/>
              <a:gd name="T32" fmla="*/ 69170 w 98"/>
              <a:gd name="T33" fmla="*/ 61913 h 55"/>
              <a:gd name="T34" fmla="*/ 72571 w 98"/>
              <a:gd name="T35" fmla="*/ 61913 h 55"/>
              <a:gd name="T36" fmla="*/ 72571 w 98"/>
              <a:gd name="T37" fmla="*/ 61913 h 55"/>
              <a:gd name="T38" fmla="*/ 111125 w 98"/>
              <a:gd name="T39" fmla="*/ 61913 h 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"/>
              <a:gd name="T61" fmla="*/ 0 h 55"/>
              <a:gd name="T62" fmla="*/ 98 w 98"/>
              <a:gd name="T63" fmla="*/ 55 h 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" h="55">
                <a:moveTo>
                  <a:pt x="98" y="55"/>
                </a:moveTo>
                <a:lnTo>
                  <a:pt x="98" y="41"/>
                </a:lnTo>
                <a:lnTo>
                  <a:pt x="67" y="41"/>
                </a:lnTo>
                <a:lnTo>
                  <a:pt x="40" y="28"/>
                </a:lnTo>
                <a:lnTo>
                  <a:pt x="23" y="21"/>
                </a:lnTo>
                <a:lnTo>
                  <a:pt x="20" y="17"/>
                </a:lnTo>
                <a:lnTo>
                  <a:pt x="13" y="11"/>
                </a:lnTo>
                <a:lnTo>
                  <a:pt x="13" y="0"/>
                </a:lnTo>
                <a:lnTo>
                  <a:pt x="0" y="0"/>
                </a:lnTo>
                <a:lnTo>
                  <a:pt x="0" y="14"/>
                </a:lnTo>
                <a:lnTo>
                  <a:pt x="0" y="17"/>
                </a:lnTo>
                <a:lnTo>
                  <a:pt x="3" y="21"/>
                </a:lnTo>
                <a:lnTo>
                  <a:pt x="10" y="28"/>
                </a:lnTo>
                <a:lnTo>
                  <a:pt x="17" y="34"/>
                </a:lnTo>
                <a:lnTo>
                  <a:pt x="33" y="41"/>
                </a:lnTo>
                <a:lnTo>
                  <a:pt x="61" y="55"/>
                </a:lnTo>
                <a:lnTo>
                  <a:pt x="64" y="55"/>
                </a:lnTo>
                <a:lnTo>
                  <a:pt x="9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77" name="Freeform 11"/>
          <p:cNvSpPr>
            <a:spLocks/>
          </p:cNvSpPr>
          <p:nvPr/>
        </p:nvSpPr>
        <p:spPr bwMode="auto">
          <a:xfrm>
            <a:off x="4187825" y="1538288"/>
            <a:ext cx="114300" cy="65087"/>
          </a:xfrm>
          <a:custGeom>
            <a:avLst/>
            <a:gdLst>
              <a:gd name="T0" fmla="*/ 114300 w 101"/>
              <a:gd name="T1" fmla="*/ 15711 h 58"/>
              <a:gd name="T2" fmla="*/ 110905 w 101"/>
              <a:gd name="T3" fmla="*/ 0 h 58"/>
              <a:gd name="T4" fmla="*/ 72428 w 101"/>
              <a:gd name="T5" fmla="*/ 7855 h 58"/>
              <a:gd name="T6" fmla="*/ 41872 w 101"/>
              <a:gd name="T7" fmla="*/ 15711 h 58"/>
              <a:gd name="T8" fmla="*/ 37346 w 101"/>
              <a:gd name="T9" fmla="*/ 19077 h 58"/>
              <a:gd name="T10" fmla="*/ 19239 w 101"/>
              <a:gd name="T11" fmla="*/ 30299 h 58"/>
              <a:gd name="T12" fmla="*/ 19239 w 101"/>
              <a:gd name="T13" fmla="*/ 30299 h 58"/>
              <a:gd name="T14" fmla="*/ 11317 w 101"/>
              <a:gd name="T15" fmla="*/ 38154 h 58"/>
              <a:gd name="T16" fmla="*/ 11317 w 101"/>
              <a:gd name="T17" fmla="*/ 38154 h 58"/>
              <a:gd name="T18" fmla="*/ 3395 w 101"/>
              <a:gd name="T19" fmla="*/ 53865 h 58"/>
              <a:gd name="T20" fmla="*/ 0 w 101"/>
              <a:gd name="T21" fmla="*/ 57232 h 58"/>
              <a:gd name="T22" fmla="*/ 0 w 101"/>
              <a:gd name="T23" fmla="*/ 65087 h 58"/>
              <a:gd name="T24" fmla="*/ 14712 w 101"/>
              <a:gd name="T25" fmla="*/ 65087 h 58"/>
              <a:gd name="T26" fmla="*/ 14712 w 101"/>
              <a:gd name="T27" fmla="*/ 57232 h 58"/>
              <a:gd name="T28" fmla="*/ 22634 w 101"/>
              <a:gd name="T29" fmla="*/ 49376 h 58"/>
              <a:gd name="T30" fmla="*/ 22634 w 101"/>
              <a:gd name="T31" fmla="*/ 49376 h 58"/>
              <a:gd name="T32" fmla="*/ 30555 w 101"/>
              <a:gd name="T33" fmla="*/ 41521 h 58"/>
              <a:gd name="T34" fmla="*/ 30555 w 101"/>
              <a:gd name="T35" fmla="*/ 41521 h 58"/>
              <a:gd name="T36" fmla="*/ 45267 w 101"/>
              <a:gd name="T37" fmla="*/ 30299 h 58"/>
              <a:gd name="T38" fmla="*/ 45267 w 101"/>
              <a:gd name="T39" fmla="*/ 30299 h 58"/>
              <a:gd name="T40" fmla="*/ 75823 w 101"/>
              <a:gd name="T41" fmla="*/ 22444 h 58"/>
              <a:gd name="T42" fmla="*/ 114300 w 101"/>
              <a:gd name="T43" fmla="*/ 15711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8"/>
              <a:gd name="T68" fmla="*/ 101 w 101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8">
                <a:moveTo>
                  <a:pt x="101" y="14"/>
                </a:moveTo>
                <a:lnTo>
                  <a:pt x="98" y="0"/>
                </a:lnTo>
                <a:lnTo>
                  <a:pt x="64" y="7"/>
                </a:lnTo>
                <a:lnTo>
                  <a:pt x="37" y="14"/>
                </a:lnTo>
                <a:lnTo>
                  <a:pt x="33" y="17"/>
                </a:lnTo>
                <a:lnTo>
                  <a:pt x="17" y="27"/>
                </a:lnTo>
                <a:lnTo>
                  <a:pt x="10" y="34"/>
                </a:lnTo>
                <a:lnTo>
                  <a:pt x="3" y="48"/>
                </a:lnTo>
                <a:lnTo>
                  <a:pt x="0" y="51"/>
                </a:lnTo>
                <a:lnTo>
                  <a:pt x="0" y="58"/>
                </a:lnTo>
                <a:lnTo>
                  <a:pt x="13" y="58"/>
                </a:lnTo>
                <a:lnTo>
                  <a:pt x="13" y="51"/>
                </a:lnTo>
                <a:lnTo>
                  <a:pt x="20" y="44"/>
                </a:lnTo>
                <a:lnTo>
                  <a:pt x="27" y="37"/>
                </a:lnTo>
                <a:lnTo>
                  <a:pt x="40" y="27"/>
                </a:lnTo>
                <a:lnTo>
                  <a:pt x="67" y="20"/>
                </a:lnTo>
                <a:lnTo>
                  <a:pt x="10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78" name="Freeform 12"/>
          <p:cNvSpPr>
            <a:spLocks/>
          </p:cNvSpPr>
          <p:nvPr/>
        </p:nvSpPr>
        <p:spPr bwMode="auto">
          <a:xfrm>
            <a:off x="4187825" y="1603375"/>
            <a:ext cx="114300" cy="61913"/>
          </a:xfrm>
          <a:custGeom>
            <a:avLst/>
            <a:gdLst>
              <a:gd name="T0" fmla="*/ 110905 w 101"/>
              <a:gd name="T1" fmla="*/ 61913 h 54"/>
              <a:gd name="T2" fmla="*/ 114300 w 101"/>
              <a:gd name="T3" fmla="*/ 45861 h 54"/>
              <a:gd name="T4" fmla="*/ 75823 w 101"/>
              <a:gd name="T5" fmla="*/ 38982 h 54"/>
              <a:gd name="T6" fmla="*/ 45267 w 101"/>
              <a:gd name="T7" fmla="*/ 30956 h 54"/>
              <a:gd name="T8" fmla="*/ 45267 w 101"/>
              <a:gd name="T9" fmla="*/ 30956 h 54"/>
              <a:gd name="T10" fmla="*/ 26029 w 101"/>
              <a:gd name="T11" fmla="*/ 22931 h 54"/>
              <a:gd name="T12" fmla="*/ 22634 w 101"/>
              <a:gd name="T13" fmla="*/ 19491 h 54"/>
              <a:gd name="T14" fmla="*/ 22634 w 101"/>
              <a:gd name="T15" fmla="*/ 19491 h 54"/>
              <a:gd name="T16" fmla="*/ 14712 w 101"/>
              <a:gd name="T17" fmla="*/ 6879 h 54"/>
              <a:gd name="T18" fmla="*/ 14712 w 101"/>
              <a:gd name="T19" fmla="*/ 0 h 54"/>
              <a:gd name="T20" fmla="*/ 0 w 101"/>
              <a:gd name="T21" fmla="*/ 0 h 54"/>
              <a:gd name="T22" fmla="*/ 0 w 101"/>
              <a:gd name="T23" fmla="*/ 6879 h 54"/>
              <a:gd name="T24" fmla="*/ 0 w 101"/>
              <a:gd name="T25" fmla="*/ 11465 h 54"/>
              <a:gd name="T26" fmla="*/ 3395 w 101"/>
              <a:gd name="T27" fmla="*/ 11465 h 54"/>
              <a:gd name="T28" fmla="*/ 11317 w 101"/>
              <a:gd name="T29" fmla="*/ 26370 h 54"/>
              <a:gd name="T30" fmla="*/ 11317 w 101"/>
              <a:gd name="T31" fmla="*/ 30956 h 54"/>
              <a:gd name="T32" fmla="*/ 19239 w 101"/>
              <a:gd name="T33" fmla="*/ 38982 h 54"/>
              <a:gd name="T34" fmla="*/ 19239 w 101"/>
              <a:gd name="T35" fmla="*/ 38982 h 54"/>
              <a:gd name="T36" fmla="*/ 37346 w 101"/>
              <a:gd name="T37" fmla="*/ 45861 h 54"/>
              <a:gd name="T38" fmla="*/ 41872 w 101"/>
              <a:gd name="T39" fmla="*/ 45861 h 54"/>
              <a:gd name="T40" fmla="*/ 72428 w 101"/>
              <a:gd name="T41" fmla="*/ 53887 h 54"/>
              <a:gd name="T42" fmla="*/ 110905 w 101"/>
              <a:gd name="T43" fmla="*/ 61913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4"/>
              <a:gd name="T68" fmla="*/ 101 w 101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4">
                <a:moveTo>
                  <a:pt x="98" y="54"/>
                </a:moveTo>
                <a:lnTo>
                  <a:pt x="101" y="40"/>
                </a:lnTo>
                <a:lnTo>
                  <a:pt x="67" y="34"/>
                </a:lnTo>
                <a:lnTo>
                  <a:pt x="40" y="27"/>
                </a:lnTo>
                <a:lnTo>
                  <a:pt x="23" y="20"/>
                </a:lnTo>
                <a:lnTo>
                  <a:pt x="20" y="17"/>
                </a:lnTo>
                <a:lnTo>
                  <a:pt x="13" y="6"/>
                </a:lnTo>
                <a:lnTo>
                  <a:pt x="13" y="0"/>
                </a:lnTo>
                <a:lnTo>
                  <a:pt x="0" y="0"/>
                </a:lnTo>
                <a:lnTo>
                  <a:pt x="0" y="6"/>
                </a:lnTo>
                <a:lnTo>
                  <a:pt x="0" y="10"/>
                </a:lnTo>
                <a:lnTo>
                  <a:pt x="3" y="10"/>
                </a:lnTo>
                <a:lnTo>
                  <a:pt x="10" y="23"/>
                </a:lnTo>
                <a:lnTo>
                  <a:pt x="10" y="27"/>
                </a:lnTo>
                <a:lnTo>
                  <a:pt x="17" y="34"/>
                </a:lnTo>
                <a:lnTo>
                  <a:pt x="33" y="40"/>
                </a:lnTo>
                <a:lnTo>
                  <a:pt x="37" y="40"/>
                </a:lnTo>
                <a:lnTo>
                  <a:pt x="64" y="47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79" name="Freeform 13"/>
          <p:cNvSpPr>
            <a:spLocks/>
          </p:cNvSpPr>
          <p:nvPr/>
        </p:nvSpPr>
        <p:spPr bwMode="auto">
          <a:xfrm>
            <a:off x="4187825" y="1657350"/>
            <a:ext cx="111125" cy="65088"/>
          </a:xfrm>
          <a:custGeom>
            <a:avLst/>
            <a:gdLst>
              <a:gd name="T0" fmla="*/ 111125 w 98"/>
              <a:gd name="T1" fmla="*/ 15711 h 58"/>
              <a:gd name="T2" fmla="*/ 111125 w 98"/>
              <a:gd name="T3" fmla="*/ 0 h 58"/>
              <a:gd name="T4" fmla="*/ 72571 w 98"/>
              <a:gd name="T5" fmla="*/ 0 h 58"/>
              <a:gd name="T6" fmla="*/ 72571 w 98"/>
              <a:gd name="T7" fmla="*/ 0 h 58"/>
              <a:gd name="T8" fmla="*/ 69170 w 98"/>
              <a:gd name="T9" fmla="*/ 0 h 58"/>
              <a:gd name="T10" fmla="*/ 37420 w 98"/>
              <a:gd name="T11" fmla="*/ 15711 h 58"/>
              <a:gd name="T12" fmla="*/ 37420 w 98"/>
              <a:gd name="T13" fmla="*/ 19078 h 58"/>
              <a:gd name="T14" fmla="*/ 19277 w 98"/>
              <a:gd name="T15" fmla="*/ 30300 h 58"/>
              <a:gd name="T16" fmla="*/ 19277 w 98"/>
              <a:gd name="T17" fmla="*/ 30300 h 58"/>
              <a:gd name="T18" fmla="*/ 11339 w 98"/>
              <a:gd name="T19" fmla="*/ 38155 h 58"/>
              <a:gd name="T20" fmla="*/ 3402 w 98"/>
              <a:gd name="T21" fmla="*/ 46010 h 58"/>
              <a:gd name="T22" fmla="*/ 0 w 98"/>
              <a:gd name="T23" fmla="*/ 49377 h 58"/>
              <a:gd name="T24" fmla="*/ 0 w 98"/>
              <a:gd name="T25" fmla="*/ 49377 h 58"/>
              <a:gd name="T26" fmla="*/ 0 w 98"/>
              <a:gd name="T27" fmla="*/ 65088 h 58"/>
              <a:gd name="T28" fmla="*/ 14741 w 98"/>
              <a:gd name="T29" fmla="*/ 65088 h 58"/>
              <a:gd name="T30" fmla="*/ 14741 w 98"/>
              <a:gd name="T31" fmla="*/ 52744 h 58"/>
              <a:gd name="T32" fmla="*/ 22679 w 98"/>
              <a:gd name="T33" fmla="*/ 49377 h 58"/>
              <a:gd name="T34" fmla="*/ 30616 w 98"/>
              <a:gd name="T35" fmla="*/ 41522 h 58"/>
              <a:gd name="T36" fmla="*/ 30616 w 98"/>
              <a:gd name="T37" fmla="*/ 41522 h 58"/>
              <a:gd name="T38" fmla="*/ 45357 w 98"/>
              <a:gd name="T39" fmla="*/ 30300 h 58"/>
              <a:gd name="T40" fmla="*/ 45357 w 98"/>
              <a:gd name="T41" fmla="*/ 30300 h 58"/>
              <a:gd name="T42" fmla="*/ 75973 w 98"/>
              <a:gd name="T43" fmla="*/ 15711 h 58"/>
              <a:gd name="T44" fmla="*/ 111125 w 98"/>
              <a:gd name="T45" fmla="*/ 15711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"/>
              <a:gd name="T70" fmla="*/ 0 h 58"/>
              <a:gd name="T71" fmla="*/ 98 w 98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" h="58">
                <a:moveTo>
                  <a:pt x="98" y="14"/>
                </a:moveTo>
                <a:lnTo>
                  <a:pt x="98" y="0"/>
                </a:lnTo>
                <a:lnTo>
                  <a:pt x="64" y="0"/>
                </a:lnTo>
                <a:lnTo>
                  <a:pt x="61" y="0"/>
                </a:lnTo>
                <a:lnTo>
                  <a:pt x="33" y="14"/>
                </a:lnTo>
                <a:lnTo>
                  <a:pt x="33" y="17"/>
                </a:lnTo>
                <a:lnTo>
                  <a:pt x="17" y="27"/>
                </a:lnTo>
                <a:lnTo>
                  <a:pt x="10" y="34"/>
                </a:lnTo>
                <a:lnTo>
                  <a:pt x="3" y="41"/>
                </a:lnTo>
                <a:lnTo>
                  <a:pt x="0" y="44"/>
                </a:lnTo>
                <a:lnTo>
                  <a:pt x="0" y="58"/>
                </a:lnTo>
                <a:lnTo>
                  <a:pt x="13" y="58"/>
                </a:lnTo>
                <a:lnTo>
                  <a:pt x="13" y="47"/>
                </a:lnTo>
                <a:lnTo>
                  <a:pt x="20" y="44"/>
                </a:lnTo>
                <a:lnTo>
                  <a:pt x="27" y="37"/>
                </a:lnTo>
                <a:lnTo>
                  <a:pt x="40" y="27"/>
                </a:lnTo>
                <a:lnTo>
                  <a:pt x="67" y="14"/>
                </a:lnTo>
                <a:lnTo>
                  <a:pt x="98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80" name="Freeform 14"/>
          <p:cNvSpPr>
            <a:spLocks/>
          </p:cNvSpPr>
          <p:nvPr/>
        </p:nvSpPr>
        <p:spPr bwMode="auto">
          <a:xfrm>
            <a:off x="4187825" y="1722438"/>
            <a:ext cx="114300" cy="52387"/>
          </a:xfrm>
          <a:custGeom>
            <a:avLst/>
            <a:gdLst>
              <a:gd name="T0" fmla="*/ 110905 w 101"/>
              <a:gd name="T1" fmla="*/ 52387 h 47"/>
              <a:gd name="T2" fmla="*/ 114300 w 101"/>
              <a:gd name="T3" fmla="*/ 37897 h 47"/>
              <a:gd name="T4" fmla="*/ 75823 w 101"/>
              <a:gd name="T5" fmla="*/ 30095 h 47"/>
              <a:gd name="T6" fmla="*/ 45267 w 101"/>
              <a:gd name="T7" fmla="*/ 22292 h 47"/>
              <a:gd name="T8" fmla="*/ 45267 w 101"/>
              <a:gd name="T9" fmla="*/ 22292 h 47"/>
              <a:gd name="T10" fmla="*/ 26029 w 101"/>
              <a:gd name="T11" fmla="*/ 14490 h 47"/>
              <a:gd name="T12" fmla="*/ 22634 w 101"/>
              <a:gd name="T13" fmla="*/ 11146 h 47"/>
              <a:gd name="T14" fmla="*/ 14712 w 101"/>
              <a:gd name="T15" fmla="*/ 3344 h 47"/>
              <a:gd name="T16" fmla="*/ 14712 w 101"/>
              <a:gd name="T17" fmla="*/ 0 h 47"/>
              <a:gd name="T18" fmla="*/ 0 w 101"/>
              <a:gd name="T19" fmla="*/ 0 h 47"/>
              <a:gd name="T20" fmla="*/ 0 w 101"/>
              <a:gd name="T21" fmla="*/ 6688 h 47"/>
              <a:gd name="T22" fmla="*/ 0 w 101"/>
              <a:gd name="T23" fmla="*/ 11146 h 47"/>
              <a:gd name="T24" fmla="*/ 3395 w 101"/>
              <a:gd name="T25" fmla="*/ 14490 h 47"/>
              <a:gd name="T26" fmla="*/ 11317 w 101"/>
              <a:gd name="T27" fmla="*/ 22292 h 47"/>
              <a:gd name="T28" fmla="*/ 19239 w 101"/>
              <a:gd name="T29" fmla="*/ 30095 h 47"/>
              <a:gd name="T30" fmla="*/ 19239 w 101"/>
              <a:gd name="T31" fmla="*/ 30095 h 47"/>
              <a:gd name="T32" fmla="*/ 37346 w 101"/>
              <a:gd name="T33" fmla="*/ 37897 h 47"/>
              <a:gd name="T34" fmla="*/ 41872 w 101"/>
              <a:gd name="T35" fmla="*/ 37897 h 47"/>
              <a:gd name="T36" fmla="*/ 72428 w 101"/>
              <a:gd name="T37" fmla="*/ 44585 h 47"/>
              <a:gd name="T38" fmla="*/ 110905 w 101"/>
              <a:gd name="T39" fmla="*/ 5238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7"/>
              <a:gd name="T62" fmla="*/ 101 w 101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7">
                <a:moveTo>
                  <a:pt x="98" y="47"/>
                </a:moveTo>
                <a:lnTo>
                  <a:pt x="101" y="34"/>
                </a:lnTo>
                <a:lnTo>
                  <a:pt x="67" y="27"/>
                </a:lnTo>
                <a:lnTo>
                  <a:pt x="40" y="20"/>
                </a:lnTo>
                <a:lnTo>
                  <a:pt x="23" y="13"/>
                </a:lnTo>
                <a:lnTo>
                  <a:pt x="20" y="10"/>
                </a:lnTo>
                <a:lnTo>
                  <a:pt x="13" y="3"/>
                </a:lnTo>
                <a:lnTo>
                  <a:pt x="13" y="0"/>
                </a:lnTo>
                <a:lnTo>
                  <a:pt x="0" y="0"/>
                </a:lnTo>
                <a:lnTo>
                  <a:pt x="0" y="6"/>
                </a:lnTo>
                <a:lnTo>
                  <a:pt x="0" y="10"/>
                </a:lnTo>
                <a:lnTo>
                  <a:pt x="3" y="13"/>
                </a:lnTo>
                <a:lnTo>
                  <a:pt x="10" y="20"/>
                </a:lnTo>
                <a:lnTo>
                  <a:pt x="17" y="27"/>
                </a:lnTo>
                <a:lnTo>
                  <a:pt x="33" y="34"/>
                </a:lnTo>
                <a:lnTo>
                  <a:pt x="37" y="34"/>
                </a:lnTo>
                <a:lnTo>
                  <a:pt x="64" y="40"/>
                </a:lnTo>
                <a:lnTo>
                  <a:pt x="98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81" name="Freeform 15"/>
          <p:cNvSpPr>
            <a:spLocks/>
          </p:cNvSpPr>
          <p:nvPr/>
        </p:nvSpPr>
        <p:spPr bwMode="auto">
          <a:xfrm>
            <a:off x="4187825" y="1760538"/>
            <a:ext cx="114300" cy="65087"/>
          </a:xfrm>
          <a:custGeom>
            <a:avLst/>
            <a:gdLst>
              <a:gd name="T0" fmla="*/ 114300 w 101"/>
              <a:gd name="T1" fmla="*/ 14844 h 57"/>
              <a:gd name="T2" fmla="*/ 110905 w 101"/>
              <a:gd name="T3" fmla="*/ 0 h 57"/>
              <a:gd name="T4" fmla="*/ 72428 w 101"/>
              <a:gd name="T5" fmla="*/ 11419 h 57"/>
              <a:gd name="T6" fmla="*/ 72428 w 101"/>
              <a:gd name="T7" fmla="*/ 11419 h 57"/>
              <a:gd name="T8" fmla="*/ 41872 w 101"/>
              <a:gd name="T9" fmla="*/ 14844 h 57"/>
              <a:gd name="T10" fmla="*/ 37346 w 101"/>
              <a:gd name="T11" fmla="*/ 14844 h 57"/>
              <a:gd name="T12" fmla="*/ 19239 w 101"/>
              <a:gd name="T13" fmla="*/ 22838 h 57"/>
              <a:gd name="T14" fmla="*/ 19239 w 101"/>
              <a:gd name="T15" fmla="*/ 26263 h 57"/>
              <a:gd name="T16" fmla="*/ 19239 w 101"/>
              <a:gd name="T17" fmla="*/ 26263 h 57"/>
              <a:gd name="T18" fmla="*/ 11317 w 101"/>
              <a:gd name="T19" fmla="*/ 37682 h 57"/>
              <a:gd name="T20" fmla="*/ 3395 w 101"/>
              <a:gd name="T21" fmla="*/ 53668 h 57"/>
              <a:gd name="T22" fmla="*/ 0 w 101"/>
              <a:gd name="T23" fmla="*/ 57094 h 57"/>
              <a:gd name="T24" fmla="*/ 0 w 101"/>
              <a:gd name="T25" fmla="*/ 65087 h 57"/>
              <a:gd name="T26" fmla="*/ 14712 w 101"/>
              <a:gd name="T27" fmla="*/ 65087 h 57"/>
              <a:gd name="T28" fmla="*/ 14712 w 101"/>
              <a:gd name="T29" fmla="*/ 57094 h 57"/>
              <a:gd name="T30" fmla="*/ 22634 w 101"/>
              <a:gd name="T31" fmla="*/ 45675 h 57"/>
              <a:gd name="T32" fmla="*/ 26029 w 101"/>
              <a:gd name="T33" fmla="*/ 37682 h 57"/>
              <a:gd name="T34" fmla="*/ 26029 w 101"/>
              <a:gd name="T35" fmla="*/ 37682 h 57"/>
              <a:gd name="T36" fmla="*/ 45267 w 101"/>
              <a:gd name="T37" fmla="*/ 30831 h 57"/>
              <a:gd name="T38" fmla="*/ 45267 w 101"/>
              <a:gd name="T39" fmla="*/ 30831 h 57"/>
              <a:gd name="T40" fmla="*/ 72428 w 101"/>
              <a:gd name="T41" fmla="*/ 26263 h 57"/>
              <a:gd name="T42" fmla="*/ 75823 w 101"/>
              <a:gd name="T43" fmla="*/ 26263 h 57"/>
              <a:gd name="T44" fmla="*/ 114300 w 101"/>
              <a:gd name="T45" fmla="*/ 14844 h 5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1"/>
              <a:gd name="T70" fmla="*/ 0 h 57"/>
              <a:gd name="T71" fmla="*/ 101 w 101"/>
              <a:gd name="T72" fmla="*/ 57 h 5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1" h="57">
                <a:moveTo>
                  <a:pt x="101" y="13"/>
                </a:moveTo>
                <a:lnTo>
                  <a:pt x="98" y="0"/>
                </a:lnTo>
                <a:lnTo>
                  <a:pt x="64" y="10"/>
                </a:lnTo>
                <a:lnTo>
                  <a:pt x="37" y="13"/>
                </a:lnTo>
                <a:lnTo>
                  <a:pt x="33" y="13"/>
                </a:lnTo>
                <a:lnTo>
                  <a:pt x="17" y="20"/>
                </a:lnTo>
                <a:lnTo>
                  <a:pt x="17" y="23"/>
                </a:lnTo>
                <a:lnTo>
                  <a:pt x="10" y="33"/>
                </a:lnTo>
                <a:lnTo>
                  <a:pt x="3" y="47"/>
                </a:lnTo>
                <a:lnTo>
                  <a:pt x="0" y="50"/>
                </a:lnTo>
                <a:lnTo>
                  <a:pt x="0" y="57"/>
                </a:lnTo>
                <a:lnTo>
                  <a:pt x="13" y="57"/>
                </a:lnTo>
                <a:lnTo>
                  <a:pt x="13" y="50"/>
                </a:lnTo>
                <a:lnTo>
                  <a:pt x="20" y="40"/>
                </a:lnTo>
                <a:lnTo>
                  <a:pt x="23" y="33"/>
                </a:lnTo>
                <a:lnTo>
                  <a:pt x="40" y="27"/>
                </a:lnTo>
                <a:lnTo>
                  <a:pt x="64" y="23"/>
                </a:lnTo>
                <a:lnTo>
                  <a:pt x="67" y="23"/>
                </a:lnTo>
                <a:lnTo>
                  <a:pt x="10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82" name="Freeform 16"/>
          <p:cNvSpPr>
            <a:spLocks/>
          </p:cNvSpPr>
          <p:nvPr/>
        </p:nvSpPr>
        <p:spPr bwMode="auto">
          <a:xfrm>
            <a:off x="4187825" y="1825625"/>
            <a:ext cx="114300" cy="60325"/>
          </a:xfrm>
          <a:custGeom>
            <a:avLst/>
            <a:gdLst>
              <a:gd name="T0" fmla="*/ 110905 w 101"/>
              <a:gd name="T1" fmla="*/ 60325 h 54"/>
              <a:gd name="T2" fmla="*/ 114300 w 101"/>
              <a:gd name="T3" fmla="*/ 45802 h 54"/>
              <a:gd name="T4" fmla="*/ 75823 w 101"/>
              <a:gd name="T5" fmla="*/ 37982 h 54"/>
              <a:gd name="T6" fmla="*/ 45267 w 101"/>
              <a:gd name="T7" fmla="*/ 30163 h 54"/>
              <a:gd name="T8" fmla="*/ 45267 w 101"/>
              <a:gd name="T9" fmla="*/ 30163 h 54"/>
              <a:gd name="T10" fmla="*/ 26029 w 101"/>
              <a:gd name="T11" fmla="*/ 22343 h 54"/>
              <a:gd name="T12" fmla="*/ 22634 w 101"/>
              <a:gd name="T13" fmla="*/ 18991 h 54"/>
              <a:gd name="T14" fmla="*/ 22634 w 101"/>
              <a:gd name="T15" fmla="*/ 18991 h 54"/>
              <a:gd name="T16" fmla="*/ 14712 w 101"/>
              <a:gd name="T17" fmla="*/ 7820 h 54"/>
              <a:gd name="T18" fmla="*/ 14712 w 101"/>
              <a:gd name="T19" fmla="*/ 0 h 54"/>
              <a:gd name="T20" fmla="*/ 0 w 101"/>
              <a:gd name="T21" fmla="*/ 0 h 54"/>
              <a:gd name="T22" fmla="*/ 0 w 101"/>
              <a:gd name="T23" fmla="*/ 7820 h 54"/>
              <a:gd name="T24" fmla="*/ 0 w 101"/>
              <a:gd name="T25" fmla="*/ 11171 h 54"/>
              <a:gd name="T26" fmla="*/ 3395 w 101"/>
              <a:gd name="T27" fmla="*/ 11171 h 54"/>
              <a:gd name="T28" fmla="*/ 11317 w 101"/>
              <a:gd name="T29" fmla="*/ 26811 h 54"/>
              <a:gd name="T30" fmla="*/ 11317 w 101"/>
              <a:gd name="T31" fmla="*/ 30163 h 54"/>
              <a:gd name="T32" fmla="*/ 19239 w 101"/>
              <a:gd name="T33" fmla="*/ 37982 h 54"/>
              <a:gd name="T34" fmla="*/ 19239 w 101"/>
              <a:gd name="T35" fmla="*/ 37982 h 54"/>
              <a:gd name="T36" fmla="*/ 37346 w 101"/>
              <a:gd name="T37" fmla="*/ 45802 h 54"/>
              <a:gd name="T38" fmla="*/ 41872 w 101"/>
              <a:gd name="T39" fmla="*/ 45802 h 54"/>
              <a:gd name="T40" fmla="*/ 72428 w 101"/>
              <a:gd name="T41" fmla="*/ 53622 h 54"/>
              <a:gd name="T42" fmla="*/ 110905 w 101"/>
              <a:gd name="T43" fmla="*/ 60325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4"/>
              <a:gd name="T68" fmla="*/ 101 w 101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4">
                <a:moveTo>
                  <a:pt x="98" y="54"/>
                </a:moveTo>
                <a:lnTo>
                  <a:pt x="101" y="41"/>
                </a:lnTo>
                <a:lnTo>
                  <a:pt x="67" y="34"/>
                </a:lnTo>
                <a:lnTo>
                  <a:pt x="40" y="27"/>
                </a:lnTo>
                <a:lnTo>
                  <a:pt x="23" y="20"/>
                </a:lnTo>
                <a:lnTo>
                  <a:pt x="20" y="17"/>
                </a:lnTo>
                <a:lnTo>
                  <a:pt x="13" y="7"/>
                </a:lnTo>
                <a:lnTo>
                  <a:pt x="13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3" y="10"/>
                </a:lnTo>
                <a:lnTo>
                  <a:pt x="10" y="24"/>
                </a:lnTo>
                <a:lnTo>
                  <a:pt x="10" y="27"/>
                </a:lnTo>
                <a:lnTo>
                  <a:pt x="17" y="34"/>
                </a:lnTo>
                <a:lnTo>
                  <a:pt x="33" y="41"/>
                </a:lnTo>
                <a:lnTo>
                  <a:pt x="37" y="41"/>
                </a:lnTo>
                <a:lnTo>
                  <a:pt x="64" y="48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83" name="Freeform 17"/>
          <p:cNvSpPr>
            <a:spLocks/>
          </p:cNvSpPr>
          <p:nvPr/>
        </p:nvSpPr>
        <p:spPr bwMode="auto">
          <a:xfrm>
            <a:off x="4187825" y="1920875"/>
            <a:ext cx="111125" cy="61913"/>
          </a:xfrm>
          <a:custGeom>
            <a:avLst/>
            <a:gdLst>
              <a:gd name="T0" fmla="*/ 111125 w 98"/>
              <a:gd name="T1" fmla="*/ 14905 h 54"/>
              <a:gd name="T2" fmla="*/ 111125 w 98"/>
              <a:gd name="T3" fmla="*/ 0 h 54"/>
              <a:gd name="T4" fmla="*/ 72571 w 98"/>
              <a:gd name="T5" fmla="*/ 3440 h 54"/>
              <a:gd name="T6" fmla="*/ 72571 w 98"/>
              <a:gd name="T7" fmla="*/ 3440 h 54"/>
              <a:gd name="T8" fmla="*/ 41955 w 98"/>
              <a:gd name="T9" fmla="*/ 14905 h 54"/>
              <a:gd name="T10" fmla="*/ 37420 w 98"/>
              <a:gd name="T11" fmla="*/ 14905 h 54"/>
              <a:gd name="T12" fmla="*/ 19277 w 98"/>
              <a:gd name="T13" fmla="*/ 22931 h 54"/>
              <a:gd name="T14" fmla="*/ 19277 w 98"/>
              <a:gd name="T15" fmla="*/ 26370 h 54"/>
              <a:gd name="T16" fmla="*/ 11339 w 98"/>
              <a:gd name="T17" fmla="*/ 34396 h 54"/>
              <a:gd name="T18" fmla="*/ 11339 w 98"/>
              <a:gd name="T19" fmla="*/ 34396 h 54"/>
              <a:gd name="T20" fmla="*/ 3402 w 98"/>
              <a:gd name="T21" fmla="*/ 50448 h 54"/>
              <a:gd name="T22" fmla="*/ 0 w 98"/>
              <a:gd name="T23" fmla="*/ 53887 h 54"/>
              <a:gd name="T24" fmla="*/ 0 w 98"/>
              <a:gd name="T25" fmla="*/ 61913 h 54"/>
              <a:gd name="T26" fmla="*/ 14741 w 98"/>
              <a:gd name="T27" fmla="*/ 61913 h 54"/>
              <a:gd name="T28" fmla="*/ 14741 w 98"/>
              <a:gd name="T29" fmla="*/ 53887 h 54"/>
              <a:gd name="T30" fmla="*/ 22679 w 98"/>
              <a:gd name="T31" fmla="*/ 45861 h 54"/>
              <a:gd name="T32" fmla="*/ 22679 w 98"/>
              <a:gd name="T33" fmla="*/ 45861 h 54"/>
              <a:gd name="T34" fmla="*/ 26080 w 98"/>
              <a:gd name="T35" fmla="*/ 38982 h 54"/>
              <a:gd name="T36" fmla="*/ 45357 w 98"/>
              <a:gd name="T37" fmla="*/ 30956 h 54"/>
              <a:gd name="T38" fmla="*/ 45357 w 98"/>
              <a:gd name="T39" fmla="*/ 30956 h 54"/>
              <a:gd name="T40" fmla="*/ 75973 w 98"/>
              <a:gd name="T41" fmla="*/ 19491 h 54"/>
              <a:gd name="T42" fmla="*/ 75973 w 98"/>
              <a:gd name="T43" fmla="*/ 19491 h 54"/>
              <a:gd name="T44" fmla="*/ 111125 w 98"/>
              <a:gd name="T45" fmla="*/ 14905 h 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"/>
              <a:gd name="T70" fmla="*/ 0 h 54"/>
              <a:gd name="T71" fmla="*/ 98 w 98"/>
              <a:gd name="T72" fmla="*/ 54 h 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" h="54">
                <a:moveTo>
                  <a:pt x="98" y="13"/>
                </a:moveTo>
                <a:lnTo>
                  <a:pt x="98" y="0"/>
                </a:lnTo>
                <a:lnTo>
                  <a:pt x="64" y="3"/>
                </a:lnTo>
                <a:lnTo>
                  <a:pt x="37" y="13"/>
                </a:lnTo>
                <a:lnTo>
                  <a:pt x="33" y="13"/>
                </a:lnTo>
                <a:lnTo>
                  <a:pt x="17" y="20"/>
                </a:lnTo>
                <a:lnTo>
                  <a:pt x="17" y="23"/>
                </a:lnTo>
                <a:lnTo>
                  <a:pt x="10" y="30"/>
                </a:lnTo>
                <a:lnTo>
                  <a:pt x="3" y="44"/>
                </a:lnTo>
                <a:lnTo>
                  <a:pt x="0" y="47"/>
                </a:lnTo>
                <a:lnTo>
                  <a:pt x="0" y="54"/>
                </a:lnTo>
                <a:lnTo>
                  <a:pt x="13" y="54"/>
                </a:lnTo>
                <a:lnTo>
                  <a:pt x="13" y="47"/>
                </a:lnTo>
                <a:lnTo>
                  <a:pt x="20" y="40"/>
                </a:lnTo>
                <a:lnTo>
                  <a:pt x="23" y="34"/>
                </a:lnTo>
                <a:lnTo>
                  <a:pt x="40" y="27"/>
                </a:lnTo>
                <a:lnTo>
                  <a:pt x="67" y="17"/>
                </a:lnTo>
                <a:lnTo>
                  <a:pt x="98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84" name="Freeform 18"/>
          <p:cNvSpPr>
            <a:spLocks/>
          </p:cNvSpPr>
          <p:nvPr/>
        </p:nvSpPr>
        <p:spPr bwMode="auto">
          <a:xfrm>
            <a:off x="4187825" y="1982788"/>
            <a:ext cx="114300" cy="65087"/>
          </a:xfrm>
          <a:custGeom>
            <a:avLst/>
            <a:gdLst>
              <a:gd name="T0" fmla="*/ 110905 w 101"/>
              <a:gd name="T1" fmla="*/ 65087 h 58"/>
              <a:gd name="T2" fmla="*/ 114300 w 101"/>
              <a:gd name="T3" fmla="*/ 49376 h 58"/>
              <a:gd name="T4" fmla="*/ 75823 w 101"/>
              <a:gd name="T5" fmla="*/ 38154 h 58"/>
              <a:gd name="T6" fmla="*/ 45267 w 101"/>
              <a:gd name="T7" fmla="*/ 30299 h 58"/>
              <a:gd name="T8" fmla="*/ 45267 w 101"/>
              <a:gd name="T9" fmla="*/ 30299 h 58"/>
              <a:gd name="T10" fmla="*/ 26029 w 101"/>
              <a:gd name="T11" fmla="*/ 22444 h 58"/>
              <a:gd name="T12" fmla="*/ 22634 w 101"/>
              <a:gd name="T13" fmla="*/ 19077 h 58"/>
              <a:gd name="T14" fmla="*/ 22634 w 101"/>
              <a:gd name="T15" fmla="*/ 19077 h 58"/>
              <a:gd name="T16" fmla="*/ 14712 w 101"/>
              <a:gd name="T17" fmla="*/ 7855 h 58"/>
              <a:gd name="T18" fmla="*/ 14712 w 101"/>
              <a:gd name="T19" fmla="*/ 0 h 58"/>
              <a:gd name="T20" fmla="*/ 0 w 101"/>
              <a:gd name="T21" fmla="*/ 0 h 58"/>
              <a:gd name="T22" fmla="*/ 0 w 101"/>
              <a:gd name="T23" fmla="*/ 7855 h 58"/>
              <a:gd name="T24" fmla="*/ 0 w 101"/>
              <a:gd name="T25" fmla="*/ 11222 h 58"/>
              <a:gd name="T26" fmla="*/ 3395 w 101"/>
              <a:gd name="T27" fmla="*/ 11222 h 58"/>
              <a:gd name="T28" fmla="*/ 11317 w 101"/>
              <a:gd name="T29" fmla="*/ 26933 h 58"/>
              <a:gd name="T30" fmla="*/ 11317 w 101"/>
              <a:gd name="T31" fmla="*/ 30299 h 58"/>
              <a:gd name="T32" fmla="*/ 19239 w 101"/>
              <a:gd name="T33" fmla="*/ 38154 h 58"/>
              <a:gd name="T34" fmla="*/ 19239 w 101"/>
              <a:gd name="T35" fmla="*/ 38154 h 58"/>
              <a:gd name="T36" fmla="*/ 37346 w 101"/>
              <a:gd name="T37" fmla="*/ 46010 h 58"/>
              <a:gd name="T38" fmla="*/ 41872 w 101"/>
              <a:gd name="T39" fmla="*/ 46010 h 58"/>
              <a:gd name="T40" fmla="*/ 72428 w 101"/>
              <a:gd name="T41" fmla="*/ 52743 h 58"/>
              <a:gd name="T42" fmla="*/ 110905 w 101"/>
              <a:gd name="T43" fmla="*/ 6508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8"/>
              <a:gd name="T68" fmla="*/ 101 w 101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8">
                <a:moveTo>
                  <a:pt x="98" y="58"/>
                </a:moveTo>
                <a:lnTo>
                  <a:pt x="101" y="44"/>
                </a:lnTo>
                <a:lnTo>
                  <a:pt x="67" y="34"/>
                </a:lnTo>
                <a:lnTo>
                  <a:pt x="40" y="27"/>
                </a:lnTo>
                <a:lnTo>
                  <a:pt x="23" y="20"/>
                </a:lnTo>
                <a:lnTo>
                  <a:pt x="20" y="17"/>
                </a:lnTo>
                <a:lnTo>
                  <a:pt x="13" y="7"/>
                </a:lnTo>
                <a:lnTo>
                  <a:pt x="13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3" y="10"/>
                </a:lnTo>
                <a:lnTo>
                  <a:pt x="10" y="24"/>
                </a:lnTo>
                <a:lnTo>
                  <a:pt x="10" y="27"/>
                </a:lnTo>
                <a:lnTo>
                  <a:pt x="17" y="34"/>
                </a:lnTo>
                <a:lnTo>
                  <a:pt x="33" y="41"/>
                </a:lnTo>
                <a:lnTo>
                  <a:pt x="37" y="41"/>
                </a:lnTo>
                <a:lnTo>
                  <a:pt x="64" y="47"/>
                </a:lnTo>
                <a:lnTo>
                  <a:pt x="98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85" name="Freeform 19"/>
          <p:cNvSpPr>
            <a:spLocks/>
          </p:cNvSpPr>
          <p:nvPr/>
        </p:nvSpPr>
        <p:spPr bwMode="auto">
          <a:xfrm>
            <a:off x="4187825" y="2032000"/>
            <a:ext cx="111125" cy="52388"/>
          </a:xfrm>
          <a:custGeom>
            <a:avLst/>
            <a:gdLst>
              <a:gd name="T0" fmla="*/ 111125 w 98"/>
              <a:gd name="T1" fmla="*/ 15605 h 47"/>
              <a:gd name="T2" fmla="*/ 111125 w 98"/>
              <a:gd name="T3" fmla="*/ 0 h 47"/>
              <a:gd name="T4" fmla="*/ 72571 w 98"/>
              <a:gd name="T5" fmla="*/ 0 h 47"/>
              <a:gd name="T6" fmla="*/ 72571 w 98"/>
              <a:gd name="T7" fmla="*/ 0 h 47"/>
              <a:gd name="T8" fmla="*/ 69170 w 98"/>
              <a:gd name="T9" fmla="*/ 0 h 47"/>
              <a:gd name="T10" fmla="*/ 37420 w 98"/>
              <a:gd name="T11" fmla="*/ 15605 h 47"/>
              <a:gd name="T12" fmla="*/ 19277 w 98"/>
              <a:gd name="T13" fmla="*/ 22293 h 47"/>
              <a:gd name="T14" fmla="*/ 19277 w 98"/>
              <a:gd name="T15" fmla="*/ 26751 h 47"/>
              <a:gd name="T16" fmla="*/ 11339 w 98"/>
              <a:gd name="T17" fmla="*/ 33439 h 47"/>
              <a:gd name="T18" fmla="*/ 3402 w 98"/>
              <a:gd name="T19" fmla="*/ 41242 h 47"/>
              <a:gd name="T20" fmla="*/ 0 w 98"/>
              <a:gd name="T21" fmla="*/ 45700 h 47"/>
              <a:gd name="T22" fmla="*/ 0 w 98"/>
              <a:gd name="T23" fmla="*/ 45700 h 47"/>
              <a:gd name="T24" fmla="*/ 0 w 98"/>
              <a:gd name="T25" fmla="*/ 52388 h 47"/>
              <a:gd name="T26" fmla="*/ 14741 w 98"/>
              <a:gd name="T27" fmla="*/ 52388 h 47"/>
              <a:gd name="T28" fmla="*/ 14741 w 98"/>
              <a:gd name="T29" fmla="*/ 49044 h 47"/>
              <a:gd name="T30" fmla="*/ 22679 w 98"/>
              <a:gd name="T31" fmla="*/ 45700 h 47"/>
              <a:gd name="T32" fmla="*/ 26080 w 98"/>
              <a:gd name="T33" fmla="*/ 37898 h 47"/>
              <a:gd name="T34" fmla="*/ 45357 w 98"/>
              <a:gd name="T35" fmla="*/ 30095 h 47"/>
              <a:gd name="T36" fmla="*/ 75973 w 98"/>
              <a:gd name="T37" fmla="*/ 15605 h 47"/>
              <a:gd name="T38" fmla="*/ 111125 w 98"/>
              <a:gd name="T39" fmla="*/ 15605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"/>
              <a:gd name="T61" fmla="*/ 0 h 47"/>
              <a:gd name="T62" fmla="*/ 98 w 98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" h="47">
                <a:moveTo>
                  <a:pt x="98" y="14"/>
                </a:moveTo>
                <a:lnTo>
                  <a:pt x="98" y="0"/>
                </a:lnTo>
                <a:lnTo>
                  <a:pt x="64" y="0"/>
                </a:lnTo>
                <a:lnTo>
                  <a:pt x="61" y="0"/>
                </a:lnTo>
                <a:lnTo>
                  <a:pt x="33" y="14"/>
                </a:lnTo>
                <a:lnTo>
                  <a:pt x="17" y="20"/>
                </a:lnTo>
                <a:lnTo>
                  <a:pt x="17" y="24"/>
                </a:lnTo>
                <a:lnTo>
                  <a:pt x="10" y="30"/>
                </a:lnTo>
                <a:lnTo>
                  <a:pt x="3" y="37"/>
                </a:lnTo>
                <a:lnTo>
                  <a:pt x="0" y="41"/>
                </a:lnTo>
                <a:lnTo>
                  <a:pt x="0" y="47"/>
                </a:lnTo>
                <a:lnTo>
                  <a:pt x="13" y="47"/>
                </a:lnTo>
                <a:lnTo>
                  <a:pt x="13" y="44"/>
                </a:lnTo>
                <a:lnTo>
                  <a:pt x="20" y="41"/>
                </a:lnTo>
                <a:lnTo>
                  <a:pt x="23" y="34"/>
                </a:lnTo>
                <a:lnTo>
                  <a:pt x="40" y="27"/>
                </a:lnTo>
                <a:lnTo>
                  <a:pt x="67" y="14"/>
                </a:lnTo>
                <a:lnTo>
                  <a:pt x="98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86" name="Freeform 20"/>
          <p:cNvSpPr>
            <a:spLocks/>
          </p:cNvSpPr>
          <p:nvPr/>
        </p:nvSpPr>
        <p:spPr bwMode="auto">
          <a:xfrm>
            <a:off x="4187825" y="2084388"/>
            <a:ext cx="111125" cy="63500"/>
          </a:xfrm>
          <a:custGeom>
            <a:avLst/>
            <a:gdLst>
              <a:gd name="T0" fmla="*/ 111125 w 98"/>
              <a:gd name="T1" fmla="*/ 63500 h 55"/>
              <a:gd name="T2" fmla="*/ 111125 w 98"/>
              <a:gd name="T3" fmla="*/ 47336 h 55"/>
              <a:gd name="T4" fmla="*/ 75973 w 98"/>
              <a:gd name="T5" fmla="*/ 47336 h 55"/>
              <a:gd name="T6" fmla="*/ 45357 w 98"/>
              <a:gd name="T7" fmla="*/ 31173 h 55"/>
              <a:gd name="T8" fmla="*/ 26080 w 98"/>
              <a:gd name="T9" fmla="*/ 24245 h 55"/>
              <a:gd name="T10" fmla="*/ 22679 w 98"/>
              <a:gd name="T11" fmla="*/ 19627 h 55"/>
              <a:gd name="T12" fmla="*/ 14741 w 98"/>
              <a:gd name="T13" fmla="*/ 12700 h 55"/>
              <a:gd name="T14" fmla="*/ 14741 w 98"/>
              <a:gd name="T15" fmla="*/ 0 h 55"/>
              <a:gd name="T16" fmla="*/ 0 w 98"/>
              <a:gd name="T17" fmla="*/ 0 h 55"/>
              <a:gd name="T18" fmla="*/ 0 w 98"/>
              <a:gd name="T19" fmla="*/ 16164 h 55"/>
              <a:gd name="T20" fmla="*/ 0 w 98"/>
              <a:gd name="T21" fmla="*/ 19627 h 55"/>
              <a:gd name="T22" fmla="*/ 3402 w 98"/>
              <a:gd name="T23" fmla="*/ 24245 h 55"/>
              <a:gd name="T24" fmla="*/ 11339 w 98"/>
              <a:gd name="T25" fmla="*/ 31173 h 55"/>
              <a:gd name="T26" fmla="*/ 19277 w 98"/>
              <a:gd name="T27" fmla="*/ 39255 h 55"/>
              <a:gd name="T28" fmla="*/ 19277 w 98"/>
              <a:gd name="T29" fmla="*/ 39255 h 55"/>
              <a:gd name="T30" fmla="*/ 37420 w 98"/>
              <a:gd name="T31" fmla="*/ 47336 h 55"/>
              <a:gd name="T32" fmla="*/ 69170 w 98"/>
              <a:gd name="T33" fmla="*/ 63500 h 55"/>
              <a:gd name="T34" fmla="*/ 72571 w 98"/>
              <a:gd name="T35" fmla="*/ 63500 h 55"/>
              <a:gd name="T36" fmla="*/ 72571 w 98"/>
              <a:gd name="T37" fmla="*/ 63500 h 55"/>
              <a:gd name="T38" fmla="*/ 111125 w 98"/>
              <a:gd name="T39" fmla="*/ 63500 h 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"/>
              <a:gd name="T61" fmla="*/ 0 h 55"/>
              <a:gd name="T62" fmla="*/ 98 w 98"/>
              <a:gd name="T63" fmla="*/ 55 h 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" h="55">
                <a:moveTo>
                  <a:pt x="98" y="55"/>
                </a:moveTo>
                <a:lnTo>
                  <a:pt x="98" y="41"/>
                </a:lnTo>
                <a:lnTo>
                  <a:pt x="67" y="41"/>
                </a:lnTo>
                <a:lnTo>
                  <a:pt x="40" y="27"/>
                </a:lnTo>
                <a:lnTo>
                  <a:pt x="23" y="21"/>
                </a:lnTo>
                <a:lnTo>
                  <a:pt x="20" y="17"/>
                </a:lnTo>
                <a:lnTo>
                  <a:pt x="13" y="11"/>
                </a:lnTo>
                <a:lnTo>
                  <a:pt x="13" y="0"/>
                </a:lnTo>
                <a:lnTo>
                  <a:pt x="0" y="0"/>
                </a:lnTo>
                <a:lnTo>
                  <a:pt x="0" y="14"/>
                </a:lnTo>
                <a:lnTo>
                  <a:pt x="0" y="17"/>
                </a:lnTo>
                <a:lnTo>
                  <a:pt x="3" y="21"/>
                </a:lnTo>
                <a:lnTo>
                  <a:pt x="10" y="27"/>
                </a:lnTo>
                <a:lnTo>
                  <a:pt x="17" y="34"/>
                </a:lnTo>
                <a:lnTo>
                  <a:pt x="33" y="41"/>
                </a:lnTo>
                <a:lnTo>
                  <a:pt x="61" y="55"/>
                </a:lnTo>
                <a:lnTo>
                  <a:pt x="64" y="55"/>
                </a:lnTo>
                <a:lnTo>
                  <a:pt x="9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87" name="Freeform 21"/>
          <p:cNvSpPr>
            <a:spLocks/>
          </p:cNvSpPr>
          <p:nvPr/>
        </p:nvSpPr>
        <p:spPr bwMode="auto">
          <a:xfrm>
            <a:off x="4187825" y="2143125"/>
            <a:ext cx="114300" cy="60325"/>
          </a:xfrm>
          <a:custGeom>
            <a:avLst/>
            <a:gdLst>
              <a:gd name="T0" fmla="*/ 114300 w 101"/>
              <a:gd name="T1" fmla="*/ 15640 h 54"/>
              <a:gd name="T2" fmla="*/ 110905 w 101"/>
              <a:gd name="T3" fmla="*/ 0 h 54"/>
              <a:gd name="T4" fmla="*/ 72428 w 101"/>
              <a:gd name="T5" fmla="*/ 7820 h 54"/>
              <a:gd name="T6" fmla="*/ 72428 w 101"/>
              <a:gd name="T7" fmla="*/ 7820 h 54"/>
              <a:gd name="T8" fmla="*/ 41872 w 101"/>
              <a:gd name="T9" fmla="*/ 11171 h 54"/>
              <a:gd name="T10" fmla="*/ 41872 w 101"/>
              <a:gd name="T11" fmla="*/ 11171 h 54"/>
              <a:gd name="T12" fmla="*/ 37346 w 101"/>
              <a:gd name="T13" fmla="*/ 15640 h 54"/>
              <a:gd name="T14" fmla="*/ 19239 w 101"/>
              <a:gd name="T15" fmla="*/ 26811 h 54"/>
              <a:gd name="T16" fmla="*/ 19239 w 101"/>
              <a:gd name="T17" fmla="*/ 26811 h 54"/>
              <a:gd name="T18" fmla="*/ 11317 w 101"/>
              <a:gd name="T19" fmla="*/ 34631 h 54"/>
              <a:gd name="T20" fmla="*/ 11317 w 101"/>
              <a:gd name="T21" fmla="*/ 34631 h 54"/>
              <a:gd name="T22" fmla="*/ 3395 w 101"/>
              <a:gd name="T23" fmla="*/ 49154 h 54"/>
              <a:gd name="T24" fmla="*/ 0 w 101"/>
              <a:gd name="T25" fmla="*/ 53622 h 54"/>
              <a:gd name="T26" fmla="*/ 0 w 101"/>
              <a:gd name="T27" fmla="*/ 60325 h 54"/>
              <a:gd name="T28" fmla="*/ 14712 w 101"/>
              <a:gd name="T29" fmla="*/ 60325 h 54"/>
              <a:gd name="T30" fmla="*/ 14712 w 101"/>
              <a:gd name="T31" fmla="*/ 53622 h 54"/>
              <a:gd name="T32" fmla="*/ 22634 w 101"/>
              <a:gd name="T33" fmla="*/ 45802 h 54"/>
              <a:gd name="T34" fmla="*/ 22634 w 101"/>
              <a:gd name="T35" fmla="*/ 45802 h 54"/>
              <a:gd name="T36" fmla="*/ 30555 w 101"/>
              <a:gd name="T37" fmla="*/ 37982 h 54"/>
              <a:gd name="T38" fmla="*/ 30555 w 101"/>
              <a:gd name="T39" fmla="*/ 37982 h 54"/>
              <a:gd name="T40" fmla="*/ 41872 w 101"/>
              <a:gd name="T41" fmla="*/ 26811 h 54"/>
              <a:gd name="T42" fmla="*/ 72428 w 101"/>
              <a:gd name="T43" fmla="*/ 23460 h 54"/>
              <a:gd name="T44" fmla="*/ 75823 w 101"/>
              <a:gd name="T45" fmla="*/ 23460 h 54"/>
              <a:gd name="T46" fmla="*/ 114300 w 101"/>
              <a:gd name="T47" fmla="*/ 15640 h 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1"/>
              <a:gd name="T73" fmla="*/ 0 h 54"/>
              <a:gd name="T74" fmla="*/ 101 w 101"/>
              <a:gd name="T75" fmla="*/ 54 h 5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1" h="54">
                <a:moveTo>
                  <a:pt x="101" y="14"/>
                </a:moveTo>
                <a:lnTo>
                  <a:pt x="98" y="0"/>
                </a:lnTo>
                <a:lnTo>
                  <a:pt x="64" y="7"/>
                </a:lnTo>
                <a:lnTo>
                  <a:pt x="37" y="10"/>
                </a:lnTo>
                <a:lnTo>
                  <a:pt x="33" y="14"/>
                </a:lnTo>
                <a:lnTo>
                  <a:pt x="17" y="24"/>
                </a:lnTo>
                <a:lnTo>
                  <a:pt x="10" y="31"/>
                </a:lnTo>
                <a:lnTo>
                  <a:pt x="3" y="44"/>
                </a:lnTo>
                <a:lnTo>
                  <a:pt x="0" y="48"/>
                </a:lnTo>
                <a:lnTo>
                  <a:pt x="0" y="54"/>
                </a:lnTo>
                <a:lnTo>
                  <a:pt x="13" y="54"/>
                </a:lnTo>
                <a:lnTo>
                  <a:pt x="13" y="48"/>
                </a:lnTo>
                <a:lnTo>
                  <a:pt x="20" y="41"/>
                </a:lnTo>
                <a:lnTo>
                  <a:pt x="27" y="34"/>
                </a:lnTo>
                <a:lnTo>
                  <a:pt x="37" y="24"/>
                </a:lnTo>
                <a:lnTo>
                  <a:pt x="64" y="21"/>
                </a:lnTo>
                <a:lnTo>
                  <a:pt x="67" y="21"/>
                </a:lnTo>
                <a:lnTo>
                  <a:pt x="10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88" name="Freeform 22"/>
          <p:cNvSpPr>
            <a:spLocks/>
          </p:cNvSpPr>
          <p:nvPr/>
        </p:nvSpPr>
        <p:spPr bwMode="auto">
          <a:xfrm>
            <a:off x="4187825" y="2203450"/>
            <a:ext cx="114300" cy="61913"/>
          </a:xfrm>
          <a:custGeom>
            <a:avLst/>
            <a:gdLst>
              <a:gd name="T0" fmla="*/ 110905 w 101"/>
              <a:gd name="T1" fmla="*/ 61913 h 55"/>
              <a:gd name="T2" fmla="*/ 114300 w 101"/>
              <a:gd name="T3" fmla="*/ 46153 h 55"/>
              <a:gd name="T4" fmla="*/ 75823 w 101"/>
              <a:gd name="T5" fmla="*/ 38273 h 55"/>
              <a:gd name="T6" fmla="*/ 45267 w 101"/>
              <a:gd name="T7" fmla="*/ 30394 h 55"/>
              <a:gd name="T8" fmla="*/ 45267 w 101"/>
              <a:gd name="T9" fmla="*/ 30394 h 55"/>
              <a:gd name="T10" fmla="*/ 26029 w 101"/>
              <a:gd name="T11" fmla="*/ 23640 h 55"/>
              <a:gd name="T12" fmla="*/ 22634 w 101"/>
              <a:gd name="T13" fmla="*/ 12383 h 55"/>
              <a:gd name="T14" fmla="*/ 22634 w 101"/>
              <a:gd name="T15" fmla="*/ 12383 h 55"/>
              <a:gd name="T16" fmla="*/ 14712 w 101"/>
              <a:gd name="T17" fmla="*/ 4503 h 55"/>
              <a:gd name="T18" fmla="*/ 14712 w 101"/>
              <a:gd name="T19" fmla="*/ 0 h 55"/>
              <a:gd name="T20" fmla="*/ 0 w 101"/>
              <a:gd name="T21" fmla="*/ 0 h 55"/>
              <a:gd name="T22" fmla="*/ 0 w 101"/>
              <a:gd name="T23" fmla="*/ 7880 h 55"/>
              <a:gd name="T24" fmla="*/ 0 w 101"/>
              <a:gd name="T25" fmla="*/ 12383 h 55"/>
              <a:gd name="T26" fmla="*/ 3395 w 101"/>
              <a:gd name="T27" fmla="*/ 15760 h 55"/>
              <a:gd name="T28" fmla="*/ 11317 w 101"/>
              <a:gd name="T29" fmla="*/ 23640 h 55"/>
              <a:gd name="T30" fmla="*/ 11317 w 101"/>
              <a:gd name="T31" fmla="*/ 23640 h 55"/>
              <a:gd name="T32" fmla="*/ 19239 w 101"/>
              <a:gd name="T33" fmla="*/ 34896 h 55"/>
              <a:gd name="T34" fmla="*/ 19239 w 101"/>
              <a:gd name="T35" fmla="*/ 38273 h 55"/>
              <a:gd name="T36" fmla="*/ 19239 w 101"/>
              <a:gd name="T37" fmla="*/ 38273 h 55"/>
              <a:gd name="T38" fmla="*/ 37346 w 101"/>
              <a:gd name="T39" fmla="*/ 46153 h 55"/>
              <a:gd name="T40" fmla="*/ 41872 w 101"/>
              <a:gd name="T41" fmla="*/ 46153 h 55"/>
              <a:gd name="T42" fmla="*/ 72428 w 101"/>
              <a:gd name="T43" fmla="*/ 54033 h 55"/>
              <a:gd name="T44" fmla="*/ 110905 w 101"/>
              <a:gd name="T45" fmla="*/ 61913 h 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1"/>
              <a:gd name="T70" fmla="*/ 0 h 55"/>
              <a:gd name="T71" fmla="*/ 101 w 101"/>
              <a:gd name="T72" fmla="*/ 55 h 5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1" h="55">
                <a:moveTo>
                  <a:pt x="98" y="55"/>
                </a:moveTo>
                <a:lnTo>
                  <a:pt x="101" y="41"/>
                </a:lnTo>
                <a:lnTo>
                  <a:pt x="67" y="34"/>
                </a:lnTo>
                <a:lnTo>
                  <a:pt x="40" y="27"/>
                </a:lnTo>
                <a:lnTo>
                  <a:pt x="23" y="21"/>
                </a:lnTo>
                <a:lnTo>
                  <a:pt x="20" y="11"/>
                </a:lnTo>
                <a:lnTo>
                  <a:pt x="13" y="4"/>
                </a:lnTo>
                <a:lnTo>
                  <a:pt x="13" y="0"/>
                </a:lnTo>
                <a:lnTo>
                  <a:pt x="0" y="0"/>
                </a:lnTo>
                <a:lnTo>
                  <a:pt x="0" y="7"/>
                </a:lnTo>
                <a:lnTo>
                  <a:pt x="0" y="11"/>
                </a:lnTo>
                <a:lnTo>
                  <a:pt x="3" y="14"/>
                </a:lnTo>
                <a:lnTo>
                  <a:pt x="10" y="21"/>
                </a:lnTo>
                <a:lnTo>
                  <a:pt x="17" y="31"/>
                </a:lnTo>
                <a:lnTo>
                  <a:pt x="17" y="34"/>
                </a:lnTo>
                <a:lnTo>
                  <a:pt x="33" y="41"/>
                </a:lnTo>
                <a:lnTo>
                  <a:pt x="37" y="41"/>
                </a:lnTo>
                <a:lnTo>
                  <a:pt x="64" y="48"/>
                </a:lnTo>
                <a:lnTo>
                  <a:pt x="9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89" name="Freeform 23"/>
          <p:cNvSpPr>
            <a:spLocks/>
          </p:cNvSpPr>
          <p:nvPr/>
        </p:nvSpPr>
        <p:spPr bwMode="auto">
          <a:xfrm>
            <a:off x="4187825" y="2835275"/>
            <a:ext cx="114300" cy="65088"/>
          </a:xfrm>
          <a:custGeom>
            <a:avLst/>
            <a:gdLst>
              <a:gd name="T0" fmla="*/ 114300 w 101"/>
              <a:gd name="T1" fmla="*/ 15711 h 58"/>
              <a:gd name="T2" fmla="*/ 110905 w 101"/>
              <a:gd name="T3" fmla="*/ 0 h 58"/>
              <a:gd name="T4" fmla="*/ 72428 w 101"/>
              <a:gd name="T5" fmla="*/ 7855 h 58"/>
              <a:gd name="T6" fmla="*/ 41872 w 101"/>
              <a:gd name="T7" fmla="*/ 15711 h 58"/>
              <a:gd name="T8" fmla="*/ 37346 w 101"/>
              <a:gd name="T9" fmla="*/ 19078 h 58"/>
              <a:gd name="T10" fmla="*/ 19239 w 101"/>
              <a:gd name="T11" fmla="*/ 30300 h 58"/>
              <a:gd name="T12" fmla="*/ 19239 w 101"/>
              <a:gd name="T13" fmla="*/ 30300 h 58"/>
              <a:gd name="T14" fmla="*/ 11317 w 101"/>
              <a:gd name="T15" fmla="*/ 38155 h 58"/>
              <a:gd name="T16" fmla="*/ 11317 w 101"/>
              <a:gd name="T17" fmla="*/ 38155 h 58"/>
              <a:gd name="T18" fmla="*/ 3395 w 101"/>
              <a:gd name="T19" fmla="*/ 53866 h 58"/>
              <a:gd name="T20" fmla="*/ 0 w 101"/>
              <a:gd name="T21" fmla="*/ 57233 h 58"/>
              <a:gd name="T22" fmla="*/ 0 w 101"/>
              <a:gd name="T23" fmla="*/ 65088 h 58"/>
              <a:gd name="T24" fmla="*/ 14712 w 101"/>
              <a:gd name="T25" fmla="*/ 65088 h 58"/>
              <a:gd name="T26" fmla="*/ 14712 w 101"/>
              <a:gd name="T27" fmla="*/ 57233 h 58"/>
              <a:gd name="T28" fmla="*/ 22634 w 101"/>
              <a:gd name="T29" fmla="*/ 49377 h 58"/>
              <a:gd name="T30" fmla="*/ 22634 w 101"/>
              <a:gd name="T31" fmla="*/ 49377 h 58"/>
              <a:gd name="T32" fmla="*/ 30555 w 101"/>
              <a:gd name="T33" fmla="*/ 41522 h 58"/>
              <a:gd name="T34" fmla="*/ 30555 w 101"/>
              <a:gd name="T35" fmla="*/ 41522 h 58"/>
              <a:gd name="T36" fmla="*/ 45267 w 101"/>
              <a:gd name="T37" fmla="*/ 30300 h 58"/>
              <a:gd name="T38" fmla="*/ 45267 w 101"/>
              <a:gd name="T39" fmla="*/ 30300 h 58"/>
              <a:gd name="T40" fmla="*/ 75823 w 101"/>
              <a:gd name="T41" fmla="*/ 22444 h 58"/>
              <a:gd name="T42" fmla="*/ 114300 w 101"/>
              <a:gd name="T43" fmla="*/ 15711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8"/>
              <a:gd name="T68" fmla="*/ 101 w 101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8">
                <a:moveTo>
                  <a:pt x="101" y="14"/>
                </a:moveTo>
                <a:lnTo>
                  <a:pt x="98" y="0"/>
                </a:lnTo>
                <a:lnTo>
                  <a:pt x="64" y="7"/>
                </a:lnTo>
                <a:lnTo>
                  <a:pt x="37" y="14"/>
                </a:lnTo>
                <a:lnTo>
                  <a:pt x="33" y="17"/>
                </a:lnTo>
                <a:lnTo>
                  <a:pt x="17" y="27"/>
                </a:lnTo>
                <a:lnTo>
                  <a:pt x="10" y="34"/>
                </a:lnTo>
                <a:lnTo>
                  <a:pt x="3" y="48"/>
                </a:lnTo>
                <a:lnTo>
                  <a:pt x="0" y="51"/>
                </a:lnTo>
                <a:lnTo>
                  <a:pt x="0" y="58"/>
                </a:lnTo>
                <a:lnTo>
                  <a:pt x="13" y="58"/>
                </a:lnTo>
                <a:lnTo>
                  <a:pt x="13" y="51"/>
                </a:lnTo>
                <a:lnTo>
                  <a:pt x="20" y="44"/>
                </a:lnTo>
                <a:lnTo>
                  <a:pt x="27" y="37"/>
                </a:lnTo>
                <a:lnTo>
                  <a:pt x="40" y="27"/>
                </a:lnTo>
                <a:lnTo>
                  <a:pt x="67" y="20"/>
                </a:lnTo>
                <a:lnTo>
                  <a:pt x="10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90" name="Freeform 24"/>
          <p:cNvSpPr>
            <a:spLocks/>
          </p:cNvSpPr>
          <p:nvPr/>
        </p:nvSpPr>
        <p:spPr bwMode="auto">
          <a:xfrm>
            <a:off x="4187825" y="2900363"/>
            <a:ext cx="114300" cy="61912"/>
          </a:xfrm>
          <a:custGeom>
            <a:avLst/>
            <a:gdLst>
              <a:gd name="T0" fmla="*/ 110905 w 101"/>
              <a:gd name="T1" fmla="*/ 61912 h 54"/>
              <a:gd name="T2" fmla="*/ 114300 w 101"/>
              <a:gd name="T3" fmla="*/ 45861 h 54"/>
              <a:gd name="T4" fmla="*/ 75823 w 101"/>
              <a:gd name="T5" fmla="*/ 38982 h 54"/>
              <a:gd name="T6" fmla="*/ 45267 w 101"/>
              <a:gd name="T7" fmla="*/ 30956 h 54"/>
              <a:gd name="T8" fmla="*/ 45267 w 101"/>
              <a:gd name="T9" fmla="*/ 30956 h 54"/>
              <a:gd name="T10" fmla="*/ 26029 w 101"/>
              <a:gd name="T11" fmla="*/ 22930 h 54"/>
              <a:gd name="T12" fmla="*/ 22634 w 101"/>
              <a:gd name="T13" fmla="*/ 19491 h 54"/>
              <a:gd name="T14" fmla="*/ 22634 w 101"/>
              <a:gd name="T15" fmla="*/ 19491 h 54"/>
              <a:gd name="T16" fmla="*/ 14712 w 101"/>
              <a:gd name="T17" fmla="*/ 8026 h 54"/>
              <a:gd name="T18" fmla="*/ 14712 w 101"/>
              <a:gd name="T19" fmla="*/ 0 h 54"/>
              <a:gd name="T20" fmla="*/ 0 w 101"/>
              <a:gd name="T21" fmla="*/ 0 h 54"/>
              <a:gd name="T22" fmla="*/ 0 w 101"/>
              <a:gd name="T23" fmla="*/ 8026 h 54"/>
              <a:gd name="T24" fmla="*/ 0 w 101"/>
              <a:gd name="T25" fmla="*/ 11465 h 54"/>
              <a:gd name="T26" fmla="*/ 3395 w 101"/>
              <a:gd name="T27" fmla="*/ 11465 h 54"/>
              <a:gd name="T28" fmla="*/ 11317 w 101"/>
              <a:gd name="T29" fmla="*/ 26370 h 54"/>
              <a:gd name="T30" fmla="*/ 11317 w 101"/>
              <a:gd name="T31" fmla="*/ 30956 h 54"/>
              <a:gd name="T32" fmla="*/ 19239 w 101"/>
              <a:gd name="T33" fmla="*/ 38982 h 54"/>
              <a:gd name="T34" fmla="*/ 19239 w 101"/>
              <a:gd name="T35" fmla="*/ 38982 h 54"/>
              <a:gd name="T36" fmla="*/ 37346 w 101"/>
              <a:gd name="T37" fmla="*/ 45861 h 54"/>
              <a:gd name="T38" fmla="*/ 41872 w 101"/>
              <a:gd name="T39" fmla="*/ 45861 h 54"/>
              <a:gd name="T40" fmla="*/ 72428 w 101"/>
              <a:gd name="T41" fmla="*/ 53886 h 54"/>
              <a:gd name="T42" fmla="*/ 110905 w 101"/>
              <a:gd name="T43" fmla="*/ 61912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4"/>
              <a:gd name="T68" fmla="*/ 101 w 101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4">
                <a:moveTo>
                  <a:pt x="98" y="54"/>
                </a:moveTo>
                <a:lnTo>
                  <a:pt x="101" y="40"/>
                </a:lnTo>
                <a:lnTo>
                  <a:pt x="67" y="34"/>
                </a:lnTo>
                <a:lnTo>
                  <a:pt x="40" y="27"/>
                </a:lnTo>
                <a:lnTo>
                  <a:pt x="23" y="20"/>
                </a:lnTo>
                <a:lnTo>
                  <a:pt x="20" y="17"/>
                </a:lnTo>
                <a:lnTo>
                  <a:pt x="13" y="7"/>
                </a:lnTo>
                <a:lnTo>
                  <a:pt x="13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3" y="10"/>
                </a:lnTo>
                <a:lnTo>
                  <a:pt x="10" y="23"/>
                </a:lnTo>
                <a:lnTo>
                  <a:pt x="10" y="27"/>
                </a:lnTo>
                <a:lnTo>
                  <a:pt x="17" y="34"/>
                </a:lnTo>
                <a:lnTo>
                  <a:pt x="33" y="40"/>
                </a:lnTo>
                <a:lnTo>
                  <a:pt x="37" y="40"/>
                </a:lnTo>
                <a:lnTo>
                  <a:pt x="64" y="47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91" name="Freeform 25"/>
          <p:cNvSpPr>
            <a:spLocks/>
          </p:cNvSpPr>
          <p:nvPr/>
        </p:nvSpPr>
        <p:spPr bwMode="auto">
          <a:xfrm>
            <a:off x="4187825" y="2946400"/>
            <a:ext cx="114300" cy="65088"/>
          </a:xfrm>
          <a:custGeom>
            <a:avLst/>
            <a:gdLst>
              <a:gd name="T0" fmla="*/ 114300 w 101"/>
              <a:gd name="T1" fmla="*/ 15711 h 58"/>
              <a:gd name="T2" fmla="*/ 110905 w 101"/>
              <a:gd name="T3" fmla="*/ 0 h 58"/>
              <a:gd name="T4" fmla="*/ 72428 w 101"/>
              <a:gd name="T5" fmla="*/ 7855 h 58"/>
              <a:gd name="T6" fmla="*/ 41872 w 101"/>
              <a:gd name="T7" fmla="*/ 15711 h 58"/>
              <a:gd name="T8" fmla="*/ 37346 w 101"/>
              <a:gd name="T9" fmla="*/ 15711 h 58"/>
              <a:gd name="T10" fmla="*/ 19239 w 101"/>
              <a:gd name="T11" fmla="*/ 23566 h 58"/>
              <a:gd name="T12" fmla="*/ 19239 w 101"/>
              <a:gd name="T13" fmla="*/ 26933 h 58"/>
              <a:gd name="T14" fmla="*/ 19239 w 101"/>
              <a:gd name="T15" fmla="*/ 26933 h 58"/>
              <a:gd name="T16" fmla="*/ 11317 w 101"/>
              <a:gd name="T17" fmla="*/ 34788 h 58"/>
              <a:gd name="T18" fmla="*/ 11317 w 101"/>
              <a:gd name="T19" fmla="*/ 34788 h 58"/>
              <a:gd name="T20" fmla="*/ 3395 w 101"/>
              <a:gd name="T21" fmla="*/ 38155 h 58"/>
              <a:gd name="T22" fmla="*/ 3395 w 101"/>
              <a:gd name="T23" fmla="*/ 42644 h 58"/>
              <a:gd name="T24" fmla="*/ 0 w 101"/>
              <a:gd name="T25" fmla="*/ 46010 h 58"/>
              <a:gd name="T26" fmla="*/ 0 w 101"/>
              <a:gd name="T27" fmla="*/ 46010 h 58"/>
              <a:gd name="T28" fmla="*/ 0 w 101"/>
              <a:gd name="T29" fmla="*/ 65088 h 58"/>
              <a:gd name="T30" fmla="*/ 14712 w 101"/>
              <a:gd name="T31" fmla="*/ 65088 h 58"/>
              <a:gd name="T32" fmla="*/ 14712 w 101"/>
              <a:gd name="T33" fmla="*/ 53866 h 58"/>
              <a:gd name="T34" fmla="*/ 19239 w 101"/>
              <a:gd name="T35" fmla="*/ 49377 h 58"/>
              <a:gd name="T36" fmla="*/ 22634 w 101"/>
              <a:gd name="T37" fmla="*/ 46010 h 58"/>
              <a:gd name="T38" fmla="*/ 26029 w 101"/>
              <a:gd name="T39" fmla="*/ 38155 h 58"/>
              <a:gd name="T40" fmla="*/ 26029 w 101"/>
              <a:gd name="T41" fmla="*/ 38155 h 58"/>
              <a:gd name="T42" fmla="*/ 45267 w 101"/>
              <a:gd name="T43" fmla="*/ 30300 h 58"/>
              <a:gd name="T44" fmla="*/ 45267 w 101"/>
              <a:gd name="T45" fmla="*/ 30300 h 58"/>
              <a:gd name="T46" fmla="*/ 75823 w 101"/>
              <a:gd name="T47" fmla="*/ 23566 h 58"/>
              <a:gd name="T48" fmla="*/ 114300 w 101"/>
              <a:gd name="T49" fmla="*/ 15711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1"/>
              <a:gd name="T76" fmla="*/ 0 h 58"/>
              <a:gd name="T77" fmla="*/ 101 w 101"/>
              <a:gd name="T78" fmla="*/ 58 h 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1" h="58">
                <a:moveTo>
                  <a:pt x="101" y="14"/>
                </a:moveTo>
                <a:lnTo>
                  <a:pt x="98" y="0"/>
                </a:lnTo>
                <a:lnTo>
                  <a:pt x="64" y="7"/>
                </a:lnTo>
                <a:lnTo>
                  <a:pt x="37" y="14"/>
                </a:lnTo>
                <a:lnTo>
                  <a:pt x="33" y="14"/>
                </a:lnTo>
                <a:lnTo>
                  <a:pt x="17" y="21"/>
                </a:lnTo>
                <a:lnTo>
                  <a:pt x="17" y="24"/>
                </a:lnTo>
                <a:lnTo>
                  <a:pt x="10" y="31"/>
                </a:lnTo>
                <a:lnTo>
                  <a:pt x="3" y="34"/>
                </a:lnTo>
                <a:lnTo>
                  <a:pt x="3" y="38"/>
                </a:lnTo>
                <a:lnTo>
                  <a:pt x="0" y="41"/>
                </a:lnTo>
                <a:lnTo>
                  <a:pt x="0" y="58"/>
                </a:lnTo>
                <a:lnTo>
                  <a:pt x="13" y="58"/>
                </a:lnTo>
                <a:lnTo>
                  <a:pt x="13" y="48"/>
                </a:lnTo>
                <a:lnTo>
                  <a:pt x="17" y="44"/>
                </a:lnTo>
                <a:lnTo>
                  <a:pt x="20" y="41"/>
                </a:lnTo>
                <a:lnTo>
                  <a:pt x="23" y="34"/>
                </a:lnTo>
                <a:lnTo>
                  <a:pt x="40" y="27"/>
                </a:lnTo>
                <a:lnTo>
                  <a:pt x="67" y="21"/>
                </a:lnTo>
                <a:lnTo>
                  <a:pt x="10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92" name="Freeform 26"/>
          <p:cNvSpPr>
            <a:spLocks/>
          </p:cNvSpPr>
          <p:nvPr/>
        </p:nvSpPr>
        <p:spPr bwMode="auto">
          <a:xfrm>
            <a:off x="4187825" y="3011488"/>
            <a:ext cx="111125" cy="53975"/>
          </a:xfrm>
          <a:custGeom>
            <a:avLst/>
            <a:gdLst>
              <a:gd name="T0" fmla="*/ 111125 w 98"/>
              <a:gd name="T1" fmla="*/ 53975 h 47"/>
              <a:gd name="T2" fmla="*/ 111125 w 98"/>
              <a:gd name="T3" fmla="*/ 39046 h 47"/>
              <a:gd name="T4" fmla="*/ 75973 w 98"/>
              <a:gd name="T5" fmla="*/ 39046 h 47"/>
              <a:gd name="T6" fmla="*/ 45357 w 98"/>
              <a:gd name="T7" fmla="*/ 22968 h 47"/>
              <a:gd name="T8" fmla="*/ 26080 w 98"/>
              <a:gd name="T9" fmla="*/ 16078 h 47"/>
              <a:gd name="T10" fmla="*/ 22679 w 98"/>
              <a:gd name="T11" fmla="*/ 11484 h 47"/>
              <a:gd name="T12" fmla="*/ 14741 w 98"/>
              <a:gd name="T13" fmla="*/ 3445 h 47"/>
              <a:gd name="T14" fmla="*/ 14741 w 98"/>
              <a:gd name="T15" fmla="*/ 0 h 47"/>
              <a:gd name="T16" fmla="*/ 0 w 98"/>
              <a:gd name="T17" fmla="*/ 0 h 47"/>
              <a:gd name="T18" fmla="*/ 0 w 98"/>
              <a:gd name="T19" fmla="*/ 8039 h 47"/>
              <a:gd name="T20" fmla="*/ 0 w 98"/>
              <a:gd name="T21" fmla="*/ 11484 h 47"/>
              <a:gd name="T22" fmla="*/ 3402 w 98"/>
              <a:gd name="T23" fmla="*/ 16078 h 47"/>
              <a:gd name="T24" fmla="*/ 11339 w 98"/>
              <a:gd name="T25" fmla="*/ 22968 h 47"/>
              <a:gd name="T26" fmla="*/ 19277 w 98"/>
              <a:gd name="T27" fmla="*/ 31007 h 47"/>
              <a:gd name="T28" fmla="*/ 19277 w 98"/>
              <a:gd name="T29" fmla="*/ 31007 h 47"/>
              <a:gd name="T30" fmla="*/ 37420 w 98"/>
              <a:gd name="T31" fmla="*/ 39046 h 47"/>
              <a:gd name="T32" fmla="*/ 69170 w 98"/>
              <a:gd name="T33" fmla="*/ 53975 h 47"/>
              <a:gd name="T34" fmla="*/ 72571 w 98"/>
              <a:gd name="T35" fmla="*/ 53975 h 47"/>
              <a:gd name="T36" fmla="*/ 72571 w 98"/>
              <a:gd name="T37" fmla="*/ 53975 h 47"/>
              <a:gd name="T38" fmla="*/ 111125 w 98"/>
              <a:gd name="T39" fmla="*/ 53975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"/>
              <a:gd name="T61" fmla="*/ 0 h 47"/>
              <a:gd name="T62" fmla="*/ 98 w 98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" h="47">
                <a:moveTo>
                  <a:pt x="98" y="47"/>
                </a:moveTo>
                <a:lnTo>
                  <a:pt x="98" y="34"/>
                </a:lnTo>
                <a:lnTo>
                  <a:pt x="67" y="34"/>
                </a:lnTo>
                <a:lnTo>
                  <a:pt x="40" y="20"/>
                </a:lnTo>
                <a:lnTo>
                  <a:pt x="23" y="14"/>
                </a:lnTo>
                <a:lnTo>
                  <a:pt x="20" y="10"/>
                </a:lnTo>
                <a:lnTo>
                  <a:pt x="13" y="3"/>
                </a:lnTo>
                <a:lnTo>
                  <a:pt x="13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3" y="14"/>
                </a:lnTo>
                <a:lnTo>
                  <a:pt x="10" y="20"/>
                </a:lnTo>
                <a:lnTo>
                  <a:pt x="17" y="27"/>
                </a:lnTo>
                <a:lnTo>
                  <a:pt x="33" y="34"/>
                </a:lnTo>
                <a:lnTo>
                  <a:pt x="61" y="47"/>
                </a:lnTo>
                <a:lnTo>
                  <a:pt x="64" y="47"/>
                </a:lnTo>
                <a:lnTo>
                  <a:pt x="98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93" name="Freeform 27"/>
          <p:cNvSpPr>
            <a:spLocks/>
          </p:cNvSpPr>
          <p:nvPr/>
        </p:nvSpPr>
        <p:spPr bwMode="auto">
          <a:xfrm>
            <a:off x="4187825" y="3057525"/>
            <a:ext cx="114300" cy="61913"/>
          </a:xfrm>
          <a:custGeom>
            <a:avLst/>
            <a:gdLst>
              <a:gd name="T0" fmla="*/ 114300 w 101"/>
              <a:gd name="T1" fmla="*/ 14905 h 54"/>
              <a:gd name="T2" fmla="*/ 110905 w 101"/>
              <a:gd name="T3" fmla="*/ 0 h 54"/>
              <a:gd name="T4" fmla="*/ 72428 w 101"/>
              <a:gd name="T5" fmla="*/ 6879 h 54"/>
              <a:gd name="T6" fmla="*/ 41872 w 101"/>
              <a:gd name="T7" fmla="*/ 14905 h 54"/>
              <a:gd name="T8" fmla="*/ 37346 w 101"/>
              <a:gd name="T9" fmla="*/ 14905 h 54"/>
              <a:gd name="T10" fmla="*/ 19239 w 101"/>
              <a:gd name="T11" fmla="*/ 22931 h 54"/>
              <a:gd name="T12" fmla="*/ 19239 w 101"/>
              <a:gd name="T13" fmla="*/ 26370 h 54"/>
              <a:gd name="T14" fmla="*/ 11317 w 101"/>
              <a:gd name="T15" fmla="*/ 34396 h 54"/>
              <a:gd name="T16" fmla="*/ 11317 w 101"/>
              <a:gd name="T17" fmla="*/ 34396 h 54"/>
              <a:gd name="T18" fmla="*/ 3395 w 101"/>
              <a:gd name="T19" fmla="*/ 50448 h 54"/>
              <a:gd name="T20" fmla="*/ 0 w 101"/>
              <a:gd name="T21" fmla="*/ 53887 h 54"/>
              <a:gd name="T22" fmla="*/ 0 w 101"/>
              <a:gd name="T23" fmla="*/ 61913 h 54"/>
              <a:gd name="T24" fmla="*/ 14712 w 101"/>
              <a:gd name="T25" fmla="*/ 61913 h 54"/>
              <a:gd name="T26" fmla="*/ 14712 w 101"/>
              <a:gd name="T27" fmla="*/ 53887 h 54"/>
              <a:gd name="T28" fmla="*/ 22634 w 101"/>
              <a:gd name="T29" fmla="*/ 45861 h 54"/>
              <a:gd name="T30" fmla="*/ 22634 w 101"/>
              <a:gd name="T31" fmla="*/ 45861 h 54"/>
              <a:gd name="T32" fmla="*/ 26029 w 101"/>
              <a:gd name="T33" fmla="*/ 37836 h 54"/>
              <a:gd name="T34" fmla="*/ 45267 w 101"/>
              <a:gd name="T35" fmla="*/ 30956 h 54"/>
              <a:gd name="T36" fmla="*/ 45267 w 101"/>
              <a:gd name="T37" fmla="*/ 30956 h 54"/>
              <a:gd name="T38" fmla="*/ 75823 w 101"/>
              <a:gd name="T39" fmla="*/ 22931 h 54"/>
              <a:gd name="T40" fmla="*/ 114300 w 101"/>
              <a:gd name="T41" fmla="*/ 14905 h 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1"/>
              <a:gd name="T64" fmla="*/ 0 h 54"/>
              <a:gd name="T65" fmla="*/ 101 w 101"/>
              <a:gd name="T66" fmla="*/ 54 h 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1" h="54">
                <a:moveTo>
                  <a:pt x="101" y="13"/>
                </a:moveTo>
                <a:lnTo>
                  <a:pt x="98" y="0"/>
                </a:lnTo>
                <a:lnTo>
                  <a:pt x="64" y="6"/>
                </a:lnTo>
                <a:lnTo>
                  <a:pt x="37" y="13"/>
                </a:lnTo>
                <a:lnTo>
                  <a:pt x="33" y="13"/>
                </a:lnTo>
                <a:lnTo>
                  <a:pt x="17" y="20"/>
                </a:lnTo>
                <a:lnTo>
                  <a:pt x="17" y="23"/>
                </a:lnTo>
                <a:lnTo>
                  <a:pt x="10" y="30"/>
                </a:lnTo>
                <a:lnTo>
                  <a:pt x="3" y="44"/>
                </a:lnTo>
                <a:lnTo>
                  <a:pt x="0" y="47"/>
                </a:lnTo>
                <a:lnTo>
                  <a:pt x="0" y="54"/>
                </a:lnTo>
                <a:lnTo>
                  <a:pt x="13" y="54"/>
                </a:lnTo>
                <a:lnTo>
                  <a:pt x="13" y="47"/>
                </a:lnTo>
                <a:lnTo>
                  <a:pt x="20" y="40"/>
                </a:lnTo>
                <a:lnTo>
                  <a:pt x="23" y="33"/>
                </a:lnTo>
                <a:lnTo>
                  <a:pt x="40" y="27"/>
                </a:lnTo>
                <a:lnTo>
                  <a:pt x="67" y="20"/>
                </a:lnTo>
                <a:lnTo>
                  <a:pt x="10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94" name="Freeform 28"/>
          <p:cNvSpPr>
            <a:spLocks/>
          </p:cNvSpPr>
          <p:nvPr/>
        </p:nvSpPr>
        <p:spPr bwMode="auto">
          <a:xfrm>
            <a:off x="4187825" y="3119438"/>
            <a:ext cx="114300" cy="63500"/>
          </a:xfrm>
          <a:custGeom>
            <a:avLst/>
            <a:gdLst>
              <a:gd name="T0" fmla="*/ 110905 w 101"/>
              <a:gd name="T1" fmla="*/ 63500 h 57"/>
              <a:gd name="T2" fmla="*/ 114300 w 101"/>
              <a:gd name="T3" fmla="*/ 49018 h 57"/>
              <a:gd name="T4" fmla="*/ 75823 w 101"/>
              <a:gd name="T5" fmla="*/ 41219 h 57"/>
              <a:gd name="T6" fmla="*/ 45267 w 101"/>
              <a:gd name="T7" fmla="*/ 33421 h 57"/>
              <a:gd name="T8" fmla="*/ 45267 w 101"/>
              <a:gd name="T9" fmla="*/ 33421 h 57"/>
              <a:gd name="T10" fmla="*/ 26029 w 101"/>
              <a:gd name="T11" fmla="*/ 25623 h 57"/>
              <a:gd name="T12" fmla="*/ 22634 w 101"/>
              <a:gd name="T13" fmla="*/ 14482 h 57"/>
              <a:gd name="T14" fmla="*/ 22634 w 101"/>
              <a:gd name="T15" fmla="*/ 14482 h 57"/>
              <a:gd name="T16" fmla="*/ 14712 w 101"/>
              <a:gd name="T17" fmla="*/ 7798 h 57"/>
              <a:gd name="T18" fmla="*/ 14712 w 101"/>
              <a:gd name="T19" fmla="*/ 0 h 57"/>
              <a:gd name="T20" fmla="*/ 0 w 101"/>
              <a:gd name="T21" fmla="*/ 0 h 57"/>
              <a:gd name="T22" fmla="*/ 0 w 101"/>
              <a:gd name="T23" fmla="*/ 11140 h 57"/>
              <a:gd name="T24" fmla="*/ 0 w 101"/>
              <a:gd name="T25" fmla="*/ 14482 h 57"/>
              <a:gd name="T26" fmla="*/ 3395 w 101"/>
              <a:gd name="T27" fmla="*/ 18939 h 57"/>
              <a:gd name="T28" fmla="*/ 11317 w 101"/>
              <a:gd name="T29" fmla="*/ 25623 h 57"/>
              <a:gd name="T30" fmla="*/ 11317 w 101"/>
              <a:gd name="T31" fmla="*/ 25623 h 57"/>
              <a:gd name="T32" fmla="*/ 19239 w 101"/>
              <a:gd name="T33" fmla="*/ 37877 h 57"/>
              <a:gd name="T34" fmla="*/ 19239 w 101"/>
              <a:gd name="T35" fmla="*/ 41219 h 57"/>
              <a:gd name="T36" fmla="*/ 19239 w 101"/>
              <a:gd name="T37" fmla="*/ 41219 h 57"/>
              <a:gd name="T38" fmla="*/ 37346 w 101"/>
              <a:gd name="T39" fmla="*/ 49018 h 57"/>
              <a:gd name="T40" fmla="*/ 41872 w 101"/>
              <a:gd name="T41" fmla="*/ 49018 h 57"/>
              <a:gd name="T42" fmla="*/ 72428 w 101"/>
              <a:gd name="T43" fmla="*/ 56816 h 57"/>
              <a:gd name="T44" fmla="*/ 110905 w 101"/>
              <a:gd name="T45" fmla="*/ 63500 h 5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1"/>
              <a:gd name="T70" fmla="*/ 0 h 57"/>
              <a:gd name="T71" fmla="*/ 101 w 101"/>
              <a:gd name="T72" fmla="*/ 57 h 5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1" h="57">
                <a:moveTo>
                  <a:pt x="98" y="57"/>
                </a:moveTo>
                <a:lnTo>
                  <a:pt x="101" y="44"/>
                </a:lnTo>
                <a:lnTo>
                  <a:pt x="67" y="37"/>
                </a:lnTo>
                <a:lnTo>
                  <a:pt x="40" y="30"/>
                </a:lnTo>
                <a:lnTo>
                  <a:pt x="23" y="23"/>
                </a:lnTo>
                <a:lnTo>
                  <a:pt x="20" y="13"/>
                </a:lnTo>
                <a:lnTo>
                  <a:pt x="13" y="7"/>
                </a:lnTo>
                <a:lnTo>
                  <a:pt x="13" y="0"/>
                </a:lnTo>
                <a:lnTo>
                  <a:pt x="0" y="0"/>
                </a:lnTo>
                <a:lnTo>
                  <a:pt x="0" y="10"/>
                </a:lnTo>
                <a:lnTo>
                  <a:pt x="0" y="13"/>
                </a:lnTo>
                <a:lnTo>
                  <a:pt x="3" y="17"/>
                </a:lnTo>
                <a:lnTo>
                  <a:pt x="10" y="23"/>
                </a:lnTo>
                <a:lnTo>
                  <a:pt x="17" y="34"/>
                </a:lnTo>
                <a:lnTo>
                  <a:pt x="17" y="37"/>
                </a:lnTo>
                <a:lnTo>
                  <a:pt x="33" y="44"/>
                </a:lnTo>
                <a:lnTo>
                  <a:pt x="37" y="44"/>
                </a:lnTo>
                <a:lnTo>
                  <a:pt x="64" y="51"/>
                </a:lnTo>
                <a:lnTo>
                  <a:pt x="98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95" name="Rectangle 29"/>
          <p:cNvSpPr>
            <a:spLocks noChangeArrowheads="1"/>
          </p:cNvSpPr>
          <p:nvPr/>
        </p:nvSpPr>
        <p:spPr bwMode="auto">
          <a:xfrm>
            <a:off x="4275138" y="1041400"/>
            <a:ext cx="15875" cy="396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96" name="Freeform 30"/>
          <p:cNvSpPr>
            <a:spLocks/>
          </p:cNvSpPr>
          <p:nvPr/>
        </p:nvSpPr>
        <p:spPr bwMode="auto">
          <a:xfrm>
            <a:off x="4030663" y="2433638"/>
            <a:ext cx="201612" cy="180975"/>
          </a:xfrm>
          <a:custGeom>
            <a:avLst/>
            <a:gdLst>
              <a:gd name="T0" fmla="*/ 102495 w 179"/>
              <a:gd name="T1" fmla="*/ 0 h 159"/>
              <a:gd name="T2" fmla="*/ 0 w 179"/>
              <a:gd name="T3" fmla="*/ 180975 h 159"/>
              <a:gd name="T4" fmla="*/ 201612 w 179"/>
              <a:gd name="T5" fmla="*/ 180975 h 159"/>
              <a:gd name="T6" fmla="*/ 102495 w 179"/>
              <a:gd name="T7" fmla="*/ 0 h 159"/>
              <a:gd name="T8" fmla="*/ 102495 w 179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159"/>
              <a:gd name="T17" fmla="*/ 179 w 179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159">
                <a:moveTo>
                  <a:pt x="91" y="0"/>
                </a:moveTo>
                <a:lnTo>
                  <a:pt x="0" y="159"/>
                </a:lnTo>
                <a:lnTo>
                  <a:pt x="179" y="159"/>
                </a:lnTo>
                <a:lnTo>
                  <a:pt x="9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97" name="Freeform 31"/>
          <p:cNvSpPr>
            <a:spLocks/>
          </p:cNvSpPr>
          <p:nvPr/>
        </p:nvSpPr>
        <p:spPr bwMode="auto">
          <a:xfrm>
            <a:off x="4022725" y="2425700"/>
            <a:ext cx="217488" cy="195263"/>
          </a:xfrm>
          <a:custGeom>
            <a:avLst/>
            <a:gdLst>
              <a:gd name="T0" fmla="*/ 3381 w 193"/>
              <a:gd name="T1" fmla="*/ 182847 h 173"/>
              <a:gd name="T2" fmla="*/ 0 w 193"/>
              <a:gd name="T3" fmla="*/ 187362 h 173"/>
              <a:gd name="T4" fmla="*/ 0 w 193"/>
              <a:gd name="T5" fmla="*/ 190748 h 173"/>
              <a:gd name="T6" fmla="*/ 3381 w 193"/>
              <a:gd name="T7" fmla="*/ 195263 h 173"/>
              <a:gd name="T8" fmla="*/ 7888 w 193"/>
              <a:gd name="T9" fmla="*/ 195263 h 173"/>
              <a:gd name="T10" fmla="*/ 209600 w 193"/>
              <a:gd name="T11" fmla="*/ 195263 h 173"/>
              <a:gd name="T12" fmla="*/ 214107 w 193"/>
              <a:gd name="T13" fmla="*/ 195263 h 173"/>
              <a:gd name="T14" fmla="*/ 217488 w 193"/>
              <a:gd name="T15" fmla="*/ 195263 h 173"/>
              <a:gd name="T16" fmla="*/ 217488 w 193"/>
              <a:gd name="T17" fmla="*/ 190748 h 173"/>
              <a:gd name="T18" fmla="*/ 217488 w 193"/>
              <a:gd name="T19" fmla="*/ 187362 h 173"/>
              <a:gd name="T20" fmla="*/ 217488 w 193"/>
              <a:gd name="T21" fmla="*/ 182847 h 173"/>
              <a:gd name="T22" fmla="*/ 118322 w 193"/>
              <a:gd name="T23" fmla="*/ 3386 h 173"/>
              <a:gd name="T24" fmla="*/ 114942 w 193"/>
              <a:gd name="T25" fmla="*/ 0 h 173"/>
              <a:gd name="T26" fmla="*/ 110434 w 193"/>
              <a:gd name="T27" fmla="*/ 0 h 173"/>
              <a:gd name="T28" fmla="*/ 107054 w 193"/>
              <a:gd name="T29" fmla="*/ 3386 h 173"/>
              <a:gd name="T30" fmla="*/ 3381 w 193"/>
              <a:gd name="T31" fmla="*/ 182847 h 173"/>
              <a:gd name="T32" fmla="*/ 110434 w 193"/>
              <a:gd name="T33" fmla="*/ 22574 h 173"/>
              <a:gd name="T34" fmla="*/ 198331 w 193"/>
              <a:gd name="T35" fmla="*/ 179461 h 173"/>
              <a:gd name="T36" fmla="*/ 22538 w 193"/>
              <a:gd name="T37" fmla="*/ 179461 h 173"/>
              <a:gd name="T38" fmla="*/ 110434 w 193"/>
              <a:gd name="T39" fmla="*/ 22574 h 173"/>
              <a:gd name="T40" fmla="*/ 3381 w 193"/>
              <a:gd name="T41" fmla="*/ 182847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3"/>
              <a:gd name="T64" fmla="*/ 0 h 173"/>
              <a:gd name="T65" fmla="*/ 193 w 193"/>
              <a:gd name="T66" fmla="*/ 173 h 1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3" h="173">
                <a:moveTo>
                  <a:pt x="3" y="162"/>
                </a:moveTo>
                <a:lnTo>
                  <a:pt x="0" y="166"/>
                </a:lnTo>
                <a:lnTo>
                  <a:pt x="0" y="169"/>
                </a:lnTo>
                <a:lnTo>
                  <a:pt x="3" y="173"/>
                </a:lnTo>
                <a:lnTo>
                  <a:pt x="7" y="173"/>
                </a:lnTo>
                <a:lnTo>
                  <a:pt x="186" y="173"/>
                </a:lnTo>
                <a:lnTo>
                  <a:pt x="190" y="173"/>
                </a:lnTo>
                <a:lnTo>
                  <a:pt x="193" y="173"/>
                </a:lnTo>
                <a:lnTo>
                  <a:pt x="193" y="169"/>
                </a:lnTo>
                <a:lnTo>
                  <a:pt x="193" y="166"/>
                </a:lnTo>
                <a:lnTo>
                  <a:pt x="193" y="162"/>
                </a:lnTo>
                <a:lnTo>
                  <a:pt x="105" y="3"/>
                </a:lnTo>
                <a:lnTo>
                  <a:pt x="102" y="0"/>
                </a:lnTo>
                <a:lnTo>
                  <a:pt x="98" y="0"/>
                </a:lnTo>
                <a:lnTo>
                  <a:pt x="95" y="3"/>
                </a:lnTo>
                <a:lnTo>
                  <a:pt x="3" y="162"/>
                </a:lnTo>
                <a:lnTo>
                  <a:pt x="98" y="20"/>
                </a:lnTo>
                <a:lnTo>
                  <a:pt x="176" y="159"/>
                </a:lnTo>
                <a:lnTo>
                  <a:pt x="20" y="159"/>
                </a:lnTo>
                <a:lnTo>
                  <a:pt x="98" y="20"/>
                </a:lnTo>
                <a:lnTo>
                  <a:pt x="3" y="1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98" name="Freeform 32"/>
          <p:cNvSpPr>
            <a:spLocks/>
          </p:cNvSpPr>
          <p:nvPr/>
        </p:nvSpPr>
        <p:spPr bwMode="auto">
          <a:xfrm>
            <a:off x="4030663" y="2414588"/>
            <a:ext cx="201612" cy="26987"/>
          </a:xfrm>
          <a:custGeom>
            <a:avLst/>
            <a:gdLst>
              <a:gd name="T0" fmla="*/ 0 w 179"/>
              <a:gd name="T1" fmla="*/ 0 h 23"/>
              <a:gd name="T2" fmla="*/ 0 w 179"/>
              <a:gd name="T3" fmla="*/ 15254 h 23"/>
              <a:gd name="T4" fmla="*/ 201612 w 179"/>
              <a:gd name="T5" fmla="*/ 26987 h 23"/>
              <a:gd name="T6" fmla="*/ 201612 w 179"/>
              <a:gd name="T7" fmla="*/ 11733 h 23"/>
              <a:gd name="T8" fmla="*/ 0 w 179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3"/>
              <a:gd name="T17" fmla="*/ 179 w 17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3">
                <a:moveTo>
                  <a:pt x="0" y="0"/>
                </a:moveTo>
                <a:lnTo>
                  <a:pt x="0" y="13"/>
                </a:lnTo>
                <a:lnTo>
                  <a:pt x="179" y="23"/>
                </a:lnTo>
                <a:lnTo>
                  <a:pt x="179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99" name="Freeform 33"/>
          <p:cNvSpPr>
            <a:spLocks/>
          </p:cNvSpPr>
          <p:nvPr/>
        </p:nvSpPr>
        <p:spPr bwMode="auto">
          <a:xfrm>
            <a:off x="4041775" y="2365375"/>
            <a:ext cx="41275" cy="55563"/>
          </a:xfrm>
          <a:custGeom>
            <a:avLst/>
            <a:gdLst>
              <a:gd name="T0" fmla="*/ 30120 w 37"/>
              <a:gd name="T1" fmla="*/ 55563 h 50"/>
              <a:gd name="T2" fmla="*/ 41275 w 37"/>
              <a:gd name="T3" fmla="*/ 48895 h 50"/>
              <a:gd name="T4" fmla="*/ 11155 w 37"/>
              <a:gd name="T5" fmla="*/ 0 h 50"/>
              <a:gd name="T6" fmla="*/ 0 w 37"/>
              <a:gd name="T7" fmla="*/ 6668 h 50"/>
              <a:gd name="T8" fmla="*/ 30120 w 37"/>
              <a:gd name="T9" fmla="*/ 55563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50"/>
              <a:gd name="T17" fmla="*/ 37 w 37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50">
                <a:moveTo>
                  <a:pt x="27" y="50"/>
                </a:moveTo>
                <a:lnTo>
                  <a:pt x="37" y="44"/>
                </a:lnTo>
                <a:lnTo>
                  <a:pt x="10" y="0"/>
                </a:lnTo>
                <a:lnTo>
                  <a:pt x="0" y="6"/>
                </a:lnTo>
                <a:lnTo>
                  <a:pt x="27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00" name="Freeform 34"/>
          <p:cNvSpPr>
            <a:spLocks/>
          </p:cNvSpPr>
          <p:nvPr/>
        </p:nvSpPr>
        <p:spPr bwMode="auto">
          <a:xfrm>
            <a:off x="4337050" y="2420938"/>
            <a:ext cx="206375" cy="185737"/>
          </a:xfrm>
          <a:custGeom>
            <a:avLst/>
            <a:gdLst>
              <a:gd name="T0" fmla="*/ 102624 w 183"/>
              <a:gd name="T1" fmla="*/ 185737 h 163"/>
              <a:gd name="T2" fmla="*/ 0 w 183"/>
              <a:gd name="T3" fmla="*/ 0 h 163"/>
              <a:gd name="T4" fmla="*/ 206375 w 183"/>
              <a:gd name="T5" fmla="*/ 0 h 163"/>
              <a:gd name="T6" fmla="*/ 102624 w 183"/>
              <a:gd name="T7" fmla="*/ 185737 h 163"/>
              <a:gd name="T8" fmla="*/ 102624 w 183"/>
              <a:gd name="T9" fmla="*/ 185737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163"/>
              <a:gd name="T17" fmla="*/ 183 w 183"/>
              <a:gd name="T18" fmla="*/ 163 h 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163">
                <a:moveTo>
                  <a:pt x="91" y="163"/>
                </a:moveTo>
                <a:lnTo>
                  <a:pt x="0" y="0"/>
                </a:lnTo>
                <a:lnTo>
                  <a:pt x="183" y="0"/>
                </a:lnTo>
                <a:lnTo>
                  <a:pt x="91" y="1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01" name="Freeform 35"/>
          <p:cNvSpPr>
            <a:spLocks/>
          </p:cNvSpPr>
          <p:nvPr/>
        </p:nvSpPr>
        <p:spPr bwMode="auto">
          <a:xfrm>
            <a:off x="4329113" y="2414588"/>
            <a:ext cx="220662" cy="200025"/>
          </a:xfrm>
          <a:custGeom>
            <a:avLst/>
            <a:gdLst>
              <a:gd name="T0" fmla="*/ 22517 w 196"/>
              <a:gd name="T1" fmla="*/ 14775 h 176"/>
              <a:gd name="T2" fmla="*/ 201523 w 196"/>
              <a:gd name="T3" fmla="*/ 14775 h 176"/>
              <a:gd name="T4" fmla="*/ 110331 w 196"/>
              <a:gd name="T5" fmla="*/ 176158 h 176"/>
              <a:gd name="T6" fmla="*/ 22517 w 196"/>
              <a:gd name="T7" fmla="*/ 14775 h 176"/>
              <a:gd name="T8" fmla="*/ 106954 w 196"/>
              <a:gd name="T9" fmla="*/ 200025 h 176"/>
              <a:gd name="T10" fmla="*/ 110331 w 196"/>
              <a:gd name="T11" fmla="*/ 200025 h 176"/>
              <a:gd name="T12" fmla="*/ 114834 w 196"/>
              <a:gd name="T13" fmla="*/ 200025 h 176"/>
              <a:gd name="T14" fmla="*/ 118212 w 196"/>
              <a:gd name="T15" fmla="*/ 200025 h 176"/>
              <a:gd name="T16" fmla="*/ 220662 w 196"/>
              <a:gd name="T17" fmla="*/ 14775 h 176"/>
              <a:gd name="T18" fmla="*/ 220662 w 196"/>
              <a:gd name="T19" fmla="*/ 11365 h 176"/>
              <a:gd name="T20" fmla="*/ 220662 w 196"/>
              <a:gd name="T21" fmla="*/ 6819 h 176"/>
              <a:gd name="T22" fmla="*/ 220662 w 196"/>
              <a:gd name="T23" fmla="*/ 3410 h 176"/>
              <a:gd name="T24" fmla="*/ 217285 w 196"/>
              <a:gd name="T25" fmla="*/ 0 h 176"/>
              <a:gd name="T26" fmla="*/ 11258 w 196"/>
              <a:gd name="T27" fmla="*/ 0 h 176"/>
              <a:gd name="T28" fmla="*/ 7881 w 196"/>
              <a:gd name="T29" fmla="*/ 0 h 176"/>
              <a:gd name="T30" fmla="*/ 3377 w 196"/>
              <a:gd name="T31" fmla="*/ 3410 h 176"/>
              <a:gd name="T32" fmla="*/ 0 w 196"/>
              <a:gd name="T33" fmla="*/ 6819 h 176"/>
              <a:gd name="T34" fmla="*/ 0 w 196"/>
              <a:gd name="T35" fmla="*/ 11365 h 176"/>
              <a:gd name="T36" fmla="*/ 3377 w 196"/>
              <a:gd name="T37" fmla="*/ 14775 h 176"/>
              <a:gd name="T38" fmla="*/ 106954 w 196"/>
              <a:gd name="T39" fmla="*/ 200025 h 176"/>
              <a:gd name="T40" fmla="*/ 22517 w 196"/>
              <a:gd name="T41" fmla="*/ 14775 h 1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6"/>
              <a:gd name="T64" fmla="*/ 0 h 176"/>
              <a:gd name="T65" fmla="*/ 196 w 196"/>
              <a:gd name="T66" fmla="*/ 176 h 17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6" h="176">
                <a:moveTo>
                  <a:pt x="20" y="13"/>
                </a:moveTo>
                <a:lnTo>
                  <a:pt x="179" y="13"/>
                </a:lnTo>
                <a:lnTo>
                  <a:pt x="98" y="155"/>
                </a:lnTo>
                <a:lnTo>
                  <a:pt x="20" y="13"/>
                </a:lnTo>
                <a:lnTo>
                  <a:pt x="95" y="176"/>
                </a:lnTo>
                <a:lnTo>
                  <a:pt x="98" y="176"/>
                </a:lnTo>
                <a:lnTo>
                  <a:pt x="102" y="176"/>
                </a:lnTo>
                <a:lnTo>
                  <a:pt x="105" y="176"/>
                </a:lnTo>
                <a:lnTo>
                  <a:pt x="196" y="13"/>
                </a:lnTo>
                <a:lnTo>
                  <a:pt x="196" y="10"/>
                </a:lnTo>
                <a:lnTo>
                  <a:pt x="196" y="6"/>
                </a:lnTo>
                <a:lnTo>
                  <a:pt x="196" y="3"/>
                </a:lnTo>
                <a:lnTo>
                  <a:pt x="193" y="0"/>
                </a:lnTo>
                <a:lnTo>
                  <a:pt x="10" y="0"/>
                </a:lnTo>
                <a:lnTo>
                  <a:pt x="7" y="0"/>
                </a:lnTo>
                <a:lnTo>
                  <a:pt x="3" y="3"/>
                </a:lnTo>
                <a:lnTo>
                  <a:pt x="0" y="6"/>
                </a:lnTo>
                <a:lnTo>
                  <a:pt x="0" y="10"/>
                </a:lnTo>
                <a:lnTo>
                  <a:pt x="3" y="13"/>
                </a:lnTo>
                <a:lnTo>
                  <a:pt x="95" y="176"/>
                </a:lnTo>
                <a:lnTo>
                  <a:pt x="2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02" name="Freeform 36"/>
          <p:cNvSpPr>
            <a:spLocks/>
          </p:cNvSpPr>
          <p:nvPr/>
        </p:nvSpPr>
        <p:spPr bwMode="auto">
          <a:xfrm>
            <a:off x="4337050" y="2598738"/>
            <a:ext cx="206375" cy="22225"/>
          </a:xfrm>
          <a:custGeom>
            <a:avLst/>
            <a:gdLst>
              <a:gd name="T0" fmla="*/ 0 w 183"/>
              <a:gd name="T1" fmla="*/ 7408 h 21"/>
              <a:gd name="T2" fmla="*/ 0 w 183"/>
              <a:gd name="T3" fmla="*/ 22225 h 21"/>
              <a:gd name="T4" fmla="*/ 206375 w 183"/>
              <a:gd name="T5" fmla="*/ 14817 h 21"/>
              <a:gd name="T6" fmla="*/ 206375 w 183"/>
              <a:gd name="T7" fmla="*/ 0 h 21"/>
              <a:gd name="T8" fmla="*/ 0 w 183"/>
              <a:gd name="T9" fmla="*/ 7408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21"/>
              <a:gd name="T17" fmla="*/ 183 w 183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21">
                <a:moveTo>
                  <a:pt x="0" y="7"/>
                </a:moveTo>
                <a:lnTo>
                  <a:pt x="0" y="21"/>
                </a:lnTo>
                <a:lnTo>
                  <a:pt x="183" y="14"/>
                </a:lnTo>
                <a:lnTo>
                  <a:pt x="183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03" name="Freeform 37"/>
          <p:cNvSpPr>
            <a:spLocks/>
          </p:cNvSpPr>
          <p:nvPr/>
        </p:nvSpPr>
        <p:spPr bwMode="auto">
          <a:xfrm>
            <a:off x="4348163" y="2617788"/>
            <a:ext cx="46037" cy="60325"/>
          </a:xfrm>
          <a:custGeom>
            <a:avLst/>
            <a:gdLst>
              <a:gd name="T0" fmla="*/ 46037 w 41"/>
              <a:gd name="T1" fmla="*/ 11171 h 54"/>
              <a:gd name="T2" fmla="*/ 33686 w 41"/>
              <a:gd name="T3" fmla="*/ 0 h 54"/>
              <a:gd name="T4" fmla="*/ 0 w 41"/>
              <a:gd name="T5" fmla="*/ 49154 h 54"/>
              <a:gd name="T6" fmla="*/ 11229 w 41"/>
              <a:gd name="T7" fmla="*/ 60325 h 54"/>
              <a:gd name="T8" fmla="*/ 46037 w 41"/>
              <a:gd name="T9" fmla="*/ 11171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54"/>
              <a:gd name="T17" fmla="*/ 41 w 4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54">
                <a:moveTo>
                  <a:pt x="41" y="10"/>
                </a:moveTo>
                <a:lnTo>
                  <a:pt x="30" y="0"/>
                </a:lnTo>
                <a:lnTo>
                  <a:pt x="0" y="44"/>
                </a:lnTo>
                <a:lnTo>
                  <a:pt x="10" y="54"/>
                </a:lnTo>
                <a:lnTo>
                  <a:pt x="41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04" name="Rectangle 38"/>
          <p:cNvSpPr>
            <a:spLocks noChangeArrowheads="1"/>
          </p:cNvSpPr>
          <p:nvPr/>
        </p:nvSpPr>
        <p:spPr bwMode="auto">
          <a:xfrm>
            <a:off x="4291013" y="2249488"/>
            <a:ext cx="15875" cy="968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05" name="Rectangle 39"/>
          <p:cNvSpPr>
            <a:spLocks noChangeArrowheads="1"/>
          </p:cNvSpPr>
          <p:nvPr/>
        </p:nvSpPr>
        <p:spPr bwMode="auto">
          <a:xfrm>
            <a:off x="4291013" y="2708275"/>
            <a:ext cx="15875" cy="134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06" name="Rectangle 40"/>
          <p:cNvSpPr>
            <a:spLocks noChangeArrowheads="1"/>
          </p:cNvSpPr>
          <p:nvPr/>
        </p:nvSpPr>
        <p:spPr bwMode="auto">
          <a:xfrm>
            <a:off x="4283075" y="3168650"/>
            <a:ext cx="15875" cy="133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07" name="Rectangle 41"/>
          <p:cNvSpPr>
            <a:spLocks noChangeArrowheads="1"/>
          </p:cNvSpPr>
          <p:nvPr/>
        </p:nvSpPr>
        <p:spPr bwMode="auto">
          <a:xfrm>
            <a:off x="4283075" y="1879600"/>
            <a:ext cx="15875" cy="49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08" name="Freeform 42"/>
          <p:cNvSpPr>
            <a:spLocks/>
          </p:cNvSpPr>
          <p:nvPr/>
        </p:nvSpPr>
        <p:spPr bwMode="auto">
          <a:xfrm>
            <a:off x="4044950" y="1538288"/>
            <a:ext cx="355600" cy="279400"/>
          </a:xfrm>
          <a:custGeom>
            <a:avLst/>
            <a:gdLst>
              <a:gd name="T0" fmla="*/ 0 w 315"/>
              <a:gd name="T1" fmla="*/ 264695 h 247"/>
              <a:gd name="T2" fmla="*/ 4516 w 315"/>
              <a:gd name="T3" fmla="*/ 279400 h 247"/>
              <a:gd name="T4" fmla="*/ 73378 w 315"/>
              <a:gd name="T5" fmla="*/ 268088 h 247"/>
              <a:gd name="T6" fmla="*/ 76764 w 315"/>
              <a:gd name="T7" fmla="*/ 268088 h 247"/>
              <a:gd name="T8" fmla="*/ 286738 w 315"/>
              <a:gd name="T9" fmla="*/ 15836 h 247"/>
              <a:gd name="T10" fmla="*/ 355600 w 315"/>
              <a:gd name="T11" fmla="*/ 15836 h 247"/>
              <a:gd name="T12" fmla="*/ 355600 w 315"/>
              <a:gd name="T13" fmla="*/ 0 h 247"/>
              <a:gd name="T14" fmla="*/ 283351 w 315"/>
              <a:gd name="T15" fmla="*/ 0 h 247"/>
              <a:gd name="T16" fmla="*/ 283351 w 315"/>
              <a:gd name="T17" fmla="*/ 0 h 247"/>
              <a:gd name="T18" fmla="*/ 279964 w 315"/>
              <a:gd name="T19" fmla="*/ 3394 h 247"/>
              <a:gd name="T20" fmla="*/ 65476 w 315"/>
              <a:gd name="T21" fmla="*/ 253383 h 247"/>
              <a:gd name="T22" fmla="*/ 0 w 315"/>
              <a:gd name="T23" fmla="*/ 264695 h 2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5"/>
              <a:gd name="T37" fmla="*/ 0 h 247"/>
              <a:gd name="T38" fmla="*/ 315 w 315"/>
              <a:gd name="T39" fmla="*/ 247 h 24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5" h="247">
                <a:moveTo>
                  <a:pt x="0" y="234"/>
                </a:moveTo>
                <a:lnTo>
                  <a:pt x="4" y="247"/>
                </a:lnTo>
                <a:lnTo>
                  <a:pt x="65" y="237"/>
                </a:lnTo>
                <a:lnTo>
                  <a:pt x="68" y="237"/>
                </a:lnTo>
                <a:lnTo>
                  <a:pt x="254" y="14"/>
                </a:lnTo>
                <a:lnTo>
                  <a:pt x="315" y="14"/>
                </a:lnTo>
                <a:lnTo>
                  <a:pt x="315" y="0"/>
                </a:lnTo>
                <a:lnTo>
                  <a:pt x="251" y="0"/>
                </a:lnTo>
                <a:lnTo>
                  <a:pt x="248" y="3"/>
                </a:lnTo>
                <a:lnTo>
                  <a:pt x="58" y="224"/>
                </a:lnTo>
                <a:lnTo>
                  <a:pt x="0" y="2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09" name="Freeform 43"/>
          <p:cNvSpPr>
            <a:spLocks/>
          </p:cNvSpPr>
          <p:nvPr/>
        </p:nvSpPr>
        <p:spPr bwMode="auto">
          <a:xfrm>
            <a:off x="3106738" y="1538288"/>
            <a:ext cx="114300" cy="60325"/>
          </a:xfrm>
          <a:custGeom>
            <a:avLst/>
            <a:gdLst>
              <a:gd name="T0" fmla="*/ 114300 w 102"/>
              <a:gd name="T1" fmla="*/ 15640 h 54"/>
              <a:gd name="T2" fmla="*/ 110938 w 102"/>
              <a:gd name="T3" fmla="*/ 0 h 54"/>
              <a:gd name="T4" fmla="*/ 72838 w 102"/>
              <a:gd name="T5" fmla="*/ 7820 h 54"/>
              <a:gd name="T6" fmla="*/ 42582 w 102"/>
              <a:gd name="T7" fmla="*/ 15640 h 54"/>
              <a:gd name="T8" fmla="*/ 38100 w 102"/>
              <a:gd name="T9" fmla="*/ 15640 h 54"/>
              <a:gd name="T10" fmla="*/ 23532 w 102"/>
              <a:gd name="T11" fmla="*/ 22343 h 54"/>
              <a:gd name="T12" fmla="*/ 23532 w 102"/>
              <a:gd name="T13" fmla="*/ 26811 h 54"/>
              <a:gd name="T14" fmla="*/ 11206 w 102"/>
              <a:gd name="T15" fmla="*/ 34631 h 54"/>
              <a:gd name="T16" fmla="*/ 11206 w 102"/>
              <a:gd name="T17" fmla="*/ 34631 h 54"/>
              <a:gd name="T18" fmla="*/ 11206 w 102"/>
              <a:gd name="T19" fmla="*/ 34631 h 54"/>
              <a:gd name="T20" fmla="*/ 4482 w 102"/>
              <a:gd name="T21" fmla="*/ 49154 h 54"/>
              <a:gd name="T22" fmla="*/ 0 w 102"/>
              <a:gd name="T23" fmla="*/ 53622 h 54"/>
              <a:gd name="T24" fmla="*/ 0 w 102"/>
              <a:gd name="T25" fmla="*/ 60325 h 54"/>
              <a:gd name="T26" fmla="*/ 15688 w 102"/>
              <a:gd name="T27" fmla="*/ 60325 h 54"/>
              <a:gd name="T28" fmla="*/ 15688 w 102"/>
              <a:gd name="T29" fmla="*/ 53622 h 54"/>
              <a:gd name="T30" fmla="*/ 23532 w 102"/>
              <a:gd name="T31" fmla="*/ 45802 h 54"/>
              <a:gd name="T32" fmla="*/ 30256 w 102"/>
              <a:gd name="T33" fmla="*/ 37982 h 54"/>
              <a:gd name="T34" fmla="*/ 30256 w 102"/>
              <a:gd name="T35" fmla="*/ 37982 h 54"/>
              <a:gd name="T36" fmla="*/ 45944 w 102"/>
              <a:gd name="T37" fmla="*/ 30163 h 54"/>
              <a:gd name="T38" fmla="*/ 45944 w 102"/>
              <a:gd name="T39" fmla="*/ 30163 h 54"/>
              <a:gd name="T40" fmla="*/ 76200 w 102"/>
              <a:gd name="T41" fmla="*/ 22343 h 54"/>
              <a:gd name="T42" fmla="*/ 114300 w 102"/>
              <a:gd name="T43" fmla="*/ 15640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2"/>
              <a:gd name="T67" fmla="*/ 0 h 54"/>
              <a:gd name="T68" fmla="*/ 102 w 102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2" h="54">
                <a:moveTo>
                  <a:pt x="102" y="14"/>
                </a:moveTo>
                <a:lnTo>
                  <a:pt x="99" y="0"/>
                </a:lnTo>
                <a:lnTo>
                  <a:pt x="65" y="7"/>
                </a:lnTo>
                <a:lnTo>
                  <a:pt x="38" y="14"/>
                </a:lnTo>
                <a:lnTo>
                  <a:pt x="34" y="14"/>
                </a:lnTo>
                <a:lnTo>
                  <a:pt x="21" y="20"/>
                </a:lnTo>
                <a:lnTo>
                  <a:pt x="21" y="24"/>
                </a:lnTo>
                <a:lnTo>
                  <a:pt x="10" y="31"/>
                </a:lnTo>
                <a:lnTo>
                  <a:pt x="4" y="44"/>
                </a:lnTo>
                <a:lnTo>
                  <a:pt x="0" y="48"/>
                </a:lnTo>
                <a:lnTo>
                  <a:pt x="0" y="54"/>
                </a:lnTo>
                <a:lnTo>
                  <a:pt x="14" y="54"/>
                </a:lnTo>
                <a:lnTo>
                  <a:pt x="14" y="48"/>
                </a:lnTo>
                <a:lnTo>
                  <a:pt x="21" y="41"/>
                </a:lnTo>
                <a:lnTo>
                  <a:pt x="27" y="34"/>
                </a:lnTo>
                <a:lnTo>
                  <a:pt x="41" y="27"/>
                </a:lnTo>
                <a:lnTo>
                  <a:pt x="68" y="20"/>
                </a:lnTo>
                <a:lnTo>
                  <a:pt x="102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10" name="Freeform 44"/>
          <p:cNvSpPr>
            <a:spLocks/>
          </p:cNvSpPr>
          <p:nvPr/>
        </p:nvSpPr>
        <p:spPr bwMode="auto">
          <a:xfrm>
            <a:off x="3106738" y="1598613"/>
            <a:ext cx="114300" cy="66675"/>
          </a:xfrm>
          <a:custGeom>
            <a:avLst/>
            <a:gdLst>
              <a:gd name="T0" fmla="*/ 110938 w 102"/>
              <a:gd name="T1" fmla="*/ 66675 h 58"/>
              <a:gd name="T2" fmla="*/ 114300 w 102"/>
              <a:gd name="T3" fmla="*/ 50581 h 58"/>
              <a:gd name="T4" fmla="*/ 76200 w 102"/>
              <a:gd name="T5" fmla="*/ 43684 h 58"/>
              <a:gd name="T6" fmla="*/ 45944 w 102"/>
              <a:gd name="T7" fmla="*/ 35637 h 58"/>
              <a:gd name="T8" fmla="*/ 45944 w 102"/>
              <a:gd name="T9" fmla="*/ 35637 h 58"/>
              <a:gd name="T10" fmla="*/ 30256 w 102"/>
              <a:gd name="T11" fmla="*/ 27590 h 58"/>
              <a:gd name="T12" fmla="*/ 30256 w 102"/>
              <a:gd name="T13" fmla="*/ 31038 h 58"/>
              <a:gd name="T14" fmla="*/ 23532 w 102"/>
              <a:gd name="T15" fmla="*/ 24141 h 58"/>
              <a:gd name="T16" fmla="*/ 15688 w 102"/>
              <a:gd name="T17" fmla="*/ 11496 h 58"/>
              <a:gd name="T18" fmla="*/ 15688 w 102"/>
              <a:gd name="T19" fmla="*/ 0 h 58"/>
              <a:gd name="T20" fmla="*/ 0 w 102"/>
              <a:gd name="T21" fmla="*/ 0 h 58"/>
              <a:gd name="T22" fmla="*/ 0 w 102"/>
              <a:gd name="T23" fmla="*/ 11496 h 58"/>
              <a:gd name="T24" fmla="*/ 0 w 102"/>
              <a:gd name="T25" fmla="*/ 16094 h 58"/>
              <a:gd name="T26" fmla="*/ 4482 w 102"/>
              <a:gd name="T27" fmla="*/ 16094 h 58"/>
              <a:gd name="T28" fmla="*/ 11206 w 102"/>
              <a:gd name="T29" fmla="*/ 31038 h 58"/>
              <a:gd name="T30" fmla="*/ 11206 w 102"/>
              <a:gd name="T31" fmla="*/ 35637 h 58"/>
              <a:gd name="T32" fmla="*/ 23532 w 102"/>
              <a:gd name="T33" fmla="*/ 43684 h 58"/>
              <a:gd name="T34" fmla="*/ 23532 w 102"/>
              <a:gd name="T35" fmla="*/ 43684 h 58"/>
              <a:gd name="T36" fmla="*/ 38100 w 102"/>
              <a:gd name="T37" fmla="*/ 50581 h 58"/>
              <a:gd name="T38" fmla="*/ 42582 w 102"/>
              <a:gd name="T39" fmla="*/ 50581 h 58"/>
              <a:gd name="T40" fmla="*/ 72838 w 102"/>
              <a:gd name="T41" fmla="*/ 58628 h 58"/>
              <a:gd name="T42" fmla="*/ 110938 w 102"/>
              <a:gd name="T43" fmla="*/ 66675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2"/>
              <a:gd name="T67" fmla="*/ 0 h 58"/>
              <a:gd name="T68" fmla="*/ 102 w 102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2" h="58">
                <a:moveTo>
                  <a:pt x="99" y="58"/>
                </a:moveTo>
                <a:lnTo>
                  <a:pt x="102" y="44"/>
                </a:lnTo>
                <a:lnTo>
                  <a:pt x="68" y="38"/>
                </a:lnTo>
                <a:lnTo>
                  <a:pt x="41" y="31"/>
                </a:lnTo>
                <a:lnTo>
                  <a:pt x="27" y="24"/>
                </a:lnTo>
                <a:lnTo>
                  <a:pt x="27" y="27"/>
                </a:lnTo>
                <a:lnTo>
                  <a:pt x="21" y="21"/>
                </a:lnTo>
                <a:lnTo>
                  <a:pt x="14" y="10"/>
                </a:lnTo>
                <a:lnTo>
                  <a:pt x="14" y="0"/>
                </a:lnTo>
                <a:lnTo>
                  <a:pt x="0" y="0"/>
                </a:lnTo>
                <a:lnTo>
                  <a:pt x="0" y="10"/>
                </a:lnTo>
                <a:lnTo>
                  <a:pt x="0" y="14"/>
                </a:lnTo>
                <a:lnTo>
                  <a:pt x="4" y="14"/>
                </a:lnTo>
                <a:lnTo>
                  <a:pt x="10" y="27"/>
                </a:lnTo>
                <a:lnTo>
                  <a:pt x="10" y="31"/>
                </a:lnTo>
                <a:lnTo>
                  <a:pt x="21" y="38"/>
                </a:lnTo>
                <a:lnTo>
                  <a:pt x="34" y="44"/>
                </a:lnTo>
                <a:lnTo>
                  <a:pt x="38" y="44"/>
                </a:lnTo>
                <a:lnTo>
                  <a:pt x="65" y="51"/>
                </a:lnTo>
                <a:lnTo>
                  <a:pt x="99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11" name="Freeform 45"/>
          <p:cNvSpPr>
            <a:spLocks/>
          </p:cNvSpPr>
          <p:nvPr/>
        </p:nvSpPr>
        <p:spPr bwMode="auto">
          <a:xfrm>
            <a:off x="3106738" y="1649413"/>
            <a:ext cx="114300" cy="60325"/>
          </a:xfrm>
          <a:custGeom>
            <a:avLst/>
            <a:gdLst>
              <a:gd name="T0" fmla="*/ 114300 w 102"/>
              <a:gd name="T1" fmla="*/ 15640 h 54"/>
              <a:gd name="T2" fmla="*/ 110938 w 102"/>
              <a:gd name="T3" fmla="*/ 0 h 54"/>
              <a:gd name="T4" fmla="*/ 72838 w 102"/>
              <a:gd name="T5" fmla="*/ 7820 h 54"/>
              <a:gd name="T6" fmla="*/ 42582 w 102"/>
              <a:gd name="T7" fmla="*/ 15640 h 54"/>
              <a:gd name="T8" fmla="*/ 38100 w 102"/>
              <a:gd name="T9" fmla="*/ 15640 h 54"/>
              <a:gd name="T10" fmla="*/ 23532 w 102"/>
              <a:gd name="T11" fmla="*/ 23460 h 54"/>
              <a:gd name="T12" fmla="*/ 23532 w 102"/>
              <a:gd name="T13" fmla="*/ 26811 h 54"/>
              <a:gd name="T14" fmla="*/ 11206 w 102"/>
              <a:gd name="T15" fmla="*/ 34631 h 54"/>
              <a:gd name="T16" fmla="*/ 11206 w 102"/>
              <a:gd name="T17" fmla="*/ 34631 h 54"/>
              <a:gd name="T18" fmla="*/ 11206 w 102"/>
              <a:gd name="T19" fmla="*/ 34631 h 54"/>
              <a:gd name="T20" fmla="*/ 4482 w 102"/>
              <a:gd name="T21" fmla="*/ 49154 h 54"/>
              <a:gd name="T22" fmla="*/ 0 w 102"/>
              <a:gd name="T23" fmla="*/ 53622 h 54"/>
              <a:gd name="T24" fmla="*/ 0 w 102"/>
              <a:gd name="T25" fmla="*/ 60325 h 54"/>
              <a:gd name="T26" fmla="*/ 15688 w 102"/>
              <a:gd name="T27" fmla="*/ 60325 h 54"/>
              <a:gd name="T28" fmla="*/ 15688 w 102"/>
              <a:gd name="T29" fmla="*/ 53622 h 54"/>
              <a:gd name="T30" fmla="*/ 23532 w 102"/>
              <a:gd name="T31" fmla="*/ 45802 h 54"/>
              <a:gd name="T32" fmla="*/ 30256 w 102"/>
              <a:gd name="T33" fmla="*/ 37982 h 54"/>
              <a:gd name="T34" fmla="*/ 30256 w 102"/>
              <a:gd name="T35" fmla="*/ 37982 h 54"/>
              <a:gd name="T36" fmla="*/ 45944 w 102"/>
              <a:gd name="T37" fmla="*/ 30163 h 54"/>
              <a:gd name="T38" fmla="*/ 45944 w 102"/>
              <a:gd name="T39" fmla="*/ 30163 h 54"/>
              <a:gd name="T40" fmla="*/ 76200 w 102"/>
              <a:gd name="T41" fmla="*/ 23460 h 54"/>
              <a:gd name="T42" fmla="*/ 114300 w 102"/>
              <a:gd name="T43" fmla="*/ 15640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2"/>
              <a:gd name="T67" fmla="*/ 0 h 54"/>
              <a:gd name="T68" fmla="*/ 102 w 102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2" h="54">
                <a:moveTo>
                  <a:pt x="102" y="14"/>
                </a:moveTo>
                <a:lnTo>
                  <a:pt x="99" y="0"/>
                </a:lnTo>
                <a:lnTo>
                  <a:pt x="65" y="7"/>
                </a:lnTo>
                <a:lnTo>
                  <a:pt x="38" y="14"/>
                </a:lnTo>
                <a:lnTo>
                  <a:pt x="34" y="14"/>
                </a:lnTo>
                <a:lnTo>
                  <a:pt x="21" y="21"/>
                </a:lnTo>
                <a:lnTo>
                  <a:pt x="21" y="24"/>
                </a:lnTo>
                <a:lnTo>
                  <a:pt x="10" y="31"/>
                </a:lnTo>
                <a:lnTo>
                  <a:pt x="4" y="44"/>
                </a:lnTo>
                <a:lnTo>
                  <a:pt x="0" y="48"/>
                </a:lnTo>
                <a:lnTo>
                  <a:pt x="0" y="54"/>
                </a:lnTo>
                <a:lnTo>
                  <a:pt x="14" y="54"/>
                </a:lnTo>
                <a:lnTo>
                  <a:pt x="14" y="48"/>
                </a:lnTo>
                <a:lnTo>
                  <a:pt x="21" y="41"/>
                </a:lnTo>
                <a:lnTo>
                  <a:pt x="27" y="34"/>
                </a:lnTo>
                <a:lnTo>
                  <a:pt x="41" y="27"/>
                </a:lnTo>
                <a:lnTo>
                  <a:pt x="68" y="21"/>
                </a:lnTo>
                <a:lnTo>
                  <a:pt x="102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12" name="Freeform 46"/>
          <p:cNvSpPr>
            <a:spLocks/>
          </p:cNvSpPr>
          <p:nvPr/>
        </p:nvSpPr>
        <p:spPr bwMode="auto">
          <a:xfrm>
            <a:off x="3106738" y="1709738"/>
            <a:ext cx="111125" cy="57150"/>
          </a:xfrm>
          <a:custGeom>
            <a:avLst/>
            <a:gdLst>
              <a:gd name="T0" fmla="*/ 111125 w 99"/>
              <a:gd name="T1" fmla="*/ 57150 h 51"/>
              <a:gd name="T2" fmla="*/ 111125 w 99"/>
              <a:gd name="T3" fmla="*/ 42582 h 51"/>
              <a:gd name="T4" fmla="*/ 76328 w 99"/>
              <a:gd name="T5" fmla="*/ 42582 h 51"/>
              <a:gd name="T6" fmla="*/ 46021 w 99"/>
              <a:gd name="T7" fmla="*/ 26894 h 51"/>
              <a:gd name="T8" fmla="*/ 30307 w 99"/>
              <a:gd name="T9" fmla="*/ 19050 h 51"/>
              <a:gd name="T10" fmla="*/ 30307 w 99"/>
              <a:gd name="T11" fmla="*/ 23532 h 51"/>
              <a:gd name="T12" fmla="*/ 23572 w 99"/>
              <a:gd name="T13" fmla="*/ 15688 h 51"/>
              <a:gd name="T14" fmla="*/ 23572 w 99"/>
              <a:gd name="T15" fmla="*/ 15688 h 51"/>
              <a:gd name="T16" fmla="*/ 15715 w 99"/>
              <a:gd name="T17" fmla="*/ 7844 h 51"/>
              <a:gd name="T18" fmla="*/ 15715 w 99"/>
              <a:gd name="T19" fmla="*/ 0 h 51"/>
              <a:gd name="T20" fmla="*/ 0 w 99"/>
              <a:gd name="T21" fmla="*/ 0 h 51"/>
              <a:gd name="T22" fmla="*/ 0 w 99"/>
              <a:gd name="T23" fmla="*/ 12326 h 51"/>
              <a:gd name="T24" fmla="*/ 0 w 99"/>
              <a:gd name="T25" fmla="*/ 15688 h 51"/>
              <a:gd name="T26" fmla="*/ 4490 w 99"/>
              <a:gd name="T27" fmla="*/ 19050 h 51"/>
              <a:gd name="T28" fmla="*/ 11225 w 99"/>
              <a:gd name="T29" fmla="*/ 26894 h 51"/>
              <a:gd name="T30" fmla="*/ 11225 w 99"/>
              <a:gd name="T31" fmla="*/ 26894 h 51"/>
              <a:gd name="T32" fmla="*/ 23572 w 99"/>
              <a:gd name="T33" fmla="*/ 34738 h 51"/>
              <a:gd name="T34" fmla="*/ 23572 w 99"/>
              <a:gd name="T35" fmla="*/ 34738 h 51"/>
              <a:gd name="T36" fmla="*/ 38164 w 99"/>
              <a:gd name="T37" fmla="*/ 42582 h 51"/>
              <a:gd name="T38" fmla="*/ 68471 w 99"/>
              <a:gd name="T39" fmla="*/ 57150 h 51"/>
              <a:gd name="T40" fmla="*/ 72961 w 99"/>
              <a:gd name="T41" fmla="*/ 57150 h 51"/>
              <a:gd name="T42" fmla="*/ 72961 w 99"/>
              <a:gd name="T43" fmla="*/ 57150 h 51"/>
              <a:gd name="T44" fmla="*/ 111125 w 99"/>
              <a:gd name="T45" fmla="*/ 57150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9"/>
              <a:gd name="T70" fmla="*/ 0 h 51"/>
              <a:gd name="T71" fmla="*/ 99 w 99"/>
              <a:gd name="T72" fmla="*/ 51 h 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9" h="51">
                <a:moveTo>
                  <a:pt x="99" y="51"/>
                </a:moveTo>
                <a:lnTo>
                  <a:pt x="99" y="38"/>
                </a:lnTo>
                <a:lnTo>
                  <a:pt x="68" y="38"/>
                </a:lnTo>
                <a:lnTo>
                  <a:pt x="41" y="24"/>
                </a:lnTo>
                <a:lnTo>
                  <a:pt x="27" y="17"/>
                </a:lnTo>
                <a:lnTo>
                  <a:pt x="27" y="21"/>
                </a:lnTo>
                <a:lnTo>
                  <a:pt x="21" y="14"/>
                </a:lnTo>
                <a:lnTo>
                  <a:pt x="14" y="7"/>
                </a:lnTo>
                <a:lnTo>
                  <a:pt x="14" y="0"/>
                </a:lnTo>
                <a:lnTo>
                  <a:pt x="0" y="0"/>
                </a:lnTo>
                <a:lnTo>
                  <a:pt x="0" y="11"/>
                </a:lnTo>
                <a:lnTo>
                  <a:pt x="0" y="14"/>
                </a:lnTo>
                <a:lnTo>
                  <a:pt x="4" y="17"/>
                </a:lnTo>
                <a:lnTo>
                  <a:pt x="10" y="24"/>
                </a:lnTo>
                <a:lnTo>
                  <a:pt x="21" y="31"/>
                </a:lnTo>
                <a:lnTo>
                  <a:pt x="34" y="38"/>
                </a:lnTo>
                <a:lnTo>
                  <a:pt x="61" y="51"/>
                </a:lnTo>
                <a:lnTo>
                  <a:pt x="65" y="51"/>
                </a:lnTo>
                <a:lnTo>
                  <a:pt x="99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13" name="Freeform 47"/>
          <p:cNvSpPr>
            <a:spLocks/>
          </p:cNvSpPr>
          <p:nvPr/>
        </p:nvSpPr>
        <p:spPr bwMode="auto">
          <a:xfrm>
            <a:off x="3106738" y="1760538"/>
            <a:ext cx="114300" cy="61912"/>
          </a:xfrm>
          <a:custGeom>
            <a:avLst/>
            <a:gdLst>
              <a:gd name="T0" fmla="*/ 114300 w 102"/>
              <a:gd name="T1" fmla="*/ 14905 h 54"/>
              <a:gd name="T2" fmla="*/ 110938 w 102"/>
              <a:gd name="T3" fmla="*/ 0 h 54"/>
              <a:gd name="T4" fmla="*/ 72838 w 102"/>
              <a:gd name="T5" fmla="*/ 6879 h 54"/>
              <a:gd name="T6" fmla="*/ 42582 w 102"/>
              <a:gd name="T7" fmla="*/ 14905 h 54"/>
              <a:gd name="T8" fmla="*/ 38100 w 102"/>
              <a:gd name="T9" fmla="*/ 14905 h 54"/>
              <a:gd name="T10" fmla="*/ 23532 w 102"/>
              <a:gd name="T11" fmla="*/ 22930 h 54"/>
              <a:gd name="T12" fmla="*/ 23532 w 102"/>
              <a:gd name="T13" fmla="*/ 26370 h 54"/>
              <a:gd name="T14" fmla="*/ 11206 w 102"/>
              <a:gd name="T15" fmla="*/ 34396 h 54"/>
              <a:gd name="T16" fmla="*/ 11206 w 102"/>
              <a:gd name="T17" fmla="*/ 34396 h 54"/>
              <a:gd name="T18" fmla="*/ 11206 w 102"/>
              <a:gd name="T19" fmla="*/ 34396 h 54"/>
              <a:gd name="T20" fmla="*/ 4482 w 102"/>
              <a:gd name="T21" fmla="*/ 50447 h 54"/>
              <a:gd name="T22" fmla="*/ 0 w 102"/>
              <a:gd name="T23" fmla="*/ 53886 h 54"/>
              <a:gd name="T24" fmla="*/ 0 w 102"/>
              <a:gd name="T25" fmla="*/ 61912 h 54"/>
              <a:gd name="T26" fmla="*/ 15688 w 102"/>
              <a:gd name="T27" fmla="*/ 61912 h 54"/>
              <a:gd name="T28" fmla="*/ 15688 w 102"/>
              <a:gd name="T29" fmla="*/ 53886 h 54"/>
              <a:gd name="T30" fmla="*/ 23532 w 102"/>
              <a:gd name="T31" fmla="*/ 45861 h 54"/>
              <a:gd name="T32" fmla="*/ 30256 w 102"/>
              <a:gd name="T33" fmla="*/ 37835 h 54"/>
              <a:gd name="T34" fmla="*/ 30256 w 102"/>
              <a:gd name="T35" fmla="*/ 37835 h 54"/>
              <a:gd name="T36" fmla="*/ 45944 w 102"/>
              <a:gd name="T37" fmla="*/ 30956 h 54"/>
              <a:gd name="T38" fmla="*/ 45944 w 102"/>
              <a:gd name="T39" fmla="*/ 30956 h 54"/>
              <a:gd name="T40" fmla="*/ 76200 w 102"/>
              <a:gd name="T41" fmla="*/ 22930 h 54"/>
              <a:gd name="T42" fmla="*/ 114300 w 102"/>
              <a:gd name="T43" fmla="*/ 14905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2"/>
              <a:gd name="T67" fmla="*/ 0 h 54"/>
              <a:gd name="T68" fmla="*/ 102 w 102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2" h="54">
                <a:moveTo>
                  <a:pt x="102" y="13"/>
                </a:moveTo>
                <a:lnTo>
                  <a:pt x="99" y="0"/>
                </a:lnTo>
                <a:lnTo>
                  <a:pt x="65" y="6"/>
                </a:lnTo>
                <a:lnTo>
                  <a:pt x="38" y="13"/>
                </a:lnTo>
                <a:lnTo>
                  <a:pt x="34" y="13"/>
                </a:lnTo>
                <a:lnTo>
                  <a:pt x="21" y="20"/>
                </a:lnTo>
                <a:lnTo>
                  <a:pt x="21" y="23"/>
                </a:lnTo>
                <a:lnTo>
                  <a:pt x="10" y="30"/>
                </a:lnTo>
                <a:lnTo>
                  <a:pt x="4" y="44"/>
                </a:lnTo>
                <a:lnTo>
                  <a:pt x="0" y="47"/>
                </a:lnTo>
                <a:lnTo>
                  <a:pt x="0" y="54"/>
                </a:lnTo>
                <a:lnTo>
                  <a:pt x="14" y="54"/>
                </a:lnTo>
                <a:lnTo>
                  <a:pt x="14" y="47"/>
                </a:lnTo>
                <a:lnTo>
                  <a:pt x="21" y="40"/>
                </a:lnTo>
                <a:lnTo>
                  <a:pt x="27" y="33"/>
                </a:lnTo>
                <a:lnTo>
                  <a:pt x="41" y="27"/>
                </a:lnTo>
                <a:lnTo>
                  <a:pt x="68" y="20"/>
                </a:lnTo>
                <a:lnTo>
                  <a:pt x="102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14" name="Freeform 48"/>
          <p:cNvSpPr>
            <a:spLocks/>
          </p:cNvSpPr>
          <p:nvPr/>
        </p:nvSpPr>
        <p:spPr bwMode="auto">
          <a:xfrm>
            <a:off x="3106738" y="1822450"/>
            <a:ext cx="114300" cy="63500"/>
          </a:xfrm>
          <a:custGeom>
            <a:avLst/>
            <a:gdLst>
              <a:gd name="T0" fmla="*/ 110938 w 102"/>
              <a:gd name="T1" fmla="*/ 63500 h 57"/>
              <a:gd name="T2" fmla="*/ 114300 w 102"/>
              <a:gd name="T3" fmla="*/ 49018 h 57"/>
              <a:gd name="T4" fmla="*/ 76200 w 102"/>
              <a:gd name="T5" fmla="*/ 41219 h 57"/>
              <a:gd name="T6" fmla="*/ 45944 w 102"/>
              <a:gd name="T7" fmla="*/ 33421 h 57"/>
              <a:gd name="T8" fmla="*/ 34738 w 102"/>
              <a:gd name="T9" fmla="*/ 25623 h 57"/>
              <a:gd name="T10" fmla="*/ 30256 w 102"/>
              <a:gd name="T11" fmla="*/ 22281 h 57"/>
              <a:gd name="T12" fmla="*/ 23532 w 102"/>
              <a:gd name="T13" fmla="*/ 22281 h 57"/>
              <a:gd name="T14" fmla="*/ 15688 w 102"/>
              <a:gd name="T15" fmla="*/ 3342 h 57"/>
              <a:gd name="T16" fmla="*/ 15688 w 102"/>
              <a:gd name="T17" fmla="*/ 0 h 57"/>
              <a:gd name="T18" fmla="*/ 0 w 102"/>
              <a:gd name="T19" fmla="*/ 0 h 57"/>
              <a:gd name="T20" fmla="*/ 0 w 102"/>
              <a:gd name="T21" fmla="*/ 6684 h 57"/>
              <a:gd name="T22" fmla="*/ 0 w 102"/>
              <a:gd name="T23" fmla="*/ 11140 h 57"/>
              <a:gd name="T24" fmla="*/ 7844 w 102"/>
              <a:gd name="T25" fmla="*/ 30079 h 57"/>
              <a:gd name="T26" fmla="*/ 11206 w 102"/>
              <a:gd name="T27" fmla="*/ 33421 h 57"/>
              <a:gd name="T28" fmla="*/ 15688 w 102"/>
              <a:gd name="T29" fmla="*/ 33421 h 57"/>
              <a:gd name="T30" fmla="*/ 23532 w 102"/>
              <a:gd name="T31" fmla="*/ 37877 h 57"/>
              <a:gd name="T32" fmla="*/ 38100 w 102"/>
              <a:gd name="T33" fmla="*/ 49018 h 57"/>
              <a:gd name="T34" fmla="*/ 42582 w 102"/>
              <a:gd name="T35" fmla="*/ 49018 h 57"/>
              <a:gd name="T36" fmla="*/ 72838 w 102"/>
              <a:gd name="T37" fmla="*/ 56816 h 57"/>
              <a:gd name="T38" fmla="*/ 110938 w 102"/>
              <a:gd name="T39" fmla="*/ 63500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57"/>
              <a:gd name="T62" fmla="*/ 102 w 102"/>
              <a:gd name="T63" fmla="*/ 57 h 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57">
                <a:moveTo>
                  <a:pt x="99" y="57"/>
                </a:moveTo>
                <a:lnTo>
                  <a:pt x="102" y="44"/>
                </a:lnTo>
                <a:lnTo>
                  <a:pt x="68" y="37"/>
                </a:lnTo>
                <a:lnTo>
                  <a:pt x="41" y="30"/>
                </a:lnTo>
                <a:lnTo>
                  <a:pt x="31" y="23"/>
                </a:lnTo>
                <a:lnTo>
                  <a:pt x="27" y="20"/>
                </a:lnTo>
                <a:lnTo>
                  <a:pt x="21" y="20"/>
                </a:lnTo>
                <a:lnTo>
                  <a:pt x="14" y="3"/>
                </a:lnTo>
                <a:lnTo>
                  <a:pt x="14" y="0"/>
                </a:lnTo>
                <a:lnTo>
                  <a:pt x="0" y="0"/>
                </a:lnTo>
                <a:lnTo>
                  <a:pt x="0" y="6"/>
                </a:lnTo>
                <a:lnTo>
                  <a:pt x="0" y="10"/>
                </a:lnTo>
                <a:lnTo>
                  <a:pt x="7" y="27"/>
                </a:lnTo>
                <a:lnTo>
                  <a:pt x="10" y="30"/>
                </a:lnTo>
                <a:lnTo>
                  <a:pt x="14" y="30"/>
                </a:lnTo>
                <a:lnTo>
                  <a:pt x="21" y="34"/>
                </a:lnTo>
                <a:lnTo>
                  <a:pt x="34" y="44"/>
                </a:lnTo>
                <a:lnTo>
                  <a:pt x="38" y="44"/>
                </a:lnTo>
                <a:lnTo>
                  <a:pt x="65" y="51"/>
                </a:lnTo>
                <a:lnTo>
                  <a:pt x="9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15" name="Freeform 49"/>
          <p:cNvSpPr>
            <a:spLocks/>
          </p:cNvSpPr>
          <p:nvPr/>
        </p:nvSpPr>
        <p:spPr bwMode="auto">
          <a:xfrm>
            <a:off x="3106738" y="1871663"/>
            <a:ext cx="114300" cy="60325"/>
          </a:xfrm>
          <a:custGeom>
            <a:avLst/>
            <a:gdLst>
              <a:gd name="T0" fmla="*/ 114300 w 102"/>
              <a:gd name="T1" fmla="*/ 14523 h 54"/>
              <a:gd name="T2" fmla="*/ 110938 w 102"/>
              <a:gd name="T3" fmla="*/ 0 h 54"/>
              <a:gd name="T4" fmla="*/ 72838 w 102"/>
              <a:gd name="T5" fmla="*/ 7820 h 54"/>
              <a:gd name="T6" fmla="*/ 42582 w 102"/>
              <a:gd name="T7" fmla="*/ 14523 h 54"/>
              <a:gd name="T8" fmla="*/ 38100 w 102"/>
              <a:gd name="T9" fmla="*/ 14523 h 54"/>
              <a:gd name="T10" fmla="*/ 23532 w 102"/>
              <a:gd name="T11" fmla="*/ 22343 h 54"/>
              <a:gd name="T12" fmla="*/ 23532 w 102"/>
              <a:gd name="T13" fmla="*/ 25694 h 54"/>
              <a:gd name="T14" fmla="*/ 11206 w 102"/>
              <a:gd name="T15" fmla="*/ 33514 h 54"/>
              <a:gd name="T16" fmla="*/ 11206 w 102"/>
              <a:gd name="T17" fmla="*/ 33514 h 54"/>
              <a:gd name="T18" fmla="*/ 4482 w 102"/>
              <a:gd name="T19" fmla="*/ 41334 h 54"/>
              <a:gd name="T20" fmla="*/ 0 w 102"/>
              <a:gd name="T21" fmla="*/ 44685 h 54"/>
              <a:gd name="T22" fmla="*/ 0 w 102"/>
              <a:gd name="T23" fmla="*/ 44685 h 54"/>
              <a:gd name="T24" fmla="*/ 0 w 102"/>
              <a:gd name="T25" fmla="*/ 60325 h 54"/>
              <a:gd name="T26" fmla="*/ 15688 w 102"/>
              <a:gd name="T27" fmla="*/ 60325 h 54"/>
              <a:gd name="T28" fmla="*/ 15688 w 102"/>
              <a:gd name="T29" fmla="*/ 49154 h 54"/>
              <a:gd name="T30" fmla="*/ 23532 w 102"/>
              <a:gd name="T31" fmla="*/ 44685 h 54"/>
              <a:gd name="T32" fmla="*/ 23532 w 102"/>
              <a:gd name="T33" fmla="*/ 44685 h 54"/>
              <a:gd name="T34" fmla="*/ 30256 w 102"/>
              <a:gd name="T35" fmla="*/ 37982 h 54"/>
              <a:gd name="T36" fmla="*/ 30256 w 102"/>
              <a:gd name="T37" fmla="*/ 37982 h 54"/>
              <a:gd name="T38" fmla="*/ 45944 w 102"/>
              <a:gd name="T39" fmla="*/ 30163 h 54"/>
              <a:gd name="T40" fmla="*/ 45944 w 102"/>
              <a:gd name="T41" fmla="*/ 30163 h 54"/>
              <a:gd name="T42" fmla="*/ 76200 w 102"/>
              <a:gd name="T43" fmla="*/ 22343 h 54"/>
              <a:gd name="T44" fmla="*/ 114300 w 102"/>
              <a:gd name="T45" fmla="*/ 14523 h 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2"/>
              <a:gd name="T70" fmla="*/ 0 h 54"/>
              <a:gd name="T71" fmla="*/ 102 w 102"/>
              <a:gd name="T72" fmla="*/ 54 h 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2" h="54">
                <a:moveTo>
                  <a:pt x="102" y="13"/>
                </a:moveTo>
                <a:lnTo>
                  <a:pt x="99" y="0"/>
                </a:lnTo>
                <a:lnTo>
                  <a:pt x="65" y="7"/>
                </a:lnTo>
                <a:lnTo>
                  <a:pt x="38" y="13"/>
                </a:lnTo>
                <a:lnTo>
                  <a:pt x="34" y="13"/>
                </a:lnTo>
                <a:lnTo>
                  <a:pt x="21" y="20"/>
                </a:lnTo>
                <a:lnTo>
                  <a:pt x="21" y="23"/>
                </a:lnTo>
                <a:lnTo>
                  <a:pt x="10" y="30"/>
                </a:lnTo>
                <a:lnTo>
                  <a:pt x="4" y="37"/>
                </a:lnTo>
                <a:lnTo>
                  <a:pt x="0" y="40"/>
                </a:lnTo>
                <a:lnTo>
                  <a:pt x="0" y="54"/>
                </a:lnTo>
                <a:lnTo>
                  <a:pt x="14" y="54"/>
                </a:lnTo>
                <a:lnTo>
                  <a:pt x="14" y="44"/>
                </a:lnTo>
                <a:lnTo>
                  <a:pt x="21" y="40"/>
                </a:lnTo>
                <a:lnTo>
                  <a:pt x="27" y="34"/>
                </a:lnTo>
                <a:lnTo>
                  <a:pt x="41" y="27"/>
                </a:lnTo>
                <a:lnTo>
                  <a:pt x="68" y="20"/>
                </a:lnTo>
                <a:lnTo>
                  <a:pt x="102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16" name="Freeform 50"/>
          <p:cNvSpPr>
            <a:spLocks/>
          </p:cNvSpPr>
          <p:nvPr/>
        </p:nvSpPr>
        <p:spPr bwMode="auto">
          <a:xfrm>
            <a:off x="3106738" y="1931988"/>
            <a:ext cx="114300" cy="65087"/>
          </a:xfrm>
          <a:custGeom>
            <a:avLst/>
            <a:gdLst>
              <a:gd name="T0" fmla="*/ 110938 w 102"/>
              <a:gd name="T1" fmla="*/ 65087 h 57"/>
              <a:gd name="T2" fmla="*/ 114300 w 102"/>
              <a:gd name="T3" fmla="*/ 50243 h 57"/>
              <a:gd name="T4" fmla="*/ 76200 w 102"/>
              <a:gd name="T5" fmla="*/ 42249 h 57"/>
              <a:gd name="T6" fmla="*/ 45944 w 102"/>
              <a:gd name="T7" fmla="*/ 34256 h 57"/>
              <a:gd name="T8" fmla="*/ 45944 w 102"/>
              <a:gd name="T9" fmla="*/ 34256 h 57"/>
              <a:gd name="T10" fmla="*/ 30256 w 102"/>
              <a:gd name="T11" fmla="*/ 27405 h 57"/>
              <a:gd name="T12" fmla="*/ 30256 w 102"/>
              <a:gd name="T13" fmla="*/ 27405 h 57"/>
              <a:gd name="T14" fmla="*/ 23532 w 102"/>
              <a:gd name="T15" fmla="*/ 11419 h 57"/>
              <a:gd name="T16" fmla="*/ 23532 w 102"/>
              <a:gd name="T17" fmla="*/ 11419 h 57"/>
              <a:gd name="T18" fmla="*/ 15688 w 102"/>
              <a:gd name="T19" fmla="*/ 3426 h 57"/>
              <a:gd name="T20" fmla="*/ 15688 w 102"/>
              <a:gd name="T21" fmla="*/ 0 h 57"/>
              <a:gd name="T22" fmla="*/ 0 w 102"/>
              <a:gd name="T23" fmla="*/ 0 h 57"/>
              <a:gd name="T24" fmla="*/ 0 w 102"/>
              <a:gd name="T25" fmla="*/ 7993 h 57"/>
              <a:gd name="T26" fmla="*/ 0 w 102"/>
              <a:gd name="T27" fmla="*/ 11419 h 57"/>
              <a:gd name="T28" fmla="*/ 4482 w 102"/>
              <a:gd name="T29" fmla="*/ 14844 h 57"/>
              <a:gd name="T30" fmla="*/ 11206 w 102"/>
              <a:gd name="T31" fmla="*/ 22838 h 57"/>
              <a:gd name="T32" fmla="*/ 11206 w 102"/>
              <a:gd name="T33" fmla="*/ 22838 h 57"/>
              <a:gd name="T34" fmla="*/ 23532 w 102"/>
              <a:gd name="T35" fmla="*/ 38824 h 57"/>
              <a:gd name="T36" fmla="*/ 23532 w 102"/>
              <a:gd name="T37" fmla="*/ 42249 h 57"/>
              <a:gd name="T38" fmla="*/ 23532 w 102"/>
              <a:gd name="T39" fmla="*/ 42249 h 57"/>
              <a:gd name="T40" fmla="*/ 38100 w 102"/>
              <a:gd name="T41" fmla="*/ 50243 h 57"/>
              <a:gd name="T42" fmla="*/ 42582 w 102"/>
              <a:gd name="T43" fmla="*/ 50243 h 57"/>
              <a:gd name="T44" fmla="*/ 72838 w 102"/>
              <a:gd name="T45" fmla="*/ 58236 h 57"/>
              <a:gd name="T46" fmla="*/ 110938 w 102"/>
              <a:gd name="T47" fmla="*/ 65087 h 5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2"/>
              <a:gd name="T73" fmla="*/ 0 h 57"/>
              <a:gd name="T74" fmla="*/ 102 w 102"/>
              <a:gd name="T75" fmla="*/ 57 h 5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2" h="57">
                <a:moveTo>
                  <a:pt x="99" y="57"/>
                </a:moveTo>
                <a:lnTo>
                  <a:pt x="102" y="44"/>
                </a:lnTo>
                <a:lnTo>
                  <a:pt x="68" y="37"/>
                </a:lnTo>
                <a:lnTo>
                  <a:pt x="41" y="30"/>
                </a:lnTo>
                <a:lnTo>
                  <a:pt x="27" y="24"/>
                </a:lnTo>
                <a:lnTo>
                  <a:pt x="21" y="10"/>
                </a:lnTo>
                <a:lnTo>
                  <a:pt x="14" y="3"/>
                </a:lnTo>
                <a:lnTo>
                  <a:pt x="14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4" y="13"/>
                </a:lnTo>
                <a:lnTo>
                  <a:pt x="10" y="20"/>
                </a:lnTo>
                <a:lnTo>
                  <a:pt x="21" y="34"/>
                </a:lnTo>
                <a:lnTo>
                  <a:pt x="21" y="37"/>
                </a:lnTo>
                <a:lnTo>
                  <a:pt x="34" y="44"/>
                </a:lnTo>
                <a:lnTo>
                  <a:pt x="38" y="44"/>
                </a:lnTo>
                <a:lnTo>
                  <a:pt x="65" y="51"/>
                </a:lnTo>
                <a:lnTo>
                  <a:pt x="9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17" name="Freeform 51"/>
          <p:cNvSpPr>
            <a:spLocks/>
          </p:cNvSpPr>
          <p:nvPr/>
        </p:nvSpPr>
        <p:spPr bwMode="auto">
          <a:xfrm>
            <a:off x="3106738" y="1982788"/>
            <a:ext cx="111125" cy="52387"/>
          </a:xfrm>
          <a:custGeom>
            <a:avLst/>
            <a:gdLst>
              <a:gd name="T0" fmla="*/ 111125 w 99"/>
              <a:gd name="T1" fmla="*/ 14490 h 47"/>
              <a:gd name="T2" fmla="*/ 111125 w 99"/>
              <a:gd name="T3" fmla="*/ 0 h 47"/>
              <a:gd name="T4" fmla="*/ 72961 w 99"/>
              <a:gd name="T5" fmla="*/ 0 h 47"/>
              <a:gd name="T6" fmla="*/ 72961 w 99"/>
              <a:gd name="T7" fmla="*/ 0 h 47"/>
              <a:gd name="T8" fmla="*/ 68471 w 99"/>
              <a:gd name="T9" fmla="*/ 0 h 47"/>
              <a:gd name="T10" fmla="*/ 38164 w 99"/>
              <a:gd name="T11" fmla="*/ 14490 h 47"/>
              <a:gd name="T12" fmla="*/ 23572 w 99"/>
              <a:gd name="T13" fmla="*/ 22292 h 47"/>
              <a:gd name="T14" fmla="*/ 23572 w 99"/>
              <a:gd name="T15" fmla="*/ 26751 h 47"/>
              <a:gd name="T16" fmla="*/ 11225 w 99"/>
              <a:gd name="T17" fmla="*/ 33439 h 47"/>
              <a:gd name="T18" fmla="*/ 11225 w 99"/>
              <a:gd name="T19" fmla="*/ 33439 h 47"/>
              <a:gd name="T20" fmla="*/ 4490 w 99"/>
              <a:gd name="T21" fmla="*/ 41241 h 47"/>
              <a:gd name="T22" fmla="*/ 0 w 99"/>
              <a:gd name="T23" fmla="*/ 45699 h 47"/>
              <a:gd name="T24" fmla="*/ 0 w 99"/>
              <a:gd name="T25" fmla="*/ 45699 h 47"/>
              <a:gd name="T26" fmla="*/ 0 w 99"/>
              <a:gd name="T27" fmla="*/ 52387 h 47"/>
              <a:gd name="T28" fmla="*/ 15715 w 99"/>
              <a:gd name="T29" fmla="*/ 52387 h 47"/>
              <a:gd name="T30" fmla="*/ 15715 w 99"/>
              <a:gd name="T31" fmla="*/ 49043 h 47"/>
              <a:gd name="T32" fmla="*/ 23572 w 99"/>
              <a:gd name="T33" fmla="*/ 45699 h 47"/>
              <a:gd name="T34" fmla="*/ 23572 w 99"/>
              <a:gd name="T35" fmla="*/ 45699 h 47"/>
              <a:gd name="T36" fmla="*/ 30307 w 99"/>
              <a:gd name="T37" fmla="*/ 37897 h 47"/>
              <a:gd name="T38" fmla="*/ 30307 w 99"/>
              <a:gd name="T39" fmla="*/ 37897 h 47"/>
              <a:gd name="T40" fmla="*/ 46021 w 99"/>
              <a:gd name="T41" fmla="*/ 30095 h 47"/>
              <a:gd name="T42" fmla="*/ 76328 w 99"/>
              <a:gd name="T43" fmla="*/ 14490 h 47"/>
              <a:gd name="T44" fmla="*/ 111125 w 99"/>
              <a:gd name="T45" fmla="*/ 14490 h 4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9"/>
              <a:gd name="T70" fmla="*/ 0 h 47"/>
              <a:gd name="T71" fmla="*/ 99 w 99"/>
              <a:gd name="T72" fmla="*/ 47 h 4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9" h="47">
                <a:moveTo>
                  <a:pt x="99" y="13"/>
                </a:moveTo>
                <a:lnTo>
                  <a:pt x="99" y="0"/>
                </a:lnTo>
                <a:lnTo>
                  <a:pt x="65" y="0"/>
                </a:lnTo>
                <a:lnTo>
                  <a:pt x="61" y="0"/>
                </a:lnTo>
                <a:lnTo>
                  <a:pt x="34" y="13"/>
                </a:lnTo>
                <a:lnTo>
                  <a:pt x="21" y="20"/>
                </a:lnTo>
                <a:lnTo>
                  <a:pt x="21" y="24"/>
                </a:lnTo>
                <a:lnTo>
                  <a:pt x="10" y="30"/>
                </a:lnTo>
                <a:lnTo>
                  <a:pt x="4" y="37"/>
                </a:lnTo>
                <a:lnTo>
                  <a:pt x="0" y="41"/>
                </a:lnTo>
                <a:lnTo>
                  <a:pt x="0" y="47"/>
                </a:lnTo>
                <a:lnTo>
                  <a:pt x="14" y="47"/>
                </a:lnTo>
                <a:lnTo>
                  <a:pt x="14" y="44"/>
                </a:lnTo>
                <a:lnTo>
                  <a:pt x="21" y="41"/>
                </a:lnTo>
                <a:lnTo>
                  <a:pt x="27" y="34"/>
                </a:lnTo>
                <a:lnTo>
                  <a:pt x="41" y="27"/>
                </a:lnTo>
                <a:lnTo>
                  <a:pt x="68" y="13"/>
                </a:lnTo>
                <a:lnTo>
                  <a:pt x="99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18" name="Freeform 52"/>
          <p:cNvSpPr>
            <a:spLocks/>
          </p:cNvSpPr>
          <p:nvPr/>
        </p:nvSpPr>
        <p:spPr bwMode="auto">
          <a:xfrm>
            <a:off x="3106738" y="2035175"/>
            <a:ext cx="114300" cy="65088"/>
          </a:xfrm>
          <a:custGeom>
            <a:avLst/>
            <a:gdLst>
              <a:gd name="T0" fmla="*/ 110938 w 102"/>
              <a:gd name="T1" fmla="*/ 65088 h 58"/>
              <a:gd name="T2" fmla="*/ 114300 w 102"/>
              <a:gd name="T3" fmla="*/ 49377 h 58"/>
              <a:gd name="T4" fmla="*/ 76200 w 102"/>
              <a:gd name="T5" fmla="*/ 38155 h 58"/>
              <a:gd name="T6" fmla="*/ 72838 w 102"/>
              <a:gd name="T7" fmla="*/ 38155 h 58"/>
              <a:gd name="T8" fmla="*/ 45944 w 102"/>
              <a:gd name="T9" fmla="*/ 34788 h 58"/>
              <a:gd name="T10" fmla="*/ 45944 w 102"/>
              <a:gd name="T11" fmla="*/ 34788 h 58"/>
              <a:gd name="T12" fmla="*/ 30256 w 102"/>
              <a:gd name="T13" fmla="*/ 26933 h 58"/>
              <a:gd name="T14" fmla="*/ 23532 w 102"/>
              <a:gd name="T15" fmla="*/ 19078 h 58"/>
              <a:gd name="T16" fmla="*/ 15688 w 102"/>
              <a:gd name="T17" fmla="*/ 12344 h 58"/>
              <a:gd name="T18" fmla="*/ 15688 w 102"/>
              <a:gd name="T19" fmla="*/ 0 h 58"/>
              <a:gd name="T20" fmla="*/ 0 w 102"/>
              <a:gd name="T21" fmla="*/ 0 h 58"/>
              <a:gd name="T22" fmla="*/ 0 w 102"/>
              <a:gd name="T23" fmla="*/ 15711 h 58"/>
              <a:gd name="T24" fmla="*/ 0 w 102"/>
              <a:gd name="T25" fmla="*/ 19078 h 58"/>
              <a:gd name="T26" fmla="*/ 4482 w 102"/>
              <a:gd name="T27" fmla="*/ 23566 h 58"/>
              <a:gd name="T28" fmla="*/ 11206 w 102"/>
              <a:gd name="T29" fmla="*/ 30300 h 58"/>
              <a:gd name="T30" fmla="*/ 23532 w 102"/>
              <a:gd name="T31" fmla="*/ 42644 h 58"/>
              <a:gd name="T32" fmla="*/ 23532 w 102"/>
              <a:gd name="T33" fmla="*/ 42644 h 58"/>
              <a:gd name="T34" fmla="*/ 38100 w 102"/>
              <a:gd name="T35" fmla="*/ 49377 h 58"/>
              <a:gd name="T36" fmla="*/ 42582 w 102"/>
              <a:gd name="T37" fmla="*/ 49377 h 58"/>
              <a:gd name="T38" fmla="*/ 72838 w 102"/>
              <a:gd name="T39" fmla="*/ 53866 h 58"/>
              <a:gd name="T40" fmla="*/ 72838 w 102"/>
              <a:gd name="T41" fmla="*/ 53866 h 58"/>
              <a:gd name="T42" fmla="*/ 110938 w 102"/>
              <a:gd name="T43" fmla="*/ 65088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2"/>
              <a:gd name="T67" fmla="*/ 0 h 58"/>
              <a:gd name="T68" fmla="*/ 102 w 102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2" h="58">
                <a:moveTo>
                  <a:pt x="99" y="58"/>
                </a:moveTo>
                <a:lnTo>
                  <a:pt x="102" y="44"/>
                </a:lnTo>
                <a:lnTo>
                  <a:pt x="68" y="34"/>
                </a:lnTo>
                <a:lnTo>
                  <a:pt x="65" y="34"/>
                </a:lnTo>
                <a:lnTo>
                  <a:pt x="41" y="31"/>
                </a:lnTo>
                <a:lnTo>
                  <a:pt x="27" y="24"/>
                </a:lnTo>
                <a:lnTo>
                  <a:pt x="21" y="17"/>
                </a:lnTo>
                <a:lnTo>
                  <a:pt x="14" y="11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lnTo>
                  <a:pt x="0" y="17"/>
                </a:lnTo>
                <a:lnTo>
                  <a:pt x="4" y="21"/>
                </a:lnTo>
                <a:lnTo>
                  <a:pt x="10" y="27"/>
                </a:lnTo>
                <a:lnTo>
                  <a:pt x="21" y="38"/>
                </a:lnTo>
                <a:lnTo>
                  <a:pt x="34" y="44"/>
                </a:lnTo>
                <a:lnTo>
                  <a:pt x="38" y="44"/>
                </a:lnTo>
                <a:lnTo>
                  <a:pt x="65" y="48"/>
                </a:lnTo>
                <a:lnTo>
                  <a:pt x="99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19" name="Freeform 53"/>
          <p:cNvSpPr>
            <a:spLocks/>
          </p:cNvSpPr>
          <p:nvPr/>
        </p:nvSpPr>
        <p:spPr bwMode="auto">
          <a:xfrm>
            <a:off x="3201988" y="2762250"/>
            <a:ext cx="19050" cy="539750"/>
          </a:xfrm>
          <a:custGeom>
            <a:avLst/>
            <a:gdLst>
              <a:gd name="T0" fmla="*/ 15688 w 17"/>
              <a:gd name="T1" fmla="*/ 0 h 477"/>
              <a:gd name="T2" fmla="*/ 0 w 17"/>
              <a:gd name="T3" fmla="*/ 0 h 477"/>
              <a:gd name="T4" fmla="*/ 3362 w 17"/>
              <a:gd name="T5" fmla="*/ 539750 h 477"/>
              <a:gd name="T6" fmla="*/ 19050 w 17"/>
              <a:gd name="T7" fmla="*/ 539750 h 477"/>
              <a:gd name="T8" fmla="*/ 15688 w 17"/>
              <a:gd name="T9" fmla="*/ 0 h 4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77"/>
              <a:gd name="T17" fmla="*/ 17 w 17"/>
              <a:gd name="T18" fmla="*/ 477 h 4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77">
                <a:moveTo>
                  <a:pt x="14" y="0"/>
                </a:moveTo>
                <a:lnTo>
                  <a:pt x="0" y="0"/>
                </a:lnTo>
                <a:lnTo>
                  <a:pt x="3" y="477"/>
                </a:lnTo>
                <a:lnTo>
                  <a:pt x="17" y="477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20" name="Freeform 54"/>
          <p:cNvSpPr>
            <a:spLocks/>
          </p:cNvSpPr>
          <p:nvPr/>
        </p:nvSpPr>
        <p:spPr bwMode="auto">
          <a:xfrm>
            <a:off x="3201988" y="2092325"/>
            <a:ext cx="23812" cy="596900"/>
          </a:xfrm>
          <a:custGeom>
            <a:avLst/>
            <a:gdLst>
              <a:gd name="T0" fmla="*/ 0 w 20"/>
              <a:gd name="T1" fmla="*/ 596900 h 528"/>
              <a:gd name="T2" fmla="*/ 16668 w 20"/>
              <a:gd name="T3" fmla="*/ 596900 h 528"/>
              <a:gd name="T4" fmla="*/ 23812 w 20"/>
              <a:gd name="T5" fmla="*/ 0 h 528"/>
              <a:gd name="T6" fmla="*/ 8334 w 20"/>
              <a:gd name="T7" fmla="*/ 0 h 528"/>
              <a:gd name="T8" fmla="*/ 0 w 20"/>
              <a:gd name="T9" fmla="*/ 59690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528"/>
              <a:gd name="T17" fmla="*/ 20 w 2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528">
                <a:moveTo>
                  <a:pt x="0" y="528"/>
                </a:moveTo>
                <a:lnTo>
                  <a:pt x="14" y="528"/>
                </a:lnTo>
                <a:lnTo>
                  <a:pt x="20" y="0"/>
                </a:lnTo>
                <a:lnTo>
                  <a:pt x="7" y="0"/>
                </a:lnTo>
                <a:lnTo>
                  <a:pt x="0" y="5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21" name="Rectangle 55"/>
          <p:cNvSpPr>
            <a:spLocks noChangeArrowheads="1"/>
          </p:cNvSpPr>
          <p:nvPr/>
        </p:nvSpPr>
        <p:spPr bwMode="auto">
          <a:xfrm>
            <a:off x="3209925" y="1041400"/>
            <a:ext cx="15875" cy="504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22" name="Rectangle 56"/>
          <p:cNvSpPr>
            <a:spLocks noChangeArrowheads="1"/>
          </p:cNvSpPr>
          <p:nvPr/>
        </p:nvSpPr>
        <p:spPr bwMode="auto">
          <a:xfrm>
            <a:off x="2962275" y="2606675"/>
            <a:ext cx="428625" cy="236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23" name="Rectangle 57"/>
          <p:cNvSpPr>
            <a:spLocks noChangeArrowheads="1"/>
          </p:cNvSpPr>
          <p:nvPr/>
        </p:nvSpPr>
        <p:spPr bwMode="auto">
          <a:xfrm>
            <a:off x="3063875" y="2778125"/>
            <a:ext cx="287338" cy="61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24" name="Rectangle 58"/>
          <p:cNvSpPr>
            <a:spLocks noChangeArrowheads="1"/>
          </p:cNvSpPr>
          <p:nvPr/>
        </p:nvSpPr>
        <p:spPr bwMode="auto">
          <a:xfrm>
            <a:off x="3063875" y="2609850"/>
            <a:ext cx="287338" cy="650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25" name="Freeform 59"/>
          <p:cNvSpPr>
            <a:spLocks/>
          </p:cNvSpPr>
          <p:nvPr/>
        </p:nvSpPr>
        <p:spPr bwMode="auto">
          <a:xfrm>
            <a:off x="3697288" y="1049338"/>
            <a:ext cx="19050" cy="1639887"/>
          </a:xfrm>
          <a:custGeom>
            <a:avLst/>
            <a:gdLst>
              <a:gd name="T0" fmla="*/ 0 w 17"/>
              <a:gd name="T1" fmla="*/ 1639887 h 1452"/>
              <a:gd name="T2" fmla="*/ 15688 w 17"/>
              <a:gd name="T3" fmla="*/ 1639887 h 1452"/>
              <a:gd name="T4" fmla="*/ 19050 w 17"/>
              <a:gd name="T5" fmla="*/ 0 h 1452"/>
              <a:gd name="T6" fmla="*/ 3362 w 17"/>
              <a:gd name="T7" fmla="*/ 0 h 1452"/>
              <a:gd name="T8" fmla="*/ 0 w 17"/>
              <a:gd name="T9" fmla="*/ 1639887 h 1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452"/>
              <a:gd name="T17" fmla="*/ 17 w 17"/>
              <a:gd name="T18" fmla="*/ 1452 h 14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452">
                <a:moveTo>
                  <a:pt x="0" y="1452"/>
                </a:moveTo>
                <a:lnTo>
                  <a:pt x="14" y="1452"/>
                </a:lnTo>
                <a:lnTo>
                  <a:pt x="17" y="0"/>
                </a:lnTo>
                <a:lnTo>
                  <a:pt x="3" y="0"/>
                </a:lnTo>
                <a:lnTo>
                  <a:pt x="0" y="14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26" name="Freeform 60"/>
          <p:cNvSpPr>
            <a:spLocks/>
          </p:cNvSpPr>
          <p:nvPr/>
        </p:nvSpPr>
        <p:spPr bwMode="auto">
          <a:xfrm>
            <a:off x="3697288" y="2762250"/>
            <a:ext cx="19050" cy="539750"/>
          </a:xfrm>
          <a:custGeom>
            <a:avLst/>
            <a:gdLst>
              <a:gd name="T0" fmla="*/ 15688 w 17"/>
              <a:gd name="T1" fmla="*/ 0 h 477"/>
              <a:gd name="T2" fmla="*/ 0 w 17"/>
              <a:gd name="T3" fmla="*/ 0 h 477"/>
              <a:gd name="T4" fmla="*/ 3362 w 17"/>
              <a:gd name="T5" fmla="*/ 539750 h 477"/>
              <a:gd name="T6" fmla="*/ 19050 w 17"/>
              <a:gd name="T7" fmla="*/ 539750 h 477"/>
              <a:gd name="T8" fmla="*/ 15688 w 17"/>
              <a:gd name="T9" fmla="*/ 0 h 4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77"/>
              <a:gd name="T17" fmla="*/ 17 w 17"/>
              <a:gd name="T18" fmla="*/ 477 h 4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77">
                <a:moveTo>
                  <a:pt x="14" y="0"/>
                </a:moveTo>
                <a:lnTo>
                  <a:pt x="0" y="0"/>
                </a:lnTo>
                <a:lnTo>
                  <a:pt x="3" y="477"/>
                </a:lnTo>
                <a:lnTo>
                  <a:pt x="17" y="477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27" name="Rectangle 61"/>
          <p:cNvSpPr>
            <a:spLocks noChangeArrowheads="1"/>
          </p:cNvSpPr>
          <p:nvPr/>
        </p:nvSpPr>
        <p:spPr bwMode="auto">
          <a:xfrm>
            <a:off x="3462338" y="2590800"/>
            <a:ext cx="430212" cy="233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28" name="Rectangle 62"/>
          <p:cNvSpPr>
            <a:spLocks noChangeArrowheads="1"/>
          </p:cNvSpPr>
          <p:nvPr/>
        </p:nvSpPr>
        <p:spPr bwMode="auto">
          <a:xfrm>
            <a:off x="3567113" y="2762250"/>
            <a:ext cx="287337" cy="61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29" name="Rectangle 63"/>
          <p:cNvSpPr>
            <a:spLocks noChangeArrowheads="1"/>
          </p:cNvSpPr>
          <p:nvPr/>
        </p:nvSpPr>
        <p:spPr bwMode="auto">
          <a:xfrm>
            <a:off x="3567113" y="2593975"/>
            <a:ext cx="287337" cy="61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30" name="Rectangle 64"/>
          <p:cNvSpPr>
            <a:spLocks noChangeArrowheads="1"/>
          </p:cNvSpPr>
          <p:nvPr/>
        </p:nvSpPr>
        <p:spPr bwMode="auto">
          <a:xfrm>
            <a:off x="3619500" y="1549400"/>
            <a:ext cx="187325" cy="681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31" name="Rectangle 65"/>
          <p:cNvSpPr>
            <a:spLocks noChangeArrowheads="1"/>
          </p:cNvSpPr>
          <p:nvPr/>
        </p:nvSpPr>
        <p:spPr bwMode="auto">
          <a:xfrm>
            <a:off x="3614738" y="1543050"/>
            <a:ext cx="198437" cy="6937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32" name="Rectangle 66"/>
          <p:cNvSpPr>
            <a:spLocks noChangeArrowheads="1"/>
          </p:cNvSpPr>
          <p:nvPr/>
        </p:nvSpPr>
        <p:spPr bwMode="auto">
          <a:xfrm>
            <a:off x="3589338" y="844550"/>
            <a:ext cx="2063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fr-FR"/>
          </a:p>
        </p:txBody>
      </p:sp>
      <p:sp>
        <p:nvSpPr>
          <p:cNvPr id="58433" name="Rectangle 67"/>
          <p:cNvSpPr>
            <a:spLocks noChangeArrowheads="1"/>
          </p:cNvSpPr>
          <p:nvPr/>
        </p:nvSpPr>
        <p:spPr bwMode="auto">
          <a:xfrm>
            <a:off x="1517650" y="3362325"/>
            <a:ext cx="5603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Rails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Schienen</a:t>
            </a:r>
            <a:endParaRPr lang="fr-FR" sz="1200">
              <a:latin typeface="Times New Roman" pitchFamily="18" charset="0"/>
            </a:endParaRPr>
          </a:p>
        </p:txBody>
      </p:sp>
      <p:sp>
        <p:nvSpPr>
          <p:cNvPr id="58434" name="Rectangle 68"/>
          <p:cNvSpPr>
            <a:spLocks noChangeArrowheads="1"/>
          </p:cNvSpPr>
          <p:nvPr/>
        </p:nvSpPr>
        <p:spPr bwMode="auto">
          <a:xfrm>
            <a:off x="1187450" y="3860800"/>
            <a:ext cx="1123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A Schéma de base</a:t>
            </a:r>
          </a:p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 Basis-Schaltung</a:t>
            </a:r>
            <a:endParaRPr lang="fr-FR" sz="1200">
              <a:latin typeface="Times New Roman" pitchFamily="18" charset="0"/>
            </a:endParaRPr>
          </a:p>
        </p:txBody>
      </p:sp>
      <p:sp>
        <p:nvSpPr>
          <p:cNvPr id="58435" name="Rectangle 69"/>
          <p:cNvSpPr>
            <a:spLocks noChangeArrowheads="1"/>
          </p:cNvSpPr>
          <p:nvPr/>
        </p:nvSpPr>
        <p:spPr bwMode="auto">
          <a:xfrm>
            <a:off x="1154113" y="1041400"/>
            <a:ext cx="1120775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36" name="Freeform 70"/>
          <p:cNvSpPr>
            <a:spLocks/>
          </p:cNvSpPr>
          <p:nvPr/>
        </p:nvSpPr>
        <p:spPr bwMode="auto">
          <a:xfrm>
            <a:off x="1154113" y="3290888"/>
            <a:ext cx="1120775" cy="19050"/>
          </a:xfrm>
          <a:custGeom>
            <a:avLst/>
            <a:gdLst>
              <a:gd name="T0" fmla="*/ 0 w 992"/>
              <a:gd name="T1" fmla="*/ 0 h 17"/>
              <a:gd name="T2" fmla="*/ 0 w 992"/>
              <a:gd name="T3" fmla="*/ 15688 h 17"/>
              <a:gd name="T4" fmla="*/ 1120775 w 992"/>
              <a:gd name="T5" fmla="*/ 19050 h 17"/>
              <a:gd name="T6" fmla="*/ 1120775 w 992"/>
              <a:gd name="T7" fmla="*/ 4482 h 17"/>
              <a:gd name="T8" fmla="*/ 0 w 99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2"/>
              <a:gd name="T16" fmla="*/ 0 h 17"/>
              <a:gd name="T17" fmla="*/ 992 w 99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2" h="17">
                <a:moveTo>
                  <a:pt x="0" y="0"/>
                </a:moveTo>
                <a:lnTo>
                  <a:pt x="0" y="14"/>
                </a:lnTo>
                <a:lnTo>
                  <a:pt x="992" y="17"/>
                </a:lnTo>
                <a:lnTo>
                  <a:pt x="99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37" name="Freeform 71"/>
          <p:cNvSpPr>
            <a:spLocks/>
          </p:cNvSpPr>
          <p:nvPr/>
        </p:nvSpPr>
        <p:spPr bwMode="auto">
          <a:xfrm>
            <a:off x="1463675" y="1049338"/>
            <a:ext cx="19050" cy="2227262"/>
          </a:xfrm>
          <a:custGeom>
            <a:avLst/>
            <a:gdLst>
              <a:gd name="T0" fmla="*/ 0 w 17"/>
              <a:gd name="T1" fmla="*/ 2227262 h 1971"/>
              <a:gd name="T2" fmla="*/ 15688 w 17"/>
              <a:gd name="T3" fmla="*/ 2227262 h 1971"/>
              <a:gd name="T4" fmla="*/ 19050 w 17"/>
              <a:gd name="T5" fmla="*/ 0 h 1971"/>
              <a:gd name="T6" fmla="*/ 3362 w 17"/>
              <a:gd name="T7" fmla="*/ 0 h 1971"/>
              <a:gd name="T8" fmla="*/ 0 w 17"/>
              <a:gd name="T9" fmla="*/ 2227262 h 19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971"/>
              <a:gd name="T17" fmla="*/ 17 w 17"/>
              <a:gd name="T18" fmla="*/ 1971 h 19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971">
                <a:moveTo>
                  <a:pt x="0" y="1971"/>
                </a:moveTo>
                <a:lnTo>
                  <a:pt x="14" y="1971"/>
                </a:lnTo>
                <a:lnTo>
                  <a:pt x="17" y="0"/>
                </a:lnTo>
                <a:lnTo>
                  <a:pt x="3" y="0"/>
                </a:lnTo>
                <a:lnTo>
                  <a:pt x="0" y="19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38" name="Rectangle 72"/>
          <p:cNvSpPr>
            <a:spLocks noChangeArrowheads="1"/>
          </p:cNvSpPr>
          <p:nvPr/>
        </p:nvSpPr>
        <p:spPr bwMode="auto">
          <a:xfrm>
            <a:off x="1228725" y="2024063"/>
            <a:ext cx="425450" cy="236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39" name="Rectangle 73"/>
          <p:cNvSpPr>
            <a:spLocks noChangeArrowheads="1"/>
          </p:cNvSpPr>
          <p:nvPr/>
        </p:nvSpPr>
        <p:spPr bwMode="auto">
          <a:xfrm>
            <a:off x="1333500" y="2197100"/>
            <a:ext cx="282575" cy="63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40" name="Rectangle 74"/>
          <p:cNvSpPr>
            <a:spLocks noChangeArrowheads="1"/>
          </p:cNvSpPr>
          <p:nvPr/>
        </p:nvSpPr>
        <p:spPr bwMode="auto">
          <a:xfrm>
            <a:off x="1333500" y="2032000"/>
            <a:ext cx="282575" cy="60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41" name="Rectangle 75"/>
          <p:cNvSpPr>
            <a:spLocks noChangeArrowheads="1"/>
          </p:cNvSpPr>
          <p:nvPr/>
        </p:nvSpPr>
        <p:spPr bwMode="auto">
          <a:xfrm>
            <a:off x="1836738" y="2347913"/>
            <a:ext cx="330200" cy="3444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42" name="Freeform 76"/>
          <p:cNvSpPr>
            <a:spLocks/>
          </p:cNvSpPr>
          <p:nvPr/>
        </p:nvSpPr>
        <p:spPr bwMode="auto">
          <a:xfrm>
            <a:off x="1990725" y="2667000"/>
            <a:ext cx="20638" cy="628650"/>
          </a:xfrm>
          <a:custGeom>
            <a:avLst/>
            <a:gdLst>
              <a:gd name="T0" fmla="*/ 16996 w 17"/>
              <a:gd name="T1" fmla="*/ 0 h 556"/>
              <a:gd name="T2" fmla="*/ 0 w 17"/>
              <a:gd name="T3" fmla="*/ 0 h 556"/>
              <a:gd name="T4" fmla="*/ 4856 w 17"/>
              <a:gd name="T5" fmla="*/ 628650 h 556"/>
              <a:gd name="T6" fmla="*/ 20638 w 17"/>
              <a:gd name="T7" fmla="*/ 628650 h 556"/>
              <a:gd name="T8" fmla="*/ 16996 w 17"/>
              <a:gd name="T9" fmla="*/ 0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556"/>
              <a:gd name="T17" fmla="*/ 17 w 17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556">
                <a:moveTo>
                  <a:pt x="14" y="0"/>
                </a:moveTo>
                <a:lnTo>
                  <a:pt x="0" y="0"/>
                </a:lnTo>
                <a:lnTo>
                  <a:pt x="4" y="556"/>
                </a:lnTo>
                <a:lnTo>
                  <a:pt x="17" y="556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43" name="Freeform 77"/>
          <p:cNvSpPr>
            <a:spLocks/>
          </p:cNvSpPr>
          <p:nvPr/>
        </p:nvSpPr>
        <p:spPr bwMode="auto">
          <a:xfrm>
            <a:off x="1889125" y="1277938"/>
            <a:ext cx="114300" cy="65087"/>
          </a:xfrm>
          <a:custGeom>
            <a:avLst/>
            <a:gdLst>
              <a:gd name="T0" fmla="*/ 114300 w 102"/>
              <a:gd name="T1" fmla="*/ 14844 h 57"/>
              <a:gd name="T2" fmla="*/ 109818 w 102"/>
              <a:gd name="T3" fmla="*/ 0 h 57"/>
              <a:gd name="T4" fmla="*/ 71718 w 102"/>
              <a:gd name="T5" fmla="*/ 7993 h 57"/>
              <a:gd name="T6" fmla="*/ 41462 w 102"/>
              <a:gd name="T7" fmla="*/ 14844 h 57"/>
              <a:gd name="T8" fmla="*/ 38100 w 102"/>
              <a:gd name="T9" fmla="*/ 19412 h 57"/>
              <a:gd name="T10" fmla="*/ 22412 w 102"/>
              <a:gd name="T11" fmla="*/ 38824 h 57"/>
              <a:gd name="T12" fmla="*/ 15688 w 102"/>
              <a:gd name="T13" fmla="*/ 45675 h 57"/>
              <a:gd name="T14" fmla="*/ 7844 w 102"/>
              <a:gd name="T15" fmla="*/ 45675 h 57"/>
              <a:gd name="T16" fmla="*/ 3362 w 102"/>
              <a:gd name="T17" fmla="*/ 50243 h 57"/>
              <a:gd name="T18" fmla="*/ 0 w 102"/>
              <a:gd name="T19" fmla="*/ 53668 h 57"/>
              <a:gd name="T20" fmla="*/ 0 w 102"/>
              <a:gd name="T21" fmla="*/ 53668 h 57"/>
              <a:gd name="T22" fmla="*/ 0 w 102"/>
              <a:gd name="T23" fmla="*/ 65087 h 57"/>
              <a:gd name="T24" fmla="*/ 15688 w 102"/>
              <a:gd name="T25" fmla="*/ 65087 h 57"/>
              <a:gd name="T26" fmla="*/ 15688 w 102"/>
              <a:gd name="T27" fmla="*/ 61661 h 57"/>
              <a:gd name="T28" fmla="*/ 22412 w 102"/>
              <a:gd name="T29" fmla="*/ 58236 h 57"/>
              <a:gd name="T30" fmla="*/ 26894 w 102"/>
              <a:gd name="T31" fmla="*/ 58236 h 57"/>
              <a:gd name="T32" fmla="*/ 33618 w 102"/>
              <a:gd name="T33" fmla="*/ 50243 h 57"/>
              <a:gd name="T34" fmla="*/ 49306 w 102"/>
              <a:gd name="T35" fmla="*/ 30831 h 57"/>
              <a:gd name="T36" fmla="*/ 76200 w 102"/>
              <a:gd name="T37" fmla="*/ 22838 h 57"/>
              <a:gd name="T38" fmla="*/ 114300 w 102"/>
              <a:gd name="T39" fmla="*/ 14844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57"/>
              <a:gd name="T62" fmla="*/ 102 w 102"/>
              <a:gd name="T63" fmla="*/ 57 h 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57">
                <a:moveTo>
                  <a:pt x="102" y="13"/>
                </a:moveTo>
                <a:lnTo>
                  <a:pt x="98" y="0"/>
                </a:lnTo>
                <a:lnTo>
                  <a:pt x="64" y="7"/>
                </a:lnTo>
                <a:lnTo>
                  <a:pt x="37" y="13"/>
                </a:lnTo>
                <a:lnTo>
                  <a:pt x="34" y="17"/>
                </a:lnTo>
                <a:lnTo>
                  <a:pt x="20" y="34"/>
                </a:lnTo>
                <a:lnTo>
                  <a:pt x="14" y="40"/>
                </a:lnTo>
                <a:lnTo>
                  <a:pt x="7" y="40"/>
                </a:lnTo>
                <a:lnTo>
                  <a:pt x="3" y="44"/>
                </a:lnTo>
                <a:lnTo>
                  <a:pt x="0" y="47"/>
                </a:lnTo>
                <a:lnTo>
                  <a:pt x="0" y="57"/>
                </a:lnTo>
                <a:lnTo>
                  <a:pt x="14" y="57"/>
                </a:lnTo>
                <a:lnTo>
                  <a:pt x="14" y="54"/>
                </a:lnTo>
                <a:lnTo>
                  <a:pt x="20" y="51"/>
                </a:lnTo>
                <a:lnTo>
                  <a:pt x="24" y="51"/>
                </a:lnTo>
                <a:lnTo>
                  <a:pt x="30" y="44"/>
                </a:lnTo>
                <a:lnTo>
                  <a:pt x="44" y="27"/>
                </a:lnTo>
                <a:lnTo>
                  <a:pt x="68" y="20"/>
                </a:lnTo>
                <a:lnTo>
                  <a:pt x="102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44" name="Freeform 78"/>
          <p:cNvSpPr>
            <a:spLocks/>
          </p:cNvSpPr>
          <p:nvPr/>
        </p:nvSpPr>
        <p:spPr bwMode="auto">
          <a:xfrm>
            <a:off x="1889125" y="1343025"/>
            <a:ext cx="109538" cy="61913"/>
          </a:xfrm>
          <a:custGeom>
            <a:avLst/>
            <a:gdLst>
              <a:gd name="T0" fmla="*/ 109538 w 98"/>
              <a:gd name="T1" fmla="*/ 61913 h 55"/>
              <a:gd name="T2" fmla="*/ 109538 w 98"/>
              <a:gd name="T3" fmla="*/ 46153 h 55"/>
              <a:gd name="T4" fmla="*/ 76006 w 98"/>
              <a:gd name="T5" fmla="*/ 46153 h 55"/>
              <a:gd name="T6" fmla="*/ 45827 w 98"/>
              <a:gd name="T7" fmla="*/ 30394 h 55"/>
              <a:gd name="T8" fmla="*/ 30179 w 98"/>
              <a:gd name="T9" fmla="*/ 23640 h 55"/>
              <a:gd name="T10" fmla="*/ 26826 w 98"/>
              <a:gd name="T11" fmla="*/ 19137 h 55"/>
              <a:gd name="T12" fmla="*/ 22355 w 98"/>
              <a:gd name="T13" fmla="*/ 19137 h 55"/>
              <a:gd name="T14" fmla="*/ 15648 w 98"/>
              <a:gd name="T15" fmla="*/ 12383 h 55"/>
              <a:gd name="T16" fmla="*/ 15648 w 98"/>
              <a:gd name="T17" fmla="*/ 0 h 55"/>
              <a:gd name="T18" fmla="*/ 0 w 98"/>
              <a:gd name="T19" fmla="*/ 0 h 55"/>
              <a:gd name="T20" fmla="*/ 0 w 98"/>
              <a:gd name="T21" fmla="*/ 15760 h 55"/>
              <a:gd name="T22" fmla="*/ 0 w 98"/>
              <a:gd name="T23" fmla="*/ 19137 h 55"/>
              <a:gd name="T24" fmla="*/ 3353 w 98"/>
              <a:gd name="T25" fmla="*/ 23640 h 55"/>
              <a:gd name="T26" fmla="*/ 3353 w 98"/>
              <a:gd name="T27" fmla="*/ 23640 h 55"/>
              <a:gd name="T28" fmla="*/ 15648 w 98"/>
              <a:gd name="T29" fmla="*/ 30394 h 55"/>
              <a:gd name="T30" fmla="*/ 15648 w 98"/>
              <a:gd name="T31" fmla="*/ 30394 h 55"/>
              <a:gd name="T32" fmla="*/ 22355 w 98"/>
              <a:gd name="T33" fmla="*/ 38273 h 55"/>
              <a:gd name="T34" fmla="*/ 22355 w 98"/>
              <a:gd name="T35" fmla="*/ 38273 h 55"/>
              <a:gd name="T36" fmla="*/ 38003 w 98"/>
              <a:gd name="T37" fmla="*/ 46153 h 55"/>
              <a:gd name="T38" fmla="*/ 68182 w 98"/>
              <a:gd name="T39" fmla="*/ 61913 h 55"/>
              <a:gd name="T40" fmla="*/ 71535 w 98"/>
              <a:gd name="T41" fmla="*/ 61913 h 55"/>
              <a:gd name="T42" fmla="*/ 71535 w 98"/>
              <a:gd name="T43" fmla="*/ 61913 h 55"/>
              <a:gd name="T44" fmla="*/ 109538 w 98"/>
              <a:gd name="T45" fmla="*/ 61913 h 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"/>
              <a:gd name="T70" fmla="*/ 0 h 55"/>
              <a:gd name="T71" fmla="*/ 98 w 98"/>
              <a:gd name="T72" fmla="*/ 55 h 5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" h="55">
                <a:moveTo>
                  <a:pt x="98" y="55"/>
                </a:moveTo>
                <a:lnTo>
                  <a:pt x="98" y="41"/>
                </a:lnTo>
                <a:lnTo>
                  <a:pt x="68" y="41"/>
                </a:lnTo>
                <a:lnTo>
                  <a:pt x="41" y="27"/>
                </a:lnTo>
                <a:lnTo>
                  <a:pt x="27" y="21"/>
                </a:lnTo>
                <a:lnTo>
                  <a:pt x="24" y="17"/>
                </a:lnTo>
                <a:lnTo>
                  <a:pt x="20" y="17"/>
                </a:lnTo>
                <a:lnTo>
                  <a:pt x="14" y="11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lnTo>
                  <a:pt x="0" y="17"/>
                </a:lnTo>
                <a:lnTo>
                  <a:pt x="3" y="21"/>
                </a:lnTo>
                <a:lnTo>
                  <a:pt x="14" y="27"/>
                </a:lnTo>
                <a:lnTo>
                  <a:pt x="20" y="34"/>
                </a:lnTo>
                <a:lnTo>
                  <a:pt x="34" y="41"/>
                </a:lnTo>
                <a:lnTo>
                  <a:pt x="61" y="55"/>
                </a:lnTo>
                <a:lnTo>
                  <a:pt x="64" y="55"/>
                </a:lnTo>
                <a:lnTo>
                  <a:pt x="9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45" name="Freeform 79"/>
          <p:cNvSpPr>
            <a:spLocks/>
          </p:cNvSpPr>
          <p:nvPr/>
        </p:nvSpPr>
        <p:spPr bwMode="auto">
          <a:xfrm>
            <a:off x="1889125" y="1389063"/>
            <a:ext cx="114300" cy="60325"/>
          </a:xfrm>
          <a:custGeom>
            <a:avLst/>
            <a:gdLst>
              <a:gd name="T0" fmla="*/ 114300 w 102"/>
              <a:gd name="T1" fmla="*/ 15640 h 54"/>
              <a:gd name="T2" fmla="*/ 109818 w 102"/>
              <a:gd name="T3" fmla="*/ 0 h 54"/>
              <a:gd name="T4" fmla="*/ 71718 w 102"/>
              <a:gd name="T5" fmla="*/ 7820 h 54"/>
              <a:gd name="T6" fmla="*/ 41462 w 102"/>
              <a:gd name="T7" fmla="*/ 15640 h 54"/>
              <a:gd name="T8" fmla="*/ 38100 w 102"/>
              <a:gd name="T9" fmla="*/ 15640 h 54"/>
              <a:gd name="T10" fmla="*/ 22412 w 102"/>
              <a:gd name="T11" fmla="*/ 22343 h 54"/>
              <a:gd name="T12" fmla="*/ 22412 w 102"/>
              <a:gd name="T13" fmla="*/ 26811 h 54"/>
              <a:gd name="T14" fmla="*/ 15688 w 102"/>
              <a:gd name="T15" fmla="*/ 34631 h 54"/>
              <a:gd name="T16" fmla="*/ 3362 w 102"/>
              <a:gd name="T17" fmla="*/ 49154 h 54"/>
              <a:gd name="T18" fmla="*/ 0 w 102"/>
              <a:gd name="T19" fmla="*/ 52505 h 54"/>
              <a:gd name="T20" fmla="*/ 0 w 102"/>
              <a:gd name="T21" fmla="*/ 52505 h 54"/>
              <a:gd name="T22" fmla="*/ 0 w 102"/>
              <a:gd name="T23" fmla="*/ 60325 h 54"/>
              <a:gd name="T24" fmla="*/ 15688 w 102"/>
              <a:gd name="T25" fmla="*/ 60325 h 54"/>
              <a:gd name="T26" fmla="*/ 15688 w 102"/>
              <a:gd name="T27" fmla="*/ 56974 h 54"/>
              <a:gd name="T28" fmla="*/ 26894 w 102"/>
              <a:gd name="T29" fmla="*/ 45802 h 54"/>
              <a:gd name="T30" fmla="*/ 30256 w 102"/>
              <a:gd name="T31" fmla="*/ 37982 h 54"/>
              <a:gd name="T32" fmla="*/ 45944 w 102"/>
              <a:gd name="T33" fmla="*/ 30163 h 54"/>
              <a:gd name="T34" fmla="*/ 45944 w 102"/>
              <a:gd name="T35" fmla="*/ 30163 h 54"/>
              <a:gd name="T36" fmla="*/ 76200 w 102"/>
              <a:gd name="T37" fmla="*/ 22343 h 54"/>
              <a:gd name="T38" fmla="*/ 114300 w 102"/>
              <a:gd name="T39" fmla="*/ 15640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54"/>
              <a:gd name="T62" fmla="*/ 102 w 102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54">
                <a:moveTo>
                  <a:pt x="102" y="14"/>
                </a:moveTo>
                <a:lnTo>
                  <a:pt x="98" y="0"/>
                </a:lnTo>
                <a:lnTo>
                  <a:pt x="64" y="7"/>
                </a:lnTo>
                <a:lnTo>
                  <a:pt x="37" y="14"/>
                </a:lnTo>
                <a:lnTo>
                  <a:pt x="34" y="14"/>
                </a:lnTo>
                <a:lnTo>
                  <a:pt x="20" y="20"/>
                </a:lnTo>
                <a:lnTo>
                  <a:pt x="20" y="24"/>
                </a:lnTo>
                <a:lnTo>
                  <a:pt x="14" y="31"/>
                </a:lnTo>
                <a:lnTo>
                  <a:pt x="3" y="44"/>
                </a:lnTo>
                <a:lnTo>
                  <a:pt x="0" y="47"/>
                </a:lnTo>
                <a:lnTo>
                  <a:pt x="0" y="54"/>
                </a:lnTo>
                <a:lnTo>
                  <a:pt x="14" y="54"/>
                </a:lnTo>
                <a:lnTo>
                  <a:pt x="14" y="51"/>
                </a:lnTo>
                <a:lnTo>
                  <a:pt x="24" y="41"/>
                </a:lnTo>
                <a:lnTo>
                  <a:pt x="27" y="34"/>
                </a:lnTo>
                <a:lnTo>
                  <a:pt x="41" y="27"/>
                </a:lnTo>
                <a:lnTo>
                  <a:pt x="68" y="20"/>
                </a:lnTo>
                <a:lnTo>
                  <a:pt x="102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46" name="Freeform 80"/>
          <p:cNvSpPr>
            <a:spLocks/>
          </p:cNvSpPr>
          <p:nvPr/>
        </p:nvSpPr>
        <p:spPr bwMode="auto">
          <a:xfrm>
            <a:off x="1889125" y="1449388"/>
            <a:ext cx="114300" cy="66675"/>
          </a:xfrm>
          <a:custGeom>
            <a:avLst/>
            <a:gdLst>
              <a:gd name="T0" fmla="*/ 109818 w 102"/>
              <a:gd name="T1" fmla="*/ 66675 h 58"/>
              <a:gd name="T2" fmla="*/ 114300 w 102"/>
              <a:gd name="T3" fmla="*/ 50581 h 58"/>
              <a:gd name="T4" fmla="*/ 76200 w 102"/>
              <a:gd name="T5" fmla="*/ 42534 h 58"/>
              <a:gd name="T6" fmla="*/ 45944 w 102"/>
              <a:gd name="T7" fmla="*/ 35637 h 58"/>
              <a:gd name="T8" fmla="*/ 33618 w 102"/>
              <a:gd name="T9" fmla="*/ 27590 h 58"/>
              <a:gd name="T10" fmla="*/ 30256 w 102"/>
              <a:gd name="T11" fmla="*/ 24141 h 58"/>
              <a:gd name="T12" fmla="*/ 22412 w 102"/>
              <a:gd name="T13" fmla="*/ 19543 h 58"/>
              <a:gd name="T14" fmla="*/ 22412 w 102"/>
              <a:gd name="T15" fmla="*/ 19543 h 58"/>
              <a:gd name="T16" fmla="*/ 15688 w 102"/>
              <a:gd name="T17" fmla="*/ 8047 h 58"/>
              <a:gd name="T18" fmla="*/ 15688 w 102"/>
              <a:gd name="T19" fmla="*/ 0 h 58"/>
              <a:gd name="T20" fmla="*/ 0 w 102"/>
              <a:gd name="T21" fmla="*/ 0 h 58"/>
              <a:gd name="T22" fmla="*/ 0 w 102"/>
              <a:gd name="T23" fmla="*/ 8047 h 58"/>
              <a:gd name="T24" fmla="*/ 0 w 102"/>
              <a:gd name="T25" fmla="*/ 11496 h 58"/>
              <a:gd name="T26" fmla="*/ 3362 w 102"/>
              <a:gd name="T27" fmla="*/ 11496 h 58"/>
              <a:gd name="T28" fmla="*/ 15688 w 102"/>
              <a:gd name="T29" fmla="*/ 31038 h 58"/>
              <a:gd name="T30" fmla="*/ 15688 w 102"/>
              <a:gd name="T31" fmla="*/ 35637 h 58"/>
              <a:gd name="T32" fmla="*/ 15688 w 102"/>
              <a:gd name="T33" fmla="*/ 35637 h 58"/>
              <a:gd name="T34" fmla="*/ 22412 w 102"/>
              <a:gd name="T35" fmla="*/ 39085 h 58"/>
              <a:gd name="T36" fmla="*/ 22412 w 102"/>
              <a:gd name="T37" fmla="*/ 39085 h 58"/>
              <a:gd name="T38" fmla="*/ 38100 w 102"/>
              <a:gd name="T39" fmla="*/ 50581 h 58"/>
              <a:gd name="T40" fmla="*/ 41462 w 102"/>
              <a:gd name="T41" fmla="*/ 50581 h 58"/>
              <a:gd name="T42" fmla="*/ 71718 w 102"/>
              <a:gd name="T43" fmla="*/ 58628 h 58"/>
              <a:gd name="T44" fmla="*/ 109818 w 102"/>
              <a:gd name="T45" fmla="*/ 66675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2"/>
              <a:gd name="T70" fmla="*/ 0 h 58"/>
              <a:gd name="T71" fmla="*/ 102 w 102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2" h="58">
                <a:moveTo>
                  <a:pt x="98" y="58"/>
                </a:moveTo>
                <a:lnTo>
                  <a:pt x="102" y="44"/>
                </a:lnTo>
                <a:lnTo>
                  <a:pt x="68" y="37"/>
                </a:lnTo>
                <a:lnTo>
                  <a:pt x="41" y="31"/>
                </a:lnTo>
                <a:lnTo>
                  <a:pt x="30" y="24"/>
                </a:lnTo>
                <a:lnTo>
                  <a:pt x="27" y="21"/>
                </a:lnTo>
                <a:lnTo>
                  <a:pt x="20" y="17"/>
                </a:lnTo>
                <a:lnTo>
                  <a:pt x="14" y="7"/>
                </a:lnTo>
                <a:lnTo>
                  <a:pt x="14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3" y="10"/>
                </a:lnTo>
                <a:lnTo>
                  <a:pt x="14" y="27"/>
                </a:lnTo>
                <a:lnTo>
                  <a:pt x="14" y="31"/>
                </a:lnTo>
                <a:lnTo>
                  <a:pt x="20" y="34"/>
                </a:lnTo>
                <a:lnTo>
                  <a:pt x="34" y="44"/>
                </a:lnTo>
                <a:lnTo>
                  <a:pt x="37" y="44"/>
                </a:lnTo>
                <a:lnTo>
                  <a:pt x="64" y="51"/>
                </a:lnTo>
                <a:lnTo>
                  <a:pt x="98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47" name="Freeform 81"/>
          <p:cNvSpPr>
            <a:spLocks/>
          </p:cNvSpPr>
          <p:nvPr/>
        </p:nvSpPr>
        <p:spPr bwMode="auto">
          <a:xfrm>
            <a:off x="1889125" y="1508125"/>
            <a:ext cx="109538" cy="60325"/>
          </a:xfrm>
          <a:custGeom>
            <a:avLst/>
            <a:gdLst>
              <a:gd name="T0" fmla="*/ 109538 w 98"/>
              <a:gd name="T1" fmla="*/ 15640 h 54"/>
              <a:gd name="T2" fmla="*/ 109538 w 98"/>
              <a:gd name="T3" fmla="*/ 0 h 54"/>
              <a:gd name="T4" fmla="*/ 71535 w 98"/>
              <a:gd name="T5" fmla="*/ 0 h 54"/>
              <a:gd name="T6" fmla="*/ 71535 w 98"/>
              <a:gd name="T7" fmla="*/ 0 h 54"/>
              <a:gd name="T8" fmla="*/ 68182 w 98"/>
              <a:gd name="T9" fmla="*/ 0 h 54"/>
              <a:gd name="T10" fmla="*/ 38003 w 98"/>
              <a:gd name="T11" fmla="*/ 15640 h 54"/>
              <a:gd name="T12" fmla="*/ 22355 w 98"/>
              <a:gd name="T13" fmla="*/ 22343 h 54"/>
              <a:gd name="T14" fmla="*/ 22355 w 98"/>
              <a:gd name="T15" fmla="*/ 26811 h 54"/>
              <a:gd name="T16" fmla="*/ 15648 w 98"/>
              <a:gd name="T17" fmla="*/ 33514 h 54"/>
              <a:gd name="T18" fmla="*/ 15648 w 98"/>
              <a:gd name="T19" fmla="*/ 33514 h 54"/>
              <a:gd name="T20" fmla="*/ 3353 w 98"/>
              <a:gd name="T21" fmla="*/ 41334 h 54"/>
              <a:gd name="T22" fmla="*/ 3353 w 98"/>
              <a:gd name="T23" fmla="*/ 41334 h 54"/>
              <a:gd name="T24" fmla="*/ 0 w 98"/>
              <a:gd name="T25" fmla="*/ 45802 h 54"/>
              <a:gd name="T26" fmla="*/ 0 w 98"/>
              <a:gd name="T27" fmla="*/ 45802 h 54"/>
              <a:gd name="T28" fmla="*/ 0 w 98"/>
              <a:gd name="T29" fmla="*/ 60325 h 54"/>
              <a:gd name="T30" fmla="*/ 15648 w 98"/>
              <a:gd name="T31" fmla="*/ 60325 h 54"/>
              <a:gd name="T32" fmla="*/ 15648 w 98"/>
              <a:gd name="T33" fmla="*/ 49154 h 54"/>
              <a:gd name="T34" fmla="*/ 22355 w 98"/>
              <a:gd name="T35" fmla="*/ 45802 h 54"/>
              <a:gd name="T36" fmla="*/ 26826 w 98"/>
              <a:gd name="T37" fmla="*/ 45802 h 54"/>
              <a:gd name="T38" fmla="*/ 30179 w 98"/>
              <a:gd name="T39" fmla="*/ 37982 h 54"/>
              <a:gd name="T40" fmla="*/ 45827 w 98"/>
              <a:gd name="T41" fmla="*/ 30163 h 54"/>
              <a:gd name="T42" fmla="*/ 76006 w 98"/>
              <a:gd name="T43" fmla="*/ 15640 h 54"/>
              <a:gd name="T44" fmla="*/ 109538 w 98"/>
              <a:gd name="T45" fmla="*/ 15640 h 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"/>
              <a:gd name="T70" fmla="*/ 0 h 54"/>
              <a:gd name="T71" fmla="*/ 98 w 98"/>
              <a:gd name="T72" fmla="*/ 54 h 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" h="54">
                <a:moveTo>
                  <a:pt x="98" y="14"/>
                </a:moveTo>
                <a:lnTo>
                  <a:pt x="98" y="0"/>
                </a:lnTo>
                <a:lnTo>
                  <a:pt x="64" y="0"/>
                </a:lnTo>
                <a:lnTo>
                  <a:pt x="61" y="0"/>
                </a:lnTo>
                <a:lnTo>
                  <a:pt x="34" y="14"/>
                </a:lnTo>
                <a:lnTo>
                  <a:pt x="20" y="20"/>
                </a:lnTo>
                <a:lnTo>
                  <a:pt x="20" y="24"/>
                </a:lnTo>
                <a:lnTo>
                  <a:pt x="14" y="30"/>
                </a:lnTo>
                <a:lnTo>
                  <a:pt x="3" y="37"/>
                </a:lnTo>
                <a:lnTo>
                  <a:pt x="0" y="41"/>
                </a:lnTo>
                <a:lnTo>
                  <a:pt x="0" y="54"/>
                </a:lnTo>
                <a:lnTo>
                  <a:pt x="14" y="54"/>
                </a:lnTo>
                <a:lnTo>
                  <a:pt x="14" y="44"/>
                </a:lnTo>
                <a:lnTo>
                  <a:pt x="20" y="41"/>
                </a:lnTo>
                <a:lnTo>
                  <a:pt x="24" y="41"/>
                </a:lnTo>
                <a:lnTo>
                  <a:pt x="27" y="34"/>
                </a:lnTo>
                <a:lnTo>
                  <a:pt x="41" y="27"/>
                </a:lnTo>
                <a:lnTo>
                  <a:pt x="68" y="14"/>
                </a:lnTo>
                <a:lnTo>
                  <a:pt x="98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48" name="Freeform 82"/>
          <p:cNvSpPr>
            <a:spLocks/>
          </p:cNvSpPr>
          <p:nvPr/>
        </p:nvSpPr>
        <p:spPr bwMode="auto">
          <a:xfrm>
            <a:off x="1889125" y="1568450"/>
            <a:ext cx="114300" cy="57150"/>
          </a:xfrm>
          <a:custGeom>
            <a:avLst/>
            <a:gdLst>
              <a:gd name="T0" fmla="*/ 109818 w 102"/>
              <a:gd name="T1" fmla="*/ 57150 h 51"/>
              <a:gd name="T2" fmla="*/ 114300 w 102"/>
              <a:gd name="T3" fmla="*/ 41462 h 51"/>
              <a:gd name="T4" fmla="*/ 76200 w 102"/>
              <a:gd name="T5" fmla="*/ 30256 h 51"/>
              <a:gd name="T6" fmla="*/ 45944 w 102"/>
              <a:gd name="T7" fmla="*/ 23532 h 51"/>
              <a:gd name="T8" fmla="*/ 45944 w 102"/>
              <a:gd name="T9" fmla="*/ 23532 h 51"/>
              <a:gd name="T10" fmla="*/ 30256 w 102"/>
              <a:gd name="T11" fmla="*/ 15688 h 51"/>
              <a:gd name="T12" fmla="*/ 26894 w 102"/>
              <a:gd name="T13" fmla="*/ 11206 h 51"/>
              <a:gd name="T14" fmla="*/ 22412 w 102"/>
              <a:gd name="T15" fmla="*/ 11206 h 51"/>
              <a:gd name="T16" fmla="*/ 15688 w 102"/>
              <a:gd name="T17" fmla="*/ 4482 h 51"/>
              <a:gd name="T18" fmla="*/ 15688 w 102"/>
              <a:gd name="T19" fmla="*/ 0 h 51"/>
              <a:gd name="T20" fmla="*/ 0 w 102"/>
              <a:gd name="T21" fmla="*/ 0 h 51"/>
              <a:gd name="T22" fmla="*/ 0 w 102"/>
              <a:gd name="T23" fmla="*/ 7844 h 51"/>
              <a:gd name="T24" fmla="*/ 0 w 102"/>
              <a:gd name="T25" fmla="*/ 11206 h 51"/>
              <a:gd name="T26" fmla="*/ 3362 w 102"/>
              <a:gd name="T27" fmla="*/ 15688 h 51"/>
              <a:gd name="T28" fmla="*/ 3362 w 102"/>
              <a:gd name="T29" fmla="*/ 15688 h 51"/>
              <a:gd name="T30" fmla="*/ 15688 w 102"/>
              <a:gd name="T31" fmla="*/ 23532 h 51"/>
              <a:gd name="T32" fmla="*/ 15688 w 102"/>
              <a:gd name="T33" fmla="*/ 23532 h 51"/>
              <a:gd name="T34" fmla="*/ 22412 w 102"/>
              <a:gd name="T35" fmla="*/ 30256 h 51"/>
              <a:gd name="T36" fmla="*/ 22412 w 102"/>
              <a:gd name="T37" fmla="*/ 30256 h 51"/>
              <a:gd name="T38" fmla="*/ 38100 w 102"/>
              <a:gd name="T39" fmla="*/ 38100 h 51"/>
              <a:gd name="T40" fmla="*/ 41462 w 102"/>
              <a:gd name="T41" fmla="*/ 38100 h 51"/>
              <a:gd name="T42" fmla="*/ 71718 w 102"/>
              <a:gd name="T43" fmla="*/ 45944 h 51"/>
              <a:gd name="T44" fmla="*/ 109818 w 102"/>
              <a:gd name="T45" fmla="*/ 57150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2"/>
              <a:gd name="T70" fmla="*/ 0 h 51"/>
              <a:gd name="T71" fmla="*/ 102 w 102"/>
              <a:gd name="T72" fmla="*/ 51 h 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2" h="51">
                <a:moveTo>
                  <a:pt x="98" y="51"/>
                </a:moveTo>
                <a:lnTo>
                  <a:pt x="102" y="37"/>
                </a:lnTo>
                <a:lnTo>
                  <a:pt x="68" y="27"/>
                </a:lnTo>
                <a:lnTo>
                  <a:pt x="41" y="21"/>
                </a:lnTo>
                <a:lnTo>
                  <a:pt x="27" y="14"/>
                </a:lnTo>
                <a:lnTo>
                  <a:pt x="24" y="10"/>
                </a:lnTo>
                <a:lnTo>
                  <a:pt x="20" y="10"/>
                </a:lnTo>
                <a:lnTo>
                  <a:pt x="14" y="4"/>
                </a:lnTo>
                <a:lnTo>
                  <a:pt x="14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3" y="14"/>
                </a:lnTo>
                <a:lnTo>
                  <a:pt x="14" y="21"/>
                </a:lnTo>
                <a:lnTo>
                  <a:pt x="20" y="27"/>
                </a:lnTo>
                <a:lnTo>
                  <a:pt x="34" y="34"/>
                </a:lnTo>
                <a:lnTo>
                  <a:pt x="37" y="34"/>
                </a:lnTo>
                <a:lnTo>
                  <a:pt x="64" y="41"/>
                </a:lnTo>
                <a:lnTo>
                  <a:pt x="98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49" name="Freeform 83"/>
          <p:cNvSpPr>
            <a:spLocks/>
          </p:cNvSpPr>
          <p:nvPr/>
        </p:nvSpPr>
        <p:spPr bwMode="auto">
          <a:xfrm>
            <a:off x="1889125" y="1609725"/>
            <a:ext cx="114300" cy="63500"/>
          </a:xfrm>
          <a:custGeom>
            <a:avLst/>
            <a:gdLst>
              <a:gd name="T0" fmla="*/ 114300 w 102"/>
              <a:gd name="T1" fmla="*/ 16164 h 55"/>
              <a:gd name="T2" fmla="*/ 109818 w 102"/>
              <a:gd name="T3" fmla="*/ 0 h 55"/>
              <a:gd name="T4" fmla="*/ 71718 w 102"/>
              <a:gd name="T5" fmla="*/ 8082 h 55"/>
              <a:gd name="T6" fmla="*/ 71718 w 102"/>
              <a:gd name="T7" fmla="*/ 8082 h 55"/>
              <a:gd name="T8" fmla="*/ 41462 w 102"/>
              <a:gd name="T9" fmla="*/ 12700 h 55"/>
              <a:gd name="T10" fmla="*/ 41462 w 102"/>
              <a:gd name="T11" fmla="*/ 12700 h 55"/>
              <a:gd name="T12" fmla="*/ 38100 w 102"/>
              <a:gd name="T13" fmla="*/ 16164 h 55"/>
              <a:gd name="T14" fmla="*/ 22412 w 102"/>
              <a:gd name="T15" fmla="*/ 27709 h 55"/>
              <a:gd name="T16" fmla="*/ 15688 w 102"/>
              <a:gd name="T17" fmla="*/ 35791 h 55"/>
              <a:gd name="T18" fmla="*/ 3362 w 102"/>
              <a:gd name="T19" fmla="*/ 50800 h 55"/>
              <a:gd name="T20" fmla="*/ 0 w 102"/>
              <a:gd name="T21" fmla="*/ 55418 h 55"/>
              <a:gd name="T22" fmla="*/ 0 w 102"/>
              <a:gd name="T23" fmla="*/ 55418 h 55"/>
              <a:gd name="T24" fmla="*/ 0 w 102"/>
              <a:gd name="T25" fmla="*/ 63500 h 55"/>
              <a:gd name="T26" fmla="*/ 15688 w 102"/>
              <a:gd name="T27" fmla="*/ 63500 h 55"/>
              <a:gd name="T28" fmla="*/ 15688 w 102"/>
              <a:gd name="T29" fmla="*/ 58882 h 55"/>
              <a:gd name="T30" fmla="*/ 26894 w 102"/>
              <a:gd name="T31" fmla="*/ 47336 h 55"/>
              <a:gd name="T32" fmla="*/ 33618 w 102"/>
              <a:gd name="T33" fmla="*/ 39255 h 55"/>
              <a:gd name="T34" fmla="*/ 45944 w 102"/>
              <a:gd name="T35" fmla="*/ 27709 h 55"/>
              <a:gd name="T36" fmla="*/ 71718 w 102"/>
              <a:gd name="T37" fmla="*/ 24245 h 55"/>
              <a:gd name="T38" fmla="*/ 76200 w 102"/>
              <a:gd name="T39" fmla="*/ 24245 h 55"/>
              <a:gd name="T40" fmla="*/ 114300 w 102"/>
              <a:gd name="T41" fmla="*/ 16164 h 5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2"/>
              <a:gd name="T64" fmla="*/ 0 h 55"/>
              <a:gd name="T65" fmla="*/ 102 w 102"/>
              <a:gd name="T66" fmla="*/ 55 h 5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2" h="55">
                <a:moveTo>
                  <a:pt x="102" y="14"/>
                </a:moveTo>
                <a:lnTo>
                  <a:pt x="98" y="0"/>
                </a:lnTo>
                <a:lnTo>
                  <a:pt x="64" y="7"/>
                </a:lnTo>
                <a:lnTo>
                  <a:pt x="37" y="11"/>
                </a:lnTo>
                <a:lnTo>
                  <a:pt x="34" y="14"/>
                </a:lnTo>
                <a:lnTo>
                  <a:pt x="20" y="24"/>
                </a:lnTo>
                <a:lnTo>
                  <a:pt x="14" y="31"/>
                </a:lnTo>
                <a:lnTo>
                  <a:pt x="3" y="44"/>
                </a:lnTo>
                <a:lnTo>
                  <a:pt x="0" y="48"/>
                </a:lnTo>
                <a:lnTo>
                  <a:pt x="0" y="55"/>
                </a:lnTo>
                <a:lnTo>
                  <a:pt x="14" y="55"/>
                </a:lnTo>
                <a:lnTo>
                  <a:pt x="14" y="51"/>
                </a:lnTo>
                <a:lnTo>
                  <a:pt x="24" y="41"/>
                </a:lnTo>
                <a:lnTo>
                  <a:pt x="30" y="34"/>
                </a:lnTo>
                <a:lnTo>
                  <a:pt x="41" y="24"/>
                </a:lnTo>
                <a:lnTo>
                  <a:pt x="64" y="21"/>
                </a:lnTo>
                <a:lnTo>
                  <a:pt x="68" y="21"/>
                </a:lnTo>
                <a:lnTo>
                  <a:pt x="102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50" name="Freeform 84"/>
          <p:cNvSpPr>
            <a:spLocks/>
          </p:cNvSpPr>
          <p:nvPr/>
        </p:nvSpPr>
        <p:spPr bwMode="auto">
          <a:xfrm>
            <a:off x="1889125" y="1673225"/>
            <a:ext cx="114300" cy="60325"/>
          </a:xfrm>
          <a:custGeom>
            <a:avLst/>
            <a:gdLst>
              <a:gd name="T0" fmla="*/ 109818 w 102"/>
              <a:gd name="T1" fmla="*/ 60325 h 54"/>
              <a:gd name="T2" fmla="*/ 114300 w 102"/>
              <a:gd name="T3" fmla="*/ 44685 h 54"/>
              <a:gd name="T4" fmla="*/ 76200 w 102"/>
              <a:gd name="T5" fmla="*/ 36865 h 54"/>
              <a:gd name="T6" fmla="*/ 45944 w 102"/>
              <a:gd name="T7" fmla="*/ 30163 h 54"/>
              <a:gd name="T8" fmla="*/ 45944 w 102"/>
              <a:gd name="T9" fmla="*/ 30163 h 54"/>
              <a:gd name="T10" fmla="*/ 30256 w 102"/>
              <a:gd name="T11" fmla="*/ 22343 h 54"/>
              <a:gd name="T12" fmla="*/ 26894 w 102"/>
              <a:gd name="T13" fmla="*/ 18991 h 54"/>
              <a:gd name="T14" fmla="*/ 15688 w 102"/>
              <a:gd name="T15" fmla="*/ 3351 h 54"/>
              <a:gd name="T16" fmla="*/ 15688 w 102"/>
              <a:gd name="T17" fmla="*/ 0 h 54"/>
              <a:gd name="T18" fmla="*/ 0 w 102"/>
              <a:gd name="T19" fmla="*/ 0 h 54"/>
              <a:gd name="T20" fmla="*/ 0 w 102"/>
              <a:gd name="T21" fmla="*/ 6703 h 54"/>
              <a:gd name="T22" fmla="*/ 0 w 102"/>
              <a:gd name="T23" fmla="*/ 11171 h 54"/>
              <a:gd name="T24" fmla="*/ 3362 w 102"/>
              <a:gd name="T25" fmla="*/ 14523 h 54"/>
              <a:gd name="T26" fmla="*/ 15688 w 102"/>
              <a:gd name="T27" fmla="*/ 30163 h 54"/>
              <a:gd name="T28" fmla="*/ 22412 w 102"/>
              <a:gd name="T29" fmla="*/ 36865 h 54"/>
              <a:gd name="T30" fmla="*/ 22412 w 102"/>
              <a:gd name="T31" fmla="*/ 36865 h 54"/>
              <a:gd name="T32" fmla="*/ 38100 w 102"/>
              <a:gd name="T33" fmla="*/ 44685 h 54"/>
              <a:gd name="T34" fmla="*/ 41462 w 102"/>
              <a:gd name="T35" fmla="*/ 44685 h 54"/>
              <a:gd name="T36" fmla="*/ 71718 w 102"/>
              <a:gd name="T37" fmla="*/ 52505 h 54"/>
              <a:gd name="T38" fmla="*/ 109818 w 102"/>
              <a:gd name="T39" fmla="*/ 60325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54"/>
              <a:gd name="T62" fmla="*/ 102 w 102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54">
                <a:moveTo>
                  <a:pt x="98" y="54"/>
                </a:moveTo>
                <a:lnTo>
                  <a:pt x="102" y="40"/>
                </a:lnTo>
                <a:lnTo>
                  <a:pt x="68" y="33"/>
                </a:lnTo>
                <a:lnTo>
                  <a:pt x="41" y="27"/>
                </a:lnTo>
                <a:lnTo>
                  <a:pt x="27" y="20"/>
                </a:lnTo>
                <a:lnTo>
                  <a:pt x="24" y="17"/>
                </a:lnTo>
                <a:lnTo>
                  <a:pt x="14" y="3"/>
                </a:lnTo>
                <a:lnTo>
                  <a:pt x="14" y="0"/>
                </a:lnTo>
                <a:lnTo>
                  <a:pt x="0" y="0"/>
                </a:lnTo>
                <a:lnTo>
                  <a:pt x="0" y="6"/>
                </a:lnTo>
                <a:lnTo>
                  <a:pt x="0" y="10"/>
                </a:lnTo>
                <a:lnTo>
                  <a:pt x="3" y="13"/>
                </a:lnTo>
                <a:lnTo>
                  <a:pt x="14" y="27"/>
                </a:lnTo>
                <a:lnTo>
                  <a:pt x="20" y="33"/>
                </a:lnTo>
                <a:lnTo>
                  <a:pt x="34" y="40"/>
                </a:lnTo>
                <a:lnTo>
                  <a:pt x="37" y="40"/>
                </a:lnTo>
                <a:lnTo>
                  <a:pt x="64" y="47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51" name="Freeform 85"/>
          <p:cNvSpPr>
            <a:spLocks/>
          </p:cNvSpPr>
          <p:nvPr/>
        </p:nvSpPr>
        <p:spPr bwMode="auto">
          <a:xfrm>
            <a:off x="1889125" y="1766888"/>
            <a:ext cx="114300" cy="61912"/>
          </a:xfrm>
          <a:custGeom>
            <a:avLst/>
            <a:gdLst>
              <a:gd name="T0" fmla="*/ 114300 w 102"/>
              <a:gd name="T1" fmla="*/ 16051 h 54"/>
              <a:gd name="T2" fmla="*/ 109818 w 102"/>
              <a:gd name="T3" fmla="*/ 0 h 54"/>
              <a:gd name="T4" fmla="*/ 71718 w 102"/>
              <a:gd name="T5" fmla="*/ 8026 h 54"/>
              <a:gd name="T6" fmla="*/ 41462 w 102"/>
              <a:gd name="T7" fmla="*/ 16051 h 54"/>
              <a:gd name="T8" fmla="*/ 38100 w 102"/>
              <a:gd name="T9" fmla="*/ 16051 h 54"/>
              <a:gd name="T10" fmla="*/ 22412 w 102"/>
              <a:gd name="T11" fmla="*/ 24077 h 54"/>
              <a:gd name="T12" fmla="*/ 22412 w 102"/>
              <a:gd name="T13" fmla="*/ 27516 h 54"/>
              <a:gd name="T14" fmla="*/ 15688 w 102"/>
              <a:gd name="T15" fmla="*/ 35542 h 54"/>
              <a:gd name="T16" fmla="*/ 3362 w 102"/>
              <a:gd name="T17" fmla="*/ 50447 h 54"/>
              <a:gd name="T18" fmla="*/ 0 w 102"/>
              <a:gd name="T19" fmla="*/ 55033 h 54"/>
              <a:gd name="T20" fmla="*/ 0 w 102"/>
              <a:gd name="T21" fmla="*/ 55033 h 54"/>
              <a:gd name="T22" fmla="*/ 0 w 102"/>
              <a:gd name="T23" fmla="*/ 61912 h 54"/>
              <a:gd name="T24" fmla="*/ 15688 w 102"/>
              <a:gd name="T25" fmla="*/ 61912 h 54"/>
              <a:gd name="T26" fmla="*/ 15688 w 102"/>
              <a:gd name="T27" fmla="*/ 58472 h 54"/>
              <a:gd name="T28" fmla="*/ 26894 w 102"/>
              <a:gd name="T29" fmla="*/ 47007 h 54"/>
              <a:gd name="T30" fmla="*/ 30256 w 102"/>
              <a:gd name="T31" fmla="*/ 38982 h 54"/>
              <a:gd name="T32" fmla="*/ 45944 w 102"/>
              <a:gd name="T33" fmla="*/ 30956 h 54"/>
              <a:gd name="T34" fmla="*/ 45944 w 102"/>
              <a:gd name="T35" fmla="*/ 30956 h 54"/>
              <a:gd name="T36" fmla="*/ 76200 w 102"/>
              <a:gd name="T37" fmla="*/ 24077 h 54"/>
              <a:gd name="T38" fmla="*/ 114300 w 102"/>
              <a:gd name="T39" fmla="*/ 16051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54"/>
              <a:gd name="T62" fmla="*/ 102 w 102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54">
                <a:moveTo>
                  <a:pt x="102" y="14"/>
                </a:moveTo>
                <a:lnTo>
                  <a:pt x="98" y="0"/>
                </a:lnTo>
                <a:lnTo>
                  <a:pt x="64" y="7"/>
                </a:lnTo>
                <a:lnTo>
                  <a:pt x="37" y="14"/>
                </a:lnTo>
                <a:lnTo>
                  <a:pt x="34" y="14"/>
                </a:lnTo>
                <a:lnTo>
                  <a:pt x="20" y="21"/>
                </a:lnTo>
                <a:lnTo>
                  <a:pt x="20" y="24"/>
                </a:lnTo>
                <a:lnTo>
                  <a:pt x="14" y="31"/>
                </a:lnTo>
                <a:lnTo>
                  <a:pt x="3" y="44"/>
                </a:lnTo>
                <a:lnTo>
                  <a:pt x="0" y="48"/>
                </a:lnTo>
                <a:lnTo>
                  <a:pt x="0" y="54"/>
                </a:lnTo>
                <a:lnTo>
                  <a:pt x="14" y="54"/>
                </a:lnTo>
                <a:lnTo>
                  <a:pt x="14" y="51"/>
                </a:lnTo>
                <a:lnTo>
                  <a:pt x="24" y="41"/>
                </a:lnTo>
                <a:lnTo>
                  <a:pt x="27" y="34"/>
                </a:lnTo>
                <a:lnTo>
                  <a:pt x="41" y="27"/>
                </a:lnTo>
                <a:lnTo>
                  <a:pt x="68" y="21"/>
                </a:lnTo>
                <a:lnTo>
                  <a:pt x="102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52" name="Freeform 86"/>
          <p:cNvSpPr>
            <a:spLocks/>
          </p:cNvSpPr>
          <p:nvPr/>
        </p:nvSpPr>
        <p:spPr bwMode="auto">
          <a:xfrm>
            <a:off x="1889125" y="1828800"/>
            <a:ext cx="114300" cy="65088"/>
          </a:xfrm>
          <a:custGeom>
            <a:avLst/>
            <a:gdLst>
              <a:gd name="T0" fmla="*/ 109818 w 102"/>
              <a:gd name="T1" fmla="*/ 65088 h 58"/>
              <a:gd name="T2" fmla="*/ 114300 w 102"/>
              <a:gd name="T3" fmla="*/ 50499 h 58"/>
              <a:gd name="T4" fmla="*/ 76200 w 102"/>
              <a:gd name="T5" fmla="*/ 38155 h 58"/>
              <a:gd name="T6" fmla="*/ 45944 w 102"/>
              <a:gd name="T7" fmla="*/ 31422 h 58"/>
              <a:gd name="T8" fmla="*/ 45944 w 102"/>
              <a:gd name="T9" fmla="*/ 31422 h 58"/>
              <a:gd name="T10" fmla="*/ 30256 w 102"/>
              <a:gd name="T11" fmla="*/ 23566 h 58"/>
              <a:gd name="T12" fmla="*/ 26894 w 102"/>
              <a:gd name="T13" fmla="*/ 19078 h 58"/>
              <a:gd name="T14" fmla="*/ 15688 w 102"/>
              <a:gd name="T15" fmla="*/ 4489 h 58"/>
              <a:gd name="T16" fmla="*/ 15688 w 102"/>
              <a:gd name="T17" fmla="*/ 0 h 58"/>
              <a:gd name="T18" fmla="*/ 0 w 102"/>
              <a:gd name="T19" fmla="*/ 0 h 58"/>
              <a:gd name="T20" fmla="*/ 0 w 102"/>
              <a:gd name="T21" fmla="*/ 7855 h 58"/>
              <a:gd name="T22" fmla="*/ 0 w 102"/>
              <a:gd name="T23" fmla="*/ 12344 h 58"/>
              <a:gd name="T24" fmla="*/ 3362 w 102"/>
              <a:gd name="T25" fmla="*/ 15711 h 58"/>
              <a:gd name="T26" fmla="*/ 15688 w 102"/>
              <a:gd name="T27" fmla="*/ 31422 h 58"/>
              <a:gd name="T28" fmla="*/ 22412 w 102"/>
              <a:gd name="T29" fmla="*/ 38155 h 58"/>
              <a:gd name="T30" fmla="*/ 22412 w 102"/>
              <a:gd name="T31" fmla="*/ 38155 h 58"/>
              <a:gd name="T32" fmla="*/ 38100 w 102"/>
              <a:gd name="T33" fmla="*/ 46010 h 58"/>
              <a:gd name="T34" fmla="*/ 41462 w 102"/>
              <a:gd name="T35" fmla="*/ 46010 h 58"/>
              <a:gd name="T36" fmla="*/ 71718 w 102"/>
              <a:gd name="T37" fmla="*/ 53866 h 58"/>
              <a:gd name="T38" fmla="*/ 109818 w 102"/>
              <a:gd name="T39" fmla="*/ 65088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58"/>
              <a:gd name="T62" fmla="*/ 102 w 102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58">
                <a:moveTo>
                  <a:pt x="98" y="58"/>
                </a:moveTo>
                <a:lnTo>
                  <a:pt x="102" y="45"/>
                </a:lnTo>
                <a:lnTo>
                  <a:pt x="68" y="34"/>
                </a:lnTo>
                <a:lnTo>
                  <a:pt x="41" y="28"/>
                </a:lnTo>
                <a:lnTo>
                  <a:pt x="27" y="21"/>
                </a:lnTo>
                <a:lnTo>
                  <a:pt x="24" y="17"/>
                </a:lnTo>
                <a:lnTo>
                  <a:pt x="14" y="4"/>
                </a:lnTo>
                <a:lnTo>
                  <a:pt x="14" y="0"/>
                </a:lnTo>
                <a:lnTo>
                  <a:pt x="0" y="0"/>
                </a:lnTo>
                <a:lnTo>
                  <a:pt x="0" y="7"/>
                </a:lnTo>
                <a:lnTo>
                  <a:pt x="0" y="11"/>
                </a:lnTo>
                <a:lnTo>
                  <a:pt x="3" y="14"/>
                </a:lnTo>
                <a:lnTo>
                  <a:pt x="14" y="28"/>
                </a:lnTo>
                <a:lnTo>
                  <a:pt x="20" y="34"/>
                </a:lnTo>
                <a:lnTo>
                  <a:pt x="34" y="41"/>
                </a:lnTo>
                <a:lnTo>
                  <a:pt x="37" y="41"/>
                </a:lnTo>
                <a:lnTo>
                  <a:pt x="64" y="48"/>
                </a:lnTo>
                <a:lnTo>
                  <a:pt x="98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53" name="Freeform 87"/>
          <p:cNvSpPr>
            <a:spLocks/>
          </p:cNvSpPr>
          <p:nvPr/>
        </p:nvSpPr>
        <p:spPr bwMode="auto">
          <a:xfrm>
            <a:off x="1889125" y="1879600"/>
            <a:ext cx="109538" cy="52388"/>
          </a:xfrm>
          <a:custGeom>
            <a:avLst/>
            <a:gdLst>
              <a:gd name="T0" fmla="*/ 109538 w 98"/>
              <a:gd name="T1" fmla="*/ 14490 h 47"/>
              <a:gd name="T2" fmla="*/ 109538 w 98"/>
              <a:gd name="T3" fmla="*/ 0 h 47"/>
              <a:gd name="T4" fmla="*/ 71535 w 98"/>
              <a:gd name="T5" fmla="*/ 0 h 47"/>
              <a:gd name="T6" fmla="*/ 71535 w 98"/>
              <a:gd name="T7" fmla="*/ 0 h 47"/>
              <a:gd name="T8" fmla="*/ 68182 w 98"/>
              <a:gd name="T9" fmla="*/ 0 h 47"/>
              <a:gd name="T10" fmla="*/ 38003 w 98"/>
              <a:gd name="T11" fmla="*/ 14490 h 47"/>
              <a:gd name="T12" fmla="*/ 22355 w 98"/>
              <a:gd name="T13" fmla="*/ 22293 h 47"/>
              <a:gd name="T14" fmla="*/ 22355 w 98"/>
              <a:gd name="T15" fmla="*/ 25637 h 47"/>
              <a:gd name="T16" fmla="*/ 15648 w 98"/>
              <a:gd name="T17" fmla="*/ 33439 h 47"/>
              <a:gd name="T18" fmla="*/ 15648 w 98"/>
              <a:gd name="T19" fmla="*/ 33439 h 47"/>
              <a:gd name="T20" fmla="*/ 3353 w 98"/>
              <a:gd name="T21" fmla="*/ 41242 h 47"/>
              <a:gd name="T22" fmla="*/ 3353 w 98"/>
              <a:gd name="T23" fmla="*/ 41242 h 47"/>
              <a:gd name="T24" fmla="*/ 0 w 98"/>
              <a:gd name="T25" fmla="*/ 44586 h 47"/>
              <a:gd name="T26" fmla="*/ 0 w 98"/>
              <a:gd name="T27" fmla="*/ 44586 h 47"/>
              <a:gd name="T28" fmla="*/ 0 w 98"/>
              <a:gd name="T29" fmla="*/ 52388 h 47"/>
              <a:gd name="T30" fmla="*/ 15648 w 98"/>
              <a:gd name="T31" fmla="*/ 52388 h 47"/>
              <a:gd name="T32" fmla="*/ 15648 w 98"/>
              <a:gd name="T33" fmla="*/ 49044 h 47"/>
              <a:gd name="T34" fmla="*/ 22355 w 98"/>
              <a:gd name="T35" fmla="*/ 44586 h 47"/>
              <a:gd name="T36" fmla="*/ 26826 w 98"/>
              <a:gd name="T37" fmla="*/ 44586 h 47"/>
              <a:gd name="T38" fmla="*/ 30179 w 98"/>
              <a:gd name="T39" fmla="*/ 36783 h 47"/>
              <a:gd name="T40" fmla="*/ 45827 w 98"/>
              <a:gd name="T41" fmla="*/ 30095 h 47"/>
              <a:gd name="T42" fmla="*/ 76006 w 98"/>
              <a:gd name="T43" fmla="*/ 14490 h 47"/>
              <a:gd name="T44" fmla="*/ 109538 w 98"/>
              <a:gd name="T45" fmla="*/ 14490 h 4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"/>
              <a:gd name="T70" fmla="*/ 0 h 47"/>
              <a:gd name="T71" fmla="*/ 98 w 98"/>
              <a:gd name="T72" fmla="*/ 47 h 4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" h="47">
                <a:moveTo>
                  <a:pt x="98" y="13"/>
                </a:moveTo>
                <a:lnTo>
                  <a:pt x="98" y="0"/>
                </a:lnTo>
                <a:lnTo>
                  <a:pt x="64" y="0"/>
                </a:lnTo>
                <a:lnTo>
                  <a:pt x="61" y="0"/>
                </a:lnTo>
                <a:lnTo>
                  <a:pt x="34" y="13"/>
                </a:lnTo>
                <a:lnTo>
                  <a:pt x="20" y="20"/>
                </a:lnTo>
                <a:lnTo>
                  <a:pt x="20" y="23"/>
                </a:lnTo>
                <a:lnTo>
                  <a:pt x="14" y="30"/>
                </a:lnTo>
                <a:lnTo>
                  <a:pt x="3" y="37"/>
                </a:lnTo>
                <a:lnTo>
                  <a:pt x="0" y="40"/>
                </a:lnTo>
                <a:lnTo>
                  <a:pt x="0" y="47"/>
                </a:lnTo>
                <a:lnTo>
                  <a:pt x="14" y="47"/>
                </a:lnTo>
                <a:lnTo>
                  <a:pt x="14" y="44"/>
                </a:lnTo>
                <a:lnTo>
                  <a:pt x="20" y="40"/>
                </a:lnTo>
                <a:lnTo>
                  <a:pt x="24" y="40"/>
                </a:lnTo>
                <a:lnTo>
                  <a:pt x="27" y="33"/>
                </a:lnTo>
                <a:lnTo>
                  <a:pt x="41" y="27"/>
                </a:lnTo>
                <a:lnTo>
                  <a:pt x="68" y="13"/>
                </a:lnTo>
                <a:lnTo>
                  <a:pt x="98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54" name="Freeform 88"/>
          <p:cNvSpPr>
            <a:spLocks/>
          </p:cNvSpPr>
          <p:nvPr/>
        </p:nvSpPr>
        <p:spPr bwMode="auto">
          <a:xfrm>
            <a:off x="1889125" y="1931988"/>
            <a:ext cx="109538" cy="61912"/>
          </a:xfrm>
          <a:custGeom>
            <a:avLst/>
            <a:gdLst>
              <a:gd name="T0" fmla="*/ 109538 w 98"/>
              <a:gd name="T1" fmla="*/ 61912 h 54"/>
              <a:gd name="T2" fmla="*/ 109538 w 98"/>
              <a:gd name="T3" fmla="*/ 47007 h 54"/>
              <a:gd name="T4" fmla="*/ 76006 w 98"/>
              <a:gd name="T5" fmla="*/ 47007 h 54"/>
              <a:gd name="T6" fmla="*/ 45827 w 98"/>
              <a:gd name="T7" fmla="*/ 30956 h 54"/>
              <a:gd name="T8" fmla="*/ 30179 w 98"/>
              <a:gd name="T9" fmla="*/ 22930 h 54"/>
              <a:gd name="T10" fmla="*/ 26826 w 98"/>
              <a:gd name="T11" fmla="*/ 19491 h 54"/>
              <a:gd name="T12" fmla="*/ 22355 w 98"/>
              <a:gd name="T13" fmla="*/ 19491 h 54"/>
              <a:gd name="T14" fmla="*/ 15648 w 98"/>
              <a:gd name="T15" fmla="*/ 11465 h 54"/>
              <a:gd name="T16" fmla="*/ 15648 w 98"/>
              <a:gd name="T17" fmla="*/ 0 h 54"/>
              <a:gd name="T18" fmla="*/ 0 w 98"/>
              <a:gd name="T19" fmla="*/ 0 h 54"/>
              <a:gd name="T20" fmla="*/ 0 w 98"/>
              <a:gd name="T21" fmla="*/ 14905 h 54"/>
              <a:gd name="T22" fmla="*/ 0 w 98"/>
              <a:gd name="T23" fmla="*/ 19491 h 54"/>
              <a:gd name="T24" fmla="*/ 3353 w 98"/>
              <a:gd name="T25" fmla="*/ 22930 h 54"/>
              <a:gd name="T26" fmla="*/ 3353 w 98"/>
              <a:gd name="T27" fmla="*/ 22930 h 54"/>
              <a:gd name="T28" fmla="*/ 15648 w 98"/>
              <a:gd name="T29" fmla="*/ 30956 h 54"/>
              <a:gd name="T30" fmla="*/ 15648 w 98"/>
              <a:gd name="T31" fmla="*/ 30956 h 54"/>
              <a:gd name="T32" fmla="*/ 22355 w 98"/>
              <a:gd name="T33" fmla="*/ 38982 h 54"/>
              <a:gd name="T34" fmla="*/ 22355 w 98"/>
              <a:gd name="T35" fmla="*/ 38982 h 54"/>
              <a:gd name="T36" fmla="*/ 38003 w 98"/>
              <a:gd name="T37" fmla="*/ 47007 h 54"/>
              <a:gd name="T38" fmla="*/ 68182 w 98"/>
              <a:gd name="T39" fmla="*/ 61912 h 54"/>
              <a:gd name="T40" fmla="*/ 71535 w 98"/>
              <a:gd name="T41" fmla="*/ 61912 h 54"/>
              <a:gd name="T42" fmla="*/ 71535 w 98"/>
              <a:gd name="T43" fmla="*/ 61912 h 54"/>
              <a:gd name="T44" fmla="*/ 109538 w 98"/>
              <a:gd name="T45" fmla="*/ 61912 h 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"/>
              <a:gd name="T70" fmla="*/ 0 h 54"/>
              <a:gd name="T71" fmla="*/ 98 w 98"/>
              <a:gd name="T72" fmla="*/ 54 h 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" h="54">
                <a:moveTo>
                  <a:pt x="98" y="54"/>
                </a:moveTo>
                <a:lnTo>
                  <a:pt x="98" y="41"/>
                </a:lnTo>
                <a:lnTo>
                  <a:pt x="68" y="41"/>
                </a:lnTo>
                <a:lnTo>
                  <a:pt x="41" y="27"/>
                </a:lnTo>
                <a:lnTo>
                  <a:pt x="27" y="20"/>
                </a:lnTo>
                <a:lnTo>
                  <a:pt x="24" y="17"/>
                </a:lnTo>
                <a:lnTo>
                  <a:pt x="20" y="17"/>
                </a:lnTo>
                <a:lnTo>
                  <a:pt x="14" y="10"/>
                </a:lnTo>
                <a:lnTo>
                  <a:pt x="14" y="0"/>
                </a:lnTo>
                <a:lnTo>
                  <a:pt x="0" y="0"/>
                </a:lnTo>
                <a:lnTo>
                  <a:pt x="0" y="13"/>
                </a:lnTo>
                <a:lnTo>
                  <a:pt x="0" y="17"/>
                </a:lnTo>
                <a:lnTo>
                  <a:pt x="3" y="20"/>
                </a:lnTo>
                <a:lnTo>
                  <a:pt x="14" y="27"/>
                </a:lnTo>
                <a:lnTo>
                  <a:pt x="20" y="34"/>
                </a:lnTo>
                <a:lnTo>
                  <a:pt x="34" y="41"/>
                </a:lnTo>
                <a:lnTo>
                  <a:pt x="61" y="54"/>
                </a:lnTo>
                <a:lnTo>
                  <a:pt x="64" y="54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55" name="Freeform 89"/>
          <p:cNvSpPr>
            <a:spLocks/>
          </p:cNvSpPr>
          <p:nvPr/>
        </p:nvSpPr>
        <p:spPr bwMode="auto">
          <a:xfrm>
            <a:off x="1889125" y="1985963"/>
            <a:ext cx="114300" cy="65087"/>
          </a:xfrm>
          <a:custGeom>
            <a:avLst/>
            <a:gdLst>
              <a:gd name="T0" fmla="*/ 114300 w 102"/>
              <a:gd name="T1" fmla="*/ 15711 h 58"/>
              <a:gd name="T2" fmla="*/ 109818 w 102"/>
              <a:gd name="T3" fmla="*/ 0 h 58"/>
              <a:gd name="T4" fmla="*/ 71718 w 102"/>
              <a:gd name="T5" fmla="*/ 11222 h 58"/>
              <a:gd name="T6" fmla="*/ 71718 w 102"/>
              <a:gd name="T7" fmla="*/ 11222 h 58"/>
              <a:gd name="T8" fmla="*/ 41462 w 102"/>
              <a:gd name="T9" fmla="*/ 15711 h 58"/>
              <a:gd name="T10" fmla="*/ 41462 w 102"/>
              <a:gd name="T11" fmla="*/ 15711 h 58"/>
              <a:gd name="T12" fmla="*/ 38100 w 102"/>
              <a:gd name="T13" fmla="*/ 15711 h 58"/>
              <a:gd name="T14" fmla="*/ 22412 w 102"/>
              <a:gd name="T15" fmla="*/ 23566 h 58"/>
              <a:gd name="T16" fmla="*/ 22412 w 102"/>
              <a:gd name="T17" fmla="*/ 26933 h 58"/>
              <a:gd name="T18" fmla="*/ 15688 w 102"/>
              <a:gd name="T19" fmla="*/ 38154 h 58"/>
              <a:gd name="T20" fmla="*/ 15688 w 102"/>
              <a:gd name="T21" fmla="*/ 38154 h 58"/>
              <a:gd name="T22" fmla="*/ 3362 w 102"/>
              <a:gd name="T23" fmla="*/ 53865 h 58"/>
              <a:gd name="T24" fmla="*/ 0 w 102"/>
              <a:gd name="T25" fmla="*/ 57232 h 58"/>
              <a:gd name="T26" fmla="*/ 0 w 102"/>
              <a:gd name="T27" fmla="*/ 57232 h 58"/>
              <a:gd name="T28" fmla="*/ 0 w 102"/>
              <a:gd name="T29" fmla="*/ 65087 h 58"/>
              <a:gd name="T30" fmla="*/ 15688 w 102"/>
              <a:gd name="T31" fmla="*/ 65087 h 58"/>
              <a:gd name="T32" fmla="*/ 15688 w 102"/>
              <a:gd name="T33" fmla="*/ 61720 h 58"/>
              <a:gd name="T34" fmla="*/ 26894 w 102"/>
              <a:gd name="T35" fmla="*/ 49376 h 58"/>
              <a:gd name="T36" fmla="*/ 26894 w 102"/>
              <a:gd name="T37" fmla="*/ 46010 h 58"/>
              <a:gd name="T38" fmla="*/ 30256 w 102"/>
              <a:gd name="T39" fmla="*/ 38154 h 58"/>
              <a:gd name="T40" fmla="*/ 30256 w 102"/>
              <a:gd name="T41" fmla="*/ 38154 h 58"/>
              <a:gd name="T42" fmla="*/ 45944 w 102"/>
              <a:gd name="T43" fmla="*/ 30299 h 58"/>
              <a:gd name="T44" fmla="*/ 45944 w 102"/>
              <a:gd name="T45" fmla="*/ 30299 h 58"/>
              <a:gd name="T46" fmla="*/ 71718 w 102"/>
              <a:gd name="T47" fmla="*/ 26933 h 58"/>
              <a:gd name="T48" fmla="*/ 76200 w 102"/>
              <a:gd name="T49" fmla="*/ 26933 h 58"/>
              <a:gd name="T50" fmla="*/ 114300 w 102"/>
              <a:gd name="T51" fmla="*/ 15711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2"/>
              <a:gd name="T79" fmla="*/ 0 h 58"/>
              <a:gd name="T80" fmla="*/ 102 w 102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2" h="58">
                <a:moveTo>
                  <a:pt x="102" y="14"/>
                </a:moveTo>
                <a:lnTo>
                  <a:pt x="98" y="0"/>
                </a:lnTo>
                <a:lnTo>
                  <a:pt x="64" y="10"/>
                </a:lnTo>
                <a:lnTo>
                  <a:pt x="37" y="14"/>
                </a:lnTo>
                <a:lnTo>
                  <a:pt x="34" y="14"/>
                </a:lnTo>
                <a:lnTo>
                  <a:pt x="20" y="21"/>
                </a:lnTo>
                <a:lnTo>
                  <a:pt x="20" y="24"/>
                </a:lnTo>
                <a:lnTo>
                  <a:pt x="14" y="34"/>
                </a:lnTo>
                <a:lnTo>
                  <a:pt x="3" y="48"/>
                </a:lnTo>
                <a:lnTo>
                  <a:pt x="0" y="51"/>
                </a:lnTo>
                <a:lnTo>
                  <a:pt x="0" y="58"/>
                </a:lnTo>
                <a:lnTo>
                  <a:pt x="14" y="58"/>
                </a:lnTo>
                <a:lnTo>
                  <a:pt x="14" y="55"/>
                </a:lnTo>
                <a:lnTo>
                  <a:pt x="24" y="44"/>
                </a:lnTo>
                <a:lnTo>
                  <a:pt x="24" y="41"/>
                </a:lnTo>
                <a:lnTo>
                  <a:pt x="27" y="34"/>
                </a:lnTo>
                <a:lnTo>
                  <a:pt x="41" y="27"/>
                </a:lnTo>
                <a:lnTo>
                  <a:pt x="64" y="24"/>
                </a:lnTo>
                <a:lnTo>
                  <a:pt x="68" y="24"/>
                </a:lnTo>
                <a:lnTo>
                  <a:pt x="102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56" name="Freeform 90"/>
          <p:cNvSpPr>
            <a:spLocks/>
          </p:cNvSpPr>
          <p:nvPr/>
        </p:nvSpPr>
        <p:spPr bwMode="auto">
          <a:xfrm>
            <a:off x="1889125" y="2051050"/>
            <a:ext cx="114300" cy="60325"/>
          </a:xfrm>
          <a:custGeom>
            <a:avLst/>
            <a:gdLst>
              <a:gd name="T0" fmla="*/ 109818 w 102"/>
              <a:gd name="T1" fmla="*/ 60325 h 54"/>
              <a:gd name="T2" fmla="*/ 114300 w 102"/>
              <a:gd name="T3" fmla="*/ 45802 h 54"/>
              <a:gd name="T4" fmla="*/ 76200 w 102"/>
              <a:gd name="T5" fmla="*/ 37982 h 54"/>
              <a:gd name="T6" fmla="*/ 45944 w 102"/>
              <a:gd name="T7" fmla="*/ 30163 h 54"/>
              <a:gd name="T8" fmla="*/ 45944 w 102"/>
              <a:gd name="T9" fmla="*/ 30163 h 54"/>
              <a:gd name="T10" fmla="*/ 30256 w 102"/>
              <a:gd name="T11" fmla="*/ 22343 h 54"/>
              <a:gd name="T12" fmla="*/ 26894 w 102"/>
              <a:gd name="T13" fmla="*/ 11171 h 54"/>
              <a:gd name="T14" fmla="*/ 22412 w 102"/>
              <a:gd name="T15" fmla="*/ 11171 h 54"/>
              <a:gd name="T16" fmla="*/ 15688 w 102"/>
              <a:gd name="T17" fmla="*/ 3351 h 54"/>
              <a:gd name="T18" fmla="*/ 15688 w 102"/>
              <a:gd name="T19" fmla="*/ 0 h 54"/>
              <a:gd name="T20" fmla="*/ 0 w 102"/>
              <a:gd name="T21" fmla="*/ 0 h 54"/>
              <a:gd name="T22" fmla="*/ 0 w 102"/>
              <a:gd name="T23" fmla="*/ 7820 h 54"/>
              <a:gd name="T24" fmla="*/ 0 w 102"/>
              <a:gd name="T25" fmla="*/ 11171 h 54"/>
              <a:gd name="T26" fmla="*/ 3362 w 102"/>
              <a:gd name="T27" fmla="*/ 14523 h 54"/>
              <a:gd name="T28" fmla="*/ 3362 w 102"/>
              <a:gd name="T29" fmla="*/ 14523 h 54"/>
              <a:gd name="T30" fmla="*/ 15688 w 102"/>
              <a:gd name="T31" fmla="*/ 22343 h 54"/>
              <a:gd name="T32" fmla="*/ 22412 w 102"/>
              <a:gd name="T33" fmla="*/ 33514 h 54"/>
              <a:gd name="T34" fmla="*/ 22412 w 102"/>
              <a:gd name="T35" fmla="*/ 37982 h 54"/>
              <a:gd name="T36" fmla="*/ 22412 w 102"/>
              <a:gd name="T37" fmla="*/ 37982 h 54"/>
              <a:gd name="T38" fmla="*/ 38100 w 102"/>
              <a:gd name="T39" fmla="*/ 45802 h 54"/>
              <a:gd name="T40" fmla="*/ 41462 w 102"/>
              <a:gd name="T41" fmla="*/ 45802 h 54"/>
              <a:gd name="T42" fmla="*/ 71718 w 102"/>
              <a:gd name="T43" fmla="*/ 52505 h 54"/>
              <a:gd name="T44" fmla="*/ 109818 w 102"/>
              <a:gd name="T45" fmla="*/ 60325 h 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2"/>
              <a:gd name="T70" fmla="*/ 0 h 54"/>
              <a:gd name="T71" fmla="*/ 102 w 102"/>
              <a:gd name="T72" fmla="*/ 54 h 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2" h="54">
                <a:moveTo>
                  <a:pt x="98" y="54"/>
                </a:moveTo>
                <a:lnTo>
                  <a:pt x="102" y="41"/>
                </a:lnTo>
                <a:lnTo>
                  <a:pt x="68" y="34"/>
                </a:lnTo>
                <a:lnTo>
                  <a:pt x="41" y="27"/>
                </a:lnTo>
                <a:lnTo>
                  <a:pt x="27" y="20"/>
                </a:lnTo>
                <a:lnTo>
                  <a:pt x="24" y="10"/>
                </a:lnTo>
                <a:lnTo>
                  <a:pt x="20" y="10"/>
                </a:lnTo>
                <a:lnTo>
                  <a:pt x="14" y="3"/>
                </a:lnTo>
                <a:lnTo>
                  <a:pt x="14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3" y="13"/>
                </a:lnTo>
                <a:lnTo>
                  <a:pt x="14" y="20"/>
                </a:lnTo>
                <a:lnTo>
                  <a:pt x="20" y="30"/>
                </a:lnTo>
                <a:lnTo>
                  <a:pt x="20" y="34"/>
                </a:lnTo>
                <a:lnTo>
                  <a:pt x="34" y="41"/>
                </a:lnTo>
                <a:lnTo>
                  <a:pt x="37" y="41"/>
                </a:lnTo>
                <a:lnTo>
                  <a:pt x="64" y="47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57" name="Freeform 91"/>
          <p:cNvSpPr>
            <a:spLocks/>
          </p:cNvSpPr>
          <p:nvPr/>
        </p:nvSpPr>
        <p:spPr bwMode="auto">
          <a:xfrm>
            <a:off x="1976438" y="1041400"/>
            <a:ext cx="19050" cy="298450"/>
          </a:xfrm>
          <a:custGeom>
            <a:avLst/>
            <a:gdLst>
              <a:gd name="T0" fmla="*/ 0 w 17"/>
              <a:gd name="T1" fmla="*/ 298450 h 264"/>
              <a:gd name="T2" fmla="*/ 14568 w 17"/>
              <a:gd name="T3" fmla="*/ 298450 h 264"/>
              <a:gd name="T4" fmla="*/ 19050 w 17"/>
              <a:gd name="T5" fmla="*/ 0 h 264"/>
              <a:gd name="T6" fmla="*/ 3362 w 17"/>
              <a:gd name="T7" fmla="*/ 0 h 264"/>
              <a:gd name="T8" fmla="*/ 0 w 17"/>
              <a:gd name="T9" fmla="*/ 298450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64"/>
              <a:gd name="T17" fmla="*/ 17 w 17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64">
                <a:moveTo>
                  <a:pt x="0" y="264"/>
                </a:moveTo>
                <a:lnTo>
                  <a:pt x="13" y="264"/>
                </a:lnTo>
                <a:lnTo>
                  <a:pt x="17" y="0"/>
                </a:lnTo>
                <a:lnTo>
                  <a:pt x="3" y="0"/>
                </a:lnTo>
                <a:lnTo>
                  <a:pt x="0" y="2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58" name="Freeform 92"/>
          <p:cNvSpPr>
            <a:spLocks/>
          </p:cNvSpPr>
          <p:nvPr/>
        </p:nvSpPr>
        <p:spPr bwMode="auto">
          <a:xfrm>
            <a:off x="1731963" y="2425700"/>
            <a:ext cx="206375" cy="180975"/>
          </a:xfrm>
          <a:custGeom>
            <a:avLst/>
            <a:gdLst>
              <a:gd name="T0" fmla="*/ 103751 w 183"/>
              <a:gd name="T1" fmla="*/ 0 h 159"/>
              <a:gd name="T2" fmla="*/ 0 w 183"/>
              <a:gd name="T3" fmla="*/ 180975 h 159"/>
              <a:gd name="T4" fmla="*/ 206375 w 183"/>
              <a:gd name="T5" fmla="*/ 180975 h 159"/>
              <a:gd name="T6" fmla="*/ 103751 w 183"/>
              <a:gd name="T7" fmla="*/ 0 h 159"/>
              <a:gd name="T8" fmla="*/ 103751 w 18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159"/>
              <a:gd name="T17" fmla="*/ 183 w 18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159">
                <a:moveTo>
                  <a:pt x="92" y="0"/>
                </a:moveTo>
                <a:lnTo>
                  <a:pt x="0" y="159"/>
                </a:lnTo>
                <a:lnTo>
                  <a:pt x="183" y="159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59" name="Freeform 93"/>
          <p:cNvSpPr>
            <a:spLocks/>
          </p:cNvSpPr>
          <p:nvPr/>
        </p:nvSpPr>
        <p:spPr bwMode="auto">
          <a:xfrm>
            <a:off x="1724025" y="2417763"/>
            <a:ext cx="222250" cy="196850"/>
          </a:xfrm>
          <a:custGeom>
            <a:avLst/>
            <a:gdLst>
              <a:gd name="T0" fmla="*/ 4513 w 197"/>
              <a:gd name="T1" fmla="*/ 185471 h 173"/>
              <a:gd name="T2" fmla="*/ 0 w 197"/>
              <a:gd name="T3" fmla="*/ 188885 h 173"/>
              <a:gd name="T4" fmla="*/ 0 w 197"/>
              <a:gd name="T5" fmla="*/ 192299 h 173"/>
              <a:gd name="T6" fmla="*/ 4513 w 197"/>
              <a:gd name="T7" fmla="*/ 196850 h 173"/>
              <a:gd name="T8" fmla="*/ 7897 w 197"/>
              <a:gd name="T9" fmla="*/ 196850 h 173"/>
              <a:gd name="T10" fmla="*/ 214353 w 197"/>
              <a:gd name="T11" fmla="*/ 196850 h 173"/>
              <a:gd name="T12" fmla="*/ 217737 w 197"/>
              <a:gd name="T13" fmla="*/ 196850 h 173"/>
              <a:gd name="T14" fmla="*/ 222250 w 197"/>
              <a:gd name="T15" fmla="*/ 196850 h 173"/>
              <a:gd name="T16" fmla="*/ 222250 w 197"/>
              <a:gd name="T17" fmla="*/ 192299 h 173"/>
              <a:gd name="T18" fmla="*/ 222250 w 197"/>
              <a:gd name="T19" fmla="*/ 188885 h 173"/>
              <a:gd name="T20" fmla="*/ 222250 w 197"/>
              <a:gd name="T21" fmla="*/ 185471 h 173"/>
              <a:gd name="T22" fmla="*/ 118458 w 197"/>
              <a:gd name="T23" fmla="*/ 3414 h 173"/>
              <a:gd name="T24" fmla="*/ 115074 w 197"/>
              <a:gd name="T25" fmla="*/ 0 h 173"/>
              <a:gd name="T26" fmla="*/ 111689 w 197"/>
              <a:gd name="T27" fmla="*/ 0 h 173"/>
              <a:gd name="T28" fmla="*/ 107176 w 197"/>
              <a:gd name="T29" fmla="*/ 3414 h 173"/>
              <a:gd name="T30" fmla="*/ 4513 w 197"/>
              <a:gd name="T31" fmla="*/ 185471 h 173"/>
              <a:gd name="T32" fmla="*/ 111689 w 197"/>
              <a:gd name="T33" fmla="*/ 22757 h 173"/>
              <a:gd name="T34" fmla="*/ 203071 w 197"/>
              <a:gd name="T35" fmla="*/ 180920 h 173"/>
              <a:gd name="T36" fmla="*/ 23692 w 197"/>
              <a:gd name="T37" fmla="*/ 180920 h 173"/>
              <a:gd name="T38" fmla="*/ 111689 w 197"/>
              <a:gd name="T39" fmla="*/ 22757 h 173"/>
              <a:gd name="T40" fmla="*/ 4513 w 197"/>
              <a:gd name="T41" fmla="*/ 185471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7"/>
              <a:gd name="T64" fmla="*/ 0 h 173"/>
              <a:gd name="T65" fmla="*/ 197 w 197"/>
              <a:gd name="T66" fmla="*/ 173 h 1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7" h="173">
                <a:moveTo>
                  <a:pt x="4" y="163"/>
                </a:moveTo>
                <a:lnTo>
                  <a:pt x="0" y="166"/>
                </a:lnTo>
                <a:lnTo>
                  <a:pt x="0" y="169"/>
                </a:lnTo>
                <a:lnTo>
                  <a:pt x="4" y="173"/>
                </a:lnTo>
                <a:lnTo>
                  <a:pt x="7" y="173"/>
                </a:lnTo>
                <a:lnTo>
                  <a:pt x="190" y="173"/>
                </a:lnTo>
                <a:lnTo>
                  <a:pt x="193" y="173"/>
                </a:lnTo>
                <a:lnTo>
                  <a:pt x="197" y="173"/>
                </a:lnTo>
                <a:lnTo>
                  <a:pt x="197" y="169"/>
                </a:lnTo>
                <a:lnTo>
                  <a:pt x="197" y="166"/>
                </a:lnTo>
                <a:lnTo>
                  <a:pt x="197" y="163"/>
                </a:lnTo>
                <a:lnTo>
                  <a:pt x="105" y="3"/>
                </a:lnTo>
                <a:lnTo>
                  <a:pt x="102" y="0"/>
                </a:lnTo>
                <a:lnTo>
                  <a:pt x="99" y="0"/>
                </a:lnTo>
                <a:lnTo>
                  <a:pt x="95" y="3"/>
                </a:lnTo>
                <a:lnTo>
                  <a:pt x="4" y="163"/>
                </a:lnTo>
                <a:lnTo>
                  <a:pt x="99" y="20"/>
                </a:lnTo>
                <a:lnTo>
                  <a:pt x="180" y="159"/>
                </a:lnTo>
                <a:lnTo>
                  <a:pt x="21" y="159"/>
                </a:lnTo>
                <a:lnTo>
                  <a:pt x="99" y="20"/>
                </a:lnTo>
                <a:lnTo>
                  <a:pt x="4" y="1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60" name="Freeform 94"/>
          <p:cNvSpPr>
            <a:spLocks/>
          </p:cNvSpPr>
          <p:nvPr/>
        </p:nvSpPr>
        <p:spPr bwMode="auto">
          <a:xfrm>
            <a:off x="1731963" y="2409825"/>
            <a:ext cx="206375" cy="23813"/>
          </a:xfrm>
          <a:custGeom>
            <a:avLst/>
            <a:gdLst>
              <a:gd name="T0" fmla="*/ 0 w 183"/>
              <a:gd name="T1" fmla="*/ 0 h 21"/>
              <a:gd name="T2" fmla="*/ 0 w 183"/>
              <a:gd name="T3" fmla="*/ 15875 h 21"/>
              <a:gd name="T4" fmla="*/ 206375 w 183"/>
              <a:gd name="T5" fmla="*/ 23813 h 21"/>
              <a:gd name="T6" fmla="*/ 206375 w 183"/>
              <a:gd name="T7" fmla="*/ 7938 h 21"/>
              <a:gd name="T8" fmla="*/ 0 w 183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21"/>
              <a:gd name="T17" fmla="*/ 183 w 183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21">
                <a:moveTo>
                  <a:pt x="0" y="0"/>
                </a:moveTo>
                <a:lnTo>
                  <a:pt x="0" y="14"/>
                </a:lnTo>
                <a:lnTo>
                  <a:pt x="183" y="21"/>
                </a:lnTo>
                <a:lnTo>
                  <a:pt x="183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61" name="Freeform 95"/>
          <p:cNvSpPr>
            <a:spLocks/>
          </p:cNvSpPr>
          <p:nvPr/>
        </p:nvSpPr>
        <p:spPr bwMode="auto">
          <a:xfrm>
            <a:off x="1743075" y="2360613"/>
            <a:ext cx="46038" cy="57150"/>
          </a:xfrm>
          <a:custGeom>
            <a:avLst/>
            <a:gdLst>
              <a:gd name="T0" fmla="*/ 34809 w 41"/>
              <a:gd name="T1" fmla="*/ 57150 h 51"/>
              <a:gd name="T2" fmla="*/ 46038 w 41"/>
              <a:gd name="T3" fmla="*/ 45944 h 51"/>
              <a:gd name="T4" fmla="*/ 11229 w 41"/>
              <a:gd name="T5" fmla="*/ 0 h 51"/>
              <a:gd name="T6" fmla="*/ 0 w 41"/>
              <a:gd name="T7" fmla="*/ 11206 h 51"/>
              <a:gd name="T8" fmla="*/ 34809 w 41"/>
              <a:gd name="T9" fmla="*/ 5715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51"/>
              <a:gd name="T17" fmla="*/ 41 w 4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51">
                <a:moveTo>
                  <a:pt x="31" y="51"/>
                </a:moveTo>
                <a:lnTo>
                  <a:pt x="41" y="41"/>
                </a:lnTo>
                <a:lnTo>
                  <a:pt x="10" y="0"/>
                </a:lnTo>
                <a:lnTo>
                  <a:pt x="0" y="10"/>
                </a:lnTo>
                <a:lnTo>
                  <a:pt x="31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62" name="Freeform 96"/>
          <p:cNvSpPr>
            <a:spLocks/>
          </p:cNvSpPr>
          <p:nvPr/>
        </p:nvSpPr>
        <p:spPr bwMode="auto">
          <a:xfrm>
            <a:off x="2041525" y="2417763"/>
            <a:ext cx="203200" cy="180975"/>
          </a:xfrm>
          <a:custGeom>
            <a:avLst/>
            <a:gdLst>
              <a:gd name="T0" fmla="*/ 99897 w 179"/>
              <a:gd name="T1" fmla="*/ 180975 h 159"/>
              <a:gd name="T2" fmla="*/ 0 w 179"/>
              <a:gd name="T3" fmla="*/ 0 h 159"/>
              <a:gd name="T4" fmla="*/ 203200 w 179"/>
              <a:gd name="T5" fmla="*/ 0 h 159"/>
              <a:gd name="T6" fmla="*/ 99897 w 179"/>
              <a:gd name="T7" fmla="*/ 180975 h 159"/>
              <a:gd name="T8" fmla="*/ 99897 w 179"/>
              <a:gd name="T9" fmla="*/ 180975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159"/>
              <a:gd name="T17" fmla="*/ 179 w 179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159">
                <a:moveTo>
                  <a:pt x="88" y="159"/>
                </a:moveTo>
                <a:lnTo>
                  <a:pt x="0" y="0"/>
                </a:lnTo>
                <a:lnTo>
                  <a:pt x="179" y="0"/>
                </a:lnTo>
                <a:lnTo>
                  <a:pt x="88" y="1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63" name="Freeform 97"/>
          <p:cNvSpPr>
            <a:spLocks/>
          </p:cNvSpPr>
          <p:nvPr/>
        </p:nvSpPr>
        <p:spPr bwMode="auto">
          <a:xfrm>
            <a:off x="2033588" y="2409825"/>
            <a:ext cx="219075" cy="196850"/>
          </a:xfrm>
          <a:custGeom>
            <a:avLst/>
            <a:gdLst>
              <a:gd name="T0" fmla="*/ 22702 w 193"/>
              <a:gd name="T1" fmla="*/ 15930 h 173"/>
              <a:gd name="T2" fmla="*/ 199778 w 193"/>
              <a:gd name="T3" fmla="*/ 15930 h 173"/>
              <a:gd name="T4" fmla="*/ 107835 w 193"/>
              <a:gd name="T5" fmla="*/ 174093 h 173"/>
              <a:gd name="T6" fmla="*/ 22702 w 193"/>
              <a:gd name="T7" fmla="*/ 15930 h 173"/>
              <a:gd name="T8" fmla="*/ 103294 w 193"/>
              <a:gd name="T9" fmla="*/ 196850 h 173"/>
              <a:gd name="T10" fmla="*/ 107835 w 193"/>
              <a:gd name="T11" fmla="*/ 196850 h 173"/>
              <a:gd name="T12" fmla="*/ 111240 w 193"/>
              <a:gd name="T13" fmla="*/ 196850 h 173"/>
              <a:gd name="T14" fmla="*/ 114645 w 193"/>
              <a:gd name="T15" fmla="*/ 196850 h 173"/>
              <a:gd name="T16" fmla="*/ 219075 w 193"/>
              <a:gd name="T17" fmla="*/ 15930 h 173"/>
              <a:gd name="T18" fmla="*/ 219075 w 193"/>
              <a:gd name="T19" fmla="*/ 11379 h 173"/>
              <a:gd name="T20" fmla="*/ 219075 w 193"/>
              <a:gd name="T21" fmla="*/ 7965 h 173"/>
              <a:gd name="T22" fmla="*/ 219075 w 193"/>
              <a:gd name="T23" fmla="*/ 4551 h 173"/>
              <a:gd name="T24" fmla="*/ 214535 w 193"/>
              <a:gd name="T25" fmla="*/ 0 h 173"/>
              <a:gd name="T26" fmla="*/ 11351 w 193"/>
              <a:gd name="T27" fmla="*/ 0 h 173"/>
              <a:gd name="T28" fmla="*/ 7946 w 193"/>
              <a:gd name="T29" fmla="*/ 0 h 173"/>
              <a:gd name="T30" fmla="*/ 3405 w 193"/>
              <a:gd name="T31" fmla="*/ 4551 h 173"/>
              <a:gd name="T32" fmla="*/ 0 w 193"/>
              <a:gd name="T33" fmla="*/ 7965 h 173"/>
              <a:gd name="T34" fmla="*/ 0 w 193"/>
              <a:gd name="T35" fmla="*/ 11379 h 173"/>
              <a:gd name="T36" fmla="*/ 3405 w 193"/>
              <a:gd name="T37" fmla="*/ 15930 h 173"/>
              <a:gd name="T38" fmla="*/ 103294 w 193"/>
              <a:gd name="T39" fmla="*/ 196850 h 173"/>
              <a:gd name="T40" fmla="*/ 22702 w 193"/>
              <a:gd name="T41" fmla="*/ 15930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3"/>
              <a:gd name="T64" fmla="*/ 0 h 173"/>
              <a:gd name="T65" fmla="*/ 193 w 193"/>
              <a:gd name="T66" fmla="*/ 173 h 1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3" h="173">
                <a:moveTo>
                  <a:pt x="20" y="14"/>
                </a:moveTo>
                <a:lnTo>
                  <a:pt x="176" y="14"/>
                </a:lnTo>
                <a:lnTo>
                  <a:pt x="95" y="153"/>
                </a:lnTo>
                <a:lnTo>
                  <a:pt x="20" y="14"/>
                </a:lnTo>
                <a:lnTo>
                  <a:pt x="91" y="173"/>
                </a:lnTo>
                <a:lnTo>
                  <a:pt x="95" y="173"/>
                </a:lnTo>
                <a:lnTo>
                  <a:pt x="98" y="173"/>
                </a:lnTo>
                <a:lnTo>
                  <a:pt x="101" y="173"/>
                </a:lnTo>
                <a:lnTo>
                  <a:pt x="193" y="14"/>
                </a:lnTo>
                <a:lnTo>
                  <a:pt x="193" y="10"/>
                </a:lnTo>
                <a:lnTo>
                  <a:pt x="193" y="7"/>
                </a:lnTo>
                <a:lnTo>
                  <a:pt x="193" y="4"/>
                </a:lnTo>
                <a:lnTo>
                  <a:pt x="189" y="0"/>
                </a:lnTo>
                <a:lnTo>
                  <a:pt x="10" y="0"/>
                </a:lnTo>
                <a:lnTo>
                  <a:pt x="7" y="0"/>
                </a:lnTo>
                <a:lnTo>
                  <a:pt x="3" y="4"/>
                </a:lnTo>
                <a:lnTo>
                  <a:pt x="0" y="7"/>
                </a:lnTo>
                <a:lnTo>
                  <a:pt x="0" y="10"/>
                </a:lnTo>
                <a:lnTo>
                  <a:pt x="3" y="14"/>
                </a:lnTo>
                <a:lnTo>
                  <a:pt x="91" y="173"/>
                </a:lnTo>
                <a:lnTo>
                  <a:pt x="2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64" name="Freeform 98"/>
          <p:cNvSpPr>
            <a:spLocks/>
          </p:cNvSpPr>
          <p:nvPr/>
        </p:nvSpPr>
        <p:spPr bwMode="auto">
          <a:xfrm>
            <a:off x="2041525" y="2590800"/>
            <a:ext cx="203200" cy="23813"/>
          </a:xfrm>
          <a:custGeom>
            <a:avLst/>
            <a:gdLst>
              <a:gd name="T0" fmla="*/ 0 w 179"/>
              <a:gd name="T1" fmla="*/ 7938 h 21"/>
              <a:gd name="T2" fmla="*/ 0 w 179"/>
              <a:gd name="T3" fmla="*/ 23813 h 21"/>
              <a:gd name="T4" fmla="*/ 203200 w 179"/>
              <a:gd name="T5" fmla="*/ 15875 h 21"/>
              <a:gd name="T6" fmla="*/ 203200 w 179"/>
              <a:gd name="T7" fmla="*/ 0 h 21"/>
              <a:gd name="T8" fmla="*/ 0 w 179"/>
              <a:gd name="T9" fmla="*/ 7938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1"/>
              <a:gd name="T17" fmla="*/ 179 w 179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1">
                <a:moveTo>
                  <a:pt x="0" y="7"/>
                </a:moveTo>
                <a:lnTo>
                  <a:pt x="0" y="21"/>
                </a:lnTo>
                <a:lnTo>
                  <a:pt x="179" y="14"/>
                </a:lnTo>
                <a:lnTo>
                  <a:pt x="179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65" name="Freeform 99"/>
          <p:cNvSpPr>
            <a:spLocks/>
          </p:cNvSpPr>
          <p:nvPr/>
        </p:nvSpPr>
        <p:spPr bwMode="auto">
          <a:xfrm>
            <a:off x="2054225" y="2609850"/>
            <a:ext cx="41275" cy="57150"/>
          </a:xfrm>
          <a:custGeom>
            <a:avLst/>
            <a:gdLst>
              <a:gd name="T0" fmla="*/ 41275 w 37"/>
              <a:gd name="T1" fmla="*/ 7844 h 51"/>
              <a:gd name="T2" fmla="*/ 30120 w 37"/>
              <a:gd name="T3" fmla="*/ 0 h 51"/>
              <a:gd name="T4" fmla="*/ 0 w 37"/>
              <a:gd name="T5" fmla="*/ 49306 h 51"/>
              <a:gd name="T6" fmla="*/ 11155 w 37"/>
              <a:gd name="T7" fmla="*/ 57150 h 51"/>
              <a:gd name="T8" fmla="*/ 41275 w 37"/>
              <a:gd name="T9" fmla="*/ 7844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51"/>
              <a:gd name="T17" fmla="*/ 37 w 37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51">
                <a:moveTo>
                  <a:pt x="37" y="7"/>
                </a:moveTo>
                <a:lnTo>
                  <a:pt x="27" y="0"/>
                </a:lnTo>
                <a:lnTo>
                  <a:pt x="0" y="44"/>
                </a:lnTo>
                <a:lnTo>
                  <a:pt x="10" y="51"/>
                </a:lnTo>
                <a:lnTo>
                  <a:pt x="37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66" name="Freeform 100"/>
          <p:cNvSpPr>
            <a:spLocks/>
          </p:cNvSpPr>
          <p:nvPr/>
        </p:nvSpPr>
        <p:spPr bwMode="auto">
          <a:xfrm>
            <a:off x="1990725" y="2097088"/>
            <a:ext cx="20638" cy="95250"/>
          </a:xfrm>
          <a:custGeom>
            <a:avLst/>
            <a:gdLst>
              <a:gd name="T0" fmla="*/ 16996 w 17"/>
              <a:gd name="T1" fmla="*/ 0 h 84"/>
              <a:gd name="T2" fmla="*/ 0 w 17"/>
              <a:gd name="T3" fmla="*/ 0 h 84"/>
              <a:gd name="T4" fmla="*/ 4856 w 17"/>
              <a:gd name="T5" fmla="*/ 95250 h 84"/>
              <a:gd name="T6" fmla="*/ 20638 w 17"/>
              <a:gd name="T7" fmla="*/ 95250 h 84"/>
              <a:gd name="T8" fmla="*/ 16996 w 17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84"/>
              <a:gd name="T17" fmla="*/ 17 w 17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84">
                <a:moveTo>
                  <a:pt x="14" y="0"/>
                </a:moveTo>
                <a:lnTo>
                  <a:pt x="0" y="0"/>
                </a:lnTo>
                <a:lnTo>
                  <a:pt x="4" y="84"/>
                </a:lnTo>
                <a:lnTo>
                  <a:pt x="17" y="84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67" name="Freeform 101"/>
          <p:cNvSpPr>
            <a:spLocks/>
          </p:cNvSpPr>
          <p:nvPr/>
        </p:nvSpPr>
        <p:spPr bwMode="auto">
          <a:xfrm>
            <a:off x="1984375" y="1725613"/>
            <a:ext cx="19050" cy="49212"/>
          </a:xfrm>
          <a:custGeom>
            <a:avLst/>
            <a:gdLst>
              <a:gd name="T0" fmla="*/ 14568 w 17"/>
              <a:gd name="T1" fmla="*/ 0 h 44"/>
              <a:gd name="T2" fmla="*/ 0 w 17"/>
              <a:gd name="T3" fmla="*/ 0 h 44"/>
              <a:gd name="T4" fmla="*/ 3362 w 17"/>
              <a:gd name="T5" fmla="*/ 49212 h 44"/>
              <a:gd name="T6" fmla="*/ 19050 w 17"/>
              <a:gd name="T7" fmla="*/ 49212 h 44"/>
              <a:gd name="T8" fmla="*/ 14568 w 17"/>
              <a:gd name="T9" fmla="*/ 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4"/>
              <a:gd name="T17" fmla="*/ 17 w 17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4">
                <a:moveTo>
                  <a:pt x="13" y="0"/>
                </a:moveTo>
                <a:lnTo>
                  <a:pt x="0" y="0"/>
                </a:lnTo>
                <a:lnTo>
                  <a:pt x="3" y="44"/>
                </a:lnTo>
                <a:lnTo>
                  <a:pt x="17" y="4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68" name="Line 102"/>
          <p:cNvSpPr>
            <a:spLocks noChangeShapeType="1"/>
          </p:cNvSpPr>
          <p:nvPr/>
        </p:nvSpPr>
        <p:spPr bwMode="auto">
          <a:xfrm>
            <a:off x="1998663" y="2166938"/>
            <a:ext cx="0" cy="174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69" name="Rectangle 103"/>
          <p:cNvSpPr>
            <a:spLocks noChangeArrowheads="1"/>
          </p:cNvSpPr>
          <p:nvPr/>
        </p:nvSpPr>
        <p:spPr bwMode="auto">
          <a:xfrm>
            <a:off x="1187450" y="620713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Ligne de contact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Fahrleitung</a:t>
            </a:r>
            <a:endParaRPr lang="fr-FR" sz="1200">
              <a:latin typeface="Times New Roman" pitchFamily="18" charset="0"/>
            </a:endParaRPr>
          </a:p>
        </p:txBody>
      </p:sp>
      <p:sp>
        <p:nvSpPr>
          <p:cNvPr id="58470" name="Rectangle 104"/>
          <p:cNvSpPr>
            <a:spLocks noChangeArrowheads="1"/>
          </p:cNvSpPr>
          <p:nvPr/>
        </p:nvSpPr>
        <p:spPr bwMode="auto">
          <a:xfrm>
            <a:off x="5359400" y="1041400"/>
            <a:ext cx="2551113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71" name="Rectangle 105"/>
          <p:cNvSpPr>
            <a:spLocks noChangeArrowheads="1"/>
          </p:cNvSpPr>
          <p:nvPr/>
        </p:nvSpPr>
        <p:spPr bwMode="auto">
          <a:xfrm>
            <a:off x="5367338" y="3287713"/>
            <a:ext cx="2551112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72" name="Rectangle 106"/>
          <p:cNvSpPr>
            <a:spLocks noChangeArrowheads="1"/>
          </p:cNvSpPr>
          <p:nvPr/>
        </p:nvSpPr>
        <p:spPr bwMode="auto">
          <a:xfrm>
            <a:off x="5422900" y="2347913"/>
            <a:ext cx="325438" cy="3444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73" name="Freeform 107"/>
          <p:cNvSpPr>
            <a:spLocks/>
          </p:cNvSpPr>
          <p:nvPr/>
        </p:nvSpPr>
        <p:spPr bwMode="auto">
          <a:xfrm>
            <a:off x="5576888" y="2667000"/>
            <a:ext cx="19050" cy="628650"/>
          </a:xfrm>
          <a:custGeom>
            <a:avLst/>
            <a:gdLst>
              <a:gd name="T0" fmla="*/ 15688 w 17"/>
              <a:gd name="T1" fmla="*/ 0 h 556"/>
              <a:gd name="T2" fmla="*/ 0 w 17"/>
              <a:gd name="T3" fmla="*/ 0 h 556"/>
              <a:gd name="T4" fmla="*/ 4482 w 17"/>
              <a:gd name="T5" fmla="*/ 628650 h 556"/>
              <a:gd name="T6" fmla="*/ 19050 w 17"/>
              <a:gd name="T7" fmla="*/ 628650 h 556"/>
              <a:gd name="T8" fmla="*/ 15688 w 17"/>
              <a:gd name="T9" fmla="*/ 0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556"/>
              <a:gd name="T17" fmla="*/ 17 w 17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556">
                <a:moveTo>
                  <a:pt x="14" y="0"/>
                </a:moveTo>
                <a:lnTo>
                  <a:pt x="0" y="0"/>
                </a:lnTo>
                <a:lnTo>
                  <a:pt x="4" y="556"/>
                </a:lnTo>
                <a:lnTo>
                  <a:pt x="17" y="556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74" name="Freeform 108"/>
          <p:cNvSpPr>
            <a:spLocks/>
          </p:cNvSpPr>
          <p:nvPr/>
        </p:nvSpPr>
        <p:spPr bwMode="auto">
          <a:xfrm>
            <a:off x="5473700" y="1277938"/>
            <a:ext cx="114300" cy="65087"/>
          </a:xfrm>
          <a:custGeom>
            <a:avLst/>
            <a:gdLst>
              <a:gd name="T0" fmla="*/ 114300 w 101"/>
              <a:gd name="T1" fmla="*/ 14844 h 57"/>
              <a:gd name="T2" fmla="*/ 110905 w 101"/>
              <a:gd name="T3" fmla="*/ 0 h 57"/>
              <a:gd name="T4" fmla="*/ 72428 w 101"/>
              <a:gd name="T5" fmla="*/ 7993 h 57"/>
              <a:gd name="T6" fmla="*/ 41872 w 101"/>
              <a:gd name="T7" fmla="*/ 14844 h 57"/>
              <a:gd name="T8" fmla="*/ 38477 w 101"/>
              <a:gd name="T9" fmla="*/ 19412 h 57"/>
              <a:gd name="T10" fmla="*/ 22634 w 101"/>
              <a:gd name="T11" fmla="*/ 38824 h 57"/>
              <a:gd name="T12" fmla="*/ 22634 w 101"/>
              <a:gd name="T13" fmla="*/ 38824 h 57"/>
              <a:gd name="T14" fmla="*/ 11317 w 101"/>
              <a:gd name="T15" fmla="*/ 45675 h 57"/>
              <a:gd name="T16" fmla="*/ 11317 w 101"/>
              <a:gd name="T17" fmla="*/ 42249 h 57"/>
              <a:gd name="T18" fmla="*/ 3395 w 101"/>
              <a:gd name="T19" fmla="*/ 45675 h 57"/>
              <a:gd name="T20" fmla="*/ 3395 w 101"/>
              <a:gd name="T21" fmla="*/ 50243 h 57"/>
              <a:gd name="T22" fmla="*/ 0 w 101"/>
              <a:gd name="T23" fmla="*/ 53668 h 57"/>
              <a:gd name="T24" fmla="*/ 0 w 101"/>
              <a:gd name="T25" fmla="*/ 53668 h 57"/>
              <a:gd name="T26" fmla="*/ 0 w 101"/>
              <a:gd name="T27" fmla="*/ 65087 h 57"/>
              <a:gd name="T28" fmla="*/ 14712 w 101"/>
              <a:gd name="T29" fmla="*/ 65087 h 57"/>
              <a:gd name="T30" fmla="*/ 14712 w 101"/>
              <a:gd name="T31" fmla="*/ 61661 h 57"/>
              <a:gd name="T32" fmla="*/ 19239 w 101"/>
              <a:gd name="T33" fmla="*/ 58236 h 57"/>
              <a:gd name="T34" fmla="*/ 19239 w 101"/>
              <a:gd name="T35" fmla="*/ 58236 h 57"/>
              <a:gd name="T36" fmla="*/ 30555 w 101"/>
              <a:gd name="T37" fmla="*/ 50243 h 57"/>
              <a:gd name="T38" fmla="*/ 33950 w 101"/>
              <a:gd name="T39" fmla="*/ 50243 h 57"/>
              <a:gd name="T40" fmla="*/ 49794 w 101"/>
              <a:gd name="T41" fmla="*/ 30831 h 57"/>
              <a:gd name="T42" fmla="*/ 76954 w 101"/>
              <a:gd name="T43" fmla="*/ 22838 h 57"/>
              <a:gd name="T44" fmla="*/ 114300 w 101"/>
              <a:gd name="T45" fmla="*/ 14844 h 5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1"/>
              <a:gd name="T70" fmla="*/ 0 h 57"/>
              <a:gd name="T71" fmla="*/ 101 w 101"/>
              <a:gd name="T72" fmla="*/ 57 h 5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1" h="57">
                <a:moveTo>
                  <a:pt x="101" y="13"/>
                </a:moveTo>
                <a:lnTo>
                  <a:pt x="98" y="0"/>
                </a:lnTo>
                <a:lnTo>
                  <a:pt x="64" y="7"/>
                </a:lnTo>
                <a:lnTo>
                  <a:pt x="37" y="13"/>
                </a:lnTo>
                <a:lnTo>
                  <a:pt x="34" y="17"/>
                </a:lnTo>
                <a:lnTo>
                  <a:pt x="20" y="34"/>
                </a:lnTo>
                <a:lnTo>
                  <a:pt x="10" y="40"/>
                </a:lnTo>
                <a:lnTo>
                  <a:pt x="10" y="37"/>
                </a:lnTo>
                <a:lnTo>
                  <a:pt x="3" y="40"/>
                </a:lnTo>
                <a:lnTo>
                  <a:pt x="3" y="44"/>
                </a:lnTo>
                <a:lnTo>
                  <a:pt x="0" y="47"/>
                </a:lnTo>
                <a:lnTo>
                  <a:pt x="0" y="57"/>
                </a:lnTo>
                <a:lnTo>
                  <a:pt x="13" y="57"/>
                </a:lnTo>
                <a:lnTo>
                  <a:pt x="13" y="54"/>
                </a:lnTo>
                <a:lnTo>
                  <a:pt x="17" y="51"/>
                </a:lnTo>
                <a:lnTo>
                  <a:pt x="27" y="44"/>
                </a:lnTo>
                <a:lnTo>
                  <a:pt x="30" y="44"/>
                </a:lnTo>
                <a:lnTo>
                  <a:pt x="44" y="27"/>
                </a:lnTo>
                <a:lnTo>
                  <a:pt x="68" y="20"/>
                </a:lnTo>
                <a:lnTo>
                  <a:pt x="10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75" name="Freeform 109"/>
          <p:cNvSpPr>
            <a:spLocks/>
          </p:cNvSpPr>
          <p:nvPr/>
        </p:nvSpPr>
        <p:spPr bwMode="auto">
          <a:xfrm>
            <a:off x="5473700" y="1343025"/>
            <a:ext cx="111125" cy="61913"/>
          </a:xfrm>
          <a:custGeom>
            <a:avLst/>
            <a:gdLst>
              <a:gd name="T0" fmla="*/ 111125 w 98"/>
              <a:gd name="T1" fmla="*/ 61913 h 55"/>
              <a:gd name="T2" fmla="*/ 111125 w 98"/>
              <a:gd name="T3" fmla="*/ 46153 h 55"/>
              <a:gd name="T4" fmla="*/ 77107 w 98"/>
              <a:gd name="T5" fmla="*/ 46153 h 55"/>
              <a:gd name="T6" fmla="*/ 45357 w 98"/>
              <a:gd name="T7" fmla="*/ 30394 h 55"/>
              <a:gd name="T8" fmla="*/ 30616 w 98"/>
              <a:gd name="T9" fmla="*/ 23640 h 55"/>
              <a:gd name="T10" fmla="*/ 30616 w 98"/>
              <a:gd name="T11" fmla="*/ 27017 h 55"/>
              <a:gd name="T12" fmla="*/ 22679 w 98"/>
              <a:gd name="T13" fmla="*/ 19137 h 55"/>
              <a:gd name="T14" fmla="*/ 22679 w 98"/>
              <a:gd name="T15" fmla="*/ 19137 h 55"/>
              <a:gd name="T16" fmla="*/ 14741 w 98"/>
              <a:gd name="T17" fmla="*/ 12383 h 55"/>
              <a:gd name="T18" fmla="*/ 14741 w 98"/>
              <a:gd name="T19" fmla="*/ 0 h 55"/>
              <a:gd name="T20" fmla="*/ 0 w 98"/>
              <a:gd name="T21" fmla="*/ 0 h 55"/>
              <a:gd name="T22" fmla="*/ 0 w 98"/>
              <a:gd name="T23" fmla="*/ 15760 h 55"/>
              <a:gd name="T24" fmla="*/ 0 w 98"/>
              <a:gd name="T25" fmla="*/ 19137 h 55"/>
              <a:gd name="T26" fmla="*/ 3402 w 98"/>
              <a:gd name="T27" fmla="*/ 23640 h 55"/>
              <a:gd name="T28" fmla="*/ 11339 w 98"/>
              <a:gd name="T29" fmla="*/ 30394 h 55"/>
              <a:gd name="T30" fmla="*/ 11339 w 98"/>
              <a:gd name="T31" fmla="*/ 30394 h 55"/>
              <a:gd name="T32" fmla="*/ 22679 w 98"/>
              <a:gd name="T33" fmla="*/ 38273 h 55"/>
              <a:gd name="T34" fmla="*/ 22679 w 98"/>
              <a:gd name="T35" fmla="*/ 38273 h 55"/>
              <a:gd name="T36" fmla="*/ 38554 w 98"/>
              <a:gd name="T37" fmla="*/ 46153 h 55"/>
              <a:gd name="T38" fmla="*/ 69170 w 98"/>
              <a:gd name="T39" fmla="*/ 61913 h 55"/>
              <a:gd name="T40" fmla="*/ 72571 w 98"/>
              <a:gd name="T41" fmla="*/ 61913 h 55"/>
              <a:gd name="T42" fmla="*/ 72571 w 98"/>
              <a:gd name="T43" fmla="*/ 61913 h 55"/>
              <a:gd name="T44" fmla="*/ 111125 w 98"/>
              <a:gd name="T45" fmla="*/ 61913 h 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"/>
              <a:gd name="T70" fmla="*/ 0 h 55"/>
              <a:gd name="T71" fmla="*/ 98 w 98"/>
              <a:gd name="T72" fmla="*/ 55 h 5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" h="55">
                <a:moveTo>
                  <a:pt x="98" y="55"/>
                </a:moveTo>
                <a:lnTo>
                  <a:pt x="98" y="41"/>
                </a:lnTo>
                <a:lnTo>
                  <a:pt x="68" y="41"/>
                </a:lnTo>
                <a:lnTo>
                  <a:pt x="40" y="27"/>
                </a:lnTo>
                <a:lnTo>
                  <a:pt x="27" y="21"/>
                </a:lnTo>
                <a:lnTo>
                  <a:pt x="27" y="24"/>
                </a:lnTo>
                <a:lnTo>
                  <a:pt x="20" y="17"/>
                </a:lnTo>
                <a:lnTo>
                  <a:pt x="13" y="11"/>
                </a:lnTo>
                <a:lnTo>
                  <a:pt x="13" y="0"/>
                </a:lnTo>
                <a:lnTo>
                  <a:pt x="0" y="0"/>
                </a:lnTo>
                <a:lnTo>
                  <a:pt x="0" y="14"/>
                </a:lnTo>
                <a:lnTo>
                  <a:pt x="0" y="17"/>
                </a:lnTo>
                <a:lnTo>
                  <a:pt x="3" y="21"/>
                </a:lnTo>
                <a:lnTo>
                  <a:pt x="10" y="27"/>
                </a:lnTo>
                <a:lnTo>
                  <a:pt x="20" y="34"/>
                </a:lnTo>
                <a:lnTo>
                  <a:pt x="34" y="41"/>
                </a:lnTo>
                <a:lnTo>
                  <a:pt x="61" y="55"/>
                </a:lnTo>
                <a:lnTo>
                  <a:pt x="64" y="55"/>
                </a:lnTo>
                <a:lnTo>
                  <a:pt x="9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76" name="Freeform 110"/>
          <p:cNvSpPr>
            <a:spLocks/>
          </p:cNvSpPr>
          <p:nvPr/>
        </p:nvSpPr>
        <p:spPr bwMode="auto">
          <a:xfrm>
            <a:off x="5473700" y="1389063"/>
            <a:ext cx="114300" cy="60325"/>
          </a:xfrm>
          <a:custGeom>
            <a:avLst/>
            <a:gdLst>
              <a:gd name="T0" fmla="*/ 114300 w 101"/>
              <a:gd name="T1" fmla="*/ 15640 h 54"/>
              <a:gd name="T2" fmla="*/ 110905 w 101"/>
              <a:gd name="T3" fmla="*/ 0 h 54"/>
              <a:gd name="T4" fmla="*/ 72428 w 101"/>
              <a:gd name="T5" fmla="*/ 7820 h 54"/>
              <a:gd name="T6" fmla="*/ 41872 w 101"/>
              <a:gd name="T7" fmla="*/ 15640 h 54"/>
              <a:gd name="T8" fmla="*/ 38477 w 101"/>
              <a:gd name="T9" fmla="*/ 15640 h 54"/>
              <a:gd name="T10" fmla="*/ 22634 w 101"/>
              <a:gd name="T11" fmla="*/ 22343 h 54"/>
              <a:gd name="T12" fmla="*/ 22634 w 101"/>
              <a:gd name="T13" fmla="*/ 26811 h 54"/>
              <a:gd name="T14" fmla="*/ 11317 w 101"/>
              <a:gd name="T15" fmla="*/ 34631 h 54"/>
              <a:gd name="T16" fmla="*/ 11317 w 101"/>
              <a:gd name="T17" fmla="*/ 34631 h 54"/>
              <a:gd name="T18" fmla="*/ 11317 w 101"/>
              <a:gd name="T19" fmla="*/ 34631 h 54"/>
              <a:gd name="T20" fmla="*/ 3395 w 101"/>
              <a:gd name="T21" fmla="*/ 49154 h 54"/>
              <a:gd name="T22" fmla="*/ 0 w 101"/>
              <a:gd name="T23" fmla="*/ 52505 h 54"/>
              <a:gd name="T24" fmla="*/ 0 w 101"/>
              <a:gd name="T25" fmla="*/ 60325 h 54"/>
              <a:gd name="T26" fmla="*/ 14712 w 101"/>
              <a:gd name="T27" fmla="*/ 60325 h 54"/>
              <a:gd name="T28" fmla="*/ 14712 w 101"/>
              <a:gd name="T29" fmla="*/ 52505 h 54"/>
              <a:gd name="T30" fmla="*/ 22634 w 101"/>
              <a:gd name="T31" fmla="*/ 45802 h 54"/>
              <a:gd name="T32" fmla="*/ 30555 w 101"/>
              <a:gd name="T33" fmla="*/ 37982 h 54"/>
              <a:gd name="T34" fmla="*/ 30555 w 101"/>
              <a:gd name="T35" fmla="*/ 37982 h 54"/>
              <a:gd name="T36" fmla="*/ 45267 w 101"/>
              <a:gd name="T37" fmla="*/ 30163 h 54"/>
              <a:gd name="T38" fmla="*/ 45267 w 101"/>
              <a:gd name="T39" fmla="*/ 30163 h 54"/>
              <a:gd name="T40" fmla="*/ 76954 w 101"/>
              <a:gd name="T41" fmla="*/ 22343 h 54"/>
              <a:gd name="T42" fmla="*/ 114300 w 101"/>
              <a:gd name="T43" fmla="*/ 15640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4"/>
              <a:gd name="T68" fmla="*/ 101 w 101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4">
                <a:moveTo>
                  <a:pt x="101" y="14"/>
                </a:moveTo>
                <a:lnTo>
                  <a:pt x="98" y="0"/>
                </a:lnTo>
                <a:lnTo>
                  <a:pt x="64" y="7"/>
                </a:lnTo>
                <a:lnTo>
                  <a:pt x="37" y="14"/>
                </a:lnTo>
                <a:lnTo>
                  <a:pt x="34" y="14"/>
                </a:lnTo>
                <a:lnTo>
                  <a:pt x="20" y="20"/>
                </a:lnTo>
                <a:lnTo>
                  <a:pt x="20" y="24"/>
                </a:lnTo>
                <a:lnTo>
                  <a:pt x="10" y="31"/>
                </a:lnTo>
                <a:lnTo>
                  <a:pt x="3" y="44"/>
                </a:lnTo>
                <a:lnTo>
                  <a:pt x="0" y="47"/>
                </a:lnTo>
                <a:lnTo>
                  <a:pt x="0" y="54"/>
                </a:lnTo>
                <a:lnTo>
                  <a:pt x="13" y="54"/>
                </a:lnTo>
                <a:lnTo>
                  <a:pt x="13" y="47"/>
                </a:lnTo>
                <a:lnTo>
                  <a:pt x="20" y="41"/>
                </a:lnTo>
                <a:lnTo>
                  <a:pt x="27" y="34"/>
                </a:lnTo>
                <a:lnTo>
                  <a:pt x="40" y="27"/>
                </a:lnTo>
                <a:lnTo>
                  <a:pt x="68" y="20"/>
                </a:lnTo>
                <a:lnTo>
                  <a:pt x="10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77" name="Freeform 111"/>
          <p:cNvSpPr>
            <a:spLocks/>
          </p:cNvSpPr>
          <p:nvPr/>
        </p:nvSpPr>
        <p:spPr bwMode="auto">
          <a:xfrm>
            <a:off x="5473700" y="1449388"/>
            <a:ext cx="114300" cy="66675"/>
          </a:xfrm>
          <a:custGeom>
            <a:avLst/>
            <a:gdLst>
              <a:gd name="T0" fmla="*/ 110905 w 101"/>
              <a:gd name="T1" fmla="*/ 66675 h 58"/>
              <a:gd name="T2" fmla="*/ 114300 w 101"/>
              <a:gd name="T3" fmla="*/ 50581 h 58"/>
              <a:gd name="T4" fmla="*/ 76954 w 101"/>
              <a:gd name="T5" fmla="*/ 42534 h 58"/>
              <a:gd name="T6" fmla="*/ 45267 w 101"/>
              <a:gd name="T7" fmla="*/ 35637 h 58"/>
              <a:gd name="T8" fmla="*/ 33950 w 101"/>
              <a:gd name="T9" fmla="*/ 27590 h 58"/>
              <a:gd name="T10" fmla="*/ 30555 w 101"/>
              <a:gd name="T11" fmla="*/ 24141 h 58"/>
              <a:gd name="T12" fmla="*/ 22634 w 101"/>
              <a:gd name="T13" fmla="*/ 24141 h 58"/>
              <a:gd name="T14" fmla="*/ 14712 w 101"/>
              <a:gd name="T15" fmla="*/ 4598 h 58"/>
              <a:gd name="T16" fmla="*/ 14712 w 101"/>
              <a:gd name="T17" fmla="*/ 0 h 58"/>
              <a:gd name="T18" fmla="*/ 0 w 101"/>
              <a:gd name="T19" fmla="*/ 0 h 58"/>
              <a:gd name="T20" fmla="*/ 0 w 101"/>
              <a:gd name="T21" fmla="*/ 8047 h 58"/>
              <a:gd name="T22" fmla="*/ 0 w 101"/>
              <a:gd name="T23" fmla="*/ 11496 h 58"/>
              <a:gd name="T24" fmla="*/ 7922 w 101"/>
              <a:gd name="T25" fmla="*/ 31038 h 58"/>
              <a:gd name="T26" fmla="*/ 11317 w 101"/>
              <a:gd name="T27" fmla="*/ 35637 h 58"/>
              <a:gd name="T28" fmla="*/ 14712 w 101"/>
              <a:gd name="T29" fmla="*/ 35637 h 58"/>
              <a:gd name="T30" fmla="*/ 22634 w 101"/>
              <a:gd name="T31" fmla="*/ 39085 h 58"/>
              <a:gd name="T32" fmla="*/ 38477 w 101"/>
              <a:gd name="T33" fmla="*/ 50581 h 58"/>
              <a:gd name="T34" fmla="*/ 41872 w 101"/>
              <a:gd name="T35" fmla="*/ 50581 h 58"/>
              <a:gd name="T36" fmla="*/ 72428 w 101"/>
              <a:gd name="T37" fmla="*/ 58628 h 58"/>
              <a:gd name="T38" fmla="*/ 110905 w 101"/>
              <a:gd name="T39" fmla="*/ 66675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58"/>
              <a:gd name="T62" fmla="*/ 101 w 101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58">
                <a:moveTo>
                  <a:pt x="98" y="58"/>
                </a:moveTo>
                <a:lnTo>
                  <a:pt x="101" y="44"/>
                </a:lnTo>
                <a:lnTo>
                  <a:pt x="68" y="37"/>
                </a:lnTo>
                <a:lnTo>
                  <a:pt x="40" y="31"/>
                </a:lnTo>
                <a:lnTo>
                  <a:pt x="30" y="24"/>
                </a:lnTo>
                <a:lnTo>
                  <a:pt x="27" y="21"/>
                </a:lnTo>
                <a:lnTo>
                  <a:pt x="20" y="21"/>
                </a:lnTo>
                <a:lnTo>
                  <a:pt x="13" y="4"/>
                </a:lnTo>
                <a:lnTo>
                  <a:pt x="13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7" y="27"/>
                </a:lnTo>
                <a:lnTo>
                  <a:pt x="10" y="31"/>
                </a:lnTo>
                <a:lnTo>
                  <a:pt x="13" y="31"/>
                </a:lnTo>
                <a:lnTo>
                  <a:pt x="20" y="34"/>
                </a:lnTo>
                <a:lnTo>
                  <a:pt x="34" y="44"/>
                </a:lnTo>
                <a:lnTo>
                  <a:pt x="37" y="44"/>
                </a:lnTo>
                <a:lnTo>
                  <a:pt x="64" y="51"/>
                </a:lnTo>
                <a:lnTo>
                  <a:pt x="98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78" name="Freeform 112"/>
          <p:cNvSpPr>
            <a:spLocks/>
          </p:cNvSpPr>
          <p:nvPr/>
        </p:nvSpPr>
        <p:spPr bwMode="auto">
          <a:xfrm>
            <a:off x="5473700" y="1508125"/>
            <a:ext cx="111125" cy="60325"/>
          </a:xfrm>
          <a:custGeom>
            <a:avLst/>
            <a:gdLst>
              <a:gd name="T0" fmla="*/ 111125 w 98"/>
              <a:gd name="T1" fmla="*/ 15640 h 54"/>
              <a:gd name="T2" fmla="*/ 111125 w 98"/>
              <a:gd name="T3" fmla="*/ 0 h 54"/>
              <a:gd name="T4" fmla="*/ 72571 w 98"/>
              <a:gd name="T5" fmla="*/ 0 h 54"/>
              <a:gd name="T6" fmla="*/ 72571 w 98"/>
              <a:gd name="T7" fmla="*/ 0 h 54"/>
              <a:gd name="T8" fmla="*/ 69170 w 98"/>
              <a:gd name="T9" fmla="*/ 0 h 54"/>
              <a:gd name="T10" fmla="*/ 38554 w 98"/>
              <a:gd name="T11" fmla="*/ 15640 h 54"/>
              <a:gd name="T12" fmla="*/ 22679 w 98"/>
              <a:gd name="T13" fmla="*/ 22343 h 54"/>
              <a:gd name="T14" fmla="*/ 22679 w 98"/>
              <a:gd name="T15" fmla="*/ 26811 h 54"/>
              <a:gd name="T16" fmla="*/ 11339 w 98"/>
              <a:gd name="T17" fmla="*/ 33514 h 54"/>
              <a:gd name="T18" fmla="*/ 11339 w 98"/>
              <a:gd name="T19" fmla="*/ 33514 h 54"/>
              <a:gd name="T20" fmla="*/ 3402 w 98"/>
              <a:gd name="T21" fmla="*/ 41334 h 54"/>
              <a:gd name="T22" fmla="*/ 0 w 98"/>
              <a:gd name="T23" fmla="*/ 45802 h 54"/>
              <a:gd name="T24" fmla="*/ 0 w 98"/>
              <a:gd name="T25" fmla="*/ 45802 h 54"/>
              <a:gd name="T26" fmla="*/ 0 w 98"/>
              <a:gd name="T27" fmla="*/ 60325 h 54"/>
              <a:gd name="T28" fmla="*/ 14741 w 98"/>
              <a:gd name="T29" fmla="*/ 60325 h 54"/>
              <a:gd name="T30" fmla="*/ 14741 w 98"/>
              <a:gd name="T31" fmla="*/ 49154 h 54"/>
              <a:gd name="T32" fmla="*/ 22679 w 98"/>
              <a:gd name="T33" fmla="*/ 45802 h 54"/>
              <a:gd name="T34" fmla="*/ 22679 w 98"/>
              <a:gd name="T35" fmla="*/ 45802 h 54"/>
              <a:gd name="T36" fmla="*/ 30616 w 98"/>
              <a:gd name="T37" fmla="*/ 37982 h 54"/>
              <a:gd name="T38" fmla="*/ 30616 w 98"/>
              <a:gd name="T39" fmla="*/ 37982 h 54"/>
              <a:gd name="T40" fmla="*/ 45357 w 98"/>
              <a:gd name="T41" fmla="*/ 30163 h 54"/>
              <a:gd name="T42" fmla="*/ 77107 w 98"/>
              <a:gd name="T43" fmla="*/ 15640 h 54"/>
              <a:gd name="T44" fmla="*/ 111125 w 98"/>
              <a:gd name="T45" fmla="*/ 15640 h 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"/>
              <a:gd name="T70" fmla="*/ 0 h 54"/>
              <a:gd name="T71" fmla="*/ 98 w 98"/>
              <a:gd name="T72" fmla="*/ 54 h 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" h="54">
                <a:moveTo>
                  <a:pt x="98" y="14"/>
                </a:moveTo>
                <a:lnTo>
                  <a:pt x="98" y="0"/>
                </a:lnTo>
                <a:lnTo>
                  <a:pt x="64" y="0"/>
                </a:lnTo>
                <a:lnTo>
                  <a:pt x="61" y="0"/>
                </a:lnTo>
                <a:lnTo>
                  <a:pt x="34" y="14"/>
                </a:lnTo>
                <a:lnTo>
                  <a:pt x="20" y="20"/>
                </a:lnTo>
                <a:lnTo>
                  <a:pt x="20" y="24"/>
                </a:lnTo>
                <a:lnTo>
                  <a:pt x="10" y="30"/>
                </a:lnTo>
                <a:lnTo>
                  <a:pt x="3" y="37"/>
                </a:lnTo>
                <a:lnTo>
                  <a:pt x="0" y="41"/>
                </a:lnTo>
                <a:lnTo>
                  <a:pt x="0" y="54"/>
                </a:lnTo>
                <a:lnTo>
                  <a:pt x="13" y="54"/>
                </a:lnTo>
                <a:lnTo>
                  <a:pt x="13" y="44"/>
                </a:lnTo>
                <a:lnTo>
                  <a:pt x="20" y="41"/>
                </a:lnTo>
                <a:lnTo>
                  <a:pt x="27" y="34"/>
                </a:lnTo>
                <a:lnTo>
                  <a:pt x="40" y="27"/>
                </a:lnTo>
                <a:lnTo>
                  <a:pt x="68" y="14"/>
                </a:lnTo>
                <a:lnTo>
                  <a:pt x="98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79" name="Freeform 113"/>
          <p:cNvSpPr>
            <a:spLocks/>
          </p:cNvSpPr>
          <p:nvPr/>
        </p:nvSpPr>
        <p:spPr bwMode="auto">
          <a:xfrm>
            <a:off x="5473700" y="1568450"/>
            <a:ext cx="114300" cy="57150"/>
          </a:xfrm>
          <a:custGeom>
            <a:avLst/>
            <a:gdLst>
              <a:gd name="T0" fmla="*/ 110905 w 101"/>
              <a:gd name="T1" fmla="*/ 57150 h 51"/>
              <a:gd name="T2" fmla="*/ 114300 w 101"/>
              <a:gd name="T3" fmla="*/ 41462 h 51"/>
              <a:gd name="T4" fmla="*/ 76954 w 101"/>
              <a:gd name="T5" fmla="*/ 30256 h 51"/>
              <a:gd name="T6" fmla="*/ 45267 w 101"/>
              <a:gd name="T7" fmla="*/ 23532 h 51"/>
              <a:gd name="T8" fmla="*/ 45267 w 101"/>
              <a:gd name="T9" fmla="*/ 23532 h 51"/>
              <a:gd name="T10" fmla="*/ 30555 w 101"/>
              <a:gd name="T11" fmla="*/ 15688 h 51"/>
              <a:gd name="T12" fmla="*/ 30555 w 101"/>
              <a:gd name="T13" fmla="*/ 19050 h 51"/>
              <a:gd name="T14" fmla="*/ 22634 w 101"/>
              <a:gd name="T15" fmla="*/ 11206 h 51"/>
              <a:gd name="T16" fmla="*/ 22634 w 101"/>
              <a:gd name="T17" fmla="*/ 11206 h 51"/>
              <a:gd name="T18" fmla="*/ 14712 w 101"/>
              <a:gd name="T19" fmla="*/ 4482 h 51"/>
              <a:gd name="T20" fmla="*/ 14712 w 101"/>
              <a:gd name="T21" fmla="*/ 0 h 51"/>
              <a:gd name="T22" fmla="*/ 0 w 101"/>
              <a:gd name="T23" fmla="*/ 0 h 51"/>
              <a:gd name="T24" fmla="*/ 0 w 101"/>
              <a:gd name="T25" fmla="*/ 7844 h 51"/>
              <a:gd name="T26" fmla="*/ 0 w 101"/>
              <a:gd name="T27" fmla="*/ 11206 h 51"/>
              <a:gd name="T28" fmla="*/ 3395 w 101"/>
              <a:gd name="T29" fmla="*/ 15688 h 51"/>
              <a:gd name="T30" fmla="*/ 11317 w 101"/>
              <a:gd name="T31" fmla="*/ 23532 h 51"/>
              <a:gd name="T32" fmla="*/ 11317 w 101"/>
              <a:gd name="T33" fmla="*/ 23532 h 51"/>
              <a:gd name="T34" fmla="*/ 22634 w 101"/>
              <a:gd name="T35" fmla="*/ 30256 h 51"/>
              <a:gd name="T36" fmla="*/ 22634 w 101"/>
              <a:gd name="T37" fmla="*/ 30256 h 51"/>
              <a:gd name="T38" fmla="*/ 38477 w 101"/>
              <a:gd name="T39" fmla="*/ 38100 h 51"/>
              <a:gd name="T40" fmla="*/ 41872 w 101"/>
              <a:gd name="T41" fmla="*/ 38100 h 51"/>
              <a:gd name="T42" fmla="*/ 72428 w 101"/>
              <a:gd name="T43" fmla="*/ 45944 h 51"/>
              <a:gd name="T44" fmla="*/ 110905 w 101"/>
              <a:gd name="T45" fmla="*/ 57150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1"/>
              <a:gd name="T70" fmla="*/ 0 h 51"/>
              <a:gd name="T71" fmla="*/ 101 w 101"/>
              <a:gd name="T72" fmla="*/ 51 h 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1" h="51">
                <a:moveTo>
                  <a:pt x="98" y="51"/>
                </a:moveTo>
                <a:lnTo>
                  <a:pt x="101" y="37"/>
                </a:lnTo>
                <a:lnTo>
                  <a:pt x="68" y="27"/>
                </a:lnTo>
                <a:lnTo>
                  <a:pt x="40" y="21"/>
                </a:lnTo>
                <a:lnTo>
                  <a:pt x="27" y="14"/>
                </a:lnTo>
                <a:lnTo>
                  <a:pt x="27" y="17"/>
                </a:lnTo>
                <a:lnTo>
                  <a:pt x="20" y="10"/>
                </a:lnTo>
                <a:lnTo>
                  <a:pt x="13" y="4"/>
                </a:lnTo>
                <a:lnTo>
                  <a:pt x="13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3" y="14"/>
                </a:lnTo>
                <a:lnTo>
                  <a:pt x="10" y="21"/>
                </a:lnTo>
                <a:lnTo>
                  <a:pt x="20" y="27"/>
                </a:lnTo>
                <a:lnTo>
                  <a:pt x="34" y="34"/>
                </a:lnTo>
                <a:lnTo>
                  <a:pt x="37" y="34"/>
                </a:lnTo>
                <a:lnTo>
                  <a:pt x="64" y="41"/>
                </a:lnTo>
                <a:lnTo>
                  <a:pt x="98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80" name="Freeform 114"/>
          <p:cNvSpPr>
            <a:spLocks/>
          </p:cNvSpPr>
          <p:nvPr/>
        </p:nvSpPr>
        <p:spPr bwMode="auto">
          <a:xfrm>
            <a:off x="5473700" y="1609725"/>
            <a:ext cx="114300" cy="63500"/>
          </a:xfrm>
          <a:custGeom>
            <a:avLst/>
            <a:gdLst>
              <a:gd name="T0" fmla="*/ 114300 w 101"/>
              <a:gd name="T1" fmla="*/ 16164 h 55"/>
              <a:gd name="T2" fmla="*/ 110905 w 101"/>
              <a:gd name="T3" fmla="*/ 0 h 55"/>
              <a:gd name="T4" fmla="*/ 72428 w 101"/>
              <a:gd name="T5" fmla="*/ 8082 h 55"/>
              <a:gd name="T6" fmla="*/ 72428 w 101"/>
              <a:gd name="T7" fmla="*/ 8082 h 55"/>
              <a:gd name="T8" fmla="*/ 41872 w 101"/>
              <a:gd name="T9" fmla="*/ 12700 h 55"/>
              <a:gd name="T10" fmla="*/ 41872 w 101"/>
              <a:gd name="T11" fmla="*/ 12700 h 55"/>
              <a:gd name="T12" fmla="*/ 38477 w 101"/>
              <a:gd name="T13" fmla="*/ 16164 h 55"/>
              <a:gd name="T14" fmla="*/ 22634 w 101"/>
              <a:gd name="T15" fmla="*/ 27709 h 55"/>
              <a:gd name="T16" fmla="*/ 22634 w 101"/>
              <a:gd name="T17" fmla="*/ 27709 h 55"/>
              <a:gd name="T18" fmla="*/ 11317 w 101"/>
              <a:gd name="T19" fmla="*/ 35791 h 55"/>
              <a:gd name="T20" fmla="*/ 11317 w 101"/>
              <a:gd name="T21" fmla="*/ 35791 h 55"/>
              <a:gd name="T22" fmla="*/ 11317 w 101"/>
              <a:gd name="T23" fmla="*/ 35791 h 55"/>
              <a:gd name="T24" fmla="*/ 3395 w 101"/>
              <a:gd name="T25" fmla="*/ 50800 h 55"/>
              <a:gd name="T26" fmla="*/ 0 w 101"/>
              <a:gd name="T27" fmla="*/ 55418 h 55"/>
              <a:gd name="T28" fmla="*/ 0 w 101"/>
              <a:gd name="T29" fmla="*/ 63500 h 55"/>
              <a:gd name="T30" fmla="*/ 14712 w 101"/>
              <a:gd name="T31" fmla="*/ 63500 h 55"/>
              <a:gd name="T32" fmla="*/ 14712 w 101"/>
              <a:gd name="T33" fmla="*/ 55418 h 55"/>
              <a:gd name="T34" fmla="*/ 22634 w 101"/>
              <a:gd name="T35" fmla="*/ 47336 h 55"/>
              <a:gd name="T36" fmla="*/ 30555 w 101"/>
              <a:gd name="T37" fmla="*/ 39255 h 55"/>
              <a:gd name="T38" fmla="*/ 33950 w 101"/>
              <a:gd name="T39" fmla="*/ 39255 h 55"/>
              <a:gd name="T40" fmla="*/ 45267 w 101"/>
              <a:gd name="T41" fmla="*/ 27709 h 55"/>
              <a:gd name="T42" fmla="*/ 72428 w 101"/>
              <a:gd name="T43" fmla="*/ 24245 h 55"/>
              <a:gd name="T44" fmla="*/ 76954 w 101"/>
              <a:gd name="T45" fmla="*/ 24245 h 55"/>
              <a:gd name="T46" fmla="*/ 114300 w 101"/>
              <a:gd name="T47" fmla="*/ 16164 h 5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1"/>
              <a:gd name="T73" fmla="*/ 0 h 55"/>
              <a:gd name="T74" fmla="*/ 101 w 101"/>
              <a:gd name="T75" fmla="*/ 55 h 5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1" h="55">
                <a:moveTo>
                  <a:pt x="101" y="14"/>
                </a:moveTo>
                <a:lnTo>
                  <a:pt x="98" y="0"/>
                </a:lnTo>
                <a:lnTo>
                  <a:pt x="64" y="7"/>
                </a:lnTo>
                <a:lnTo>
                  <a:pt x="37" y="11"/>
                </a:lnTo>
                <a:lnTo>
                  <a:pt x="34" y="14"/>
                </a:lnTo>
                <a:lnTo>
                  <a:pt x="20" y="24"/>
                </a:lnTo>
                <a:lnTo>
                  <a:pt x="10" y="31"/>
                </a:lnTo>
                <a:lnTo>
                  <a:pt x="3" y="44"/>
                </a:lnTo>
                <a:lnTo>
                  <a:pt x="0" y="48"/>
                </a:lnTo>
                <a:lnTo>
                  <a:pt x="0" y="55"/>
                </a:lnTo>
                <a:lnTo>
                  <a:pt x="13" y="55"/>
                </a:lnTo>
                <a:lnTo>
                  <a:pt x="13" y="48"/>
                </a:lnTo>
                <a:lnTo>
                  <a:pt x="20" y="41"/>
                </a:lnTo>
                <a:lnTo>
                  <a:pt x="27" y="34"/>
                </a:lnTo>
                <a:lnTo>
                  <a:pt x="30" y="34"/>
                </a:lnTo>
                <a:lnTo>
                  <a:pt x="40" y="24"/>
                </a:lnTo>
                <a:lnTo>
                  <a:pt x="64" y="21"/>
                </a:lnTo>
                <a:lnTo>
                  <a:pt x="68" y="21"/>
                </a:lnTo>
                <a:lnTo>
                  <a:pt x="10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81" name="Freeform 115"/>
          <p:cNvSpPr>
            <a:spLocks/>
          </p:cNvSpPr>
          <p:nvPr/>
        </p:nvSpPr>
        <p:spPr bwMode="auto">
          <a:xfrm>
            <a:off x="5473700" y="1673225"/>
            <a:ext cx="114300" cy="60325"/>
          </a:xfrm>
          <a:custGeom>
            <a:avLst/>
            <a:gdLst>
              <a:gd name="T0" fmla="*/ 110905 w 101"/>
              <a:gd name="T1" fmla="*/ 60325 h 54"/>
              <a:gd name="T2" fmla="*/ 114300 w 101"/>
              <a:gd name="T3" fmla="*/ 44685 h 54"/>
              <a:gd name="T4" fmla="*/ 76954 w 101"/>
              <a:gd name="T5" fmla="*/ 36865 h 54"/>
              <a:gd name="T6" fmla="*/ 45267 w 101"/>
              <a:gd name="T7" fmla="*/ 30163 h 54"/>
              <a:gd name="T8" fmla="*/ 45267 w 101"/>
              <a:gd name="T9" fmla="*/ 30163 h 54"/>
              <a:gd name="T10" fmla="*/ 30555 w 101"/>
              <a:gd name="T11" fmla="*/ 22343 h 54"/>
              <a:gd name="T12" fmla="*/ 30555 w 101"/>
              <a:gd name="T13" fmla="*/ 25694 h 54"/>
              <a:gd name="T14" fmla="*/ 22634 w 101"/>
              <a:gd name="T15" fmla="*/ 18991 h 54"/>
              <a:gd name="T16" fmla="*/ 14712 w 101"/>
              <a:gd name="T17" fmla="*/ 6703 h 54"/>
              <a:gd name="T18" fmla="*/ 14712 w 101"/>
              <a:gd name="T19" fmla="*/ 0 h 54"/>
              <a:gd name="T20" fmla="*/ 0 w 101"/>
              <a:gd name="T21" fmla="*/ 0 h 54"/>
              <a:gd name="T22" fmla="*/ 0 w 101"/>
              <a:gd name="T23" fmla="*/ 6703 h 54"/>
              <a:gd name="T24" fmla="*/ 0 w 101"/>
              <a:gd name="T25" fmla="*/ 11171 h 54"/>
              <a:gd name="T26" fmla="*/ 3395 w 101"/>
              <a:gd name="T27" fmla="*/ 11171 h 54"/>
              <a:gd name="T28" fmla="*/ 11317 w 101"/>
              <a:gd name="T29" fmla="*/ 25694 h 54"/>
              <a:gd name="T30" fmla="*/ 11317 w 101"/>
              <a:gd name="T31" fmla="*/ 30163 h 54"/>
              <a:gd name="T32" fmla="*/ 22634 w 101"/>
              <a:gd name="T33" fmla="*/ 36865 h 54"/>
              <a:gd name="T34" fmla="*/ 22634 w 101"/>
              <a:gd name="T35" fmla="*/ 36865 h 54"/>
              <a:gd name="T36" fmla="*/ 38477 w 101"/>
              <a:gd name="T37" fmla="*/ 44685 h 54"/>
              <a:gd name="T38" fmla="*/ 41872 w 101"/>
              <a:gd name="T39" fmla="*/ 44685 h 54"/>
              <a:gd name="T40" fmla="*/ 72428 w 101"/>
              <a:gd name="T41" fmla="*/ 52505 h 54"/>
              <a:gd name="T42" fmla="*/ 110905 w 101"/>
              <a:gd name="T43" fmla="*/ 60325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4"/>
              <a:gd name="T68" fmla="*/ 101 w 101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4">
                <a:moveTo>
                  <a:pt x="98" y="54"/>
                </a:moveTo>
                <a:lnTo>
                  <a:pt x="101" y="40"/>
                </a:lnTo>
                <a:lnTo>
                  <a:pt x="68" y="33"/>
                </a:lnTo>
                <a:lnTo>
                  <a:pt x="40" y="27"/>
                </a:lnTo>
                <a:lnTo>
                  <a:pt x="27" y="20"/>
                </a:lnTo>
                <a:lnTo>
                  <a:pt x="27" y="23"/>
                </a:lnTo>
                <a:lnTo>
                  <a:pt x="20" y="17"/>
                </a:lnTo>
                <a:lnTo>
                  <a:pt x="13" y="6"/>
                </a:lnTo>
                <a:lnTo>
                  <a:pt x="13" y="0"/>
                </a:lnTo>
                <a:lnTo>
                  <a:pt x="0" y="0"/>
                </a:lnTo>
                <a:lnTo>
                  <a:pt x="0" y="6"/>
                </a:lnTo>
                <a:lnTo>
                  <a:pt x="0" y="10"/>
                </a:lnTo>
                <a:lnTo>
                  <a:pt x="3" y="10"/>
                </a:lnTo>
                <a:lnTo>
                  <a:pt x="10" y="23"/>
                </a:lnTo>
                <a:lnTo>
                  <a:pt x="10" y="27"/>
                </a:lnTo>
                <a:lnTo>
                  <a:pt x="20" y="33"/>
                </a:lnTo>
                <a:lnTo>
                  <a:pt x="34" y="40"/>
                </a:lnTo>
                <a:lnTo>
                  <a:pt x="37" y="40"/>
                </a:lnTo>
                <a:lnTo>
                  <a:pt x="64" y="47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82" name="Freeform 116"/>
          <p:cNvSpPr>
            <a:spLocks/>
          </p:cNvSpPr>
          <p:nvPr/>
        </p:nvSpPr>
        <p:spPr bwMode="auto">
          <a:xfrm>
            <a:off x="5473700" y="1766888"/>
            <a:ext cx="114300" cy="61912"/>
          </a:xfrm>
          <a:custGeom>
            <a:avLst/>
            <a:gdLst>
              <a:gd name="T0" fmla="*/ 114300 w 101"/>
              <a:gd name="T1" fmla="*/ 16051 h 54"/>
              <a:gd name="T2" fmla="*/ 110905 w 101"/>
              <a:gd name="T3" fmla="*/ 0 h 54"/>
              <a:gd name="T4" fmla="*/ 72428 w 101"/>
              <a:gd name="T5" fmla="*/ 8026 h 54"/>
              <a:gd name="T6" fmla="*/ 41872 w 101"/>
              <a:gd name="T7" fmla="*/ 16051 h 54"/>
              <a:gd name="T8" fmla="*/ 38477 w 101"/>
              <a:gd name="T9" fmla="*/ 16051 h 54"/>
              <a:gd name="T10" fmla="*/ 22634 w 101"/>
              <a:gd name="T11" fmla="*/ 24077 h 54"/>
              <a:gd name="T12" fmla="*/ 22634 w 101"/>
              <a:gd name="T13" fmla="*/ 27516 h 54"/>
              <a:gd name="T14" fmla="*/ 11317 w 101"/>
              <a:gd name="T15" fmla="*/ 35542 h 54"/>
              <a:gd name="T16" fmla="*/ 11317 w 101"/>
              <a:gd name="T17" fmla="*/ 35542 h 54"/>
              <a:gd name="T18" fmla="*/ 11317 w 101"/>
              <a:gd name="T19" fmla="*/ 35542 h 54"/>
              <a:gd name="T20" fmla="*/ 3395 w 101"/>
              <a:gd name="T21" fmla="*/ 50447 h 54"/>
              <a:gd name="T22" fmla="*/ 0 w 101"/>
              <a:gd name="T23" fmla="*/ 55033 h 54"/>
              <a:gd name="T24" fmla="*/ 0 w 101"/>
              <a:gd name="T25" fmla="*/ 61912 h 54"/>
              <a:gd name="T26" fmla="*/ 14712 w 101"/>
              <a:gd name="T27" fmla="*/ 61912 h 54"/>
              <a:gd name="T28" fmla="*/ 14712 w 101"/>
              <a:gd name="T29" fmla="*/ 55033 h 54"/>
              <a:gd name="T30" fmla="*/ 22634 w 101"/>
              <a:gd name="T31" fmla="*/ 47007 h 54"/>
              <a:gd name="T32" fmla="*/ 30555 w 101"/>
              <a:gd name="T33" fmla="*/ 38982 h 54"/>
              <a:gd name="T34" fmla="*/ 30555 w 101"/>
              <a:gd name="T35" fmla="*/ 38982 h 54"/>
              <a:gd name="T36" fmla="*/ 45267 w 101"/>
              <a:gd name="T37" fmla="*/ 30956 h 54"/>
              <a:gd name="T38" fmla="*/ 45267 w 101"/>
              <a:gd name="T39" fmla="*/ 30956 h 54"/>
              <a:gd name="T40" fmla="*/ 76954 w 101"/>
              <a:gd name="T41" fmla="*/ 24077 h 54"/>
              <a:gd name="T42" fmla="*/ 114300 w 101"/>
              <a:gd name="T43" fmla="*/ 16051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4"/>
              <a:gd name="T68" fmla="*/ 101 w 101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4">
                <a:moveTo>
                  <a:pt x="101" y="14"/>
                </a:moveTo>
                <a:lnTo>
                  <a:pt x="98" y="0"/>
                </a:lnTo>
                <a:lnTo>
                  <a:pt x="64" y="7"/>
                </a:lnTo>
                <a:lnTo>
                  <a:pt x="37" y="14"/>
                </a:lnTo>
                <a:lnTo>
                  <a:pt x="34" y="14"/>
                </a:lnTo>
                <a:lnTo>
                  <a:pt x="20" y="21"/>
                </a:lnTo>
                <a:lnTo>
                  <a:pt x="20" y="24"/>
                </a:lnTo>
                <a:lnTo>
                  <a:pt x="10" y="31"/>
                </a:lnTo>
                <a:lnTo>
                  <a:pt x="3" y="44"/>
                </a:lnTo>
                <a:lnTo>
                  <a:pt x="0" y="48"/>
                </a:lnTo>
                <a:lnTo>
                  <a:pt x="0" y="54"/>
                </a:lnTo>
                <a:lnTo>
                  <a:pt x="13" y="54"/>
                </a:lnTo>
                <a:lnTo>
                  <a:pt x="13" y="48"/>
                </a:lnTo>
                <a:lnTo>
                  <a:pt x="20" y="41"/>
                </a:lnTo>
                <a:lnTo>
                  <a:pt x="27" y="34"/>
                </a:lnTo>
                <a:lnTo>
                  <a:pt x="40" y="27"/>
                </a:lnTo>
                <a:lnTo>
                  <a:pt x="68" y="21"/>
                </a:lnTo>
                <a:lnTo>
                  <a:pt x="10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83" name="Freeform 117"/>
          <p:cNvSpPr>
            <a:spLocks/>
          </p:cNvSpPr>
          <p:nvPr/>
        </p:nvSpPr>
        <p:spPr bwMode="auto">
          <a:xfrm>
            <a:off x="5473700" y="1828800"/>
            <a:ext cx="114300" cy="65088"/>
          </a:xfrm>
          <a:custGeom>
            <a:avLst/>
            <a:gdLst>
              <a:gd name="T0" fmla="*/ 110905 w 101"/>
              <a:gd name="T1" fmla="*/ 65088 h 58"/>
              <a:gd name="T2" fmla="*/ 114300 w 101"/>
              <a:gd name="T3" fmla="*/ 50499 h 58"/>
              <a:gd name="T4" fmla="*/ 76954 w 101"/>
              <a:gd name="T5" fmla="*/ 38155 h 58"/>
              <a:gd name="T6" fmla="*/ 45267 w 101"/>
              <a:gd name="T7" fmla="*/ 31422 h 58"/>
              <a:gd name="T8" fmla="*/ 45267 w 101"/>
              <a:gd name="T9" fmla="*/ 31422 h 58"/>
              <a:gd name="T10" fmla="*/ 30555 w 101"/>
              <a:gd name="T11" fmla="*/ 23566 h 58"/>
              <a:gd name="T12" fmla="*/ 30555 w 101"/>
              <a:gd name="T13" fmla="*/ 26933 h 58"/>
              <a:gd name="T14" fmla="*/ 22634 w 101"/>
              <a:gd name="T15" fmla="*/ 19078 h 58"/>
              <a:gd name="T16" fmla="*/ 14712 w 101"/>
              <a:gd name="T17" fmla="*/ 7855 h 58"/>
              <a:gd name="T18" fmla="*/ 14712 w 101"/>
              <a:gd name="T19" fmla="*/ 0 h 58"/>
              <a:gd name="T20" fmla="*/ 0 w 101"/>
              <a:gd name="T21" fmla="*/ 0 h 58"/>
              <a:gd name="T22" fmla="*/ 0 w 101"/>
              <a:gd name="T23" fmla="*/ 7855 h 58"/>
              <a:gd name="T24" fmla="*/ 0 w 101"/>
              <a:gd name="T25" fmla="*/ 12344 h 58"/>
              <a:gd name="T26" fmla="*/ 3395 w 101"/>
              <a:gd name="T27" fmla="*/ 12344 h 58"/>
              <a:gd name="T28" fmla="*/ 11317 w 101"/>
              <a:gd name="T29" fmla="*/ 26933 h 58"/>
              <a:gd name="T30" fmla="*/ 11317 w 101"/>
              <a:gd name="T31" fmla="*/ 31422 h 58"/>
              <a:gd name="T32" fmla="*/ 22634 w 101"/>
              <a:gd name="T33" fmla="*/ 38155 h 58"/>
              <a:gd name="T34" fmla="*/ 22634 w 101"/>
              <a:gd name="T35" fmla="*/ 38155 h 58"/>
              <a:gd name="T36" fmla="*/ 38477 w 101"/>
              <a:gd name="T37" fmla="*/ 46010 h 58"/>
              <a:gd name="T38" fmla="*/ 41872 w 101"/>
              <a:gd name="T39" fmla="*/ 46010 h 58"/>
              <a:gd name="T40" fmla="*/ 72428 w 101"/>
              <a:gd name="T41" fmla="*/ 53866 h 58"/>
              <a:gd name="T42" fmla="*/ 110905 w 101"/>
              <a:gd name="T43" fmla="*/ 65088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8"/>
              <a:gd name="T68" fmla="*/ 101 w 101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8">
                <a:moveTo>
                  <a:pt x="98" y="58"/>
                </a:moveTo>
                <a:lnTo>
                  <a:pt x="101" y="45"/>
                </a:lnTo>
                <a:lnTo>
                  <a:pt x="68" y="34"/>
                </a:lnTo>
                <a:lnTo>
                  <a:pt x="40" y="28"/>
                </a:lnTo>
                <a:lnTo>
                  <a:pt x="27" y="21"/>
                </a:lnTo>
                <a:lnTo>
                  <a:pt x="27" y="24"/>
                </a:lnTo>
                <a:lnTo>
                  <a:pt x="20" y="17"/>
                </a:lnTo>
                <a:lnTo>
                  <a:pt x="13" y="7"/>
                </a:lnTo>
                <a:lnTo>
                  <a:pt x="13" y="0"/>
                </a:lnTo>
                <a:lnTo>
                  <a:pt x="0" y="0"/>
                </a:lnTo>
                <a:lnTo>
                  <a:pt x="0" y="7"/>
                </a:lnTo>
                <a:lnTo>
                  <a:pt x="0" y="11"/>
                </a:lnTo>
                <a:lnTo>
                  <a:pt x="3" y="11"/>
                </a:lnTo>
                <a:lnTo>
                  <a:pt x="10" y="24"/>
                </a:lnTo>
                <a:lnTo>
                  <a:pt x="10" y="28"/>
                </a:lnTo>
                <a:lnTo>
                  <a:pt x="20" y="34"/>
                </a:lnTo>
                <a:lnTo>
                  <a:pt x="34" y="41"/>
                </a:lnTo>
                <a:lnTo>
                  <a:pt x="37" y="41"/>
                </a:lnTo>
                <a:lnTo>
                  <a:pt x="64" y="48"/>
                </a:lnTo>
                <a:lnTo>
                  <a:pt x="98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84" name="Freeform 118"/>
          <p:cNvSpPr>
            <a:spLocks/>
          </p:cNvSpPr>
          <p:nvPr/>
        </p:nvSpPr>
        <p:spPr bwMode="auto">
          <a:xfrm>
            <a:off x="5473700" y="1879600"/>
            <a:ext cx="111125" cy="52388"/>
          </a:xfrm>
          <a:custGeom>
            <a:avLst/>
            <a:gdLst>
              <a:gd name="T0" fmla="*/ 111125 w 98"/>
              <a:gd name="T1" fmla="*/ 14490 h 47"/>
              <a:gd name="T2" fmla="*/ 111125 w 98"/>
              <a:gd name="T3" fmla="*/ 0 h 47"/>
              <a:gd name="T4" fmla="*/ 72571 w 98"/>
              <a:gd name="T5" fmla="*/ 0 h 47"/>
              <a:gd name="T6" fmla="*/ 72571 w 98"/>
              <a:gd name="T7" fmla="*/ 0 h 47"/>
              <a:gd name="T8" fmla="*/ 69170 w 98"/>
              <a:gd name="T9" fmla="*/ 0 h 47"/>
              <a:gd name="T10" fmla="*/ 38554 w 98"/>
              <a:gd name="T11" fmla="*/ 14490 h 47"/>
              <a:gd name="T12" fmla="*/ 22679 w 98"/>
              <a:gd name="T13" fmla="*/ 22293 h 47"/>
              <a:gd name="T14" fmla="*/ 22679 w 98"/>
              <a:gd name="T15" fmla="*/ 25637 h 47"/>
              <a:gd name="T16" fmla="*/ 11339 w 98"/>
              <a:gd name="T17" fmla="*/ 33439 h 47"/>
              <a:gd name="T18" fmla="*/ 11339 w 98"/>
              <a:gd name="T19" fmla="*/ 33439 h 47"/>
              <a:gd name="T20" fmla="*/ 3402 w 98"/>
              <a:gd name="T21" fmla="*/ 41242 h 47"/>
              <a:gd name="T22" fmla="*/ 0 w 98"/>
              <a:gd name="T23" fmla="*/ 44586 h 47"/>
              <a:gd name="T24" fmla="*/ 0 w 98"/>
              <a:gd name="T25" fmla="*/ 44586 h 47"/>
              <a:gd name="T26" fmla="*/ 0 w 98"/>
              <a:gd name="T27" fmla="*/ 52388 h 47"/>
              <a:gd name="T28" fmla="*/ 14741 w 98"/>
              <a:gd name="T29" fmla="*/ 52388 h 47"/>
              <a:gd name="T30" fmla="*/ 14741 w 98"/>
              <a:gd name="T31" fmla="*/ 49044 h 47"/>
              <a:gd name="T32" fmla="*/ 22679 w 98"/>
              <a:gd name="T33" fmla="*/ 44586 h 47"/>
              <a:gd name="T34" fmla="*/ 22679 w 98"/>
              <a:gd name="T35" fmla="*/ 44586 h 47"/>
              <a:gd name="T36" fmla="*/ 30616 w 98"/>
              <a:gd name="T37" fmla="*/ 36783 h 47"/>
              <a:gd name="T38" fmla="*/ 30616 w 98"/>
              <a:gd name="T39" fmla="*/ 36783 h 47"/>
              <a:gd name="T40" fmla="*/ 45357 w 98"/>
              <a:gd name="T41" fmla="*/ 30095 h 47"/>
              <a:gd name="T42" fmla="*/ 77107 w 98"/>
              <a:gd name="T43" fmla="*/ 14490 h 47"/>
              <a:gd name="T44" fmla="*/ 111125 w 98"/>
              <a:gd name="T45" fmla="*/ 14490 h 4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"/>
              <a:gd name="T70" fmla="*/ 0 h 47"/>
              <a:gd name="T71" fmla="*/ 98 w 98"/>
              <a:gd name="T72" fmla="*/ 47 h 4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" h="47">
                <a:moveTo>
                  <a:pt x="98" y="13"/>
                </a:moveTo>
                <a:lnTo>
                  <a:pt x="98" y="0"/>
                </a:lnTo>
                <a:lnTo>
                  <a:pt x="64" y="0"/>
                </a:lnTo>
                <a:lnTo>
                  <a:pt x="61" y="0"/>
                </a:lnTo>
                <a:lnTo>
                  <a:pt x="34" y="13"/>
                </a:lnTo>
                <a:lnTo>
                  <a:pt x="20" y="20"/>
                </a:lnTo>
                <a:lnTo>
                  <a:pt x="20" y="23"/>
                </a:lnTo>
                <a:lnTo>
                  <a:pt x="10" y="30"/>
                </a:lnTo>
                <a:lnTo>
                  <a:pt x="3" y="37"/>
                </a:lnTo>
                <a:lnTo>
                  <a:pt x="0" y="40"/>
                </a:lnTo>
                <a:lnTo>
                  <a:pt x="0" y="47"/>
                </a:lnTo>
                <a:lnTo>
                  <a:pt x="13" y="47"/>
                </a:lnTo>
                <a:lnTo>
                  <a:pt x="13" y="44"/>
                </a:lnTo>
                <a:lnTo>
                  <a:pt x="20" y="40"/>
                </a:lnTo>
                <a:lnTo>
                  <a:pt x="27" y="33"/>
                </a:lnTo>
                <a:lnTo>
                  <a:pt x="40" y="27"/>
                </a:lnTo>
                <a:lnTo>
                  <a:pt x="68" y="13"/>
                </a:lnTo>
                <a:lnTo>
                  <a:pt x="98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85" name="Freeform 119"/>
          <p:cNvSpPr>
            <a:spLocks/>
          </p:cNvSpPr>
          <p:nvPr/>
        </p:nvSpPr>
        <p:spPr bwMode="auto">
          <a:xfrm>
            <a:off x="5473700" y="1931988"/>
            <a:ext cx="111125" cy="61912"/>
          </a:xfrm>
          <a:custGeom>
            <a:avLst/>
            <a:gdLst>
              <a:gd name="T0" fmla="*/ 111125 w 98"/>
              <a:gd name="T1" fmla="*/ 61912 h 54"/>
              <a:gd name="T2" fmla="*/ 111125 w 98"/>
              <a:gd name="T3" fmla="*/ 47007 h 54"/>
              <a:gd name="T4" fmla="*/ 77107 w 98"/>
              <a:gd name="T5" fmla="*/ 47007 h 54"/>
              <a:gd name="T6" fmla="*/ 45357 w 98"/>
              <a:gd name="T7" fmla="*/ 30956 h 54"/>
              <a:gd name="T8" fmla="*/ 30616 w 98"/>
              <a:gd name="T9" fmla="*/ 22930 h 54"/>
              <a:gd name="T10" fmla="*/ 30616 w 98"/>
              <a:gd name="T11" fmla="*/ 27516 h 54"/>
              <a:gd name="T12" fmla="*/ 22679 w 98"/>
              <a:gd name="T13" fmla="*/ 19491 h 54"/>
              <a:gd name="T14" fmla="*/ 22679 w 98"/>
              <a:gd name="T15" fmla="*/ 19491 h 54"/>
              <a:gd name="T16" fmla="*/ 14741 w 98"/>
              <a:gd name="T17" fmla="*/ 11465 h 54"/>
              <a:gd name="T18" fmla="*/ 14741 w 98"/>
              <a:gd name="T19" fmla="*/ 0 h 54"/>
              <a:gd name="T20" fmla="*/ 0 w 98"/>
              <a:gd name="T21" fmla="*/ 0 h 54"/>
              <a:gd name="T22" fmla="*/ 0 w 98"/>
              <a:gd name="T23" fmla="*/ 14905 h 54"/>
              <a:gd name="T24" fmla="*/ 0 w 98"/>
              <a:gd name="T25" fmla="*/ 19491 h 54"/>
              <a:gd name="T26" fmla="*/ 3402 w 98"/>
              <a:gd name="T27" fmla="*/ 22930 h 54"/>
              <a:gd name="T28" fmla="*/ 11339 w 98"/>
              <a:gd name="T29" fmla="*/ 30956 h 54"/>
              <a:gd name="T30" fmla="*/ 11339 w 98"/>
              <a:gd name="T31" fmla="*/ 30956 h 54"/>
              <a:gd name="T32" fmla="*/ 22679 w 98"/>
              <a:gd name="T33" fmla="*/ 38982 h 54"/>
              <a:gd name="T34" fmla="*/ 22679 w 98"/>
              <a:gd name="T35" fmla="*/ 38982 h 54"/>
              <a:gd name="T36" fmla="*/ 38554 w 98"/>
              <a:gd name="T37" fmla="*/ 47007 h 54"/>
              <a:gd name="T38" fmla="*/ 69170 w 98"/>
              <a:gd name="T39" fmla="*/ 61912 h 54"/>
              <a:gd name="T40" fmla="*/ 72571 w 98"/>
              <a:gd name="T41" fmla="*/ 61912 h 54"/>
              <a:gd name="T42" fmla="*/ 72571 w 98"/>
              <a:gd name="T43" fmla="*/ 61912 h 54"/>
              <a:gd name="T44" fmla="*/ 111125 w 98"/>
              <a:gd name="T45" fmla="*/ 61912 h 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"/>
              <a:gd name="T70" fmla="*/ 0 h 54"/>
              <a:gd name="T71" fmla="*/ 98 w 98"/>
              <a:gd name="T72" fmla="*/ 54 h 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" h="54">
                <a:moveTo>
                  <a:pt x="98" y="54"/>
                </a:moveTo>
                <a:lnTo>
                  <a:pt x="98" y="41"/>
                </a:lnTo>
                <a:lnTo>
                  <a:pt x="68" y="41"/>
                </a:lnTo>
                <a:lnTo>
                  <a:pt x="40" y="27"/>
                </a:lnTo>
                <a:lnTo>
                  <a:pt x="27" y="20"/>
                </a:lnTo>
                <a:lnTo>
                  <a:pt x="27" y="24"/>
                </a:lnTo>
                <a:lnTo>
                  <a:pt x="20" y="17"/>
                </a:lnTo>
                <a:lnTo>
                  <a:pt x="13" y="10"/>
                </a:lnTo>
                <a:lnTo>
                  <a:pt x="13" y="0"/>
                </a:lnTo>
                <a:lnTo>
                  <a:pt x="0" y="0"/>
                </a:lnTo>
                <a:lnTo>
                  <a:pt x="0" y="13"/>
                </a:lnTo>
                <a:lnTo>
                  <a:pt x="0" y="17"/>
                </a:lnTo>
                <a:lnTo>
                  <a:pt x="3" y="20"/>
                </a:lnTo>
                <a:lnTo>
                  <a:pt x="10" y="27"/>
                </a:lnTo>
                <a:lnTo>
                  <a:pt x="20" y="34"/>
                </a:lnTo>
                <a:lnTo>
                  <a:pt x="34" y="41"/>
                </a:lnTo>
                <a:lnTo>
                  <a:pt x="61" y="54"/>
                </a:lnTo>
                <a:lnTo>
                  <a:pt x="64" y="54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86" name="Freeform 120"/>
          <p:cNvSpPr>
            <a:spLocks/>
          </p:cNvSpPr>
          <p:nvPr/>
        </p:nvSpPr>
        <p:spPr bwMode="auto">
          <a:xfrm>
            <a:off x="5473700" y="1985963"/>
            <a:ext cx="114300" cy="65087"/>
          </a:xfrm>
          <a:custGeom>
            <a:avLst/>
            <a:gdLst>
              <a:gd name="T0" fmla="*/ 114300 w 101"/>
              <a:gd name="T1" fmla="*/ 15711 h 58"/>
              <a:gd name="T2" fmla="*/ 110905 w 101"/>
              <a:gd name="T3" fmla="*/ 0 h 58"/>
              <a:gd name="T4" fmla="*/ 72428 w 101"/>
              <a:gd name="T5" fmla="*/ 11222 h 58"/>
              <a:gd name="T6" fmla="*/ 72428 w 101"/>
              <a:gd name="T7" fmla="*/ 11222 h 58"/>
              <a:gd name="T8" fmla="*/ 41872 w 101"/>
              <a:gd name="T9" fmla="*/ 15711 h 58"/>
              <a:gd name="T10" fmla="*/ 41872 w 101"/>
              <a:gd name="T11" fmla="*/ 15711 h 58"/>
              <a:gd name="T12" fmla="*/ 38477 w 101"/>
              <a:gd name="T13" fmla="*/ 15711 h 58"/>
              <a:gd name="T14" fmla="*/ 22634 w 101"/>
              <a:gd name="T15" fmla="*/ 23566 h 58"/>
              <a:gd name="T16" fmla="*/ 22634 w 101"/>
              <a:gd name="T17" fmla="*/ 26933 h 58"/>
              <a:gd name="T18" fmla="*/ 11317 w 101"/>
              <a:gd name="T19" fmla="*/ 38154 h 58"/>
              <a:gd name="T20" fmla="*/ 11317 w 101"/>
              <a:gd name="T21" fmla="*/ 38154 h 58"/>
              <a:gd name="T22" fmla="*/ 3395 w 101"/>
              <a:gd name="T23" fmla="*/ 53865 h 58"/>
              <a:gd name="T24" fmla="*/ 0 w 101"/>
              <a:gd name="T25" fmla="*/ 57232 h 58"/>
              <a:gd name="T26" fmla="*/ 0 w 101"/>
              <a:gd name="T27" fmla="*/ 65087 h 58"/>
              <a:gd name="T28" fmla="*/ 14712 w 101"/>
              <a:gd name="T29" fmla="*/ 65087 h 58"/>
              <a:gd name="T30" fmla="*/ 14712 w 101"/>
              <a:gd name="T31" fmla="*/ 57232 h 58"/>
              <a:gd name="T32" fmla="*/ 22634 w 101"/>
              <a:gd name="T33" fmla="*/ 49376 h 58"/>
              <a:gd name="T34" fmla="*/ 22634 w 101"/>
              <a:gd name="T35" fmla="*/ 49376 h 58"/>
              <a:gd name="T36" fmla="*/ 30555 w 101"/>
              <a:gd name="T37" fmla="*/ 38154 h 58"/>
              <a:gd name="T38" fmla="*/ 45267 w 101"/>
              <a:gd name="T39" fmla="*/ 30299 h 58"/>
              <a:gd name="T40" fmla="*/ 45267 w 101"/>
              <a:gd name="T41" fmla="*/ 30299 h 58"/>
              <a:gd name="T42" fmla="*/ 72428 w 101"/>
              <a:gd name="T43" fmla="*/ 26933 h 58"/>
              <a:gd name="T44" fmla="*/ 76954 w 101"/>
              <a:gd name="T45" fmla="*/ 26933 h 58"/>
              <a:gd name="T46" fmla="*/ 114300 w 101"/>
              <a:gd name="T47" fmla="*/ 15711 h 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1"/>
              <a:gd name="T73" fmla="*/ 0 h 58"/>
              <a:gd name="T74" fmla="*/ 101 w 101"/>
              <a:gd name="T75" fmla="*/ 58 h 5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1" h="58">
                <a:moveTo>
                  <a:pt x="101" y="14"/>
                </a:moveTo>
                <a:lnTo>
                  <a:pt x="98" y="0"/>
                </a:lnTo>
                <a:lnTo>
                  <a:pt x="64" y="10"/>
                </a:lnTo>
                <a:lnTo>
                  <a:pt x="37" y="14"/>
                </a:lnTo>
                <a:lnTo>
                  <a:pt x="34" y="14"/>
                </a:lnTo>
                <a:lnTo>
                  <a:pt x="20" y="21"/>
                </a:lnTo>
                <a:lnTo>
                  <a:pt x="20" y="24"/>
                </a:lnTo>
                <a:lnTo>
                  <a:pt x="10" y="34"/>
                </a:lnTo>
                <a:lnTo>
                  <a:pt x="3" y="48"/>
                </a:lnTo>
                <a:lnTo>
                  <a:pt x="0" y="51"/>
                </a:lnTo>
                <a:lnTo>
                  <a:pt x="0" y="58"/>
                </a:lnTo>
                <a:lnTo>
                  <a:pt x="13" y="58"/>
                </a:lnTo>
                <a:lnTo>
                  <a:pt x="13" y="51"/>
                </a:lnTo>
                <a:lnTo>
                  <a:pt x="20" y="44"/>
                </a:lnTo>
                <a:lnTo>
                  <a:pt x="27" y="34"/>
                </a:lnTo>
                <a:lnTo>
                  <a:pt x="40" y="27"/>
                </a:lnTo>
                <a:lnTo>
                  <a:pt x="64" y="24"/>
                </a:lnTo>
                <a:lnTo>
                  <a:pt x="68" y="24"/>
                </a:lnTo>
                <a:lnTo>
                  <a:pt x="10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87" name="Freeform 121"/>
          <p:cNvSpPr>
            <a:spLocks/>
          </p:cNvSpPr>
          <p:nvPr/>
        </p:nvSpPr>
        <p:spPr bwMode="auto">
          <a:xfrm>
            <a:off x="5473700" y="2051050"/>
            <a:ext cx="114300" cy="60325"/>
          </a:xfrm>
          <a:custGeom>
            <a:avLst/>
            <a:gdLst>
              <a:gd name="T0" fmla="*/ 110905 w 101"/>
              <a:gd name="T1" fmla="*/ 60325 h 54"/>
              <a:gd name="T2" fmla="*/ 114300 w 101"/>
              <a:gd name="T3" fmla="*/ 45802 h 54"/>
              <a:gd name="T4" fmla="*/ 76954 w 101"/>
              <a:gd name="T5" fmla="*/ 37982 h 54"/>
              <a:gd name="T6" fmla="*/ 45267 w 101"/>
              <a:gd name="T7" fmla="*/ 30163 h 54"/>
              <a:gd name="T8" fmla="*/ 45267 w 101"/>
              <a:gd name="T9" fmla="*/ 30163 h 54"/>
              <a:gd name="T10" fmla="*/ 30555 w 101"/>
              <a:gd name="T11" fmla="*/ 22343 h 54"/>
              <a:gd name="T12" fmla="*/ 22634 w 101"/>
              <a:gd name="T13" fmla="*/ 11171 h 54"/>
              <a:gd name="T14" fmla="*/ 14712 w 101"/>
              <a:gd name="T15" fmla="*/ 3351 h 54"/>
              <a:gd name="T16" fmla="*/ 14712 w 101"/>
              <a:gd name="T17" fmla="*/ 0 h 54"/>
              <a:gd name="T18" fmla="*/ 0 w 101"/>
              <a:gd name="T19" fmla="*/ 0 h 54"/>
              <a:gd name="T20" fmla="*/ 0 w 101"/>
              <a:gd name="T21" fmla="*/ 7820 h 54"/>
              <a:gd name="T22" fmla="*/ 0 w 101"/>
              <a:gd name="T23" fmla="*/ 11171 h 54"/>
              <a:gd name="T24" fmla="*/ 3395 w 101"/>
              <a:gd name="T25" fmla="*/ 14523 h 54"/>
              <a:gd name="T26" fmla="*/ 11317 w 101"/>
              <a:gd name="T27" fmla="*/ 22343 h 54"/>
              <a:gd name="T28" fmla="*/ 22634 w 101"/>
              <a:gd name="T29" fmla="*/ 37982 h 54"/>
              <a:gd name="T30" fmla="*/ 22634 w 101"/>
              <a:gd name="T31" fmla="*/ 37982 h 54"/>
              <a:gd name="T32" fmla="*/ 38477 w 101"/>
              <a:gd name="T33" fmla="*/ 45802 h 54"/>
              <a:gd name="T34" fmla="*/ 41872 w 101"/>
              <a:gd name="T35" fmla="*/ 45802 h 54"/>
              <a:gd name="T36" fmla="*/ 72428 w 101"/>
              <a:gd name="T37" fmla="*/ 52505 h 54"/>
              <a:gd name="T38" fmla="*/ 110905 w 101"/>
              <a:gd name="T39" fmla="*/ 60325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54"/>
              <a:gd name="T62" fmla="*/ 101 w 101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54">
                <a:moveTo>
                  <a:pt x="98" y="54"/>
                </a:moveTo>
                <a:lnTo>
                  <a:pt x="101" y="41"/>
                </a:lnTo>
                <a:lnTo>
                  <a:pt x="68" y="34"/>
                </a:lnTo>
                <a:lnTo>
                  <a:pt x="40" y="27"/>
                </a:lnTo>
                <a:lnTo>
                  <a:pt x="27" y="20"/>
                </a:lnTo>
                <a:lnTo>
                  <a:pt x="20" y="10"/>
                </a:lnTo>
                <a:lnTo>
                  <a:pt x="13" y="3"/>
                </a:lnTo>
                <a:lnTo>
                  <a:pt x="13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3" y="13"/>
                </a:lnTo>
                <a:lnTo>
                  <a:pt x="10" y="20"/>
                </a:lnTo>
                <a:lnTo>
                  <a:pt x="20" y="34"/>
                </a:lnTo>
                <a:lnTo>
                  <a:pt x="34" y="41"/>
                </a:lnTo>
                <a:lnTo>
                  <a:pt x="37" y="41"/>
                </a:lnTo>
                <a:lnTo>
                  <a:pt x="64" y="47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88" name="Freeform 122"/>
          <p:cNvSpPr>
            <a:spLocks/>
          </p:cNvSpPr>
          <p:nvPr/>
        </p:nvSpPr>
        <p:spPr bwMode="auto">
          <a:xfrm>
            <a:off x="5562600" y="1041400"/>
            <a:ext cx="19050" cy="298450"/>
          </a:xfrm>
          <a:custGeom>
            <a:avLst/>
            <a:gdLst>
              <a:gd name="T0" fmla="*/ 0 w 17"/>
              <a:gd name="T1" fmla="*/ 298450 h 264"/>
              <a:gd name="T2" fmla="*/ 14568 w 17"/>
              <a:gd name="T3" fmla="*/ 298450 h 264"/>
              <a:gd name="T4" fmla="*/ 19050 w 17"/>
              <a:gd name="T5" fmla="*/ 0 h 264"/>
              <a:gd name="T6" fmla="*/ 3362 w 17"/>
              <a:gd name="T7" fmla="*/ 0 h 264"/>
              <a:gd name="T8" fmla="*/ 0 w 17"/>
              <a:gd name="T9" fmla="*/ 298450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64"/>
              <a:gd name="T17" fmla="*/ 17 w 17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64">
                <a:moveTo>
                  <a:pt x="0" y="264"/>
                </a:moveTo>
                <a:lnTo>
                  <a:pt x="13" y="264"/>
                </a:lnTo>
                <a:lnTo>
                  <a:pt x="17" y="0"/>
                </a:lnTo>
                <a:lnTo>
                  <a:pt x="3" y="0"/>
                </a:lnTo>
                <a:lnTo>
                  <a:pt x="0" y="2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89" name="Freeform 123"/>
          <p:cNvSpPr>
            <a:spLocks/>
          </p:cNvSpPr>
          <p:nvPr/>
        </p:nvSpPr>
        <p:spPr bwMode="auto">
          <a:xfrm>
            <a:off x="5316538" y="2425700"/>
            <a:ext cx="207962" cy="180975"/>
          </a:xfrm>
          <a:custGeom>
            <a:avLst/>
            <a:gdLst>
              <a:gd name="T0" fmla="*/ 103413 w 183"/>
              <a:gd name="T1" fmla="*/ 0 h 159"/>
              <a:gd name="T2" fmla="*/ 0 w 183"/>
              <a:gd name="T3" fmla="*/ 180975 h 159"/>
              <a:gd name="T4" fmla="*/ 207962 w 183"/>
              <a:gd name="T5" fmla="*/ 180975 h 159"/>
              <a:gd name="T6" fmla="*/ 103413 w 183"/>
              <a:gd name="T7" fmla="*/ 0 h 159"/>
              <a:gd name="T8" fmla="*/ 103413 w 18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159"/>
              <a:gd name="T17" fmla="*/ 183 w 18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159">
                <a:moveTo>
                  <a:pt x="91" y="0"/>
                </a:moveTo>
                <a:lnTo>
                  <a:pt x="0" y="159"/>
                </a:lnTo>
                <a:lnTo>
                  <a:pt x="183" y="159"/>
                </a:lnTo>
                <a:lnTo>
                  <a:pt x="9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90" name="Freeform 124"/>
          <p:cNvSpPr>
            <a:spLocks/>
          </p:cNvSpPr>
          <p:nvPr/>
        </p:nvSpPr>
        <p:spPr bwMode="auto">
          <a:xfrm>
            <a:off x="5308600" y="2417763"/>
            <a:ext cx="223838" cy="196850"/>
          </a:xfrm>
          <a:custGeom>
            <a:avLst/>
            <a:gdLst>
              <a:gd name="T0" fmla="*/ 4545 w 197"/>
              <a:gd name="T1" fmla="*/ 185471 h 173"/>
              <a:gd name="T2" fmla="*/ 0 w 197"/>
              <a:gd name="T3" fmla="*/ 188885 h 173"/>
              <a:gd name="T4" fmla="*/ 0 w 197"/>
              <a:gd name="T5" fmla="*/ 192299 h 173"/>
              <a:gd name="T6" fmla="*/ 4545 w 197"/>
              <a:gd name="T7" fmla="*/ 196850 h 173"/>
              <a:gd name="T8" fmla="*/ 7954 w 197"/>
              <a:gd name="T9" fmla="*/ 196850 h 173"/>
              <a:gd name="T10" fmla="*/ 215884 w 197"/>
              <a:gd name="T11" fmla="*/ 196850 h 173"/>
              <a:gd name="T12" fmla="*/ 219293 w 197"/>
              <a:gd name="T13" fmla="*/ 196850 h 173"/>
              <a:gd name="T14" fmla="*/ 223838 w 197"/>
              <a:gd name="T15" fmla="*/ 196850 h 173"/>
              <a:gd name="T16" fmla="*/ 223838 w 197"/>
              <a:gd name="T17" fmla="*/ 192299 h 173"/>
              <a:gd name="T18" fmla="*/ 223838 w 197"/>
              <a:gd name="T19" fmla="*/ 188885 h 173"/>
              <a:gd name="T20" fmla="*/ 223838 w 197"/>
              <a:gd name="T21" fmla="*/ 185471 h 173"/>
              <a:gd name="T22" fmla="*/ 119305 w 197"/>
              <a:gd name="T23" fmla="*/ 3414 h 173"/>
              <a:gd name="T24" fmla="*/ 115896 w 197"/>
              <a:gd name="T25" fmla="*/ 0 h 173"/>
              <a:gd name="T26" fmla="*/ 111351 w 197"/>
              <a:gd name="T27" fmla="*/ 0 h 173"/>
              <a:gd name="T28" fmla="*/ 107942 w 197"/>
              <a:gd name="T29" fmla="*/ 3414 h 173"/>
              <a:gd name="T30" fmla="*/ 4545 w 197"/>
              <a:gd name="T31" fmla="*/ 185471 h 173"/>
              <a:gd name="T32" fmla="*/ 111351 w 197"/>
              <a:gd name="T33" fmla="*/ 22757 h 173"/>
              <a:gd name="T34" fmla="*/ 204522 w 197"/>
              <a:gd name="T35" fmla="*/ 180920 h 173"/>
              <a:gd name="T36" fmla="*/ 22725 w 197"/>
              <a:gd name="T37" fmla="*/ 180920 h 173"/>
              <a:gd name="T38" fmla="*/ 111351 w 197"/>
              <a:gd name="T39" fmla="*/ 22757 h 173"/>
              <a:gd name="T40" fmla="*/ 4545 w 197"/>
              <a:gd name="T41" fmla="*/ 185471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7"/>
              <a:gd name="T64" fmla="*/ 0 h 173"/>
              <a:gd name="T65" fmla="*/ 197 w 197"/>
              <a:gd name="T66" fmla="*/ 173 h 1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7" h="173">
                <a:moveTo>
                  <a:pt x="4" y="163"/>
                </a:moveTo>
                <a:lnTo>
                  <a:pt x="0" y="166"/>
                </a:lnTo>
                <a:lnTo>
                  <a:pt x="0" y="169"/>
                </a:lnTo>
                <a:lnTo>
                  <a:pt x="4" y="173"/>
                </a:lnTo>
                <a:lnTo>
                  <a:pt x="7" y="173"/>
                </a:lnTo>
                <a:lnTo>
                  <a:pt x="190" y="173"/>
                </a:lnTo>
                <a:lnTo>
                  <a:pt x="193" y="173"/>
                </a:lnTo>
                <a:lnTo>
                  <a:pt x="197" y="173"/>
                </a:lnTo>
                <a:lnTo>
                  <a:pt x="197" y="169"/>
                </a:lnTo>
                <a:lnTo>
                  <a:pt x="197" y="166"/>
                </a:lnTo>
                <a:lnTo>
                  <a:pt x="197" y="163"/>
                </a:lnTo>
                <a:lnTo>
                  <a:pt x="105" y="3"/>
                </a:lnTo>
                <a:lnTo>
                  <a:pt x="102" y="0"/>
                </a:lnTo>
                <a:lnTo>
                  <a:pt x="98" y="0"/>
                </a:lnTo>
                <a:lnTo>
                  <a:pt x="95" y="3"/>
                </a:lnTo>
                <a:lnTo>
                  <a:pt x="4" y="163"/>
                </a:lnTo>
                <a:lnTo>
                  <a:pt x="98" y="20"/>
                </a:lnTo>
                <a:lnTo>
                  <a:pt x="180" y="159"/>
                </a:lnTo>
                <a:lnTo>
                  <a:pt x="20" y="159"/>
                </a:lnTo>
                <a:lnTo>
                  <a:pt x="98" y="20"/>
                </a:lnTo>
                <a:lnTo>
                  <a:pt x="4" y="1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91" name="Freeform 125"/>
          <p:cNvSpPr>
            <a:spLocks/>
          </p:cNvSpPr>
          <p:nvPr/>
        </p:nvSpPr>
        <p:spPr bwMode="auto">
          <a:xfrm>
            <a:off x="5316538" y="2409825"/>
            <a:ext cx="207962" cy="23813"/>
          </a:xfrm>
          <a:custGeom>
            <a:avLst/>
            <a:gdLst>
              <a:gd name="T0" fmla="*/ 0 w 183"/>
              <a:gd name="T1" fmla="*/ 0 h 21"/>
              <a:gd name="T2" fmla="*/ 0 w 183"/>
              <a:gd name="T3" fmla="*/ 15875 h 21"/>
              <a:gd name="T4" fmla="*/ 207962 w 183"/>
              <a:gd name="T5" fmla="*/ 23813 h 21"/>
              <a:gd name="T6" fmla="*/ 207962 w 183"/>
              <a:gd name="T7" fmla="*/ 7938 h 21"/>
              <a:gd name="T8" fmla="*/ 0 w 183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21"/>
              <a:gd name="T17" fmla="*/ 183 w 183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21">
                <a:moveTo>
                  <a:pt x="0" y="0"/>
                </a:moveTo>
                <a:lnTo>
                  <a:pt x="0" y="14"/>
                </a:lnTo>
                <a:lnTo>
                  <a:pt x="183" y="21"/>
                </a:lnTo>
                <a:lnTo>
                  <a:pt x="183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92" name="Freeform 126"/>
          <p:cNvSpPr>
            <a:spLocks/>
          </p:cNvSpPr>
          <p:nvPr/>
        </p:nvSpPr>
        <p:spPr bwMode="auto">
          <a:xfrm>
            <a:off x="5329238" y="2360613"/>
            <a:ext cx="46037" cy="57150"/>
          </a:xfrm>
          <a:custGeom>
            <a:avLst/>
            <a:gdLst>
              <a:gd name="T0" fmla="*/ 34808 w 41"/>
              <a:gd name="T1" fmla="*/ 57150 h 51"/>
              <a:gd name="T2" fmla="*/ 46037 w 41"/>
              <a:gd name="T3" fmla="*/ 45944 h 51"/>
              <a:gd name="T4" fmla="*/ 11229 w 41"/>
              <a:gd name="T5" fmla="*/ 0 h 51"/>
              <a:gd name="T6" fmla="*/ 0 w 41"/>
              <a:gd name="T7" fmla="*/ 11206 h 51"/>
              <a:gd name="T8" fmla="*/ 34808 w 41"/>
              <a:gd name="T9" fmla="*/ 5715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51"/>
              <a:gd name="T17" fmla="*/ 41 w 4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51">
                <a:moveTo>
                  <a:pt x="31" y="51"/>
                </a:moveTo>
                <a:lnTo>
                  <a:pt x="41" y="41"/>
                </a:lnTo>
                <a:lnTo>
                  <a:pt x="10" y="0"/>
                </a:lnTo>
                <a:lnTo>
                  <a:pt x="0" y="10"/>
                </a:lnTo>
                <a:lnTo>
                  <a:pt x="31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93" name="Freeform 127"/>
          <p:cNvSpPr>
            <a:spLocks/>
          </p:cNvSpPr>
          <p:nvPr/>
        </p:nvSpPr>
        <p:spPr bwMode="auto">
          <a:xfrm>
            <a:off x="5627688" y="2417763"/>
            <a:ext cx="203200" cy="180975"/>
          </a:xfrm>
          <a:custGeom>
            <a:avLst/>
            <a:gdLst>
              <a:gd name="T0" fmla="*/ 99342 w 180"/>
              <a:gd name="T1" fmla="*/ 180975 h 159"/>
              <a:gd name="T2" fmla="*/ 0 w 180"/>
              <a:gd name="T3" fmla="*/ 0 h 159"/>
              <a:gd name="T4" fmla="*/ 203200 w 180"/>
              <a:gd name="T5" fmla="*/ 0 h 159"/>
              <a:gd name="T6" fmla="*/ 99342 w 180"/>
              <a:gd name="T7" fmla="*/ 180975 h 159"/>
              <a:gd name="T8" fmla="*/ 99342 w 180"/>
              <a:gd name="T9" fmla="*/ 180975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159"/>
              <a:gd name="T17" fmla="*/ 180 w 180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159">
                <a:moveTo>
                  <a:pt x="88" y="159"/>
                </a:moveTo>
                <a:lnTo>
                  <a:pt x="0" y="0"/>
                </a:lnTo>
                <a:lnTo>
                  <a:pt x="180" y="0"/>
                </a:lnTo>
                <a:lnTo>
                  <a:pt x="88" y="1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94" name="Freeform 128"/>
          <p:cNvSpPr>
            <a:spLocks/>
          </p:cNvSpPr>
          <p:nvPr/>
        </p:nvSpPr>
        <p:spPr bwMode="auto">
          <a:xfrm>
            <a:off x="5619750" y="2409825"/>
            <a:ext cx="219075" cy="196850"/>
          </a:xfrm>
          <a:custGeom>
            <a:avLst/>
            <a:gdLst>
              <a:gd name="T0" fmla="*/ 22702 w 193"/>
              <a:gd name="T1" fmla="*/ 15930 h 173"/>
              <a:gd name="T2" fmla="*/ 199778 w 193"/>
              <a:gd name="T3" fmla="*/ 15930 h 173"/>
              <a:gd name="T4" fmla="*/ 106700 w 193"/>
              <a:gd name="T5" fmla="*/ 174093 h 173"/>
              <a:gd name="T6" fmla="*/ 22702 w 193"/>
              <a:gd name="T7" fmla="*/ 15930 h 173"/>
              <a:gd name="T8" fmla="*/ 103294 w 193"/>
              <a:gd name="T9" fmla="*/ 196850 h 173"/>
              <a:gd name="T10" fmla="*/ 106700 w 193"/>
              <a:gd name="T11" fmla="*/ 196850 h 173"/>
              <a:gd name="T12" fmla="*/ 111240 w 193"/>
              <a:gd name="T13" fmla="*/ 196850 h 173"/>
              <a:gd name="T14" fmla="*/ 114645 w 193"/>
              <a:gd name="T15" fmla="*/ 196850 h 173"/>
              <a:gd name="T16" fmla="*/ 219075 w 193"/>
              <a:gd name="T17" fmla="*/ 15930 h 173"/>
              <a:gd name="T18" fmla="*/ 219075 w 193"/>
              <a:gd name="T19" fmla="*/ 11379 h 173"/>
              <a:gd name="T20" fmla="*/ 219075 w 193"/>
              <a:gd name="T21" fmla="*/ 7965 h 173"/>
              <a:gd name="T22" fmla="*/ 219075 w 193"/>
              <a:gd name="T23" fmla="*/ 4551 h 173"/>
              <a:gd name="T24" fmla="*/ 214535 w 193"/>
              <a:gd name="T25" fmla="*/ 0 h 173"/>
              <a:gd name="T26" fmla="*/ 11351 w 193"/>
              <a:gd name="T27" fmla="*/ 0 h 173"/>
              <a:gd name="T28" fmla="*/ 6811 w 193"/>
              <a:gd name="T29" fmla="*/ 0 h 173"/>
              <a:gd name="T30" fmla="*/ 3405 w 193"/>
              <a:gd name="T31" fmla="*/ 4551 h 173"/>
              <a:gd name="T32" fmla="*/ 0 w 193"/>
              <a:gd name="T33" fmla="*/ 7965 h 173"/>
              <a:gd name="T34" fmla="*/ 0 w 193"/>
              <a:gd name="T35" fmla="*/ 11379 h 173"/>
              <a:gd name="T36" fmla="*/ 3405 w 193"/>
              <a:gd name="T37" fmla="*/ 15930 h 173"/>
              <a:gd name="T38" fmla="*/ 103294 w 193"/>
              <a:gd name="T39" fmla="*/ 196850 h 173"/>
              <a:gd name="T40" fmla="*/ 22702 w 193"/>
              <a:gd name="T41" fmla="*/ 15930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3"/>
              <a:gd name="T64" fmla="*/ 0 h 173"/>
              <a:gd name="T65" fmla="*/ 193 w 193"/>
              <a:gd name="T66" fmla="*/ 173 h 1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3" h="173">
                <a:moveTo>
                  <a:pt x="20" y="14"/>
                </a:moveTo>
                <a:lnTo>
                  <a:pt x="176" y="14"/>
                </a:lnTo>
                <a:lnTo>
                  <a:pt x="94" y="153"/>
                </a:lnTo>
                <a:lnTo>
                  <a:pt x="20" y="14"/>
                </a:lnTo>
                <a:lnTo>
                  <a:pt x="91" y="173"/>
                </a:lnTo>
                <a:lnTo>
                  <a:pt x="94" y="173"/>
                </a:lnTo>
                <a:lnTo>
                  <a:pt x="98" y="173"/>
                </a:lnTo>
                <a:lnTo>
                  <a:pt x="101" y="173"/>
                </a:lnTo>
                <a:lnTo>
                  <a:pt x="193" y="14"/>
                </a:lnTo>
                <a:lnTo>
                  <a:pt x="193" y="10"/>
                </a:lnTo>
                <a:lnTo>
                  <a:pt x="193" y="7"/>
                </a:lnTo>
                <a:lnTo>
                  <a:pt x="193" y="4"/>
                </a:lnTo>
                <a:lnTo>
                  <a:pt x="189" y="0"/>
                </a:lnTo>
                <a:lnTo>
                  <a:pt x="10" y="0"/>
                </a:lnTo>
                <a:lnTo>
                  <a:pt x="6" y="0"/>
                </a:lnTo>
                <a:lnTo>
                  <a:pt x="3" y="4"/>
                </a:lnTo>
                <a:lnTo>
                  <a:pt x="0" y="7"/>
                </a:lnTo>
                <a:lnTo>
                  <a:pt x="0" y="10"/>
                </a:lnTo>
                <a:lnTo>
                  <a:pt x="3" y="14"/>
                </a:lnTo>
                <a:lnTo>
                  <a:pt x="91" y="173"/>
                </a:lnTo>
                <a:lnTo>
                  <a:pt x="2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95" name="Freeform 129"/>
          <p:cNvSpPr>
            <a:spLocks/>
          </p:cNvSpPr>
          <p:nvPr/>
        </p:nvSpPr>
        <p:spPr bwMode="auto">
          <a:xfrm>
            <a:off x="5627688" y="2590800"/>
            <a:ext cx="203200" cy="23813"/>
          </a:xfrm>
          <a:custGeom>
            <a:avLst/>
            <a:gdLst>
              <a:gd name="T0" fmla="*/ 0 w 180"/>
              <a:gd name="T1" fmla="*/ 7938 h 21"/>
              <a:gd name="T2" fmla="*/ 0 w 180"/>
              <a:gd name="T3" fmla="*/ 23813 h 21"/>
              <a:gd name="T4" fmla="*/ 203200 w 180"/>
              <a:gd name="T5" fmla="*/ 15875 h 21"/>
              <a:gd name="T6" fmla="*/ 203200 w 180"/>
              <a:gd name="T7" fmla="*/ 0 h 21"/>
              <a:gd name="T8" fmla="*/ 0 w 180"/>
              <a:gd name="T9" fmla="*/ 7938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21"/>
              <a:gd name="T17" fmla="*/ 180 w 180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21">
                <a:moveTo>
                  <a:pt x="0" y="7"/>
                </a:moveTo>
                <a:lnTo>
                  <a:pt x="0" y="21"/>
                </a:lnTo>
                <a:lnTo>
                  <a:pt x="180" y="14"/>
                </a:lnTo>
                <a:lnTo>
                  <a:pt x="180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96" name="Freeform 130"/>
          <p:cNvSpPr>
            <a:spLocks/>
          </p:cNvSpPr>
          <p:nvPr/>
        </p:nvSpPr>
        <p:spPr bwMode="auto">
          <a:xfrm>
            <a:off x="5635625" y="2609850"/>
            <a:ext cx="46038" cy="61913"/>
          </a:xfrm>
          <a:custGeom>
            <a:avLst/>
            <a:gdLst>
              <a:gd name="T0" fmla="*/ 46038 w 41"/>
              <a:gd name="T1" fmla="*/ 12383 h 55"/>
              <a:gd name="T2" fmla="*/ 34809 w 41"/>
              <a:gd name="T3" fmla="*/ 0 h 55"/>
              <a:gd name="T4" fmla="*/ 0 w 41"/>
              <a:gd name="T5" fmla="*/ 49530 h 55"/>
              <a:gd name="T6" fmla="*/ 11229 w 41"/>
              <a:gd name="T7" fmla="*/ 61913 h 55"/>
              <a:gd name="T8" fmla="*/ 46038 w 41"/>
              <a:gd name="T9" fmla="*/ 12383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55"/>
              <a:gd name="T17" fmla="*/ 41 w 41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55">
                <a:moveTo>
                  <a:pt x="41" y="11"/>
                </a:moveTo>
                <a:lnTo>
                  <a:pt x="31" y="0"/>
                </a:lnTo>
                <a:lnTo>
                  <a:pt x="0" y="44"/>
                </a:lnTo>
                <a:lnTo>
                  <a:pt x="10" y="55"/>
                </a:lnTo>
                <a:lnTo>
                  <a:pt x="41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97" name="Freeform 131"/>
          <p:cNvSpPr>
            <a:spLocks/>
          </p:cNvSpPr>
          <p:nvPr/>
        </p:nvSpPr>
        <p:spPr bwMode="auto">
          <a:xfrm>
            <a:off x="5576888" y="2097088"/>
            <a:ext cx="19050" cy="95250"/>
          </a:xfrm>
          <a:custGeom>
            <a:avLst/>
            <a:gdLst>
              <a:gd name="T0" fmla="*/ 15688 w 17"/>
              <a:gd name="T1" fmla="*/ 0 h 84"/>
              <a:gd name="T2" fmla="*/ 0 w 17"/>
              <a:gd name="T3" fmla="*/ 0 h 84"/>
              <a:gd name="T4" fmla="*/ 4482 w 17"/>
              <a:gd name="T5" fmla="*/ 95250 h 84"/>
              <a:gd name="T6" fmla="*/ 19050 w 17"/>
              <a:gd name="T7" fmla="*/ 95250 h 84"/>
              <a:gd name="T8" fmla="*/ 15688 w 17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84"/>
              <a:gd name="T17" fmla="*/ 17 w 17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84">
                <a:moveTo>
                  <a:pt x="14" y="0"/>
                </a:moveTo>
                <a:lnTo>
                  <a:pt x="0" y="0"/>
                </a:lnTo>
                <a:lnTo>
                  <a:pt x="4" y="84"/>
                </a:lnTo>
                <a:lnTo>
                  <a:pt x="17" y="84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98" name="Freeform 132"/>
          <p:cNvSpPr>
            <a:spLocks/>
          </p:cNvSpPr>
          <p:nvPr/>
        </p:nvSpPr>
        <p:spPr bwMode="auto">
          <a:xfrm>
            <a:off x="5570538" y="1725613"/>
            <a:ext cx="17462" cy="49212"/>
          </a:xfrm>
          <a:custGeom>
            <a:avLst/>
            <a:gdLst>
              <a:gd name="T0" fmla="*/ 14188 w 16"/>
              <a:gd name="T1" fmla="*/ 0 h 44"/>
              <a:gd name="T2" fmla="*/ 0 w 16"/>
              <a:gd name="T3" fmla="*/ 0 h 44"/>
              <a:gd name="T4" fmla="*/ 3274 w 16"/>
              <a:gd name="T5" fmla="*/ 49212 h 44"/>
              <a:gd name="T6" fmla="*/ 17462 w 16"/>
              <a:gd name="T7" fmla="*/ 49212 h 44"/>
              <a:gd name="T8" fmla="*/ 14188 w 16"/>
              <a:gd name="T9" fmla="*/ 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44"/>
              <a:gd name="T17" fmla="*/ 16 w 16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44">
                <a:moveTo>
                  <a:pt x="13" y="0"/>
                </a:moveTo>
                <a:lnTo>
                  <a:pt x="0" y="0"/>
                </a:lnTo>
                <a:lnTo>
                  <a:pt x="3" y="44"/>
                </a:lnTo>
                <a:lnTo>
                  <a:pt x="16" y="4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99" name="Line 133"/>
          <p:cNvSpPr>
            <a:spLocks noChangeShapeType="1"/>
          </p:cNvSpPr>
          <p:nvPr/>
        </p:nvSpPr>
        <p:spPr bwMode="auto">
          <a:xfrm>
            <a:off x="5581650" y="2166938"/>
            <a:ext cx="0" cy="174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00" name="Rectangle 134"/>
          <p:cNvSpPr>
            <a:spLocks noChangeArrowheads="1"/>
          </p:cNvSpPr>
          <p:nvPr/>
        </p:nvSpPr>
        <p:spPr bwMode="auto">
          <a:xfrm>
            <a:off x="6005513" y="2347913"/>
            <a:ext cx="328612" cy="3444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01" name="Rectangle 135"/>
          <p:cNvSpPr>
            <a:spLocks noChangeArrowheads="1"/>
          </p:cNvSpPr>
          <p:nvPr/>
        </p:nvSpPr>
        <p:spPr bwMode="auto">
          <a:xfrm>
            <a:off x="6164263" y="2667000"/>
            <a:ext cx="14287" cy="6286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02" name="Freeform 136"/>
          <p:cNvSpPr>
            <a:spLocks/>
          </p:cNvSpPr>
          <p:nvPr/>
        </p:nvSpPr>
        <p:spPr bwMode="auto">
          <a:xfrm>
            <a:off x="6156325" y="1041400"/>
            <a:ext cx="19050" cy="1293813"/>
          </a:xfrm>
          <a:custGeom>
            <a:avLst/>
            <a:gdLst>
              <a:gd name="T0" fmla="*/ 0 w 17"/>
              <a:gd name="T1" fmla="*/ 1293813 h 1145"/>
              <a:gd name="T2" fmla="*/ 14568 w 17"/>
              <a:gd name="T3" fmla="*/ 1293813 h 1145"/>
              <a:gd name="T4" fmla="*/ 19050 w 17"/>
              <a:gd name="T5" fmla="*/ 0 h 1145"/>
              <a:gd name="T6" fmla="*/ 3362 w 17"/>
              <a:gd name="T7" fmla="*/ 0 h 1145"/>
              <a:gd name="T8" fmla="*/ 0 w 17"/>
              <a:gd name="T9" fmla="*/ 1293813 h 1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145"/>
              <a:gd name="T17" fmla="*/ 17 w 17"/>
              <a:gd name="T18" fmla="*/ 1145 h 1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145">
                <a:moveTo>
                  <a:pt x="0" y="1145"/>
                </a:moveTo>
                <a:lnTo>
                  <a:pt x="13" y="1145"/>
                </a:lnTo>
                <a:lnTo>
                  <a:pt x="17" y="0"/>
                </a:lnTo>
                <a:lnTo>
                  <a:pt x="3" y="0"/>
                </a:lnTo>
                <a:lnTo>
                  <a:pt x="0" y="11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03" name="Freeform 137"/>
          <p:cNvSpPr>
            <a:spLocks/>
          </p:cNvSpPr>
          <p:nvPr/>
        </p:nvSpPr>
        <p:spPr bwMode="auto">
          <a:xfrm>
            <a:off x="5902325" y="2425700"/>
            <a:ext cx="204788" cy="180975"/>
          </a:xfrm>
          <a:custGeom>
            <a:avLst/>
            <a:gdLst>
              <a:gd name="T0" fmla="*/ 100119 w 180"/>
              <a:gd name="T1" fmla="*/ 0 h 159"/>
              <a:gd name="T2" fmla="*/ 0 w 180"/>
              <a:gd name="T3" fmla="*/ 180975 h 159"/>
              <a:gd name="T4" fmla="*/ 204788 w 180"/>
              <a:gd name="T5" fmla="*/ 180975 h 159"/>
              <a:gd name="T6" fmla="*/ 100119 w 180"/>
              <a:gd name="T7" fmla="*/ 0 h 159"/>
              <a:gd name="T8" fmla="*/ 100119 w 180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159"/>
              <a:gd name="T17" fmla="*/ 180 w 180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159">
                <a:moveTo>
                  <a:pt x="88" y="0"/>
                </a:moveTo>
                <a:lnTo>
                  <a:pt x="0" y="159"/>
                </a:lnTo>
                <a:lnTo>
                  <a:pt x="180" y="159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04" name="Freeform 138"/>
          <p:cNvSpPr>
            <a:spLocks/>
          </p:cNvSpPr>
          <p:nvPr/>
        </p:nvSpPr>
        <p:spPr bwMode="auto">
          <a:xfrm>
            <a:off x="5894388" y="2417763"/>
            <a:ext cx="220662" cy="196850"/>
          </a:xfrm>
          <a:custGeom>
            <a:avLst/>
            <a:gdLst>
              <a:gd name="T0" fmla="*/ 4550 w 194"/>
              <a:gd name="T1" fmla="*/ 185471 h 173"/>
              <a:gd name="T2" fmla="*/ 0 w 194"/>
              <a:gd name="T3" fmla="*/ 188885 h 173"/>
              <a:gd name="T4" fmla="*/ 0 w 194"/>
              <a:gd name="T5" fmla="*/ 192299 h 173"/>
              <a:gd name="T6" fmla="*/ 4550 w 194"/>
              <a:gd name="T7" fmla="*/ 196850 h 173"/>
              <a:gd name="T8" fmla="*/ 7962 w 194"/>
              <a:gd name="T9" fmla="*/ 196850 h 173"/>
              <a:gd name="T10" fmla="*/ 212700 w 194"/>
              <a:gd name="T11" fmla="*/ 196850 h 173"/>
              <a:gd name="T12" fmla="*/ 216112 w 194"/>
              <a:gd name="T13" fmla="*/ 196850 h 173"/>
              <a:gd name="T14" fmla="*/ 220662 w 194"/>
              <a:gd name="T15" fmla="*/ 196850 h 173"/>
              <a:gd name="T16" fmla="*/ 220662 w 194"/>
              <a:gd name="T17" fmla="*/ 192299 h 173"/>
              <a:gd name="T18" fmla="*/ 220662 w 194"/>
              <a:gd name="T19" fmla="*/ 188885 h 173"/>
              <a:gd name="T20" fmla="*/ 220662 w 194"/>
              <a:gd name="T21" fmla="*/ 185471 h 173"/>
              <a:gd name="T22" fmla="*/ 116018 w 194"/>
              <a:gd name="T23" fmla="*/ 3414 h 173"/>
              <a:gd name="T24" fmla="*/ 112606 w 194"/>
              <a:gd name="T25" fmla="*/ 0 h 173"/>
              <a:gd name="T26" fmla="*/ 108056 w 194"/>
              <a:gd name="T27" fmla="*/ 0 h 173"/>
              <a:gd name="T28" fmla="*/ 104644 w 194"/>
              <a:gd name="T29" fmla="*/ 3414 h 173"/>
              <a:gd name="T30" fmla="*/ 4550 w 194"/>
              <a:gd name="T31" fmla="*/ 185471 h 173"/>
              <a:gd name="T32" fmla="*/ 108056 w 194"/>
              <a:gd name="T33" fmla="*/ 22757 h 173"/>
              <a:gd name="T34" fmla="*/ 201326 w 194"/>
              <a:gd name="T35" fmla="*/ 180920 h 173"/>
              <a:gd name="T36" fmla="*/ 23886 w 194"/>
              <a:gd name="T37" fmla="*/ 180920 h 173"/>
              <a:gd name="T38" fmla="*/ 108056 w 194"/>
              <a:gd name="T39" fmla="*/ 22757 h 173"/>
              <a:gd name="T40" fmla="*/ 4550 w 194"/>
              <a:gd name="T41" fmla="*/ 185471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4"/>
              <a:gd name="T64" fmla="*/ 0 h 173"/>
              <a:gd name="T65" fmla="*/ 194 w 194"/>
              <a:gd name="T66" fmla="*/ 173 h 1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4" h="173">
                <a:moveTo>
                  <a:pt x="4" y="163"/>
                </a:moveTo>
                <a:lnTo>
                  <a:pt x="0" y="166"/>
                </a:lnTo>
                <a:lnTo>
                  <a:pt x="0" y="169"/>
                </a:lnTo>
                <a:lnTo>
                  <a:pt x="4" y="173"/>
                </a:lnTo>
                <a:lnTo>
                  <a:pt x="7" y="173"/>
                </a:lnTo>
                <a:lnTo>
                  <a:pt x="187" y="173"/>
                </a:lnTo>
                <a:lnTo>
                  <a:pt x="190" y="173"/>
                </a:lnTo>
                <a:lnTo>
                  <a:pt x="194" y="173"/>
                </a:lnTo>
                <a:lnTo>
                  <a:pt x="194" y="169"/>
                </a:lnTo>
                <a:lnTo>
                  <a:pt x="194" y="166"/>
                </a:lnTo>
                <a:lnTo>
                  <a:pt x="194" y="163"/>
                </a:lnTo>
                <a:lnTo>
                  <a:pt x="102" y="3"/>
                </a:lnTo>
                <a:lnTo>
                  <a:pt x="99" y="0"/>
                </a:lnTo>
                <a:lnTo>
                  <a:pt x="95" y="0"/>
                </a:lnTo>
                <a:lnTo>
                  <a:pt x="92" y="3"/>
                </a:lnTo>
                <a:lnTo>
                  <a:pt x="4" y="163"/>
                </a:lnTo>
                <a:lnTo>
                  <a:pt x="95" y="20"/>
                </a:lnTo>
                <a:lnTo>
                  <a:pt x="177" y="159"/>
                </a:lnTo>
                <a:lnTo>
                  <a:pt x="21" y="159"/>
                </a:lnTo>
                <a:lnTo>
                  <a:pt x="95" y="20"/>
                </a:lnTo>
                <a:lnTo>
                  <a:pt x="4" y="1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05" name="Freeform 139"/>
          <p:cNvSpPr>
            <a:spLocks/>
          </p:cNvSpPr>
          <p:nvPr/>
        </p:nvSpPr>
        <p:spPr bwMode="auto">
          <a:xfrm>
            <a:off x="5902325" y="2409825"/>
            <a:ext cx="204788" cy="23813"/>
          </a:xfrm>
          <a:custGeom>
            <a:avLst/>
            <a:gdLst>
              <a:gd name="T0" fmla="*/ 0 w 180"/>
              <a:gd name="T1" fmla="*/ 0 h 21"/>
              <a:gd name="T2" fmla="*/ 0 w 180"/>
              <a:gd name="T3" fmla="*/ 15875 h 21"/>
              <a:gd name="T4" fmla="*/ 204788 w 180"/>
              <a:gd name="T5" fmla="*/ 23813 h 21"/>
              <a:gd name="T6" fmla="*/ 204788 w 180"/>
              <a:gd name="T7" fmla="*/ 7938 h 21"/>
              <a:gd name="T8" fmla="*/ 0 w 180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21"/>
              <a:gd name="T17" fmla="*/ 180 w 180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21">
                <a:moveTo>
                  <a:pt x="0" y="0"/>
                </a:moveTo>
                <a:lnTo>
                  <a:pt x="0" y="14"/>
                </a:lnTo>
                <a:lnTo>
                  <a:pt x="180" y="21"/>
                </a:lnTo>
                <a:lnTo>
                  <a:pt x="18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06" name="Freeform 140"/>
          <p:cNvSpPr>
            <a:spLocks/>
          </p:cNvSpPr>
          <p:nvPr/>
        </p:nvSpPr>
        <p:spPr bwMode="auto">
          <a:xfrm>
            <a:off x="5915025" y="2360613"/>
            <a:ext cx="42863" cy="53975"/>
          </a:xfrm>
          <a:custGeom>
            <a:avLst/>
            <a:gdLst>
              <a:gd name="T0" fmla="*/ 30455 w 38"/>
              <a:gd name="T1" fmla="*/ 53975 h 48"/>
              <a:gd name="T2" fmla="*/ 42863 w 38"/>
              <a:gd name="T3" fmla="*/ 46104 h 48"/>
              <a:gd name="T4" fmla="*/ 12408 w 38"/>
              <a:gd name="T5" fmla="*/ 0 h 48"/>
              <a:gd name="T6" fmla="*/ 0 w 38"/>
              <a:gd name="T7" fmla="*/ 7871 h 48"/>
              <a:gd name="T8" fmla="*/ 30455 w 38"/>
              <a:gd name="T9" fmla="*/ 53975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8"/>
              <a:gd name="T17" fmla="*/ 38 w 38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8">
                <a:moveTo>
                  <a:pt x="27" y="48"/>
                </a:moveTo>
                <a:lnTo>
                  <a:pt x="38" y="41"/>
                </a:lnTo>
                <a:lnTo>
                  <a:pt x="11" y="0"/>
                </a:lnTo>
                <a:lnTo>
                  <a:pt x="0" y="7"/>
                </a:lnTo>
                <a:lnTo>
                  <a:pt x="27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07" name="Freeform 141"/>
          <p:cNvSpPr>
            <a:spLocks/>
          </p:cNvSpPr>
          <p:nvPr/>
        </p:nvSpPr>
        <p:spPr bwMode="auto">
          <a:xfrm>
            <a:off x="6208713" y="2417763"/>
            <a:ext cx="204787" cy="180975"/>
          </a:xfrm>
          <a:custGeom>
            <a:avLst/>
            <a:gdLst>
              <a:gd name="T0" fmla="*/ 104669 w 180"/>
              <a:gd name="T1" fmla="*/ 180975 h 159"/>
              <a:gd name="T2" fmla="*/ 0 w 180"/>
              <a:gd name="T3" fmla="*/ 0 h 159"/>
              <a:gd name="T4" fmla="*/ 204787 w 180"/>
              <a:gd name="T5" fmla="*/ 0 h 159"/>
              <a:gd name="T6" fmla="*/ 104669 w 180"/>
              <a:gd name="T7" fmla="*/ 180975 h 159"/>
              <a:gd name="T8" fmla="*/ 104669 w 180"/>
              <a:gd name="T9" fmla="*/ 180975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159"/>
              <a:gd name="T17" fmla="*/ 180 w 180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159">
                <a:moveTo>
                  <a:pt x="92" y="159"/>
                </a:moveTo>
                <a:lnTo>
                  <a:pt x="0" y="0"/>
                </a:lnTo>
                <a:lnTo>
                  <a:pt x="180" y="0"/>
                </a:lnTo>
                <a:lnTo>
                  <a:pt x="92" y="1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08" name="Freeform 142"/>
          <p:cNvSpPr>
            <a:spLocks/>
          </p:cNvSpPr>
          <p:nvPr/>
        </p:nvSpPr>
        <p:spPr bwMode="auto">
          <a:xfrm>
            <a:off x="6200775" y="2409825"/>
            <a:ext cx="220663" cy="196850"/>
          </a:xfrm>
          <a:custGeom>
            <a:avLst/>
            <a:gdLst>
              <a:gd name="T0" fmla="*/ 23886 w 194"/>
              <a:gd name="T1" fmla="*/ 15930 h 173"/>
              <a:gd name="T2" fmla="*/ 201327 w 194"/>
              <a:gd name="T3" fmla="*/ 15930 h 173"/>
              <a:gd name="T4" fmla="*/ 112606 w 194"/>
              <a:gd name="T5" fmla="*/ 174093 h 173"/>
              <a:gd name="T6" fmla="*/ 23886 w 194"/>
              <a:gd name="T7" fmla="*/ 15930 h 173"/>
              <a:gd name="T8" fmla="*/ 108057 w 194"/>
              <a:gd name="T9" fmla="*/ 196850 h 173"/>
              <a:gd name="T10" fmla="*/ 112606 w 194"/>
              <a:gd name="T11" fmla="*/ 196850 h 173"/>
              <a:gd name="T12" fmla="*/ 116019 w 194"/>
              <a:gd name="T13" fmla="*/ 196850 h 173"/>
              <a:gd name="T14" fmla="*/ 119431 w 194"/>
              <a:gd name="T15" fmla="*/ 196850 h 173"/>
              <a:gd name="T16" fmla="*/ 220663 w 194"/>
              <a:gd name="T17" fmla="*/ 15930 h 173"/>
              <a:gd name="T18" fmla="*/ 220663 w 194"/>
              <a:gd name="T19" fmla="*/ 11379 h 173"/>
              <a:gd name="T20" fmla="*/ 220663 w 194"/>
              <a:gd name="T21" fmla="*/ 7965 h 173"/>
              <a:gd name="T22" fmla="*/ 220663 w 194"/>
              <a:gd name="T23" fmla="*/ 4551 h 173"/>
              <a:gd name="T24" fmla="*/ 216113 w 194"/>
              <a:gd name="T25" fmla="*/ 0 h 173"/>
              <a:gd name="T26" fmla="*/ 12512 w 194"/>
              <a:gd name="T27" fmla="*/ 0 h 173"/>
              <a:gd name="T28" fmla="*/ 7962 w 194"/>
              <a:gd name="T29" fmla="*/ 0 h 173"/>
              <a:gd name="T30" fmla="*/ 4550 w 194"/>
              <a:gd name="T31" fmla="*/ 4551 h 173"/>
              <a:gd name="T32" fmla="*/ 0 w 194"/>
              <a:gd name="T33" fmla="*/ 7965 h 173"/>
              <a:gd name="T34" fmla="*/ 0 w 194"/>
              <a:gd name="T35" fmla="*/ 11379 h 173"/>
              <a:gd name="T36" fmla="*/ 4550 w 194"/>
              <a:gd name="T37" fmla="*/ 15930 h 173"/>
              <a:gd name="T38" fmla="*/ 108057 w 194"/>
              <a:gd name="T39" fmla="*/ 196850 h 173"/>
              <a:gd name="T40" fmla="*/ 23886 w 194"/>
              <a:gd name="T41" fmla="*/ 15930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4"/>
              <a:gd name="T64" fmla="*/ 0 h 173"/>
              <a:gd name="T65" fmla="*/ 194 w 194"/>
              <a:gd name="T66" fmla="*/ 173 h 1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4" h="173">
                <a:moveTo>
                  <a:pt x="21" y="14"/>
                </a:moveTo>
                <a:lnTo>
                  <a:pt x="177" y="14"/>
                </a:lnTo>
                <a:lnTo>
                  <a:pt x="99" y="153"/>
                </a:lnTo>
                <a:lnTo>
                  <a:pt x="21" y="14"/>
                </a:lnTo>
                <a:lnTo>
                  <a:pt x="95" y="173"/>
                </a:lnTo>
                <a:lnTo>
                  <a:pt x="99" y="173"/>
                </a:lnTo>
                <a:lnTo>
                  <a:pt x="102" y="173"/>
                </a:lnTo>
                <a:lnTo>
                  <a:pt x="105" y="173"/>
                </a:lnTo>
                <a:lnTo>
                  <a:pt x="194" y="14"/>
                </a:lnTo>
                <a:lnTo>
                  <a:pt x="194" y="10"/>
                </a:lnTo>
                <a:lnTo>
                  <a:pt x="194" y="7"/>
                </a:lnTo>
                <a:lnTo>
                  <a:pt x="194" y="4"/>
                </a:lnTo>
                <a:lnTo>
                  <a:pt x="190" y="0"/>
                </a:lnTo>
                <a:lnTo>
                  <a:pt x="11" y="0"/>
                </a:lnTo>
                <a:lnTo>
                  <a:pt x="7" y="0"/>
                </a:lnTo>
                <a:lnTo>
                  <a:pt x="4" y="4"/>
                </a:lnTo>
                <a:lnTo>
                  <a:pt x="0" y="7"/>
                </a:lnTo>
                <a:lnTo>
                  <a:pt x="0" y="10"/>
                </a:lnTo>
                <a:lnTo>
                  <a:pt x="4" y="14"/>
                </a:lnTo>
                <a:lnTo>
                  <a:pt x="95" y="173"/>
                </a:lnTo>
                <a:lnTo>
                  <a:pt x="2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09" name="Freeform 143"/>
          <p:cNvSpPr>
            <a:spLocks/>
          </p:cNvSpPr>
          <p:nvPr/>
        </p:nvSpPr>
        <p:spPr bwMode="auto">
          <a:xfrm>
            <a:off x="6208713" y="2590800"/>
            <a:ext cx="204787" cy="23813"/>
          </a:xfrm>
          <a:custGeom>
            <a:avLst/>
            <a:gdLst>
              <a:gd name="T0" fmla="*/ 0 w 180"/>
              <a:gd name="T1" fmla="*/ 7938 h 21"/>
              <a:gd name="T2" fmla="*/ 0 w 180"/>
              <a:gd name="T3" fmla="*/ 23813 h 21"/>
              <a:gd name="T4" fmla="*/ 204787 w 180"/>
              <a:gd name="T5" fmla="*/ 15875 h 21"/>
              <a:gd name="T6" fmla="*/ 204787 w 180"/>
              <a:gd name="T7" fmla="*/ 0 h 21"/>
              <a:gd name="T8" fmla="*/ 0 w 180"/>
              <a:gd name="T9" fmla="*/ 7938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21"/>
              <a:gd name="T17" fmla="*/ 180 w 180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21">
                <a:moveTo>
                  <a:pt x="0" y="7"/>
                </a:moveTo>
                <a:lnTo>
                  <a:pt x="0" y="21"/>
                </a:lnTo>
                <a:lnTo>
                  <a:pt x="180" y="14"/>
                </a:lnTo>
                <a:lnTo>
                  <a:pt x="180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10" name="Freeform 144"/>
          <p:cNvSpPr>
            <a:spLocks/>
          </p:cNvSpPr>
          <p:nvPr/>
        </p:nvSpPr>
        <p:spPr bwMode="auto">
          <a:xfrm>
            <a:off x="6221413" y="2609850"/>
            <a:ext cx="42862" cy="57150"/>
          </a:xfrm>
          <a:custGeom>
            <a:avLst/>
            <a:gdLst>
              <a:gd name="T0" fmla="*/ 42862 w 38"/>
              <a:gd name="T1" fmla="*/ 7844 h 51"/>
              <a:gd name="T2" fmla="*/ 31583 w 38"/>
              <a:gd name="T3" fmla="*/ 0 h 51"/>
              <a:gd name="T4" fmla="*/ 0 w 38"/>
              <a:gd name="T5" fmla="*/ 49306 h 51"/>
              <a:gd name="T6" fmla="*/ 12407 w 38"/>
              <a:gd name="T7" fmla="*/ 57150 h 51"/>
              <a:gd name="T8" fmla="*/ 42862 w 38"/>
              <a:gd name="T9" fmla="*/ 7844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51"/>
              <a:gd name="T17" fmla="*/ 38 w 38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51">
                <a:moveTo>
                  <a:pt x="38" y="7"/>
                </a:moveTo>
                <a:lnTo>
                  <a:pt x="28" y="0"/>
                </a:lnTo>
                <a:lnTo>
                  <a:pt x="0" y="44"/>
                </a:lnTo>
                <a:lnTo>
                  <a:pt x="11" y="51"/>
                </a:lnTo>
                <a:lnTo>
                  <a:pt x="3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11" name="Line 145"/>
          <p:cNvSpPr>
            <a:spLocks noChangeShapeType="1"/>
          </p:cNvSpPr>
          <p:nvPr/>
        </p:nvSpPr>
        <p:spPr bwMode="auto">
          <a:xfrm>
            <a:off x="6167438" y="2166938"/>
            <a:ext cx="0" cy="174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12" name="Rectangle 146"/>
          <p:cNvSpPr>
            <a:spLocks noChangeArrowheads="1"/>
          </p:cNvSpPr>
          <p:nvPr/>
        </p:nvSpPr>
        <p:spPr bwMode="auto">
          <a:xfrm>
            <a:off x="5899150" y="1609725"/>
            <a:ext cx="425450" cy="234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13" name="Rectangle 147"/>
          <p:cNvSpPr>
            <a:spLocks noChangeArrowheads="1"/>
          </p:cNvSpPr>
          <p:nvPr/>
        </p:nvSpPr>
        <p:spPr bwMode="auto">
          <a:xfrm>
            <a:off x="6002338" y="1782763"/>
            <a:ext cx="284162" cy="61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14" name="Rectangle 148"/>
          <p:cNvSpPr>
            <a:spLocks noChangeArrowheads="1"/>
          </p:cNvSpPr>
          <p:nvPr/>
        </p:nvSpPr>
        <p:spPr bwMode="auto">
          <a:xfrm>
            <a:off x="6002338" y="1614488"/>
            <a:ext cx="284162" cy="650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15" name="Rectangle 149"/>
          <p:cNvSpPr>
            <a:spLocks noChangeArrowheads="1"/>
          </p:cNvSpPr>
          <p:nvPr/>
        </p:nvSpPr>
        <p:spPr bwMode="auto">
          <a:xfrm>
            <a:off x="6610350" y="2347913"/>
            <a:ext cx="325438" cy="3444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16" name="Freeform 150"/>
          <p:cNvSpPr>
            <a:spLocks/>
          </p:cNvSpPr>
          <p:nvPr/>
        </p:nvSpPr>
        <p:spPr bwMode="auto">
          <a:xfrm>
            <a:off x="6764338" y="2667000"/>
            <a:ext cx="19050" cy="628650"/>
          </a:xfrm>
          <a:custGeom>
            <a:avLst/>
            <a:gdLst>
              <a:gd name="T0" fmla="*/ 15688 w 17"/>
              <a:gd name="T1" fmla="*/ 0 h 556"/>
              <a:gd name="T2" fmla="*/ 0 w 17"/>
              <a:gd name="T3" fmla="*/ 0 h 556"/>
              <a:gd name="T4" fmla="*/ 4482 w 17"/>
              <a:gd name="T5" fmla="*/ 628650 h 556"/>
              <a:gd name="T6" fmla="*/ 19050 w 17"/>
              <a:gd name="T7" fmla="*/ 628650 h 556"/>
              <a:gd name="T8" fmla="*/ 15688 w 17"/>
              <a:gd name="T9" fmla="*/ 0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556"/>
              <a:gd name="T17" fmla="*/ 17 w 17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556">
                <a:moveTo>
                  <a:pt x="14" y="0"/>
                </a:moveTo>
                <a:lnTo>
                  <a:pt x="0" y="0"/>
                </a:lnTo>
                <a:lnTo>
                  <a:pt x="4" y="556"/>
                </a:lnTo>
                <a:lnTo>
                  <a:pt x="17" y="556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17" name="Rectangle 151"/>
          <p:cNvSpPr>
            <a:spLocks noChangeArrowheads="1"/>
          </p:cNvSpPr>
          <p:nvPr/>
        </p:nvSpPr>
        <p:spPr bwMode="auto">
          <a:xfrm>
            <a:off x="6761163" y="1041400"/>
            <a:ext cx="15875" cy="129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18" name="Freeform 152"/>
          <p:cNvSpPr>
            <a:spLocks/>
          </p:cNvSpPr>
          <p:nvPr/>
        </p:nvSpPr>
        <p:spPr bwMode="auto">
          <a:xfrm>
            <a:off x="6503988" y="2425700"/>
            <a:ext cx="207962" cy="180975"/>
          </a:xfrm>
          <a:custGeom>
            <a:avLst/>
            <a:gdLst>
              <a:gd name="T0" fmla="*/ 104549 w 183"/>
              <a:gd name="T1" fmla="*/ 0 h 159"/>
              <a:gd name="T2" fmla="*/ 0 w 183"/>
              <a:gd name="T3" fmla="*/ 180975 h 159"/>
              <a:gd name="T4" fmla="*/ 207962 w 183"/>
              <a:gd name="T5" fmla="*/ 180975 h 159"/>
              <a:gd name="T6" fmla="*/ 104549 w 183"/>
              <a:gd name="T7" fmla="*/ 0 h 159"/>
              <a:gd name="T8" fmla="*/ 104549 w 18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159"/>
              <a:gd name="T17" fmla="*/ 183 w 18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159">
                <a:moveTo>
                  <a:pt x="92" y="0"/>
                </a:moveTo>
                <a:lnTo>
                  <a:pt x="0" y="159"/>
                </a:lnTo>
                <a:lnTo>
                  <a:pt x="183" y="159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19" name="Freeform 153"/>
          <p:cNvSpPr>
            <a:spLocks/>
          </p:cNvSpPr>
          <p:nvPr/>
        </p:nvSpPr>
        <p:spPr bwMode="auto">
          <a:xfrm>
            <a:off x="6496050" y="2417763"/>
            <a:ext cx="223838" cy="196850"/>
          </a:xfrm>
          <a:custGeom>
            <a:avLst/>
            <a:gdLst>
              <a:gd name="T0" fmla="*/ 4545 w 197"/>
              <a:gd name="T1" fmla="*/ 185471 h 173"/>
              <a:gd name="T2" fmla="*/ 0 w 197"/>
              <a:gd name="T3" fmla="*/ 188885 h 173"/>
              <a:gd name="T4" fmla="*/ 0 w 197"/>
              <a:gd name="T5" fmla="*/ 192299 h 173"/>
              <a:gd name="T6" fmla="*/ 4545 w 197"/>
              <a:gd name="T7" fmla="*/ 196850 h 173"/>
              <a:gd name="T8" fmla="*/ 7954 w 197"/>
              <a:gd name="T9" fmla="*/ 196850 h 173"/>
              <a:gd name="T10" fmla="*/ 215884 w 197"/>
              <a:gd name="T11" fmla="*/ 196850 h 173"/>
              <a:gd name="T12" fmla="*/ 219293 w 197"/>
              <a:gd name="T13" fmla="*/ 196850 h 173"/>
              <a:gd name="T14" fmla="*/ 223838 w 197"/>
              <a:gd name="T15" fmla="*/ 196850 h 173"/>
              <a:gd name="T16" fmla="*/ 223838 w 197"/>
              <a:gd name="T17" fmla="*/ 192299 h 173"/>
              <a:gd name="T18" fmla="*/ 223838 w 197"/>
              <a:gd name="T19" fmla="*/ 188885 h 173"/>
              <a:gd name="T20" fmla="*/ 223838 w 197"/>
              <a:gd name="T21" fmla="*/ 185471 h 173"/>
              <a:gd name="T22" fmla="*/ 119305 w 197"/>
              <a:gd name="T23" fmla="*/ 3414 h 173"/>
              <a:gd name="T24" fmla="*/ 115896 w 197"/>
              <a:gd name="T25" fmla="*/ 0 h 173"/>
              <a:gd name="T26" fmla="*/ 112487 w 197"/>
              <a:gd name="T27" fmla="*/ 0 h 173"/>
              <a:gd name="T28" fmla="*/ 107942 w 197"/>
              <a:gd name="T29" fmla="*/ 3414 h 173"/>
              <a:gd name="T30" fmla="*/ 4545 w 197"/>
              <a:gd name="T31" fmla="*/ 185471 h 173"/>
              <a:gd name="T32" fmla="*/ 112487 w 197"/>
              <a:gd name="T33" fmla="*/ 22757 h 173"/>
              <a:gd name="T34" fmla="*/ 204522 w 197"/>
              <a:gd name="T35" fmla="*/ 180920 h 173"/>
              <a:gd name="T36" fmla="*/ 23861 w 197"/>
              <a:gd name="T37" fmla="*/ 180920 h 173"/>
              <a:gd name="T38" fmla="*/ 112487 w 197"/>
              <a:gd name="T39" fmla="*/ 22757 h 173"/>
              <a:gd name="T40" fmla="*/ 4545 w 197"/>
              <a:gd name="T41" fmla="*/ 185471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7"/>
              <a:gd name="T64" fmla="*/ 0 h 173"/>
              <a:gd name="T65" fmla="*/ 197 w 197"/>
              <a:gd name="T66" fmla="*/ 173 h 1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7" h="173">
                <a:moveTo>
                  <a:pt x="4" y="163"/>
                </a:moveTo>
                <a:lnTo>
                  <a:pt x="0" y="166"/>
                </a:lnTo>
                <a:lnTo>
                  <a:pt x="0" y="169"/>
                </a:lnTo>
                <a:lnTo>
                  <a:pt x="4" y="173"/>
                </a:lnTo>
                <a:lnTo>
                  <a:pt x="7" y="173"/>
                </a:lnTo>
                <a:lnTo>
                  <a:pt x="190" y="173"/>
                </a:lnTo>
                <a:lnTo>
                  <a:pt x="193" y="173"/>
                </a:lnTo>
                <a:lnTo>
                  <a:pt x="197" y="173"/>
                </a:lnTo>
                <a:lnTo>
                  <a:pt x="197" y="169"/>
                </a:lnTo>
                <a:lnTo>
                  <a:pt x="197" y="166"/>
                </a:lnTo>
                <a:lnTo>
                  <a:pt x="197" y="163"/>
                </a:lnTo>
                <a:lnTo>
                  <a:pt x="105" y="3"/>
                </a:lnTo>
                <a:lnTo>
                  <a:pt x="102" y="0"/>
                </a:lnTo>
                <a:lnTo>
                  <a:pt x="99" y="0"/>
                </a:lnTo>
                <a:lnTo>
                  <a:pt x="95" y="3"/>
                </a:lnTo>
                <a:lnTo>
                  <a:pt x="4" y="163"/>
                </a:lnTo>
                <a:lnTo>
                  <a:pt x="99" y="20"/>
                </a:lnTo>
                <a:lnTo>
                  <a:pt x="180" y="159"/>
                </a:lnTo>
                <a:lnTo>
                  <a:pt x="21" y="159"/>
                </a:lnTo>
                <a:lnTo>
                  <a:pt x="99" y="20"/>
                </a:lnTo>
                <a:lnTo>
                  <a:pt x="4" y="1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20" name="Freeform 154"/>
          <p:cNvSpPr>
            <a:spLocks/>
          </p:cNvSpPr>
          <p:nvPr/>
        </p:nvSpPr>
        <p:spPr bwMode="auto">
          <a:xfrm>
            <a:off x="6503988" y="2409825"/>
            <a:ext cx="207962" cy="23813"/>
          </a:xfrm>
          <a:custGeom>
            <a:avLst/>
            <a:gdLst>
              <a:gd name="T0" fmla="*/ 0 w 183"/>
              <a:gd name="T1" fmla="*/ 0 h 21"/>
              <a:gd name="T2" fmla="*/ 0 w 183"/>
              <a:gd name="T3" fmla="*/ 15875 h 21"/>
              <a:gd name="T4" fmla="*/ 207962 w 183"/>
              <a:gd name="T5" fmla="*/ 23813 h 21"/>
              <a:gd name="T6" fmla="*/ 207962 w 183"/>
              <a:gd name="T7" fmla="*/ 7938 h 21"/>
              <a:gd name="T8" fmla="*/ 0 w 183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21"/>
              <a:gd name="T17" fmla="*/ 183 w 183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21">
                <a:moveTo>
                  <a:pt x="0" y="0"/>
                </a:moveTo>
                <a:lnTo>
                  <a:pt x="0" y="14"/>
                </a:lnTo>
                <a:lnTo>
                  <a:pt x="183" y="21"/>
                </a:lnTo>
                <a:lnTo>
                  <a:pt x="183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21" name="Freeform 155"/>
          <p:cNvSpPr>
            <a:spLocks/>
          </p:cNvSpPr>
          <p:nvPr/>
        </p:nvSpPr>
        <p:spPr bwMode="auto">
          <a:xfrm>
            <a:off x="6515100" y="2360613"/>
            <a:ext cx="47625" cy="57150"/>
          </a:xfrm>
          <a:custGeom>
            <a:avLst/>
            <a:gdLst>
              <a:gd name="T0" fmla="*/ 36009 w 41"/>
              <a:gd name="T1" fmla="*/ 57150 h 51"/>
              <a:gd name="T2" fmla="*/ 47625 w 41"/>
              <a:gd name="T3" fmla="*/ 45944 h 51"/>
              <a:gd name="T4" fmla="*/ 11616 w 41"/>
              <a:gd name="T5" fmla="*/ 0 h 51"/>
              <a:gd name="T6" fmla="*/ 0 w 41"/>
              <a:gd name="T7" fmla="*/ 11206 h 51"/>
              <a:gd name="T8" fmla="*/ 36009 w 41"/>
              <a:gd name="T9" fmla="*/ 5715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51"/>
              <a:gd name="T17" fmla="*/ 41 w 4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51">
                <a:moveTo>
                  <a:pt x="31" y="51"/>
                </a:moveTo>
                <a:lnTo>
                  <a:pt x="41" y="41"/>
                </a:lnTo>
                <a:lnTo>
                  <a:pt x="10" y="0"/>
                </a:lnTo>
                <a:lnTo>
                  <a:pt x="0" y="10"/>
                </a:lnTo>
                <a:lnTo>
                  <a:pt x="31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22" name="Freeform 156"/>
          <p:cNvSpPr>
            <a:spLocks/>
          </p:cNvSpPr>
          <p:nvPr/>
        </p:nvSpPr>
        <p:spPr bwMode="auto">
          <a:xfrm>
            <a:off x="6815138" y="2417763"/>
            <a:ext cx="203200" cy="180975"/>
          </a:xfrm>
          <a:custGeom>
            <a:avLst/>
            <a:gdLst>
              <a:gd name="T0" fmla="*/ 100471 w 180"/>
              <a:gd name="T1" fmla="*/ 180975 h 159"/>
              <a:gd name="T2" fmla="*/ 0 w 180"/>
              <a:gd name="T3" fmla="*/ 0 h 159"/>
              <a:gd name="T4" fmla="*/ 203200 w 180"/>
              <a:gd name="T5" fmla="*/ 0 h 159"/>
              <a:gd name="T6" fmla="*/ 100471 w 180"/>
              <a:gd name="T7" fmla="*/ 180975 h 159"/>
              <a:gd name="T8" fmla="*/ 100471 w 180"/>
              <a:gd name="T9" fmla="*/ 180975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159"/>
              <a:gd name="T17" fmla="*/ 180 w 180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159">
                <a:moveTo>
                  <a:pt x="89" y="159"/>
                </a:moveTo>
                <a:lnTo>
                  <a:pt x="0" y="0"/>
                </a:lnTo>
                <a:lnTo>
                  <a:pt x="180" y="0"/>
                </a:lnTo>
                <a:lnTo>
                  <a:pt x="89" y="1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23" name="Freeform 157"/>
          <p:cNvSpPr>
            <a:spLocks/>
          </p:cNvSpPr>
          <p:nvPr/>
        </p:nvSpPr>
        <p:spPr bwMode="auto">
          <a:xfrm>
            <a:off x="6807200" y="2409825"/>
            <a:ext cx="219075" cy="196850"/>
          </a:xfrm>
          <a:custGeom>
            <a:avLst/>
            <a:gdLst>
              <a:gd name="T0" fmla="*/ 22702 w 193"/>
              <a:gd name="T1" fmla="*/ 15930 h 173"/>
              <a:gd name="T2" fmla="*/ 199778 w 193"/>
              <a:gd name="T3" fmla="*/ 15930 h 173"/>
              <a:gd name="T4" fmla="*/ 107835 w 193"/>
              <a:gd name="T5" fmla="*/ 174093 h 173"/>
              <a:gd name="T6" fmla="*/ 22702 w 193"/>
              <a:gd name="T7" fmla="*/ 15930 h 173"/>
              <a:gd name="T8" fmla="*/ 103294 w 193"/>
              <a:gd name="T9" fmla="*/ 196850 h 173"/>
              <a:gd name="T10" fmla="*/ 107835 w 193"/>
              <a:gd name="T11" fmla="*/ 196850 h 173"/>
              <a:gd name="T12" fmla="*/ 111240 w 193"/>
              <a:gd name="T13" fmla="*/ 196850 h 173"/>
              <a:gd name="T14" fmla="*/ 114645 w 193"/>
              <a:gd name="T15" fmla="*/ 196850 h 173"/>
              <a:gd name="T16" fmla="*/ 219075 w 193"/>
              <a:gd name="T17" fmla="*/ 15930 h 173"/>
              <a:gd name="T18" fmla="*/ 219075 w 193"/>
              <a:gd name="T19" fmla="*/ 11379 h 173"/>
              <a:gd name="T20" fmla="*/ 219075 w 193"/>
              <a:gd name="T21" fmla="*/ 7965 h 173"/>
              <a:gd name="T22" fmla="*/ 219075 w 193"/>
              <a:gd name="T23" fmla="*/ 4551 h 173"/>
              <a:gd name="T24" fmla="*/ 214535 w 193"/>
              <a:gd name="T25" fmla="*/ 0 h 173"/>
              <a:gd name="T26" fmla="*/ 11351 w 193"/>
              <a:gd name="T27" fmla="*/ 0 h 173"/>
              <a:gd name="T28" fmla="*/ 6811 w 193"/>
              <a:gd name="T29" fmla="*/ 0 h 173"/>
              <a:gd name="T30" fmla="*/ 3405 w 193"/>
              <a:gd name="T31" fmla="*/ 4551 h 173"/>
              <a:gd name="T32" fmla="*/ 0 w 193"/>
              <a:gd name="T33" fmla="*/ 7965 h 173"/>
              <a:gd name="T34" fmla="*/ 0 w 193"/>
              <a:gd name="T35" fmla="*/ 11379 h 173"/>
              <a:gd name="T36" fmla="*/ 3405 w 193"/>
              <a:gd name="T37" fmla="*/ 15930 h 173"/>
              <a:gd name="T38" fmla="*/ 103294 w 193"/>
              <a:gd name="T39" fmla="*/ 196850 h 173"/>
              <a:gd name="T40" fmla="*/ 22702 w 193"/>
              <a:gd name="T41" fmla="*/ 15930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3"/>
              <a:gd name="T64" fmla="*/ 0 h 173"/>
              <a:gd name="T65" fmla="*/ 193 w 193"/>
              <a:gd name="T66" fmla="*/ 173 h 1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3" h="173">
                <a:moveTo>
                  <a:pt x="20" y="14"/>
                </a:moveTo>
                <a:lnTo>
                  <a:pt x="176" y="14"/>
                </a:lnTo>
                <a:lnTo>
                  <a:pt x="95" y="153"/>
                </a:lnTo>
                <a:lnTo>
                  <a:pt x="20" y="14"/>
                </a:lnTo>
                <a:lnTo>
                  <a:pt x="91" y="173"/>
                </a:lnTo>
                <a:lnTo>
                  <a:pt x="95" y="173"/>
                </a:lnTo>
                <a:lnTo>
                  <a:pt x="98" y="173"/>
                </a:lnTo>
                <a:lnTo>
                  <a:pt x="101" y="173"/>
                </a:lnTo>
                <a:lnTo>
                  <a:pt x="193" y="14"/>
                </a:lnTo>
                <a:lnTo>
                  <a:pt x="193" y="10"/>
                </a:lnTo>
                <a:lnTo>
                  <a:pt x="193" y="7"/>
                </a:lnTo>
                <a:lnTo>
                  <a:pt x="193" y="4"/>
                </a:lnTo>
                <a:lnTo>
                  <a:pt x="189" y="0"/>
                </a:lnTo>
                <a:lnTo>
                  <a:pt x="10" y="0"/>
                </a:lnTo>
                <a:lnTo>
                  <a:pt x="6" y="0"/>
                </a:lnTo>
                <a:lnTo>
                  <a:pt x="3" y="4"/>
                </a:lnTo>
                <a:lnTo>
                  <a:pt x="0" y="7"/>
                </a:lnTo>
                <a:lnTo>
                  <a:pt x="0" y="10"/>
                </a:lnTo>
                <a:lnTo>
                  <a:pt x="3" y="14"/>
                </a:lnTo>
                <a:lnTo>
                  <a:pt x="91" y="173"/>
                </a:lnTo>
                <a:lnTo>
                  <a:pt x="2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24" name="Freeform 158"/>
          <p:cNvSpPr>
            <a:spLocks/>
          </p:cNvSpPr>
          <p:nvPr/>
        </p:nvSpPr>
        <p:spPr bwMode="auto">
          <a:xfrm>
            <a:off x="6815138" y="2590800"/>
            <a:ext cx="203200" cy="23813"/>
          </a:xfrm>
          <a:custGeom>
            <a:avLst/>
            <a:gdLst>
              <a:gd name="T0" fmla="*/ 0 w 180"/>
              <a:gd name="T1" fmla="*/ 7938 h 21"/>
              <a:gd name="T2" fmla="*/ 0 w 180"/>
              <a:gd name="T3" fmla="*/ 23813 h 21"/>
              <a:gd name="T4" fmla="*/ 203200 w 180"/>
              <a:gd name="T5" fmla="*/ 15875 h 21"/>
              <a:gd name="T6" fmla="*/ 203200 w 180"/>
              <a:gd name="T7" fmla="*/ 0 h 21"/>
              <a:gd name="T8" fmla="*/ 0 w 180"/>
              <a:gd name="T9" fmla="*/ 7938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21"/>
              <a:gd name="T17" fmla="*/ 180 w 180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21">
                <a:moveTo>
                  <a:pt x="0" y="7"/>
                </a:moveTo>
                <a:lnTo>
                  <a:pt x="0" y="21"/>
                </a:lnTo>
                <a:lnTo>
                  <a:pt x="180" y="14"/>
                </a:lnTo>
                <a:lnTo>
                  <a:pt x="180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25" name="Freeform 159"/>
          <p:cNvSpPr>
            <a:spLocks/>
          </p:cNvSpPr>
          <p:nvPr/>
        </p:nvSpPr>
        <p:spPr bwMode="auto">
          <a:xfrm>
            <a:off x="6823075" y="2609850"/>
            <a:ext cx="46038" cy="61913"/>
          </a:xfrm>
          <a:custGeom>
            <a:avLst/>
            <a:gdLst>
              <a:gd name="T0" fmla="*/ 46038 w 41"/>
              <a:gd name="T1" fmla="*/ 12383 h 55"/>
              <a:gd name="T2" fmla="*/ 34809 w 41"/>
              <a:gd name="T3" fmla="*/ 0 h 55"/>
              <a:gd name="T4" fmla="*/ 0 w 41"/>
              <a:gd name="T5" fmla="*/ 49530 h 55"/>
              <a:gd name="T6" fmla="*/ 11229 w 41"/>
              <a:gd name="T7" fmla="*/ 61913 h 55"/>
              <a:gd name="T8" fmla="*/ 46038 w 41"/>
              <a:gd name="T9" fmla="*/ 12383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55"/>
              <a:gd name="T17" fmla="*/ 41 w 41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55">
                <a:moveTo>
                  <a:pt x="41" y="11"/>
                </a:moveTo>
                <a:lnTo>
                  <a:pt x="31" y="0"/>
                </a:lnTo>
                <a:lnTo>
                  <a:pt x="0" y="44"/>
                </a:lnTo>
                <a:lnTo>
                  <a:pt x="10" y="55"/>
                </a:lnTo>
                <a:lnTo>
                  <a:pt x="41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26" name="Line 160"/>
          <p:cNvSpPr>
            <a:spLocks noChangeShapeType="1"/>
          </p:cNvSpPr>
          <p:nvPr/>
        </p:nvSpPr>
        <p:spPr bwMode="auto">
          <a:xfrm>
            <a:off x="6769100" y="2166938"/>
            <a:ext cx="0" cy="174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27" name="Rectangle 161"/>
          <p:cNvSpPr>
            <a:spLocks noChangeArrowheads="1"/>
          </p:cNvSpPr>
          <p:nvPr/>
        </p:nvSpPr>
        <p:spPr bwMode="auto">
          <a:xfrm>
            <a:off x="6500813" y="1609725"/>
            <a:ext cx="428625" cy="234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28" name="Rectangle 162"/>
          <p:cNvSpPr>
            <a:spLocks noChangeArrowheads="1"/>
          </p:cNvSpPr>
          <p:nvPr/>
        </p:nvSpPr>
        <p:spPr bwMode="auto">
          <a:xfrm>
            <a:off x="6608763" y="1782763"/>
            <a:ext cx="282575" cy="61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29" name="Rectangle 163"/>
          <p:cNvSpPr>
            <a:spLocks noChangeArrowheads="1"/>
          </p:cNvSpPr>
          <p:nvPr/>
        </p:nvSpPr>
        <p:spPr bwMode="auto">
          <a:xfrm>
            <a:off x="6608763" y="1614488"/>
            <a:ext cx="282575" cy="650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30" name="Freeform 164"/>
          <p:cNvSpPr>
            <a:spLocks/>
          </p:cNvSpPr>
          <p:nvPr/>
        </p:nvSpPr>
        <p:spPr bwMode="auto">
          <a:xfrm>
            <a:off x="7153275" y="1538288"/>
            <a:ext cx="112713" cy="65087"/>
          </a:xfrm>
          <a:custGeom>
            <a:avLst/>
            <a:gdLst>
              <a:gd name="T0" fmla="*/ 112713 w 101"/>
              <a:gd name="T1" fmla="*/ 15711 h 58"/>
              <a:gd name="T2" fmla="*/ 109365 w 101"/>
              <a:gd name="T3" fmla="*/ 0 h 58"/>
              <a:gd name="T4" fmla="*/ 68074 w 101"/>
              <a:gd name="T5" fmla="*/ 7855 h 58"/>
              <a:gd name="T6" fmla="*/ 36827 w 101"/>
              <a:gd name="T7" fmla="*/ 15711 h 58"/>
              <a:gd name="T8" fmla="*/ 33479 w 101"/>
              <a:gd name="T9" fmla="*/ 19077 h 58"/>
              <a:gd name="T10" fmla="*/ 18971 w 101"/>
              <a:gd name="T11" fmla="*/ 30299 h 58"/>
              <a:gd name="T12" fmla="*/ 11160 w 101"/>
              <a:gd name="T13" fmla="*/ 38154 h 58"/>
              <a:gd name="T14" fmla="*/ 11160 w 101"/>
              <a:gd name="T15" fmla="*/ 38154 h 58"/>
              <a:gd name="T16" fmla="*/ 3348 w 101"/>
              <a:gd name="T17" fmla="*/ 53865 h 58"/>
              <a:gd name="T18" fmla="*/ 0 w 101"/>
              <a:gd name="T19" fmla="*/ 57232 h 58"/>
              <a:gd name="T20" fmla="*/ 0 w 101"/>
              <a:gd name="T21" fmla="*/ 65087 h 58"/>
              <a:gd name="T22" fmla="*/ 14508 w 101"/>
              <a:gd name="T23" fmla="*/ 65087 h 58"/>
              <a:gd name="T24" fmla="*/ 14508 w 101"/>
              <a:gd name="T25" fmla="*/ 57232 h 58"/>
              <a:gd name="T26" fmla="*/ 22319 w 101"/>
              <a:gd name="T27" fmla="*/ 49376 h 58"/>
              <a:gd name="T28" fmla="*/ 22319 w 101"/>
              <a:gd name="T29" fmla="*/ 49376 h 58"/>
              <a:gd name="T30" fmla="*/ 30131 w 101"/>
              <a:gd name="T31" fmla="*/ 41521 h 58"/>
              <a:gd name="T32" fmla="*/ 41291 w 101"/>
              <a:gd name="T33" fmla="*/ 30299 h 58"/>
              <a:gd name="T34" fmla="*/ 71422 w 101"/>
              <a:gd name="T35" fmla="*/ 22444 h 58"/>
              <a:gd name="T36" fmla="*/ 112713 w 101"/>
              <a:gd name="T37" fmla="*/ 15711 h 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1"/>
              <a:gd name="T58" fmla="*/ 0 h 58"/>
              <a:gd name="T59" fmla="*/ 101 w 101"/>
              <a:gd name="T60" fmla="*/ 58 h 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1" h="58">
                <a:moveTo>
                  <a:pt x="101" y="14"/>
                </a:moveTo>
                <a:lnTo>
                  <a:pt x="98" y="0"/>
                </a:lnTo>
                <a:lnTo>
                  <a:pt x="61" y="7"/>
                </a:lnTo>
                <a:lnTo>
                  <a:pt x="33" y="14"/>
                </a:lnTo>
                <a:lnTo>
                  <a:pt x="30" y="17"/>
                </a:lnTo>
                <a:lnTo>
                  <a:pt x="17" y="27"/>
                </a:lnTo>
                <a:lnTo>
                  <a:pt x="10" y="34"/>
                </a:lnTo>
                <a:lnTo>
                  <a:pt x="3" y="48"/>
                </a:lnTo>
                <a:lnTo>
                  <a:pt x="0" y="51"/>
                </a:lnTo>
                <a:lnTo>
                  <a:pt x="0" y="58"/>
                </a:lnTo>
                <a:lnTo>
                  <a:pt x="13" y="58"/>
                </a:lnTo>
                <a:lnTo>
                  <a:pt x="13" y="51"/>
                </a:lnTo>
                <a:lnTo>
                  <a:pt x="20" y="44"/>
                </a:lnTo>
                <a:lnTo>
                  <a:pt x="27" y="37"/>
                </a:lnTo>
                <a:lnTo>
                  <a:pt x="37" y="27"/>
                </a:lnTo>
                <a:lnTo>
                  <a:pt x="64" y="20"/>
                </a:lnTo>
                <a:lnTo>
                  <a:pt x="10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31" name="Freeform 165"/>
          <p:cNvSpPr>
            <a:spLocks/>
          </p:cNvSpPr>
          <p:nvPr/>
        </p:nvSpPr>
        <p:spPr bwMode="auto">
          <a:xfrm>
            <a:off x="7153275" y="1603375"/>
            <a:ext cx="112713" cy="61913"/>
          </a:xfrm>
          <a:custGeom>
            <a:avLst/>
            <a:gdLst>
              <a:gd name="T0" fmla="*/ 109365 w 101"/>
              <a:gd name="T1" fmla="*/ 61913 h 54"/>
              <a:gd name="T2" fmla="*/ 112713 w 101"/>
              <a:gd name="T3" fmla="*/ 45861 h 54"/>
              <a:gd name="T4" fmla="*/ 71422 w 101"/>
              <a:gd name="T5" fmla="*/ 38982 h 54"/>
              <a:gd name="T6" fmla="*/ 41291 w 101"/>
              <a:gd name="T7" fmla="*/ 30956 h 54"/>
              <a:gd name="T8" fmla="*/ 41291 w 101"/>
              <a:gd name="T9" fmla="*/ 30956 h 54"/>
              <a:gd name="T10" fmla="*/ 25667 w 101"/>
              <a:gd name="T11" fmla="*/ 22931 h 54"/>
              <a:gd name="T12" fmla="*/ 22319 w 101"/>
              <a:gd name="T13" fmla="*/ 19491 h 54"/>
              <a:gd name="T14" fmla="*/ 22319 w 101"/>
              <a:gd name="T15" fmla="*/ 19491 h 54"/>
              <a:gd name="T16" fmla="*/ 14508 w 101"/>
              <a:gd name="T17" fmla="*/ 6879 h 54"/>
              <a:gd name="T18" fmla="*/ 14508 w 101"/>
              <a:gd name="T19" fmla="*/ 0 h 54"/>
              <a:gd name="T20" fmla="*/ 0 w 101"/>
              <a:gd name="T21" fmla="*/ 0 h 54"/>
              <a:gd name="T22" fmla="*/ 0 w 101"/>
              <a:gd name="T23" fmla="*/ 6879 h 54"/>
              <a:gd name="T24" fmla="*/ 0 w 101"/>
              <a:gd name="T25" fmla="*/ 11465 h 54"/>
              <a:gd name="T26" fmla="*/ 3348 w 101"/>
              <a:gd name="T27" fmla="*/ 11465 h 54"/>
              <a:gd name="T28" fmla="*/ 11160 w 101"/>
              <a:gd name="T29" fmla="*/ 26370 h 54"/>
              <a:gd name="T30" fmla="*/ 11160 w 101"/>
              <a:gd name="T31" fmla="*/ 30956 h 54"/>
              <a:gd name="T32" fmla="*/ 18971 w 101"/>
              <a:gd name="T33" fmla="*/ 38982 h 54"/>
              <a:gd name="T34" fmla="*/ 18971 w 101"/>
              <a:gd name="T35" fmla="*/ 38982 h 54"/>
              <a:gd name="T36" fmla="*/ 33479 w 101"/>
              <a:gd name="T37" fmla="*/ 45861 h 54"/>
              <a:gd name="T38" fmla="*/ 36827 w 101"/>
              <a:gd name="T39" fmla="*/ 45861 h 54"/>
              <a:gd name="T40" fmla="*/ 68074 w 101"/>
              <a:gd name="T41" fmla="*/ 53887 h 54"/>
              <a:gd name="T42" fmla="*/ 109365 w 101"/>
              <a:gd name="T43" fmla="*/ 61913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4"/>
              <a:gd name="T68" fmla="*/ 101 w 101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4">
                <a:moveTo>
                  <a:pt x="98" y="54"/>
                </a:moveTo>
                <a:lnTo>
                  <a:pt x="101" y="40"/>
                </a:lnTo>
                <a:lnTo>
                  <a:pt x="64" y="34"/>
                </a:lnTo>
                <a:lnTo>
                  <a:pt x="37" y="27"/>
                </a:lnTo>
                <a:lnTo>
                  <a:pt x="23" y="20"/>
                </a:lnTo>
                <a:lnTo>
                  <a:pt x="20" y="17"/>
                </a:lnTo>
                <a:lnTo>
                  <a:pt x="13" y="6"/>
                </a:lnTo>
                <a:lnTo>
                  <a:pt x="13" y="0"/>
                </a:lnTo>
                <a:lnTo>
                  <a:pt x="0" y="0"/>
                </a:lnTo>
                <a:lnTo>
                  <a:pt x="0" y="6"/>
                </a:lnTo>
                <a:lnTo>
                  <a:pt x="0" y="10"/>
                </a:lnTo>
                <a:lnTo>
                  <a:pt x="3" y="10"/>
                </a:lnTo>
                <a:lnTo>
                  <a:pt x="10" y="23"/>
                </a:lnTo>
                <a:lnTo>
                  <a:pt x="10" y="27"/>
                </a:lnTo>
                <a:lnTo>
                  <a:pt x="17" y="34"/>
                </a:lnTo>
                <a:lnTo>
                  <a:pt x="30" y="40"/>
                </a:lnTo>
                <a:lnTo>
                  <a:pt x="33" y="40"/>
                </a:lnTo>
                <a:lnTo>
                  <a:pt x="61" y="47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32" name="Freeform 166"/>
          <p:cNvSpPr>
            <a:spLocks/>
          </p:cNvSpPr>
          <p:nvPr/>
        </p:nvSpPr>
        <p:spPr bwMode="auto">
          <a:xfrm>
            <a:off x="7153275" y="1649413"/>
            <a:ext cx="112713" cy="65087"/>
          </a:xfrm>
          <a:custGeom>
            <a:avLst/>
            <a:gdLst>
              <a:gd name="T0" fmla="*/ 112713 w 101"/>
              <a:gd name="T1" fmla="*/ 15711 h 58"/>
              <a:gd name="T2" fmla="*/ 109365 w 101"/>
              <a:gd name="T3" fmla="*/ 0 h 58"/>
              <a:gd name="T4" fmla="*/ 68074 w 101"/>
              <a:gd name="T5" fmla="*/ 7855 h 58"/>
              <a:gd name="T6" fmla="*/ 36827 w 101"/>
              <a:gd name="T7" fmla="*/ 15711 h 58"/>
              <a:gd name="T8" fmla="*/ 33479 w 101"/>
              <a:gd name="T9" fmla="*/ 15711 h 58"/>
              <a:gd name="T10" fmla="*/ 18971 w 101"/>
              <a:gd name="T11" fmla="*/ 23566 h 58"/>
              <a:gd name="T12" fmla="*/ 18971 w 101"/>
              <a:gd name="T13" fmla="*/ 26933 h 58"/>
              <a:gd name="T14" fmla="*/ 11160 w 101"/>
              <a:gd name="T15" fmla="*/ 38154 h 58"/>
              <a:gd name="T16" fmla="*/ 3348 w 101"/>
              <a:gd name="T17" fmla="*/ 49376 h 58"/>
              <a:gd name="T18" fmla="*/ 0 w 101"/>
              <a:gd name="T19" fmla="*/ 53865 h 58"/>
              <a:gd name="T20" fmla="*/ 0 w 101"/>
              <a:gd name="T21" fmla="*/ 53865 h 58"/>
              <a:gd name="T22" fmla="*/ 0 w 101"/>
              <a:gd name="T23" fmla="*/ 65087 h 58"/>
              <a:gd name="T24" fmla="*/ 14508 w 101"/>
              <a:gd name="T25" fmla="*/ 65087 h 58"/>
              <a:gd name="T26" fmla="*/ 14508 w 101"/>
              <a:gd name="T27" fmla="*/ 57232 h 58"/>
              <a:gd name="T28" fmla="*/ 22319 w 101"/>
              <a:gd name="T29" fmla="*/ 46010 h 58"/>
              <a:gd name="T30" fmla="*/ 25667 w 101"/>
              <a:gd name="T31" fmla="*/ 38154 h 58"/>
              <a:gd name="T32" fmla="*/ 25667 w 101"/>
              <a:gd name="T33" fmla="*/ 38154 h 58"/>
              <a:gd name="T34" fmla="*/ 41291 w 101"/>
              <a:gd name="T35" fmla="*/ 30299 h 58"/>
              <a:gd name="T36" fmla="*/ 41291 w 101"/>
              <a:gd name="T37" fmla="*/ 30299 h 58"/>
              <a:gd name="T38" fmla="*/ 71422 w 101"/>
              <a:gd name="T39" fmla="*/ 23566 h 58"/>
              <a:gd name="T40" fmla="*/ 112713 w 101"/>
              <a:gd name="T41" fmla="*/ 15711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1"/>
              <a:gd name="T64" fmla="*/ 0 h 58"/>
              <a:gd name="T65" fmla="*/ 101 w 101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1" h="58">
                <a:moveTo>
                  <a:pt x="101" y="14"/>
                </a:moveTo>
                <a:lnTo>
                  <a:pt x="98" y="0"/>
                </a:lnTo>
                <a:lnTo>
                  <a:pt x="61" y="7"/>
                </a:lnTo>
                <a:lnTo>
                  <a:pt x="33" y="14"/>
                </a:lnTo>
                <a:lnTo>
                  <a:pt x="30" y="14"/>
                </a:lnTo>
                <a:lnTo>
                  <a:pt x="17" y="21"/>
                </a:lnTo>
                <a:lnTo>
                  <a:pt x="17" y="24"/>
                </a:lnTo>
                <a:lnTo>
                  <a:pt x="10" y="34"/>
                </a:lnTo>
                <a:lnTo>
                  <a:pt x="3" y="44"/>
                </a:lnTo>
                <a:lnTo>
                  <a:pt x="0" y="48"/>
                </a:lnTo>
                <a:lnTo>
                  <a:pt x="0" y="58"/>
                </a:lnTo>
                <a:lnTo>
                  <a:pt x="13" y="58"/>
                </a:lnTo>
                <a:lnTo>
                  <a:pt x="13" y="51"/>
                </a:lnTo>
                <a:lnTo>
                  <a:pt x="20" y="41"/>
                </a:lnTo>
                <a:lnTo>
                  <a:pt x="23" y="34"/>
                </a:lnTo>
                <a:lnTo>
                  <a:pt x="37" y="27"/>
                </a:lnTo>
                <a:lnTo>
                  <a:pt x="64" y="21"/>
                </a:lnTo>
                <a:lnTo>
                  <a:pt x="10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33" name="Freeform 167"/>
          <p:cNvSpPr>
            <a:spLocks/>
          </p:cNvSpPr>
          <p:nvPr/>
        </p:nvSpPr>
        <p:spPr bwMode="auto">
          <a:xfrm>
            <a:off x="7153275" y="1714500"/>
            <a:ext cx="109538" cy="52388"/>
          </a:xfrm>
          <a:custGeom>
            <a:avLst/>
            <a:gdLst>
              <a:gd name="T0" fmla="*/ 109538 w 98"/>
              <a:gd name="T1" fmla="*/ 52388 h 47"/>
              <a:gd name="T2" fmla="*/ 109538 w 98"/>
              <a:gd name="T3" fmla="*/ 37898 h 47"/>
              <a:gd name="T4" fmla="*/ 71535 w 98"/>
              <a:gd name="T5" fmla="*/ 37898 h 47"/>
              <a:gd name="T6" fmla="*/ 41356 w 98"/>
              <a:gd name="T7" fmla="*/ 22293 h 47"/>
              <a:gd name="T8" fmla="*/ 25708 w 98"/>
              <a:gd name="T9" fmla="*/ 14490 h 47"/>
              <a:gd name="T10" fmla="*/ 22355 w 98"/>
              <a:gd name="T11" fmla="*/ 11146 h 47"/>
              <a:gd name="T12" fmla="*/ 14531 w 98"/>
              <a:gd name="T13" fmla="*/ 3344 h 47"/>
              <a:gd name="T14" fmla="*/ 14531 w 98"/>
              <a:gd name="T15" fmla="*/ 0 h 47"/>
              <a:gd name="T16" fmla="*/ 0 w 98"/>
              <a:gd name="T17" fmla="*/ 0 h 47"/>
              <a:gd name="T18" fmla="*/ 0 w 98"/>
              <a:gd name="T19" fmla="*/ 7802 h 47"/>
              <a:gd name="T20" fmla="*/ 0 w 98"/>
              <a:gd name="T21" fmla="*/ 11146 h 47"/>
              <a:gd name="T22" fmla="*/ 3353 w 98"/>
              <a:gd name="T23" fmla="*/ 14490 h 47"/>
              <a:gd name="T24" fmla="*/ 11177 w 98"/>
              <a:gd name="T25" fmla="*/ 22293 h 47"/>
              <a:gd name="T26" fmla="*/ 19001 w 98"/>
              <a:gd name="T27" fmla="*/ 30095 h 47"/>
              <a:gd name="T28" fmla="*/ 19001 w 98"/>
              <a:gd name="T29" fmla="*/ 30095 h 47"/>
              <a:gd name="T30" fmla="*/ 33532 w 98"/>
              <a:gd name="T31" fmla="*/ 37898 h 47"/>
              <a:gd name="T32" fmla="*/ 63711 w 98"/>
              <a:gd name="T33" fmla="*/ 52388 h 47"/>
              <a:gd name="T34" fmla="*/ 68182 w 98"/>
              <a:gd name="T35" fmla="*/ 52388 h 47"/>
              <a:gd name="T36" fmla="*/ 68182 w 98"/>
              <a:gd name="T37" fmla="*/ 52388 h 47"/>
              <a:gd name="T38" fmla="*/ 109538 w 98"/>
              <a:gd name="T39" fmla="*/ 52388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"/>
              <a:gd name="T61" fmla="*/ 0 h 47"/>
              <a:gd name="T62" fmla="*/ 98 w 98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" h="47">
                <a:moveTo>
                  <a:pt x="98" y="47"/>
                </a:moveTo>
                <a:lnTo>
                  <a:pt x="98" y="34"/>
                </a:lnTo>
                <a:lnTo>
                  <a:pt x="64" y="34"/>
                </a:lnTo>
                <a:lnTo>
                  <a:pt x="37" y="20"/>
                </a:lnTo>
                <a:lnTo>
                  <a:pt x="23" y="13"/>
                </a:lnTo>
                <a:lnTo>
                  <a:pt x="20" y="10"/>
                </a:lnTo>
                <a:lnTo>
                  <a:pt x="13" y="3"/>
                </a:lnTo>
                <a:lnTo>
                  <a:pt x="13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3" y="13"/>
                </a:lnTo>
                <a:lnTo>
                  <a:pt x="10" y="20"/>
                </a:lnTo>
                <a:lnTo>
                  <a:pt x="17" y="27"/>
                </a:lnTo>
                <a:lnTo>
                  <a:pt x="30" y="34"/>
                </a:lnTo>
                <a:lnTo>
                  <a:pt x="57" y="47"/>
                </a:lnTo>
                <a:lnTo>
                  <a:pt x="61" y="47"/>
                </a:lnTo>
                <a:lnTo>
                  <a:pt x="98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34" name="Freeform 168"/>
          <p:cNvSpPr>
            <a:spLocks/>
          </p:cNvSpPr>
          <p:nvPr/>
        </p:nvSpPr>
        <p:spPr bwMode="auto">
          <a:xfrm>
            <a:off x="7153275" y="1760538"/>
            <a:ext cx="112713" cy="61912"/>
          </a:xfrm>
          <a:custGeom>
            <a:avLst/>
            <a:gdLst>
              <a:gd name="T0" fmla="*/ 112713 w 101"/>
              <a:gd name="T1" fmla="*/ 14905 h 54"/>
              <a:gd name="T2" fmla="*/ 109365 w 101"/>
              <a:gd name="T3" fmla="*/ 0 h 54"/>
              <a:gd name="T4" fmla="*/ 68074 w 101"/>
              <a:gd name="T5" fmla="*/ 6879 h 54"/>
              <a:gd name="T6" fmla="*/ 36827 w 101"/>
              <a:gd name="T7" fmla="*/ 14905 h 54"/>
              <a:gd name="T8" fmla="*/ 33479 w 101"/>
              <a:gd name="T9" fmla="*/ 14905 h 54"/>
              <a:gd name="T10" fmla="*/ 18971 w 101"/>
              <a:gd name="T11" fmla="*/ 22930 h 54"/>
              <a:gd name="T12" fmla="*/ 18971 w 101"/>
              <a:gd name="T13" fmla="*/ 26370 h 54"/>
              <a:gd name="T14" fmla="*/ 11160 w 101"/>
              <a:gd name="T15" fmla="*/ 34396 h 54"/>
              <a:gd name="T16" fmla="*/ 6696 w 101"/>
              <a:gd name="T17" fmla="*/ 34396 h 54"/>
              <a:gd name="T18" fmla="*/ 0 w 101"/>
              <a:gd name="T19" fmla="*/ 53886 h 54"/>
              <a:gd name="T20" fmla="*/ 0 w 101"/>
              <a:gd name="T21" fmla="*/ 57326 h 54"/>
              <a:gd name="T22" fmla="*/ 0 w 101"/>
              <a:gd name="T23" fmla="*/ 61912 h 54"/>
              <a:gd name="T24" fmla="*/ 14508 w 101"/>
              <a:gd name="T25" fmla="*/ 61912 h 54"/>
              <a:gd name="T26" fmla="*/ 22319 w 101"/>
              <a:gd name="T27" fmla="*/ 42421 h 54"/>
              <a:gd name="T28" fmla="*/ 25667 w 101"/>
              <a:gd name="T29" fmla="*/ 37835 h 54"/>
              <a:gd name="T30" fmla="*/ 41291 w 101"/>
              <a:gd name="T31" fmla="*/ 30956 h 54"/>
              <a:gd name="T32" fmla="*/ 41291 w 101"/>
              <a:gd name="T33" fmla="*/ 30956 h 54"/>
              <a:gd name="T34" fmla="*/ 71422 w 101"/>
              <a:gd name="T35" fmla="*/ 22930 h 54"/>
              <a:gd name="T36" fmla="*/ 112713 w 101"/>
              <a:gd name="T37" fmla="*/ 14905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1"/>
              <a:gd name="T58" fmla="*/ 0 h 54"/>
              <a:gd name="T59" fmla="*/ 101 w 101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1" h="54">
                <a:moveTo>
                  <a:pt x="101" y="13"/>
                </a:moveTo>
                <a:lnTo>
                  <a:pt x="98" y="0"/>
                </a:lnTo>
                <a:lnTo>
                  <a:pt x="61" y="6"/>
                </a:lnTo>
                <a:lnTo>
                  <a:pt x="33" y="13"/>
                </a:lnTo>
                <a:lnTo>
                  <a:pt x="30" y="13"/>
                </a:lnTo>
                <a:lnTo>
                  <a:pt x="17" y="20"/>
                </a:lnTo>
                <a:lnTo>
                  <a:pt x="17" y="23"/>
                </a:lnTo>
                <a:lnTo>
                  <a:pt x="10" y="30"/>
                </a:lnTo>
                <a:lnTo>
                  <a:pt x="6" y="30"/>
                </a:lnTo>
                <a:lnTo>
                  <a:pt x="0" y="47"/>
                </a:lnTo>
                <a:lnTo>
                  <a:pt x="0" y="50"/>
                </a:lnTo>
                <a:lnTo>
                  <a:pt x="0" y="54"/>
                </a:lnTo>
                <a:lnTo>
                  <a:pt x="13" y="54"/>
                </a:lnTo>
                <a:lnTo>
                  <a:pt x="20" y="37"/>
                </a:lnTo>
                <a:lnTo>
                  <a:pt x="23" y="33"/>
                </a:lnTo>
                <a:lnTo>
                  <a:pt x="37" y="27"/>
                </a:lnTo>
                <a:lnTo>
                  <a:pt x="64" y="20"/>
                </a:lnTo>
                <a:lnTo>
                  <a:pt x="10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35" name="Freeform 169"/>
          <p:cNvSpPr>
            <a:spLocks/>
          </p:cNvSpPr>
          <p:nvPr/>
        </p:nvSpPr>
        <p:spPr bwMode="auto">
          <a:xfrm>
            <a:off x="7153275" y="1822450"/>
            <a:ext cx="112713" cy="63500"/>
          </a:xfrm>
          <a:custGeom>
            <a:avLst/>
            <a:gdLst>
              <a:gd name="T0" fmla="*/ 109365 w 101"/>
              <a:gd name="T1" fmla="*/ 63500 h 57"/>
              <a:gd name="T2" fmla="*/ 112713 w 101"/>
              <a:gd name="T3" fmla="*/ 49018 h 57"/>
              <a:gd name="T4" fmla="*/ 71422 w 101"/>
              <a:gd name="T5" fmla="*/ 41219 h 57"/>
              <a:gd name="T6" fmla="*/ 41291 w 101"/>
              <a:gd name="T7" fmla="*/ 33421 h 57"/>
              <a:gd name="T8" fmla="*/ 41291 w 101"/>
              <a:gd name="T9" fmla="*/ 33421 h 57"/>
              <a:gd name="T10" fmla="*/ 25667 w 101"/>
              <a:gd name="T11" fmla="*/ 25623 h 57"/>
              <a:gd name="T12" fmla="*/ 22319 w 101"/>
              <a:gd name="T13" fmla="*/ 22281 h 57"/>
              <a:gd name="T14" fmla="*/ 22319 w 101"/>
              <a:gd name="T15" fmla="*/ 22281 h 57"/>
              <a:gd name="T16" fmla="*/ 14508 w 101"/>
              <a:gd name="T17" fmla="*/ 11140 h 57"/>
              <a:gd name="T18" fmla="*/ 14508 w 101"/>
              <a:gd name="T19" fmla="*/ 0 h 57"/>
              <a:gd name="T20" fmla="*/ 0 w 101"/>
              <a:gd name="T21" fmla="*/ 0 h 57"/>
              <a:gd name="T22" fmla="*/ 0 w 101"/>
              <a:gd name="T23" fmla="*/ 11140 h 57"/>
              <a:gd name="T24" fmla="*/ 0 w 101"/>
              <a:gd name="T25" fmla="*/ 14482 h 57"/>
              <a:gd name="T26" fmla="*/ 3348 w 101"/>
              <a:gd name="T27" fmla="*/ 14482 h 57"/>
              <a:gd name="T28" fmla="*/ 11160 w 101"/>
              <a:gd name="T29" fmla="*/ 30079 h 57"/>
              <a:gd name="T30" fmla="*/ 11160 w 101"/>
              <a:gd name="T31" fmla="*/ 33421 h 57"/>
              <a:gd name="T32" fmla="*/ 18971 w 101"/>
              <a:gd name="T33" fmla="*/ 41219 h 57"/>
              <a:gd name="T34" fmla="*/ 18971 w 101"/>
              <a:gd name="T35" fmla="*/ 41219 h 57"/>
              <a:gd name="T36" fmla="*/ 33479 w 101"/>
              <a:gd name="T37" fmla="*/ 49018 h 57"/>
              <a:gd name="T38" fmla="*/ 36827 w 101"/>
              <a:gd name="T39" fmla="*/ 49018 h 57"/>
              <a:gd name="T40" fmla="*/ 68074 w 101"/>
              <a:gd name="T41" fmla="*/ 56816 h 57"/>
              <a:gd name="T42" fmla="*/ 109365 w 101"/>
              <a:gd name="T43" fmla="*/ 63500 h 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7"/>
              <a:gd name="T68" fmla="*/ 101 w 101"/>
              <a:gd name="T69" fmla="*/ 57 h 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7">
                <a:moveTo>
                  <a:pt x="98" y="57"/>
                </a:moveTo>
                <a:lnTo>
                  <a:pt x="101" y="44"/>
                </a:lnTo>
                <a:lnTo>
                  <a:pt x="64" y="37"/>
                </a:lnTo>
                <a:lnTo>
                  <a:pt x="37" y="30"/>
                </a:lnTo>
                <a:lnTo>
                  <a:pt x="23" y="23"/>
                </a:lnTo>
                <a:lnTo>
                  <a:pt x="20" y="20"/>
                </a:lnTo>
                <a:lnTo>
                  <a:pt x="13" y="10"/>
                </a:lnTo>
                <a:lnTo>
                  <a:pt x="13" y="0"/>
                </a:lnTo>
                <a:lnTo>
                  <a:pt x="0" y="0"/>
                </a:lnTo>
                <a:lnTo>
                  <a:pt x="0" y="10"/>
                </a:lnTo>
                <a:lnTo>
                  <a:pt x="0" y="13"/>
                </a:lnTo>
                <a:lnTo>
                  <a:pt x="3" y="13"/>
                </a:lnTo>
                <a:lnTo>
                  <a:pt x="10" y="27"/>
                </a:lnTo>
                <a:lnTo>
                  <a:pt x="10" y="30"/>
                </a:lnTo>
                <a:lnTo>
                  <a:pt x="17" y="37"/>
                </a:lnTo>
                <a:lnTo>
                  <a:pt x="30" y="44"/>
                </a:lnTo>
                <a:lnTo>
                  <a:pt x="33" y="44"/>
                </a:lnTo>
                <a:lnTo>
                  <a:pt x="61" y="51"/>
                </a:lnTo>
                <a:lnTo>
                  <a:pt x="98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36" name="Freeform 170"/>
          <p:cNvSpPr>
            <a:spLocks/>
          </p:cNvSpPr>
          <p:nvPr/>
        </p:nvSpPr>
        <p:spPr bwMode="auto">
          <a:xfrm>
            <a:off x="7153275" y="1871663"/>
            <a:ext cx="112713" cy="60325"/>
          </a:xfrm>
          <a:custGeom>
            <a:avLst/>
            <a:gdLst>
              <a:gd name="T0" fmla="*/ 112713 w 101"/>
              <a:gd name="T1" fmla="*/ 14523 h 54"/>
              <a:gd name="T2" fmla="*/ 109365 w 101"/>
              <a:gd name="T3" fmla="*/ 0 h 54"/>
              <a:gd name="T4" fmla="*/ 68074 w 101"/>
              <a:gd name="T5" fmla="*/ 7820 h 54"/>
              <a:gd name="T6" fmla="*/ 36827 w 101"/>
              <a:gd name="T7" fmla="*/ 14523 h 54"/>
              <a:gd name="T8" fmla="*/ 33479 w 101"/>
              <a:gd name="T9" fmla="*/ 14523 h 54"/>
              <a:gd name="T10" fmla="*/ 18971 w 101"/>
              <a:gd name="T11" fmla="*/ 22343 h 54"/>
              <a:gd name="T12" fmla="*/ 18971 w 101"/>
              <a:gd name="T13" fmla="*/ 25694 h 54"/>
              <a:gd name="T14" fmla="*/ 11160 w 101"/>
              <a:gd name="T15" fmla="*/ 33514 h 54"/>
              <a:gd name="T16" fmla="*/ 3348 w 101"/>
              <a:gd name="T17" fmla="*/ 41334 h 54"/>
              <a:gd name="T18" fmla="*/ 0 w 101"/>
              <a:gd name="T19" fmla="*/ 44685 h 54"/>
              <a:gd name="T20" fmla="*/ 0 w 101"/>
              <a:gd name="T21" fmla="*/ 44685 h 54"/>
              <a:gd name="T22" fmla="*/ 0 w 101"/>
              <a:gd name="T23" fmla="*/ 60325 h 54"/>
              <a:gd name="T24" fmla="*/ 14508 w 101"/>
              <a:gd name="T25" fmla="*/ 60325 h 54"/>
              <a:gd name="T26" fmla="*/ 14508 w 101"/>
              <a:gd name="T27" fmla="*/ 49154 h 54"/>
              <a:gd name="T28" fmla="*/ 22319 w 101"/>
              <a:gd name="T29" fmla="*/ 44685 h 54"/>
              <a:gd name="T30" fmla="*/ 25667 w 101"/>
              <a:gd name="T31" fmla="*/ 37982 h 54"/>
              <a:gd name="T32" fmla="*/ 41291 w 101"/>
              <a:gd name="T33" fmla="*/ 30163 h 54"/>
              <a:gd name="T34" fmla="*/ 41291 w 101"/>
              <a:gd name="T35" fmla="*/ 30163 h 54"/>
              <a:gd name="T36" fmla="*/ 71422 w 101"/>
              <a:gd name="T37" fmla="*/ 22343 h 54"/>
              <a:gd name="T38" fmla="*/ 112713 w 101"/>
              <a:gd name="T39" fmla="*/ 14523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54"/>
              <a:gd name="T62" fmla="*/ 101 w 101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54">
                <a:moveTo>
                  <a:pt x="101" y="13"/>
                </a:moveTo>
                <a:lnTo>
                  <a:pt x="98" y="0"/>
                </a:lnTo>
                <a:lnTo>
                  <a:pt x="61" y="7"/>
                </a:lnTo>
                <a:lnTo>
                  <a:pt x="33" y="13"/>
                </a:lnTo>
                <a:lnTo>
                  <a:pt x="30" y="13"/>
                </a:lnTo>
                <a:lnTo>
                  <a:pt x="17" y="20"/>
                </a:lnTo>
                <a:lnTo>
                  <a:pt x="17" y="23"/>
                </a:lnTo>
                <a:lnTo>
                  <a:pt x="10" y="30"/>
                </a:lnTo>
                <a:lnTo>
                  <a:pt x="3" y="37"/>
                </a:lnTo>
                <a:lnTo>
                  <a:pt x="0" y="40"/>
                </a:lnTo>
                <a:lnTo>
                  <a:pt x="0" y="54"/>
                </a:lnTo>
                <a:lnTo>
                  <a:pt x="13" y="54"/>
                </a:lnTo>
                <a:lnTo>
                  <a:pt x="13" y="44"/>
                </a:lnTo>
                <a:lnTo>
                  <a:pt x="20" y="40"/>
                </a:lnTo>
                <a:lnTo>
                  <a:pt x="23" y="34"/>
                </a:lnTo>
                <a:lnTo>
                  <a:pt x="37" y="27"/>
                </a:lnTo>
                <a:lnTo>
                  <a:pt x="64" y="20"/>
                </a:lnTo>
                <a:lnTo>
                  <a:pt x="10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37" name="Freeform 171"/>
          <p:cNvSpPr>
            <a:spLocks/>
          </p:cNvSpPr>
          <p:nvPr/>
        </p:nvSpPr>
        <p:spPr bwMode="auto">
          <a:xfrm>
            <a:off x="7153275" y="1931988"/>
            <a:ext cx="112713" cy="65087"/>
          </a:xfrm>
          <a:custGeom>
            <a:avLst/>
            <a:gdLst>
              <a:gd name="T0" fmla="*/ 109365 w 101"/>
              <a:gd name="T1" fmla="*/ 65087 h 57"/>
              <a:gd name="T2" fmla="*/ 112713 w 101"/>
              <a:gd name="T3" fmla="*/ 50243 h 57"/>
              <a:gd name="T4" fmla="*/ 71422 w 101"/>
              <a:gd name="T5" fmla="*/ 42249 h 57"/>
              <a:gd name="T6" fmla="*/ 41291 w 101"/>
              <a:gd name="T7" fmla="*/ 34256 h 57"/>
              <a:gd name="T8" fmla="*/ 41291 w 101"/>
              <a:gd name="T9" fmla="*/ 34256 h 57"/>
              <a:gd name="T10" fmla="*/ 25667 w 101"/>
              <a:gd name="T11" fmla="*/ 27405 h 57"/>
              <a:gd name="T12" fmla="*/ 22319 w 101"/>
              <a:gd name="T13" fmla="*/ 14844 h 57"/>
              <a:gd name="T14" fmla="*/ 22319 w 101"/>
              <a:gd name="T15" fmla="*/ 14844 h 57"/>
              <a:gd name="T16" fmla="*/ 14508 w 101"/>
              <a:gd name="T17" fmla="*/ 7993 h 57"/>
              <a:gd name="T18" fmla="*/ 14508 w 101"/>
              <a:gd name="T19" fmla="*/ 0 h 57"/>
              <a:gd name="T20" fmla="*/ 0 w 101"/>
              <a:gd name="T21" fmla="*/ 0 h 57"/>
              <a:gd name="T22" fmla="*/ 0 w 101"/>
              <a:gd name="T23" fmla="*/ 11419 h 57"/>
              <a:gd name="T24" fmla="*/ 0 w 101"/>
              <a:gd name="T25" fmla="*/ 14844 h 57"/>
              <a:gd name="T26" fmla="*/ 3348 w 101"/>
              <a:gd name="T27" fmla="*/ 19412 h 57"/>
              <a:gd name="T28" fmla="*/ 11160 w 101"/>
              <a:gd name="T29" fmla="*/ 27405 h 57"/>
              <a:gd name="T30" fmla="*/ 11160 w 101"/>
              <a:gd name="T31" fmla="*/ 27405 h 57"/>
              <a:gd name="T32" fmla="*/ 18971 w 101"/>
              <a:gd name="T33" fmla="*/ 38824 h 57"/>
              <a:gd name="T34" fmla="*/ 18971 w 101"/>
              <a:gd name="T35" fmla="*/ 42249 h 57"/>
              <a:gd name="T36" fmla="*/ 18971 w 101"/>
              <a:gd name="T37" fmla="*/ 42249 h 57"/>
              <a:gd name="T38" fmla="*/ 33479 w 101"/>
              <a:gd name="T39" fmla="*/ 50243 h 57"/>
              <a:gd name="T40" fmla="*/ 36827 w 101"/>
              <a:gd name="T41" fmla="*/ 50243 h 57"/>
              <a:gd name="T42" fmla="*/ 68074 w 101"/>
              <a:gd name="T43" fmla="*/ 58236 h 57"/>
              <a:gd name="T44" fmla="*/ 109365 w 101"/>
              <a:gd name="T45" fmla="*/ 65087 h 5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1"/>
              <a:gd name="T70" fmla="*/ 0 h 57"/>
              <a:gd name="T71" fmla="*/ 101 w 101"/>
              <a:gd name="T72" fmla="*/ 57 h 5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1" h="57">
                <a:moveTo>
                  <a:pt x="98" y="57"/>
                </a:moveTo>
                <a:lnTo>
                  <a:pt x="101" y="44"/>
                </a:lnTo>
                <a:lnTo>
                  <a:pt x="64" y="37"/>
                </a:lnTo>
                <a:lnTo>
                  <a:pt x="37" y="30"/>
                </a:lnTo>
                <a:lnTo>
                  <a:pt x="23" y="24"/>
                </a:lnTo>
                <a:lnTo>
                  <a:pt x="20" y="13"/>
                </a:lnTo>
                <a:lnTo>
                  <a:pt x="13" y="7"/>
                </a:lnTo>
                <a:lnTo>
                  <a:pt x="13" y="0"/>
                </a:lnTo>
                <a:lnTo>
                  <a:pt x="0" y="0"/>
                </a:lnTo>
                <a:lnTo>
                  <a:pt x="0" y="10"/>
                </a:lnTo>
                <a:lnTo>
                  <a:pt x="0" y="13"/>
                </a:lnTo>
                <a:lnTo>
                  <a:pt x="3" y="17"/>
                </a:lnTo>
                <a:lnTo>
                  <a:pt x="10" y="24"/>
                </a:lnTo>
                <a:lnTo>
                  <a:pt x="17" y="34"/>
                </a:lnTo>
                <a:lnTo>
                  <a:pt x="17" y="37"/>
                </a:lnTo>
                <a:lnTo>
                  <a:pt x="30" y="44"/>
                </a:lnTo>
                <a:lnTo>
                  <a:pt x="33" y="44"/>
                </a:lnTo>
                <a:lnTo>
                  <a:pt x="61" y="51"/>
                </a:lnTo>
                <a:lnTo>
                  <a:pt x="98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38" name="Freeform 172"/>
          <p:cNvSpPr>
            <a:spLocks/>
          </p:cNvSpPr>
          <p:nvPr/>
        </p:nvSpPr>
        <p:spPr bwMode="auto">
          <a:xfrm>
            <a:off x="7153275" y="1982788"/>
            <a:ext cx="109538" cy="57150"/>
          </a:xfrm>
          <a:custGeom>
            <a:avLst/>
            <a:gdLst>
              <a:gd name="T0" fmla="*/ 109538 w 98"/>
              <a:gd name="T1" fmla="*/ 14568 h 51"/>
              <a:gd name="T2" fmla="*/ 109538 w 98"/>
              <a:gd name="T3" fmla="*/ 0 h 51"/>
              <a:gd name="T4" fmla="*/ 68182 w 98"/>
              <a:gd name="T5" fmla="*/ 0 h 51"/>
              <a:gd name="T6" fmla="*/ 68182 w 98"/>
              <a:gd name="T7" fmla="*/ 0 h 51"/>
              <a:gd name="T8" fmla="*/ 63711 w 98"/>
              <a:gd name="T9" fmla="*/ 0 h 51"/>
              <a:gd name="T10" fmla="*/ 33532 w 98"/>
              <a:gd name="T11" fmla="*/ 14568 h 51"/>
              <a:gd name="T12" fmla="*/ 19001 w 98"/>
              <a:gd name="T13" fmla="*/ 22412 h 51"/>
              <a:gd name="T14" fmla="*/ 19001 w 98"/>
              <a:gd name="T15" fmla="*/ 26894 h 51"/>
              <a:gd name="T16" fmla="*/ 11177 w 98"/>
              <a:gd name="T17" fmla="*/ 33618 h 51"/>
              <a:gd name="T18" fmla="*/ 3353 w 98"/>
              <a:gd name="T19" fmla="*/ 41462 h 51"/>
              <a:gd name="T20" fmla="*/ 0 w 98"/>
              <a:gd name="T21" fmla="*/ 45944 h 51"/>
              <a:gd name="T22" fmla="*/ 0 w 98"/>
              <a:gd name="T23" fmla="*/ 45944 h 51"/>
              <a:gd name="T24" fmla="*/ 0 w 98"/>
              <a:gd name="T25" fmla="*/ 57150 h 51"/>
              <a:gd name="T26" fmla="*/ 14531 w 98"/>
              <a:gd name="T27" fmla="*/ 57150 h 51"/>
              <a:gd name="T28" fmla="*/ 14531 w 98"/>
              <a:gd name="T29" fmla="*/ 49306 h 51"/>
              <a:gd name="T30" fmla="*/ 22355 w 98"/>
              <a:gd name="T31" fmla="*/ 45944 h 51"/>
              <a:gd name="T32" fmla="*/ 25708 w 98"/>
              <a:gd name="T33" fmla="*/ 38100 h 51"/>
              <a:gd name="T34" fmla="*/ 41356 w 98"/>
              <a:gd name="T35" fmla="*/ 30256 h 51"/>
              <a:gd name="T36" fmla="*/ 71535 w 98"/>
              <a:gd name="T37" fmla="*/ 14568 h 51"/>
              <a:gd name="T38" fmla="*/ 109538 w 98"/>
              <a:gd name="T39" fmla="*/ 14568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"/>
              <a:gd name="T61" fmla="*/ 0 h 51"/>
              <a:gd name="T62" fmla="*/ 98 w 98"/>
              <a:gd name="T63" fmla="*/ 51 h 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" h="51">
                <a:moveTo>
                  <a:pt x="98" y="13"/>
                </a:moveTo>
                <a:lnTo>
                  <a:pt x="98" y="0"/>
                </a:lnTo>
                <a:lnTo>
                  <a:pt x="61" y="0"/>
                </a:lnTo>
                <a:lnTo>
                  <a:pt x="57" y="0"/>
                </a:lnTo>
                <a:lnTo>
                  <a:pt x="30" y="13"/>
                </a:lnTo>
                <a:lnTo>
                  <a:pt x="17" y="20"/>
                </a:lnTo>
                <a:lnTo>
                  <a:pt x="17" y="24"/>
                </a:lnTo>
                <a:lnTo>
                  <a:pt x="10" y="30"/>
                </a:lnTo>
                <a:lnTo>
                  <a:pt x="3" y="37"/>
                </a:lnTo>
                <a:lnTo>
                  <a:pt x="0" y="41"/>
                </a:lnTo>
                <a:lnTo>
                  <a:pt x="0" y="51"/>
                </a:lnTo>
                <a:lnTo>
                  <a:pt x="13" y="51"/>
                </a:lnTo>
                <a:lnTo>
                  <a:pt x="13" y="44"/>
                </a:lnTo>
                <a:lnTo>
                  <a:pt x="20" y="41"/>
                </a:lnTo>
                <a:lnTo>
                  <a:pt x="23" y="34"/>
                </a:lnTo>
                <a:lnTo>
                  <a:pt x="37" y="27"/>
                </a:lnTo>
                <a:lnTo>
                  <a:pt x="64" y="13"/>
                </a:lnTo>
                <a:lnTo>
                  <a:pt x="98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39" name="Freeform 173"/>
          <p:cNvSpPr>
            <a:spLocks/>
          </p:cNvSpPr>
          <p:nvPr/>
        </p:nvSpPr>
        <p:spPr bwMode="auto">
          <a:xfrm>
            <a:off x="7153275" y="2039938"/>
            <a:ext cx="112713" cy="60325"/>
          </a:xfrm>
          <a:custGeom>
            <a:avLst/>
            <a:gdLst>
              <a:gd name="T0" fmla="*/ 109365 w 101"/>
              <a:gd name="T1" fmla="*/ 60325 h 54"/>
              <a:gd name="T2" fmla="*/ 112713 w 101"/>
              <a:gd name="T3" fmla="*/ 44685 h 54"/>
              <a:gd name="T4" fmla="*/ 71422 w 101"/>
              <a:gd name="T5" fmla="*/ 37982 h 54"/>
              <a:gd name="T6" fmla="*/ 41291 w 101"/>
              <a:gd name="T7" fmla="*/ 30163 h 54"/>
              <a:gd name="T8" fmla="*/ 41291 w 101"/>
              <a:gd name="T9" fmla="*/ 30163 h 54"/>
              <a:gd name="T10" fmla="*/ 25667 w 101"/>
              <a:gd name="T11" fmla="*/ 22343 h 54"/>
              <a:gd name="T12" fmla="*/ 22319 w 101"/>
              <a:gd name="T13" fmla="*/ 18991 h 54"/>
              <a:gd name="T14" fmla="*/ 22319 w 101"/>
              <a:gd name="T15" fmla="*/ 18991 h 54"/>
              <a:gd name="T16" fmla="*/ 14508 w 101"/>
              <a:gd name="T17" fmla="*/ 11171 h 54"/>
              <a:gd name="T18" fmla="*/ 14508 w 101"/>
              <a:gd name="T19" fmla="*/ 0 h 54"/>
              <a:gd name="T20" fmla="*/ 0 w 101"/>
              <a:gd name="T21" fmla="*/ 0 h 54"/>
              <a:gd name="T22" fmla="*/ 0 w 101"/>
              <a:gd name="T23" fmla="*/ 11171 h 54"/>
              <a:gd name="T24" fmla="*/ 0 w 101"/>
              <a:gd name="T25" fmla="*/ 14523 h 54"/>
              <a:gd name="T26" fmla="*/ 3348 w 101"/>
              <a:gd name="T27" fmla="*/ 14523 h 54"/>
              <a:gd name="T28" fmla="*/ 11160 w 101"/>
              <a:gd name="T29" fmla="*/ 25694 h 54"/>
              <a:gd name="T30" fmla="*/ 11160 w 101"/>
              <a:gd name="T31" fmla="*/ 30163 h 54"/>
              <a:gd name="T32" fmla="*/ 18971 w 101"/>
              <a:gd name="T33" fmla="*/ 37982 h 54"/>
              <a:gd name="T34" fmla="*/ 18971 w 101"/>
              <a:gd name="T35" fmla="*/ 37982 h 54"/>
              <a:gd name="T36" fmla="*/ 33479 w 101"/>
              <a:gd name="T37" fmla="*/ 44685 h 54"/>
              <a:gd name="T38" fmla="*/ 36827 w 101"/>
              <a:gd name="T39" fmla="*/ 44685 h 54"/>
              <a:gd name="T40" fmla="*/ 68074 w 101"/>
              <a:gd name="T41" fmla="*/ 52505 h 54"/>
              <a:gd name="T42" fmla="*/ 109365 w 101"/>
              <a:gd name="T43" fmla="*/ 60325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54"/>
              <a:gd name="T68" fmla="*/ 101 w 101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54">
                <a:moveTo>
                  <a:pt x="98" y="54"/>
                </a:moveTo>
                <a:lnTo>
                  <a:pt x="101" y="40"/>
                </a:lnTo>
                <a:lnTo>
                  <a:pt x="64" y="34"/>
                </a:lnTo>
                <a:lnTo>
                  <a:pt x="37" y="27"/>
                </a:lnTo>
                <a:lnTo>
                  <a:pt x="23" y="20"/>
                </a:lnTo>
                <a:lnTo>
                  <a:pt x="20" y="17"/>
                </a:lnTo>
                <a:lnTo>
                  <a:pt x="13" y="10"/>
                </a:lnTo>
                <a:lnTo>
                  <a:pt x="13" y="0"/>
                </a:lnTo>
                <a:lnTo>
                  <a:pt x="0" y="0"/>
                </a:lnTo>
                <a:lnTo>
                  <a:pt x="0" y="10"/>
                </a:lnTo>
                <a:lnTo>
                  <a:pt x="0" y="13"/>
                </a:lnTo>
                <a:lnTo>
                  <a:pt x="3" y="13"/>
                </a:lnTo>
                <a:lnTo>
                  <a:pt x="10" y="23"/>
                </a:lnTo>
                <a:lnTo>
                  <a:pt x="10" y="27"/>
                </a:lnTo>
                <a:lnTo>
                  <a:pt x="17" y="34"/>
                </a:lnTo>
                <a:lnTo>
                  <a:pt x="30" y="40"/>
                </a:lnTo>
                <a:lnTo>
                  <a:pt x="33" y="40"/>
                </a:lnTo>
                <a:lnTo>
                  <a:pt x="61" y="47"/>
                </a:lnTo>
                <a:lnTo>
                  <a:pt x="98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40" name="Rectangle 174"/>
          <p:cNvSpPr>
            <a:spLocks noChangeArrowheads="1"/>
          </p:cNvSpPr>
          <p:nvPr/>
        </p:nvSpPr>
        <p:spPr bwMode="auto">
          <a:xfrm>
            <a:off x="7246938" y="2762250"/>
            <a:ext cx="15875" cy="539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41" name="Freeform 175"/>
          <p:cNvSpPr>
            <a:spLocks/>
          </p:cNvSpPr>
          <p:nvPr/>
        </p:nvSpPr>
        <p:spPr bwMode="auto">
          <a:xfrm>
            <a:off x="7246938" y="2092325"/>
            <a:ext cx="23812" cy="601663"/>
          </a:xfrm>
          <a:custGeom>
            <a:avLst/>
            <a:gdLst>
              <a:gd name="T0" fmla="*/ 0 w 21"/>
              <a:gd name="T1" fmla="*/ 601663 h 532"/>
              <a:gd name="T2" fmla="*/ 15875 w 21"/>
              <a:gd name="T3" fmla="*/ 601663 h 532"/>
              <a:gd name="T4" fmla="*/ 23812 w 21"/>
              <a:gd name="T5" fmla="*/ 0 h 532"/>
              <a:gd name="T6" fmla="*/ 7937 w 21"/>
              <a:gd name="T7" fmla="*/ 0 h 532"/>
              <a:gd name="T8" fmla="*/ 0 w 21"/>
              <a:gd name="T9" fmla="*/ 601663 h 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532"/>
              <a:gd name="T17" fmla="*/ 21 w 21"/>
              <a:gd name="T18" fmla="*/ 532 h 5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532">
                <a:moveTo>
                  <a:pt x="0" y="532"/>
                </a:moveTo>
                <a:lnTo>
                  <a:pt x="14" y="532"/>
                </a:lnTo>
                <a:lnTo>
                  <a:pt x="21" y="0"/>
                </a:lnTo>
                <a:lnTo>
                  <a:pt x="7" y="0"/>
                </a:lnTo>
                <a:lnTo>
                  <a:pt x="0" y="5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42" name="Rectangle 176"/>
          <p:cNvSpPr>
            <a:spLocks noChangeArrowheads="1"/>
          </p:cNvSpPr>
          <p:nvPr/>
        </p:nvSpPr>
        <p:spPr bwMode="auto">
          <a:xfrm>
            <a:off x="7254875" y="1041400"/>
            <a:ext cx="15875" cy="504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43" name="Rectangle 177"/>
          <p:cNvSpPr>
            <a:spLocks noChangeArrowheads="1"/>
          </p:cNvSpPr>
          <p:nvPr/>
        </p:nvSpPr>
        <p:spPr bwMode="auto">
          <a:xfrm>
            <a:off x="7002463" y="2606675"/>
            <a:ext cx="428625" cy="236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44" name="Rectangle 178"/>
          <p:cNvSpPr>
            <a:spLocks noChangeArrowheads="1"/>
          </p:cNvSpPr>
          <p:nvPr/>
        </p:nvSpPr>
        <p:spPr bwMode="auto">
          <a:xfrm>
            <a:off x="7108825" y="2778125"/>
            <a:ext cx="284163" cy="650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45" name="Rectangle 179"/>
          <p:cNvSpPr>
            <a:spLocks noChangeArrowheads="1"/>
          </p:cNvSpPr>
          <p:nvPr/>
        </p:nvSpPr>
        <p:spPr bwMode="auto">
          <a:xfrm>
            <a:off x="7108825" y="2614613"/>
            <a:ext cx="284163" cy="60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46" name="Freeform 180"/>
          <p:cNvSpPr>
            <a:spLocks/>
          </p:cNvSpPr>
          <p:nvPr/>
        </p:nvSpPr>
        <p:spPr bwMode="auto">
          <a:xfrm>
            <a:off x="7585075" y="1549400"/>
            <a:ext cx="114300" cy="60325"/>
          </a:xfrm>
          <a:custGeom>
            <a:avLst/>
            <a:gdLst>
              <a:gd name="T0" fmla="*/ 114300 w 102"/>
              <a:gd name="T1" fmla="*/ 15640 h 54"/>
              <a:gd name="T2" fmla="*/ 110938 w 102"/>
              <a:gd name="T3" fmla="*/ 0 h 54"/>
              <a:gd name="T4" fmla="*/ 72838 w 102"/>
              <a:gd name="T5" fmla="*/ 7820 h 54"/>
              <a:gd name="T6" fmla="*/ 42582 w 102"/>
              <a:gd name="T7" fmla="*/ 15640 h 54"/>
              <a:gd name="T8" fmla="*/ 38100 w 102"/>
              <a:gd name="T9" fmla="*/ 15640 h 54"/>
              <a:gd name="T10" fmla="*/ 23532 w 102"/>
              <a:gd name="T11" fmla="*/ 23460 h 54"/>
              <a:gd name="T12" fmla="*/ 23532 w 102"/>
              <a:gd name="T13" fmla="*/ 26811 h 54"/>
              <a:gd name="T14" fmla="*/ 15688 w 102"/>
              <a:gd name="T15" fmla="*/ 34631 h 54"/>
              <a:gd name="T16" fmla="*/ 4482 w 102"/>
              <a:gd name="T17" fmla="*/ 49154 h 54"/>
              <a:gd name="T18" fmla="*/ 0 w 102"/>
              <a:gd name="T19" fmla="*/ 53622 h 54"/>
              <a:gd name="T20" fmla="*/ 0 w 102"/>
              <a:gd name="T21" fmla="*/ 53622 h 54"/>
              <a:gd name="T22" fmla="*/ 0 w 102"/>
              <a:gd name="T23" fmla="*/ 60325 h 54"/>
              <a:gd name="T24" fmla="*/ 15688 w 102"/>
              <a:gd name="T25" fmla="*/ 60325 h 54"/>
              <a:gd name="T26" fmla="*/ 15688 w 102"/>
              <a:gd name="T27" fmla="*/ 56974 h 54"/>
              <a:gd name="T28" fmla="*/ 26894 w 102"/>
              <a:gd name="T29" fmla="*/ 45802 h 54"/>
              <a:gd name="T30" fmla="*/ 31376 w 102"/>
              <a:gd name="T31" fmla="*/ 37982 h 54"/>
              <a:gd name="T32" fmla="*/ 45944 w 102"/>
              <a:gd name="T33" fmla="*/ 30163 h 54"/>
              <a:gd name="T34" fmla="*/ 45944 w 102"/>
              <a:gd name="T35" fmla="*/ 30163 h 54"/>
              <a:gd name="T36" fmla="*/ 76200 w 102"/>
              <a:gd name="T37" fmla="*/ 23460 h 54"/>
              <a:gd name="T38" fmla="*/ 114300 w 102"/>
              <a:gd name="T39" fmla="*/ 15640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54"/>
              <a:gd name="T62" fmla="*/ 102 w 102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54">
                <a:moveTo>
                  <a:pt x="102" y="14"/>
                </a:moveTo>
                <a:lnTo>
                  <a:pt x="99" y="0"/>
                </a:lnTo>
                <a:lnTo>
                  <a:pt x="65" y="7"/>
                </a:lnTo>
                <a:lnTo>
                  <a:pt x="38" y="14"/>
                </a:lnTo>
                <a:lnTo>
                  <a:pt x="34" y="14"/>
                </a:lnTo>
                <a:lnTo>
                  <a:pt x="21" y="21"/>
                </a:lnTo>
                <a:lnTo>
                  <a:pt x="21" y="24"/>
                </a:lnTo>
                <a:lnTo>
                  <a:pt x="14" y="31"/>
                </a:lnTo>
                <a:lnTo>
                  <a:pt x="4" y="44"/>
                </a:lnTo>
                <a:lnTo>
                  <a:pt x="0" y="48"/>
                </a:lnTo>
                <a:lnTo>
                  <a:pt x="0" y="54"/>
                </a:lnTo>
                <a:lnTo>
                  <a:pt x="14" y="54"/>
                </a:lnTo>
                <a:lnTo>
                  <a:pt x="14" y="51"/>
                </a:lnTo>
                <a:lnTo>
                  <a:pt x="24" y="41"/>
                </a:lnTo>
                <a:lnTo>
                  <a:pt x="28" y="34"/>
                </a:lnTo>
                <a:lnTo>
                  <a:pt x="41" y="27"/>
                </a:lnTo>
                <a:lnTo>
                  <a:pt x="68" y="21"/>
                </a:lnTo>
                <a:lnTo>
                  <a:pt x="102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47" name="Freeform 181"/>
          <p:cNvSpPr>
            <a:spLocks/>
          </p:cNvSpPr>
          <p:nvPr/>
        </p:nvSpPr>
        <p:spPr bwMode="auto">
          <a:xfrm>
            <a:off x="7585075" y="1609725"/>
            <a:ext cx="114300" cy="66675"/>
          </a:xfrm>
          <a:custGeom>
            <a:avLst/>
            <a:gdLst>
              <a:gd name="T0" fmla="*/ 110938 w 102"/>
              <a:gd name="T1" fmla="*/ 66675 h 58"/>
              <a:gd name="T2" fmla="*/ 114300 w 102"/>
              <a:gd name="T3" fmla="*/ 50581 h 58"/>
              <a:gd name="T4" fmla="*/ 76200 w 102"/>
              <a:gd name="T5" fmla="*/ 43684 h 58"/>
              <a:gd name="T6" fmla="*/ 45944 w 102"/>
              <a:gd name="T7" fmla="*/ 32188 h 58"/>
              <a:gd name="T8" fmla="*/ 45944 w 102"/>
              <a:gd name="T9" fmla="*/ 32188 h 58"/>
              <a:gd name="T10" fmla="*/ 31376 w 102"/>
              <a:gd name="T11" fmla="*/ 24141 h 58"/>
              <a:gd name="T12" fmla="*/ 26894 w 102"/>
              <a:gd name="T13" fmla="*/ 19543 h 58"/>
              <a:gd name="T14" fmla="*/ 15688 w 102"/>
              <a:gd name="T15" fmla="*/ 4598 h 58"/>
              <a:gd name="T16" fmla="*/ 15688 w 102"/>
              <a:gd name="T17" fmla="*/ 0 h 58"/>
              <a:gd name="T18" fmla="*/ 0 w 102"/>
              <a:gd name="T19" fmla="*/ 0 h 58"/>
              <a:gd name="T20" fmla="*/ 0 w 102"/>
              <a:gd name="T21" fmla="*/ 8047 h 58"/>
              <a:gd name="T22" fmla="*/ 0 w 102"/>
              <a:gd name="T23" fmla="*/ 12645 h 58"/>
              <a:gd name="T24" fmla="*/ 4482 w 102"/>
              <a:gd name="T25" fmla="*/ 16094 h 58"/>
              <a:gd name="T26" fmla="*/ 15688 w 102"/>
              <a:gd name="T27" fmla="*/ 32188 h 58"/>
              <a:gd name="T28" fmla="*/ 23532 w 102"/>
              <a:gd name="T29" fmla="*/ 39085 h 58"/>
              <a:gd name="T30" fmla="*/ 23532 w 102"/>
              <a:gd name="T31" fmla="*/ 39085 h 58"/>
              <a:gd name="T32" fmla="*/ 38100 w 102"/>
              <a:gd name="T33" fmla="*/ 47132 h 58"/>
              <a:gd name="T34" fmla="*/ 42582 w 102"/>
              <a:gd name="T35" fmla="*/ 47132 h 58"/>
              <a:gd name="T36" fmla="*/ 72838 w 102"/>
              <a:gd name="T37" fmla="*/ 58628 h 58"/>
              <a:gd name="T38" fmla="*/ 110938 w 102"/>
              <a:gd name="T39" fmla="*/ 66675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58"/>
              <a:gd name="T62" fmla="*/ 102 w 102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58">
                <a:moveTo>
                  <a:pt x="99" y="58"/>
                </a:moveTo>
                <a:lnTo>
                  <a:pt x="102" y="44"/>
                </a:lnTo>
                <a:lnTo>
                  <a:pt x="68" y="38"/>
                </a:lnTo>
                <a:lnTo>
                  <a:pt x="41" y="28"/>
                </a:lnTo>
                <a:lnTo>
                  <a:pt x="28" y="21"/>
                </a:lnTo>
                <a:lnTo>
                  <a:pt x="24" y="17"/>
                </a:lnTo>
                <a:lnTo>
                  <a:pt x="14" y="4"/>
                </a:lnTo>
                <a:lnTo>
                  <a:pt x="14" y="0"/>
                </a:lnTo>
                <a:lnTo>
                  <a:pt x="0" y="0"/>
                </a:lnTo>
                <a:lnTo>
                  <a:pt x="0" y="7"/>
                </a:lnTo>
                <a:lnTo>
                  <a:pt x="0" y="11"/>
                </a:lnTo>
                <a:lnTo>
                  <a:pt x="4" y="14"/>
                </a:lnTo>
                <a:lnTo>
                  <a:pt x="14" y="28"/>
                </a:lnTo>
                <a:lnTo>
                  <a:pt x="21" y="34"/>
                </a:lnTo>
                <a:lnTo>
                  <a:pt x="34" y="41"/>
                </a:lnTo>
                <a:lnTo>
                  <a:pt x="38" y="41"/>
                </a:lnTo>
                <a:lnTo>
                  <a:pt x="65" y="51"/>
                </a:lnTo>
                <a:lnTo>
                  <a:pt x="99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48" name="Freeform 182"/>
          <p:cNvSpPr>
            <a:spLocks/>
          </p:cNvSpPr>
          <p:nvPr/>
        </p:nvSpPr>
        <p:spPr bwMode="auto">
          <a:xfrm>
            <a:off x="7585075" y="1660525"/>
            <a:ext cx="111125" cy="61913"/>
          </a:xfrm>
          <a:custGeom>
            <a:avLst/>
            <a:gdLst>
              <a:gd name="T0" fmla="*/ 111125 w 99"/>
              <a:gd name="T1" fmla="*/ 15760 h 55"/>
              <a:gd name="T2" fmla="*/ 111125 w 99"/>
              <a:gd name="T3" fmla="*/ 0 h 55"/>
              <a:gd name="T4" fmla="*/ 72961 w 99"/>
              <a:gd name="T5" fmla="*/ 4503 h 55"/>
              <a:gd name="T6" fmla="*/ 72961 w 99"/>
              <a:gd name="T7" fmla="*/ 4503 h 55"/>
              <a:gd name="T8" fmla="*/ 42654 w 99"/>
              <a:gd name="T9" fmla="*/ 15760 h 55"/>
              <a:gd name="T10" fmla="*/ 38164 w 99"/>
              <a:gd name="T11" fmla="*/ 15760 h 55"/>
              <a:gd name="T12" fmla="*/ 23572 w 99"/>
              <a:gd name="T13" fmla="*/ 23640 h 55"/>
              <a:gd name="T14" fmla="*/ 23572 w 99"/>
              <a:gd name="T15" fmla="*/ 27017 h 55"/>
              <a:gd name="T16" fmla="*/ 15715 w 99"/>
              <a:gd name="T17" fmla="*/ 34896 h 55"/>
              <a:gd name="T18" fmla="*/ 4490 w 99"/>
              <a:gd name="T19" fmla="*/ 49530 h 55"/>
              <a:gd name="T20" fmla="*/ 0 w 99"/>
              <a:gd name="T21" fmla="*/ 54033 h 55"/>
              <a:gd name="T22" fmla="*/ 0 w 99"/>
              <a:gd name="T23" fmla="*/ 54033 h 55"/>
              <a:gd name="T24" fmla="*/ 0 w 99"/>
              <a:gd name="T25" fmla="*/ 61913 h 55"/>
              <a:gd name="T26" fmla="*/ 15715 w 99"/>
              <a:gd name="T27" fmla="*/ 61913 h 55"/>
              <a:gd name="T28" fmla="*/ 15715 w 99"/>
              <a:gd name="T29" fmla="*/ 57410 h 55"/>
              <a:gd name="T30" fmla="*/ 26939 w 99"/>
              <a:gd name="T31" fmla="*/ 46153 h 55"/>
              <a:gd name="T32" fmla="*/ 31429 w 99"/>
              <a:gd name="T33" fmla="*/ 38273 h 55"/>
              <a:gd name="T34" fmla="*/ 46021 w 99"/>
              <a:gd name="T35" fmla="*/ 31519 h 55"/>
              <a:gd name="T36" fmla="*/ 46021 w 99"/>
              <a:gd name="T37" fmla="*/ 31519 h 55"/>
              <a:gd name="T38" fmla="*/ 76328 w 99"/>
              <a:gd name="T39" fmla="*/ 19137 h 55"/>
              <a:gd name="T40" fmla="*/ 76328 w 99"/>
              <a:gd name="T41" fmla="*/ 19137 h 55"/>
              <a:gd name="T42" fmla="*/ 111125 w 99"/>
              <a:gd name="T43" fmla="*/ 15760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9"/>
              <a:gd name="T67" fmla="*/ 0 h 55"/>
              <a:gd name="T68" fmla="*/ 99 w 99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9" h="55">
                <a:moveTo>
                  <a:pt x="99" y="14"/>
                </a:moveTo>
                <a:lnTo>
                  <a:pt x="99" y="0"/>
                </a:lnTo>
                <a:lnTo>
                  <a:pt x="65" y="4"/>
                </a:lnTo>
                <a:lnTo>
                  <a:pt x="38" y="14"/>
                </a:lnTo>
                <a:lnTo>
                  <a:pt x="34" y="14"/>
                </a:lnTo>
                <a:lnTo>
                  <a:pt x="21" y="21"/>
                </a:lnTo>
                <a:lnTo>
                  <a:pt x="21" y="24"/>
                </a:lnTo>
                <a:lnTo>
                  <a:pt x="14" y="31"/>
                </a:lnTo>
                <a:lnTo>
                  <a:pt x="4" y="44"/>
                </a:lnTo>
                <a:lnTo>
                  <a:pt x="0" y="48"/>
                </a:lnTo>
                <a:lnTo>
                  <a:pt x="0" y="55"/>
                </a:lnTo>
                <a:lnTo>
                  <a:pt x="14" y="55"/>
                </a:lnTo>
                <a:lnTo>
                  <a:pt x="14" y="51"/>
                </a:lnTo>
                <a:lnTo>
                  <a:pt x="24" y="41"/>
                </a:lnTo>
                <a:lnTo>
                  <a:pt x="28" y="34"/>
                </a:lnTo>
                <a:lnTo>
                  <a:pt x="41" y="28"/>
                </a:lnTo>
                <a:lnTo>
                  <a:pt x="68" y="17"/>
                </a:lnTo>
                <a:lnTo>
                  <a:pt x="99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49" name="Freeform 183"/>
          <p:cNvSpPr>
            <a:spLocks/>
          </p:cNvSpPr>
          <p:nvPr/>
        </p:nvSpPr>
        <p:spPr bwMode="auto">
          <a:xfrm>
            <a:off x="7585075" y="1722438"/>
            <a:ext cx="111125" cy="52387"/>
          </a:xfrm>
          <a:custGeom>
            <a:avLst/>
            <a:gdLst>
              <a:gd name="T0" fmla="*/ 111125 w 99"/>
              <a:gd name="T1" fmla="*/ 52387 h 47"/>
              <a:gd name="T2" fmla="*/ 111125 w 99"/>
              <a:gd name="T3" fmla="*/ 37897 h 47"/>
              <a:gd name="T4" fmla="*/ 76328 w 99"/>
              <a:gd name="T5" fmla="*/ 37897 h 47"/>
              <a:gd name="T6" fmla="*/ 46021 w 99"/>
              <a:gd name="T7" fmla="*/ 22292 h 47"/>
              <a:gd name="T8" fmla="*/ 31429 w 99"/>
              <a:gd name="T9" fmla="*/ 14490 h 47"/>
              <a:gd name="T10" fmla="*/ 26939 w 99"/>
              <a:gd name="T11" fmla="*/ 11146 h 47"/>
              <a:gd name="T12" fmla="*/ 23572 w 99"/>
              <a:gd name="T13" fmla="*/ 11146 h 47"/>
              <a:gd name="T14" fmla="*/ 15715 w 99"/>
              <a:gd name="T15" fmla="*/ 3344 h 47"/>
              <a:gd name="T16" fmla="*/ 15715 w 99"/>
              <a:gd name="T17" fmla="*/ 0 h 47"/>
              <a:gd name="T18" fmla="*/ 0 w 99"/>
              <a:gd name="T19" fmla="*/ 0 h 47"/>
              <a:gd name="T20" fmla="*/ 0 w 99"/>
              <a:gd name="T21" fmla="*/ 6688 h 47"/>
              <a:gd name="T22" fmla="*/ 0 w 99"/>
              <a:gd name="T23" fmla="*/ 11146 h 47"/>
              <a:gd name="T24" fmla="*/ 4490 w 99"/>
              <a:gd name="T25" fmla="*/ 14490 h 47"/>
              <a:gd name="T26" fmla="*/ 4490 w 99"/>
              <a:gd name="T27" fmla="*/ 14490 h 47"/>
              <a:gd name="T28" fmla="*/ 15715 w 99"/>
              <a:gd name="T29" fmla="*/ 22292 h 47"/>
              <a:gd name="T30" fmla="*/ 15715 w 99"/>
              <a:gd name="T31" fmla="*/ 22292 h 47"/>
              <a:gd name="T32" fmla="*/ 23572 w 99"/>
              <a:gd name="T33" fmla="*/ 30095 h 47"/>
              <a:gd name="T34" fmla="*/ 23572 w 99"/>
              <a:gd name="T35" fmla="*/ 30095 h 47"/>
              <a:gd name="T36" fmla="*/ 38164 w 99"/>
              <a:gd name="T37" fmla="*/ 37897 h 47"/>
              <a:gd name="T38" fmla="*/ 68471 w 99"/>
              <a:gd name="T39" fmla="*/ 52387 h 47"/>
              <a:gd name="T40" fmla="*/ 72961 w 99"/>
              <a:gd name="T41" fmla="*/ 52387 h 47"/>
              <a:gd name="T42" fmla="*/ 72961 w 99"/>
              <a:gd name="T43" fmla="*/ 52387 h 47"/>
              <a:gd name="T44" fmla="*/ 111125 w 99"/>
              <a:gd name="T45" fmla="*/ 52387 h 4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9"/>
              <a:gd name="T70" fmla="*/ 0 h 47"/>
              <a:gd name="T71" fmla="*/ 99 w 99"/>
              <a:gd name="T72" fmla="*/ 47 h 4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9" h="47">
                <a:moveTo>
                  <a:pt x="99" y="47"/>
                </a:moveTo>
                <a:lnTo>
                  <a:pt x="99" y="34"/>
                </a:lnTo>
                <a:lnTo>
                  <a:pt x="68" y="34"/>
                </a:lnTo>
                <a:lnTo>
                  <a:pt x="41" y="20"/>
                </a:lnTo>
                <a:lnTo>
                  <a:pt x="28" y="13"/>
                </a:lnTo>
                <a:lnTo>
                  <a:pt x="24" y="10"/>
                </a:lnTo>
                <a:lnTo>
                  <a:pt x="21" y="10"/>
                </a:lnTo>
                <a:lnTo>
                  <a:pt x="14" y="3"/>
                </a:lnTo>
                <a:lnTo>
                  <a:pt x="14" y="0"/>
                </a:lnTo>
                <a:lnTo>
                  <a:pt x="0" y="0"/>
                </a:lnTo>
                <a:lnTo>
                  <a:pt x="0" y="6"/>
                </a:lnTo>
                <a:lnTo>
                  <a:pt x="0" y="10"/>
                </a:lnTo>
                <a:lnTo>
                  <a:pt x="4" y="13"/>
                </a:lnTo>
                <a:lnTo>
                  <a:pt x="14" y="20"/>
                </a:lnTo>
                <a:lnTo>
                  <a:pt x="21" y="27"/>
                </a:lnTo>
                <a:lnTo>
                  <a:pt x="34" y="34"/>
                </a:lnTo>
                <a:lnTo>
                  <a:pt x="61" y="47"/>
                </a:lnTo>
                <a:lnTo>
                  <a:pt x="65" y="47"/>
                </a:lnTo>
                <a:lnTo>
                  <a:pt x="99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50" name="Freeform 184"/>
          <p:cNvSpPr>
            <a:spLocks/>
          </p:cNvSpPr>
          <p:nvPr/>
        </p:nvSpPr>
        <p:spPr bwMode="auto">
          <a:xfrm>
            <a:off x="7585075" y="1766888"/>
            <a:ext cx="114300" cy="66675"/>
          </a:xfrm>
          <a:custGeom>
            <a:avLst/>
            <a:gdLst>
              <a:gd name="T0" fmla="*/ 114300 w 102"/>
              <a:gd name="T1" fmla="*/ 16094 h 58"/>
              <a:gd name="T2" fmla="*/ 110938 w 102"/>
              <a:gd name="T3" fmla="*/ 0 h 58"/>
              <a:gd name="T4" fmla="*/ 72838 w 102"/>
              <a:gd name="T5" fmla="*/ 11496 h 58"/>
              <a:gd name="T6" fmla="*/ 72838 w 102"/>
              <a:gd name="T7" fmla="*/ 11496 h 58"/>
              <a:gd name="T8" fmla="*/ 42582 w 102"/>
              <a:gd name="T9" fmla="*/ 16094 h 58"/>
              <a:gd name="T10" fmla="*/ 42582 w 102"/>
              <a:gd name="T11" fmla="*/ 16094 h 58"/>
              <a:gd name="T12" fmla="*/ 38100 w 102"/>
              <a:gd name="T13" fmla="*/ 19543 h 58"/>
              <a:gd name="T14" fmla="*/ 23532 w 102"/>
              <a:gd name="T15" fmla="*/ 31038 h 58"/>
              <a:gd name="T16" fmla="*/ 15688 w 102"/>
              <a:gd name="T17" fmla="*/ 39085 h 58"/>
              <a:gd name="T18" fmla="*/ 4482 w 102"/>
              <a:gd name="T19" fmla="*/ 55179 h 58"/>
              <a:gd name="T20" fmla="*/ 0 w 102"/>
              <a:gd name="T21" fmla="*/ 58628 h 58"/>
              <a:gd name="T22" fmla="*/ 0 w 102"/>
              <a:gd name="T23" fmla="*/ 58628 h 58"/>
              <a:gd name="T24" fmla="*/ 0 w 102"/>
              <a:gd name="T25" fmla="*/ 66675 h 58"/>
              <a:gd name="T26" fmla="*/ 15688 w 102"/>
              <a:gd name="T27" fmla="*/ 66675 h 58"/>
              <a:gd name="T28" fmla="*/ 15688 w 102"/>
              <a:gd name="T29" fmla="*/ 62077 h 58"/>
              <a:gd name="T30" fmla="*/ 26894 w 102"/>
              <a:gd name="T31" fmla="*/ 50581 h 58"/>
              <a:gd name="T32" fmla="*/ 34738 w 102"/>
              <a:gd name="T33" fmla="*/ 43684 h 58"/>
              <a:gd name="T34" fmla="*/ 45944 w 102"/>
              <a:gd name="T35" fmla="*/ 31038 h 58"/>
              <a:gd name="T36" fmla="*/ 72838 w 102"/>
              <a:gd name="T37" fmla="*/ 27590 h 58"/>
              <a:gd name="T38" fmla="*/ 76200 w 102"/>
              <a:gd name="T39" fmla="*/ 27590 h 58"/>
              <a:gd name="T40" fmla="*/ 114300 w 102"/>
              <a:gd name="T41" fmla="*/ 16094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2"/>
              <a:gd name="T64" fmla="*/ 0 h 58"/>
              <a:gd name="T65" fmla="*/ 102 w 102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2" h="58">
                <a:moveTo>
                  <a:pt x="102" y="14"/>
                </a:moveTo>
                <a:lnTo>
                  <a:pt x="99" y="0"/>
                </a:lnTo>
                <a:lnTo>
                  <a:pt x="65" y="10"/>
                </a:lnTo>
                <a:lnTo>
                  <a:pt x="38" y="14"/>
                </a:lnTo>
                <a:lnTo>
                  <a:pt x="34" y="17"/>
                </a:lnTo>
                <a:lnTo>
                  <a:pt x="21" y="27"/>
                </a:lnTo>
                <a:lnTo>
                  <a:pt x="14" y="34"/>
                </a:lnTo>
                <a:lnTo>
                  <a:pt x="4" y="48"/>
                </a:lnTo>
                <a:lnTo>
                  <a:pt x="0" y="51"/>
                </a:lnTo>
                <a:lnTo>
                  <a:pt x="0" y="58"/>
                </a:lnTo>
                <a:lnTo>
                  <a:pt x="14" y="58"/>
                </a:lnTo>
                <a:lnTo>
                  <a:pt x="14" y="54"/>
                </a:lnTo>
                <a:lnTo>
                  <a:pt x="24" y="44"/>
                </a:lnTo>
                <a:lnTo>
                  <a:pt x="31" y="38"/>
                </a:lnTo>
                <a:lnTo>
                  <a:pt x="41" y="27"/>
                </a:lnTo>
                <a:lnTo>
                  <a:pt x="65" y="24"/>
                </a:lnTo>
                <a:lnTo>
                  <a:pt x="68" y="24"/>
                </a:lnTo>
                <a:lnTo>
                  <a:pt x="102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51" name="Freeform 185"/>
          <p:cNvSpPr>
            <a:spLocks/>
          </p:cNvSpPr>
          <p:nvPr/>
        </p:nvSpPr>
        <p:spPr bwMode="auto">
          <a:xfrm>
            <a:off x="7585075" y="1833563"/>
            <a:ext cx="114300" cy="60325"/>
          </a:xfrm>
          <a:custGeom>
            <a:avLst/>
            <a:gdLst>
              <a:gd name="T0" fmla="*/ 110938 w 102"/>
              <a:gd name="T1" fmla="*/ 60325 h 54"/>
              <a:gd name="T2" fmla="*/ 114300 w 102"/>
              <a:gd name="T3" fmla="*/ 45802 h 54"/>
              <a:gd name="T4" fmla="*/ 76200 w 102"/>
              <a:gd name="T5" fmla="*/ 37982 h 54"/>
              <a:gd name="T6" fmla="*/ 45944 w 102"/>
              <a:gd name="T7" fmla="*/ 30163 h 54"/>
              <a:gd name="T8" fmla="*/ 45944 w 102"/>
              <a:gd name="T9" fmla="*/ 30163 h 54"/>
              <a:gd name="T10" fmla="*/ 31376 w 102"/>
              <a:gd name="T11" fmla="*/ 22343 h 54"/>
              <a:gd name="T12" fmla="*/ 26894 w 102"/>
              <a:gd name="T13" fmla="*/ 18991 h 54"/>
              <a:gd name="T14" fmla="*/ 15688 w 102"/>
              <a:gd name="T15" fmla="*/ 3351 h 54"/>
              <a:gd name="T16" fmla="*/ 15688 w 102"/>
              <a:gd name="T17" fmla="*/ 0 h 54"/>
              <a:gd name="T18" fmla="*/ 0 w 102"/>
              <a:gd name="T19" fmla="*/ 0 h 54"/>
              <a:gd name="T20" fmla="*/ 0 w 102"/>
              <a:gd name="T21" fmla="*/ 7820 h 54"/>
              <a:gd name="T22" fmla="*/ 0 w 102"/>
              <a:gd name="T23" fmla="*/ 11171 h 54"/>
              <a:gd name="T24" fmla="*/ 4482 w 102"/>
              <a:gd name="T25" fmla="*/ 14523 h 54"/>
              <a:gd name="T26" fmla="*/ 15688 w 102"/>
              <a:gd name="T27" fmla="*/ 30163 h 54"/>
              <a:gd name="T28" fmla="*/ 23532 w 102"/>
              <a:gd name="T29" fmla="*/ 37982 h 54"/>
              <a:gd name="T30" fmla="*/ 23532 w 102"/>
              <a:gd name="T31" fmla="*/ 37982 h 54"/>
              <a:gd name="T32" fmla="*/ 38100 w 102"/>
              <a:gd name="T33" fmla="*/ 45802 h 54"/>
              <a:gd name="T34" fmla="*/ 42582 w 102"/>
              <a:gd name="T35" fmla="*/ 45802 h 54"/>
              <a:gd name="T36" fmla="*/ 72838 w 102"/>
              <a:gd name="T37" fmla="*/ 52505 h 54"/>
              <a:gd name="T38" fmla="*/ 110938 w 102"/>
              <a:gd name="T39" fmla="*/ 60325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54"/>
              <a:gd name="T62" fmla="*/ 102 w 102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54">
                <a:moveTo>
                  <a:pt x="99" y="54"/>
                </a:moveTo>
                <a:lnTo>
                  <a:pt x="102" y="41"/>
                </a:lnTo>
                <a:lnTo>
                  <a:pt x="68" y="34"/>
                </a:lnTo>
                <a:lnTo>
                  <a:pt x="41" y="27"/>
                </a:lnTo>
                <a:lnTo>
                  <a:pt x="28" y="20"/>
                </a:lnTo>
                <a:lnTo>
                  <a:pt x="24" y="17"/>
                </a:lnTo>
                <a:lnTo>
                  <a:pt x="14" y="3"/>
                </a:lnTo>
                <a:lnTo>
                  <a:pt x="14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4" y="13"/>
                </a:lnTo>
                <a:lnTo>
                  <a:pt x="14" y="27"/>
                </a:lnTo>
                <a:lnTo>
                  <a:pt x="21" y="34"/>
                </a:lnTo>
                <a:lnTo>
                  <a:pt x="34" y="41"/>
                </a:lnTo>
                <a:lnTo>
                  <a:pt x="38" y="41"/>
                </a:lnTo>
                <a:lnTo>
                  <a:pt x="65" y="47"/>
                </a:lnTo>
                <a:lnTo>
                  <a:pt x="99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52" name="Freeform 186"/>
          <p:cNvSpPr>
            <a:spLocks/>
          </p:cNvSpPr>
          <p:nvPr/>
        </p:nvSpPr>
        <p:spPr bwMode="auto">
          <a:xfrm>
            <a:off x="7585075" y="1879600"/>
            <a:ext cx="114300" cy="63500"/>
          </a:xfrm>
          <a:custGeom>
            <a:avLst/>
            <a:gdLst>
              <a:gd name="T0" fmla="*/ 114300 w 102"/>
              <a:gd name="T1" fmla="*/ 14482 h 57"/>
              <a:gd name="T2" fmla="*/ 110938 w 102"/>
              <a:gd name="T3" fmla="*/ 0 h 57"/>
              <a:gd name="T4" fmla="*/ 72838 w 102"/>
              <a:gd name="T5" fmla="*/ 11140 h 57"/>
              <a:gd name="T6" fmla="*/ 72838 w 102"/>
              <a:gd name="T7" fmla="*/ 11140 h 57"/>
              <a:gd name="T8" fmla="*/ 42582 w 102"/>
              <a:gd name="T9" fmla="*/ 14482 h 57"/>
              <a:gd name="T10" fmla="*/ 42582 w 102"/>
              <a:gd name="T11" fmla="*/ 14482 h 57"/>
              <a:gd name="T12" fmla="*/ 38100 w 102"/>
              <a:gd name="T13" fmla="*/ 14482 h 57"/>
              <a:gd name="T14" fmla="*/ 23532 w 102"/>
              <a:gd name="T15" fmla="*/ 22281 h 57"/>
              <a:gd name="T16" fmla="*/ 23532 w 102"/>
              <a:gd name="T17" fmla="*/ 25623 h 57"/>
              <a:gd name="T18" fmla="*/ 15688 w 102"/>
              <a:gd name="T19" fmla="*/ 36763 h 57"/>
              <a:gd name="T20" fmla="*/ 4482 w 102"/>
              <a:gd name="T21" fmla="*/ 44561 h 57"/>
              <a:gd name="T22" fmla="*/ 4482 w 102"/>
              <a:gd name="T23" fmla="*/ 44561 h 57"/>
              <a:gd name="T24" fmla="*/ 0 w 102"/>
              <a:gd name="T25" fmla="*/ 49018 h 57"/>
              <a:gd name="T26" fmla="*/ 0 w 102"/>
              <a:gd name="T27" fmla="*/ 49018 h 57"/>
              <a:gd name="T28" fmla="*/ 0 w 102"/>
              <a:gd name="T29" fmla="*/ 63500 h 57"/>
              <a:gd name="T30" fmla="*/ 15688 w 102"/>
              <a:gd name="T31" fmla="*/ 63500 h 57"/>
              <a:gd name="T32" fmla="*/ 15688 w 102"/>
              <a:gd name="T33" fmla="*/ 52360 h 57"/>
              <a:gd name="T34" fmla="*/ 23532 w 102"/>
              <a:gd name="T35" fmla="*/ 49018 h 57"/>
              <a:gd name="T36" fmla="*/ 26894 w 102"/>
              <a:gd name="T37" fmla="*/ 44561 h 57"/>
              <a:gd name="T38" fmla="*/ 31376 w 102"/>
              <a:gd name="T39" fmla="*/ 36763 h 57"/>
              <a:gd name="T40" fmla="*/ 31376 w 102"/>
              <a:gd name="T41" fmla="*/ 36763 h 57"/>
              <a:gd name="T42" fmla="*/ 45944 w 102"/>
              <a:gd name="T43" fmla="*/ 30079 h 57"/>
              <a:gd name="T44" fmla="*/ 45944 w 102"/>
              <a:gd name="T45" fmla="*/ 30079 h 57"/>
              <a:gd name="T46" fmla="*/ 72838 w 102"/>
              <a:gd name="T47" fmla="*/ 25623 h 57"/>
              <a:gd name="T48" fmla="*/ 76200 w 102"/>
              <a:gd name="T49" fmla="*/ 25623 h 57"/>
              <a:gd name="T50" fmla="*/ 114300 w 102"/>
              <a:gd name="T51" fmla="*/ 14482 h 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2"/>
              <a:gd name="T79" fmla="*/ 0 h 57"/>
              <a:gd name="T80" fmla="*/ 102 w 102"/>
              <a:gd name="T81" fmla="*/ 57 h 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2" h="57">
                <a:moveTo>
                  <a:pt x="102" y="13"/>
                </a:moveTo>
                <a:lnTo>
                  <a:pt x="99" y="0"/>
                </a:lnTo>
                <a:lnTo>
                  <a:pt x="65" y="10"/>
                </a:lnTo>
                <a:lnTo>
                  <a:pt x="38" y="13"/>
                </a:lnTo>
                <a:lnTo>
                  <a:pt x="34" y="13"/>
                </a:lnTo>
                <a:lnTo>
                  <a:pt x="21" y="20"/>
                </a:lnTo>
                <a:lnTo>
                  <a:pt x="21" y="23"/>
                </a:lnTo>
                <a:lnTo>
                  <a:pt x="14" y="33"/>
                </a:lnTo>
                <a:lnTo>
                  <a:pt x="4" y="40"/>
                </a:lnTo>
                <a:lnTo>
                  <a:pt x="0" y="44"/>
                </a:lnTo>
                <a:lnTo>
                  <a:pt x="0" y="57"/>
                </a:lnTo>
                <a:lnTo>
                  <a:pt x="14" y="57"/>
                </a:lnTo>
                <a:lnTo>
                  <a:pt x="14" y="47"/>
                </a:lnTo>
                <a:lnTo>
                  <a:pt x="21" y="44"/>
                </a:lnTo>
                <a:lnTo>
                  <a:pt x="24" y="40"/>
                </a:lnTo>
                <a:lnTo>
                  <a:pt x="28" y="33"/>
                </a:lnTo>
                <a:lnTo>
                  <a:pt x="41" y="27"/>
                </a:lnTo>
                <a:lnTo>
                  <a:pt x="65" y="23"/>
                </a:lnTo>
                <a:lnTo>
                  <a:pt x="68" y="23"/>
                </a:lnTo>
                <a:lnTo>
                  <a:pt x="102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53" name="Freeform 187"/>
          <p:cNvSpPr>
            <a:spLocks/>
          </p:cNvSpPr>
          <p:nvPr/>
        </p:nvSpPr>
        <p:spPr bwMode="auto">
          <a:xfrm>
            <a:off x="7585075" y="1943100"/>
            <a:ext cx="114300" cy="61913"/>
          </a:xfrm>
          <a:custGeom>
            <a:avLst/>
            <a:gdLst>
              <a:gd name="T0" fmla="*/ 110938 w 102"/>
              <a:gd name="T1" fmla="*/ 61913 h 54"/>
              <a:gd name="T2" fmla="*/ 114300 w 102"/>
              <a:gd name="T3" fmla="*/ 47008 h 54"/>
              <a:gd name="T4" fmla="*/ 76200 w 102"/>
              <a:gd name="T5" fmla="*/ 38982 h 54"/>
              <a:gd name="T6" fmla="*/ 45944 w 102"/>
              <a:gd name="T7" fmla="*/ 30956 h 54"/>
              <a:gd name="T8" fmla="*/ 45944 w 102"/>
              <a:gd name="T9" fmla="*/ 30956 h 54"/>
              <a:gd name="T10" fmla="*/ 31376 w 102"/>
              <a:gd name="T11" fmla="*/ 22931 h 54"/>
              <a:gd name="T12" fmla="*/ 26894 w 102"/>
              <a:gd name="T13" fmla="*/ 11465 h 54"/>
              <a:gd name="T14" fmla="*/ 23532 w 102"/>
              <a:gd name="T15" fmla="*/ 11465 h 54"/>
              <a:gd name="T16" fmla="*/ 15688 w 102"/>
              <a:gd name="T17" fmla="*/ 3440 h 54"/>
              <a:gd name="T18" fmla="*/ 15688 w 102"/>
              <a:gd name="T19" fmla="*/ 0 h 54"/>
              <a:gd name="T20" fmla="*/ 0 w 102"/>
              <a:gd name="T21" fmla="*/ 0 h 54"/>
              <a:gd name="T22" fmla="*/ 0 w 102"/>
              <a:gd name="T23" fmla="*/ 8026 h 54"/>
              <a:gd name="T24" fmla="*/ 0 w 102"/>
              <a:gd name="T25" fmla="*/ 11465 h 54"/>
              <a:gd name="T26" fmla="*/ 4482 w 102"/>
              <a:gd name="T27" fmla="*/ 16052 h 54"/>
              <a:gd name="T28" fmla="*/ 4482 w 102"/>
              <a:gd name="T29" fmla="*/ 16052 h 54"/>
              <a:gd name="T30" fmla="*/ 15688 w 102"/>
              <a:gd name="T31" fmla="*/ 22931 h 54"/>
              <a:gd name="T32" fmla="*/ 23532 w 102"/>
              <a:gd name="T33" fmla="*/ 35543 h 54"/>
              <a:gd name="T34" fmla="*/ 23532 w 102"/>
              <a:gd name="T35" fmla="*/ 38982 h 54"/>
              <a:gd name="T36" fmla="*/ 23532 w 102"/>
              <a:gd name="T37" fmla="*/ 38982 h 54"/>
              <a:gd name="T38" fmla="*/ 38100 w 102"/>
              <a:gd name="T39" fmla="*/ 47008 h 54"/>
              <a:gd name="T40" fmla="*/ 42582 w 102"/>
              <a:gd name="T41" fmla="*/ 47008 h 54"/>
              <a:gd name="T42" fmla="*/ 72838 w 102"/>
              <a:gd name="T43" fmla="*/ 53887 h 54"/>
              <a:gd name="T44" fmla="*/ 110938 w 102"/>
              <a:gd name="T45" fmla="*/ 61913 h 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2"/>
              <a:gd name="T70" fmla="*/ 0 h 54"/>
              <a:gd name="T71" fmla="*/ 102 w 102"/>
              <a:gd name="T72" fmla="*/ 54 h 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2" h="54">
                <a:moveTo>
                  <a:pt x="99" y="54"/>
                </a:moveTo>
                <a:lnTo>
                  <a:pt x="102" y="41"/>
                </a:lnTo>
                <a:lnTo>
                  <a:pt x="68" y="34"/>
                </a:lnTo>
                <a:lnTo>
                  <a:pt x="41" y="27"/>
                </a:lnTo>
                <a:lnTo>
                  <a:pt x="28" y="20"/>
                </a:lnTo>
                <a:lnTo>
                  <a:pt x="24" y="10"/>
                </a:lnTo>
                <a:lnTo>
                  <a:pt x="21" y="10"/>
                </a:lnTo>
                <a:lnTo>
                  <a:pt x="14" y="3"/>
                </a:lnTo>
                <a:lnTo>
                  <a:pt x="14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4" y="14"/>
                </a:lnTo>
                <a:lnTo>
                  <a:pt x="14" y="20"/>
                </a:lnTo>
                <a:lnTo>
                  <a:pt x="21" y="31"/>
                </a:lnTo>
                <a:lnTo>
                  <a:pt x="21" y="34"/>
                </a:lnTo>
                <a:lnTo>
                  <a:pt x="34" y="41"/>
                </a:lnTo>
                <a:lnTo>
                  <a:pt x="38" y="41"/>
                </a:lnTo>
                <a:lnTo>
                  <a:pt x="65" y="47"/>
                </a:lnTo>
                <a:lnTo>
                  <a:pt x="99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54" name="Freeform 188"/>
          <p:cNvSpPr>
            <a:spLocks/>
          </p:cNvSpPr>
          <p:nvPr/>
        </p:nvSpPr>
        <p:spPr bwMode="auto">
          <a:xfrm>
            <a:off x="7585075" y="1990725"/>
            <a:ext cx="111125" cy="57150"/>
          </a:xfrm>
          <a:custGeom>
            <a:avLst/>
            <a:gdLst>
              <a:gd name="T0" fmla="*/ 111125 w 99"/>
              <a:gd name="T1" fmla="*/ 14568 h 51"/>
              <a:gd name="T2" fmla="*/ 111125 w 99"/>
              <a:gd name="T3" fmla="*/ 0 h 51"/>
              <a:gd name="T4" fmla="*/ 72961 w 99"/>
              <a:gd name="T5" fmla="*/ 0 h 51"/>
              <a:gd name="T6" fmla="*/ 72961 w 99"/>
              <a:gd name="T7" fmla="*/ 0 h 51"/>
              <a:gd name="T8" fmla="*/ 68471 w 99"/>
              <a:gd name="T9" fmla="*/ 3362 h 51"/>
              <a:gd name="T10" fmla="*/ 42654 w 99"/>
              <a:gd name="T11" fmla="*/ 19050 h 51"/>
              <a:gd name="T12" fmla="*/ 42654 w 99"/>
              <a:gd name="T13" fmla="*/ 19050 h 51"/>
              <a:gd name="T14" fmla="*/ 26939 w 99"/>
              <a:gd name="T15" fmla="*/ 22412 h 51"/>
              <a:gd name="T16" fmla="*/ 23572 w 99"/>
              <a:gd name="T17" fmla="*/ 25774 h 51"/>
              <a:gd name="T18" fmla="*/ 23572 w 99"/>
              <a:gd name="T19" fmla="*/ 25774 h 51"/>
              <a:gd name="T20" fmla="*/ 15715 w 99"/>
              <a:gd name="T21" fmla="*/ 38100 h 51"/>
              <a:gd name="T22" fmla="*/ 4490 w 99"/>
              <a:gd name="T23" fmla="*/ 44824 h 51"/>
              <a:gd name="T24" fmla="*/ 4490 w 99"/>
              <a:gd name="T25" fmla="*/ 44824 h 51"/>
              <a:gd name="T26" fmla="*/ 0 w 99"/>
              <a:gd name="T27" fmla="*/ 49306 h 51"/>
              <a:gd name="T28" fmla="*/ 0 w 99"/>
              <a:gd name="T29" fmla="*/ 49306 h 51"/>
              <a:gd name="T30" fmla="*/ 0 w 99"/>
              <a:gd name="T31" fmla="*/ 57150 h 51"/>
              <a:gd name="T32" fmla="*/ 15715 w 99"/>
              <a:gd name="T33" fmla="*/ 57150 h 51"/>
              <a:gd name="T34" fmla="*/ 15715 w 99"/>
              <a:gd name="T35" fmla="*/ 52668 h 51"/>
              <a:gd name="T36" fmla="*/ 23572 w 99"/>
              <a:gd name="T37" fmla="*/ 49306 h 51"/>
              <a:gd name="T38" fmla="*/ 26939 w 99"/>
              <a:gd name="T39" fmla="*/ 44824 h 51"/>
              <a:gd name="T40" fmla="*/ 31429 w 99"/>
              <a:gd name="T41" fmla="*/ 38100 h 51"/>
              <a:gd name="T42" fmla="*/ 46021 w 99"/>
              <a:gd name="T43" fmla="*/ 33618 h 51"/>
              <a:gd name="T44" fmla="*/ 46021 w 99"/>
              <a:gd name="T45" fmla="*/ 33618 h 51"/>
              <a:gd name="T46" fmla="*/ 72961 w 99"/>
              <a:gd name="T47" fmla="*/ 14568 h 51"/>
              <a:gd name="T48" fmla="*/ 111125 w 99"/>
              <a:gd name="T49" fmla="*/ 14568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9"/>
              <a:gd name="T76" fmla="*/ 0 h 51"/>
              <a:gd name="T77" fmla="*/ 99 w 99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9" h="51">
                <a:moveTo>
                  <a:pt x="99" y="13"/>
                </a:moveTo>
                <a:lnTo>
                  <a:pt x="99" y="0"/>
                </a:lnTo>
                <a:lnTo>
                  <a:pt x="65" y="0"/>
                </a:lnTo>
                <a:lnTo>
                  <a:pt x="61" y="3"/>
                </a:lnTo>
                <a:lnTo>
                  <a:pt x="38" y="17"/>
                </a:lnTo>
                <a:lnTo>
                  <a:pt x="24" y="20"/>
                </a:lnTo>
                <a:lnTo>
                  <a:pt x="21" y="23"/>
                </a:lnTo>
                <a:lnTo>
                  <a:pt x="14" y="34"/>
                </a:lnTo>
                <a:lnTo>
                  <a:pt x="4" y="40"/>
                </a:lnTo>
                <a:lnTo>
                  <a:pt x="0" y="44"/>
                </a:lnTo>
                <a:lnTo>
                  <a:pt x="0" y="51"/>
                </a:lnTo>
                <a:lnTo>
                  <a:pt x="14" y="51"/>
                </a:lnTo>
                <a:lnTo>
                  <a:pt x="14" y="47"/>
                </a:lnTo>
                <a:lnTo>
                  <a:pt x="21" y="44"/>
                </a:lnTo>
                <a:lnTo>
                  <a:pt x="24" y="40"/>
                </a:lnTo>
                <a:lnTo>
                  <a:pt x="28" y="34"/>
                </a:lnTo>
                <a:lnTo>
                  <a:pt x="41" y="30"/>
                </a:lnTo>
                <a:lnTo>
                  <a:pt x="65" y="13"/>
                </a:lnTo>
                <a:lnTo>
                  <a:pt x="99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55" name="Freeform 189"/>
          <p:cNvSpPr>
            <a:spLocks/>
          </p:cNvSpPr>
          <p:nvPr/>
        </p:nvSpPr>
        <p:spPr bwMode="auto">
          <a:xfrm>
            <a:off x="7585075" y="2047875"/>
            <a:ext cx="114300" cy="60325"/>
          </a:xfrm>
          <a:custGeom>
            <a:avLst/>
            <a:gdLst>
              <a:gd name="T0" fmla="*/ 110938 w 102"/>
              <a:gd name="T1" fmla="*/ 60325 h 54"/>
              <a:gd name="T2" fmla="*/ 114300 w 102"/>
              <a:gd name="T3" fmla="*/ 44685 h 54"/>
              <a:gd name="T4" fmla="*/ 76200 w 102"/>
              <a:gd name="T5" fmla="*/ 36865 h 54"/>
              <a:gd name="T6" fmla="*/ 45944 w 102"/>
              <a:gd name="T7" fmla="*/ 30163 h 54"/>
              <a:gd name="T8" fmla="*/ 45944 w 102"/>
              <a:gd name="T9" fmla="*/ 30163 h 54"/>
              <a:gd name="T10" fmla="*/ 31376 w 102"/>
              <a:gd name="T11" fmla="*/ 22343 h 54"/>
              <a:gd name="T12" fmla="*/ 26894 w 102"/>
              <a:gd name="T13" fmla="*/ 17874 h 54"/>
              <a:gd name="T14" fmla="*/ 23532 w 102"/>
              <a:gd name="T15" fmla="*/ 17874 h 54"/>
              <a:gd name="T16" fmla="*/ 15688 w 102"/>
              <a:gd name="T17" fmla="*/ 11171 h 54"/>
              <a:gd name="T18" fmla="*/ 15688 w 102"/>
              <a:gd name="T19" fmla="*/ 0 h 54"/>
              <a:gd name="T20" fmla="*/ 0 w 102"/>
              <a:gd name="T21" fmla="*/ 0 h 54"/>
              <a:gd name="T22" fmla="*/ 0 w 102"/>
              <a:gd name="T23" fmla="*/ 14523 h 54"/>
              <a:gd name="T24" fmla="*/ 0 w 102"/>
              <a:gd name="T25" fmla="*/ 17874 h 54"/>
              <a:gd name="T26" fmla="*/ 4482 w 102"/>
              <a:gd name="T27" fmla="*/ 22343 h 54"/>
              <a:gd name="T28" fmla="*/ 4482 w 102"/>
              <a:gd name="T29" fmla="*/ 22343 h 54"/>
              <a:gd name="T30" fmla="*/ 15688 w 102"/>
              <a:gd name="T31" fmla="*/ 30163 h 54"/>
              <a:gd name="T32" fmla="*/ 15688 w 102"/>
              <a:gd name="T33" fmla="*/ 30163 h 54"/>
              <a:gd name="T34" fmla="*/ 23532 w 102"/>
              <a:gd name="T35" fmla="*/ 36865 h 54"/>
              <a:gd name="T36" fmla="*/ 23532 w 102"/>
              <a:gd name="T37" fmla="*/ 36865 h 54"/>
              <a:gd name="T38" fmla="*/ 38100 w 102"/>
              <a:gd name="T39" fmla="*/ 44685 h 54"/>
              <a:gd name="T40" fmla="*/ 42582 w 102"/>
              <a:gd name="T41" fmla="*/ 44685 h 54"/>
              <a:gd name="T42" fmla="*/ 72838 w 102"/>
              <a:gd name="T43" fmla="*/ 52505 h 54"/>
              <a:gd name="T44" fmla="*/ 110938 w 102"/>
              <a:gd name="T45" fmla="*/ 60325 h 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2"/>
              <a:gd name="T70" fmla="*/ 0 h 54"/>
              <a:gd name="T71" fmla="*/ 102 w 102"/>
              <a:gd name="T72" fmla="*/ 54 h 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2" h="54">
                <a:moveTo>
                  <a:pt x="99" y="54"/>
                </a:moveTo>
                <a:lnTo>
                  <a:pt x="102" y="40"/>
                </a:lnTo>
                <a:lnTo>
                  <a:pt x="68" y="33"/>
                </a:lnTo>
                <a:lnTo>
                  <a:pt x="41" y="27"/>
                </a:lnTo>
                <a:lnTo>
                  <a:pt x="28" y="20"/>
                </a:lnTo>
                <a:lnTo>
                  <a:pt x="24" y="16"/>
                </a:lnTo>
                <a:lnTo>
                  <a:pt x="21" y="16"/>
                </a:lnTo>
                <a:lnTo>
                  <a:pt x="14" y="10"/>
                </a:lnTo>
                <a:lnTo>
                  <a:pt x="14" y="0"/>
                </a:lnTo>
                <a:lnTo>
                  <a:pt x="0" y="0"/>
                </a:lnTo>
                <a:lnTo>
                  <a:pt x="0" y="13"/>
                </a:lnTo>
                <a:lnTo>
                  <a:pt x="0" y="16"/>
                </a:lnTo>
                <a:lnTo>
                  <a:pt x="4" y="20"/>
                </a:lnTo>
                <a:lnTo>
                  <a:pt x="14" y="27"/>
                </a:lnTo>
                <a:lnTo>
                  <a:pt x="21" y="33"/>
                </a:lnTo>
                <a:lnTo>
                  <a:pt x="34" y="40"/>
                </a:lnTo>
                <a:lnTo>
                  <a:pt x="38" y="40"/>
                </a:lnTo>
                <a:lnTo>
                  <a:pt x="65" y="47"/>
                </a:lnTo>
                <a:lnTo>
                  <a:pt x="99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56" name="Freeform 190"/>
          <p:cNvSpPr>
            <a:spLocks/>
          </p:cNvSpPr>
          <p:nvPr/>
        </p:nvSpPr>
        <p:spPr bwMode="auto">
          <a:xfrm>
            <a:off x="7680325" y="2770188"/>
            <a:ext cx="19050" cy="539750"/>
          </a:xfrm>
          <a:custGeom>
            <a:avLst/>
            <a:gdLst>
              <a:gd name="T0" fmla="*/ 15688 w 17"/>
              <a:gd name="T1" fmla="*/ 0 h 477"/>
              <a:gd name="T2" fmla="*/ 0 w 17"/>
              <a:gd name="T3" fmla="*/ 0 h 477"/>
              <a:gd name="T4" fmla="*/ 3362 w 17"/>
              <a:gd name="T5" fmla="*/ 539750 h 477"/>
              <a:gd name="T6" fmla="*/ 19050 w 17"/>
              <a:gd name="T7" fmla="*/ 539750 h 477"/>
              <a:gd name="T8" fmla="*/ 15688 w 17"/>
              <a:gd name="T9" fmla="*/ 0 h 4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77"/>
              <a:gd name="T17" fmla="*/ 17 w 17"/>
              <a:gd name="T18" fmla="*/ 477 h 4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77">
                <a:moveTo>
                  <a:pt x="14" y="0"/>
                </a:moveTo>
                <a:lnTo>
                  <a:pt x="0" y="0"/>
                </a:lnTo>
                <a:lnTo>
                  <a:pt x="3" y="477"/>
                </a:lnTo>
                <a:lnTo>
                  <a:pt x="17" y="477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57" name="Freeform 191"/>
          <p:cNvSpPr>
            <a:spLocks/>
          </p:cNvSpPr>
          <p:nvPr/>
        </p:nvSpPr>
        <p:spPr bwMode="auto">
          <a:xfrm>
            <a:off x="7680325" y="2100263"/>
            <a:ext cx="22225" cy="601662"/>
          </a:xfrm>
          <a:custGeom>
            <a:avLst/>
            <a:gdLst>
              <a:gd name="T0" fmla="*/ 0 w 20"/>
              <a:gd name="T1" fmla="*/ 601662 h 532"/>
              <a:gd name="T2" fmla="*/ 15557 w 20"/>
              <a:gd name="T3" fmla="*/ 601662 h 532"/>
              <a:gd name="T4" fmla="*/ 22225 w 20"/>
              <a:gd name="T5" fmla="*/ 0 h 532"/>
              <a:gd name="T6" fmla="*/ 7779 w 20"/>
              <a:gd name="T7" fmla="*/ 0 h 532"/>
              <a:gd name="T8" fmla="*/ 0 w 20"/>
              <a:gd name="T9" fmla="*/ 601662 h 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532"/>
              <a:gd name="T17" fmla="*/ 20 w 20"/>
              <a:gd name="T18" fmla="*/ 532 h 5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532">
                <a:moveTo>
                  <a:pt x="0" y="532"/>
                </a:moveTo>
                <a:lnTo>
                  <a:pt x="14" y="532"/>
                </a:lnTo>
                <a:lnTo>
                  <a:pt x="20" y="0"/>
                </a:lnTo>
                <a:lnTo>
                  <a:pt x="7" y="0"/>
                </a:lnTo>
                <a:lnTo>
                  <a:pt x="0" y="5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58" name="Freeform 192"/>
          <p:cNvSpPr>
            <a:spLocks/>
          </p:cNvSpPr>
          <p:nvPr/>
        </p:nvSpPr>
        <p:spPr bwMode="auto">
          <a:xfrm>
            <a:off x="7688263" y="1049338"/>
            <a:ext cx="19050" cy="508000"/>
          </a:xfrm>
          <a:custGeom>
            <a:avLst/>
            <a:gdLst>
              <a:gd name="T0" fmla="*/ 0 w 17"/>
              <a:gd name="T1" fmla="*/ 508000 h 450"/>
              <a:gd name="T2" fmla="*/ 14568 w 17"/>
              <a:gd name="T3" fmla="*/ 508000 h 450"/>
              <a:gd name="T4" fmla="*/ 19050 w 17"/>
              <a:gd name="T5" fmla="*/ 0 h 450"/>
              <a:gd name="T6" fmla="*/ 3362 w 17"/>
              <a:gd name="T7" fmla="*/ 0 h 450"/>
              <a:gd name="T8" fmla="*/ 0 w 17"/>
              <a:gd name="T9" fmla="*/ 50800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50"/>
              <a:gd name="T17" fmla="*/ 17 w 17"/>
              <a:gd name="T18" fmla="*/ 450 h 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50">
                <a:moveTo>
                  <a:pt x="0" y="450"/>
                </a:moveTo>
                <a:lnTo>
                  <a:pt x="13" y="450"/>
                </a:lnTo>
                <a:lnTo>
                  <a:pt x="17" y="0"/>
                </a:lnTo>
                <a:lnTo>
                  <a:pt x="3" y="0"/>
                </a:lnTo>
                <a:lnTo>
                  <a:pt x="0" y="4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59" name="Rectangle 193"/>
          <p:cNvSpPr>
            <a:spLocks noChangeArrowheads="1"/>
          </p:cNvSpPr>
          <p:nvPr/>
        </p:nvSpPr>
        <p:spPr bwMode="auto">
          <a:xfrm>
            <a:off x="7439025" y="2617788"/>
            <a:ext cx="428625" cy="233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60" name="Rectangle 194"/>
          <p:cNvSpPr>
            <a:spLocks noChangeArrowheads="1"/>
          </p:cNvSpPr>
          <p:nvPr/>
        </p:nvSpPr>
        <p:spPr bwMode="auto">
          <a:xfrm>
            <a:off x="7542213" y="2786063"/>
            <a:ext cx="287337" cy="650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61" name="Rectangle 195"/>
          <p:cNvSpPr>
            <a:spLocks noChangeArrowheads="1"/>
          </p:cNvSpPr>
          <p:nvPr/>
        </p:nvSpPr>
        <p:spPr bwMode="auto">
          <a:xfrm>
            <a:off x="7542213" y="2620963"/>
            <a:ext cx="287337" cy="61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562" name="Rectangle 200"/>
          <p:cNvSpPr>
            <a:spLocks noChangeArrowheads="1"/>
          </p:cNvSpPr>
          <p:nvPr/>
        </p:nvSpPr>
        <p:spPr bwMode="auto">
          <a:xfrm>
            <a:off x="5435600" y="3711575"/>
            <a:ext cx="25209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CH" sz="1200">
                <a:solidFill>
                  <a:srgbClr val="000000"/>
                </a:solidFill>
                <a:latin typeface="Times New Roman" pitchFamily="18" charset="0"/>
              </a:rPr>
              <a:t>C Schéma avec filtres et capacités contrôlées</a:t>
            </a:r>
          </a:p>
          <a:p>
            <a:r>
              <a:rPr lang="de-CH" sz="1200">
                <a:solidFill>
                  <a:srgbClr val="000000"/>
                </a:solidFill>
                <a:latin typeface="Times New Roman" pitchFamily="18" charset="0"/>
              </a:rPr>
              <a:t>Schaltung mit Filtern und gesteurten Kapazitäten</a:t>
            </a:r>
            <a:endParaRPr lang="fr-FR" sz="1200">
              <a:latin typeface="Times New Roman" pitchFamily="18" charset="0"/>
            </a:endParaRPr>
          </a:p>
        </p:txBody>
      </p:sp>
      <p:sp>
        <p:nvSpPr>
          <p:cNvPr id="58563" name="Rectangle 201"/>
          <p:cNvSpPr>
            <a:spLocks noChangeArrowheads="1"/>
          </p:cNvSpPr>
          <p:nvPr/>
        </p:nvSpPr>
        <p:spPr bwMode="auto">
          <a:xfrm>
            <a:off x="2987675" y="3789363"/>
            <a:ext cx="20161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B Schéma avec inductance commutée</a:t>
            </a:r>
          </a:p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Schaltung mit</a:t>
            </a:r>
          </a:p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kommutierten Induktanzen</a:t>
            </a:r>
            <a:endParaRPr lang="fr-FR" sz="1200">
              <a:latin typeface="Times New Roman" pitchFamily="18" charset="0"/>
            </a:endParaRPr>
          </a:p>
        </p:txBody>
      </p:sp>
      <p:sp>
        <p:nvSpPr>
          <p:cNvPr id="58564" name="Rectangle 202"/>
          <p:cNvSpPr>
            <a:spLocks noChangeArrowheads="1"/>
          </p:cNvSpPr>
          <p:nvPr/>
        </p:nvSpPr>
        <p:spPr bwMode="auto">
          <a:xfrm>
            <a:off x="3132138" y="620713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Ligne de contact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Fahrleitung</a:t>
            </a:r>
            <a:endParaRPr lang="fr-FR" sz="1200">
              <a:latin typeface="Times New Roman" pitchFamily="18" charset="0"/>
            </a:endParaRPr>
          </a:p>
        </p:txBody>
      </p:sp>
      <p:sp>
        <p:nvSpPr>
          <p:cNvPr id="58565" name="Rectangle 203"/>
          <p:cNvSpPr>
            <a:spLocks noChangeArrowheads="1"/>
          </p:cNvSpPr>
          <p:nvPr/>
        </p:nvSpPr>
        <p:spPr bwMode="auto">
          <a:xfrm>
            <a:off x="5940425" y="620713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Ligne de contact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Fahrleitung</a:t>
            </a:r>
            <a:endParaRPr lang="fr-FR" sz="1200">
              <a:latin typeface="Times New Roman" pitchFamily="18" charset="0"/>
            </a:endParaRPr>
          </a:p>
        </p:txBody>
      </p:sp>
      <p:sp>
        <p:nvSpPr>
          <p:cNvPr id="58566" name="Rectangle 204"/>
          <p:cNvSpPr>
            <a:spLocks noChangeArrowheads="1"/>
          </p:cNvSpPr>
          <p:nvPr/>
        </p:nvSpPr>
        <p:spPr bwMode="auto">
          <a:xfrm>
            <a:off x="3348038" y="3357563"/>
            <a:ext cx="5603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Rails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Schienen</a:t>
            </a:r>
            <a:endParaRPr lang="fr-FR" sz="1200">
              <a:latin typeface="Times New Roman" pitchFamily="18" charset="0"/>
            </a:endParaRPr>
          </a:p>
        </p:txBody>
      </p:sp>
      <p:sp>
        <p:nvSpPr>
          <p:cNvPr id="58567" name="Rectangle 205"/>
          <p:cNvSpPr>
            <a:spLocks noChangeArrowheads="1"/>
          </p:cNvSpPr>
          <p:nvPr/>
        </p:nvSpPr>
        <p:spPr bwMode="auto">
          <a:xfrm>
            <a:off x="6227763" y="3357563"/>
            <a:ext cx="5603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Rails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Schienen</a:t>
            </a:r>
            <a:endParaRPr lang="fr-FR" sz="1200">
              <a:latin typeface="Times New Roman" pitchFamily="18" charset="0"/>
            </a:endParaRPr>
          </a:p>
        </p:txBody>
      </p:sp>
      <p:sp>
        <p:nvSpPr>
          <p:cNvPr id="58568" name="Text Box 8"/>
          <p:cNvSpPr txBox="1">
            <a:spLocks noChangeArrowheads="1"/>
          </p:cNvSpPr>
          <p:nvPr/>
        </p:nvSpPr>
        <p:spPr bwMode="auto">
          <a:xfrm>
            <a:off x="468313" y="5157788"/>
            <a:ext cx="835183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</a:t>
            </a:r>
            <a:r>
              <a:rPr lang="fr-FR" altLang="fr-FR" b="1">
                <a:latin typeface="Calibri" pitchFamily="34" charset="0"/>
              </a:rPr>
              <a:t>71</a:t>
            </a:r>
            <a:r>
              <a:rPr lang="fr-CH" altLang="fr-FR" b="1">
                <a:latin typeface="Calibri" pitchFamily="34" charset="0"/>
              </a:rPr>
              <a:t> </a:t>
            </a:r>
            <a:r>
              <a:rPr lang="fr-FR" altLang="fr-FR"/>
              <a:t>Compensateurs statiques de puissance réactive </a:t>
            </a:r>
            <a:r>
              <a:rPr lang="fr-CH" altLang="fr-FR">
                <a:latin typeface="Calibri" pitchFamily="34" charset="0"/>
              </a:rPr>
              <a:t>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 altLang="fr-FR"/>
              <a:t>Statische Kompensatoren für Blindleistung</a:t>
            </a:r>
            <a:r>
              <a:rPr lang="fr-FR" altLang="fr-FR"/>
              <a:t> </a:t>
            </a:r>
            <a:r>
              <a:rPr lang="de-CH">
                <a:latin typeface="Calibri" pitchFamily="34" charset="0"/>
              </a:rPr>
              <a:t>.</a:t>
            </a:r>
          </a:p>
          <a:p>
            <a:r>
              <a:rPr lang="de-CH" altLang="fr-FR">
                <a:latin typeface="Calibri" pitchFamily="34" charset="0"/>
              </a:rPr>
              <a:t>	 SVC</a:t>
            </a:r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60B2A5E-C1C5-4D0D-BE11-8743B9B031A2}" type="slidenum">
              <a:rPr lang="fr-CH" sz="1000">
                <a:solidFill>
                  <a:srgbClr val="ACA39A"/>
                </a:solidFill>
              </a:rPr>
              <a:pPr algn="ctr"/>
              <a:t>25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20160920_iLint_800x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9084"/>
            <a:ext cx="5400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564904"/>
            <a:ext cx="5337256" cy="33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96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60B2A5E-C1C5-4D0D-BE11-8743B9B031A2}" type="slidenum">
              <a:rPr lang="fr-CH" sz="1000">
                <a:solidFill>
                  <a:srgbClr val="ACA39A"/>
                </a:solidFill>
              </a:rPr>
              <a:pPr algn="ctr"/>
              <a:t>26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564904"/>
            <a:ext cx="5337256" cy="33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 bwMode="auto">
          <a:xfrm>
            <a:off x="3190237" y="91882"/>
            <a:ext cx="6549568" cy="4946043"/>
            <a:chOff x="0" y="0"/>
            <a:chExt cx="8896" cy="6718"/>
          </a:xfrm>
        </p:grpSpPr>
        <p:sp>
          <p:nvSpPr>
            <p:cNvPr id="22" name="AutoShape 3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640" cy="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1862" y="1662"/>
              <a:ext cx="1844" cy="2944"/>
            </a:xfrm>
            <a:custGeom>
              <a:avLst/>
              <a:gdLst>
                <a:gd name="T0" fmla="*/ 0 w 1844"/>
                <a:gd name="T1" fmla="*/ 0 h 2944"/>
                <a:gd name="T2" fmla="*/ 38 w 1844"/>
                <a:gd name="T3" fmla="*/ 200 h 2944"/>
                <a:gd name="T4" fmla="*/ 76 w 1844"/>
                <a:gd name="T5" fmla="*/ 382 h 2944"/>
                <a:gd name="T6" fmla="*/ 114 w 1844"/>
                <a:gd name="T7" fmla="*/ 548 h 2944"/>
                <a:gd name="T8" fmla="*/ 151 w 1844"/>
                <a:gd name="T9" fmla="*/ 700 h 2944"/>
                <a:gd name="T10" fmla="*/ 189 w 1844"/>
                <a:gd name="T11" fmla="*/ 839 h 2944"/>
                <a:gd name="T12" fmla="*/ 226 w 1844"/>
                <a:gd name="T13" fmla="*/ 967 h 2944"/>
                <a:gd name="T14" fmla="*/ 264 w 1844"/>
                <a:gd name="T15" fmla="*/ 1086 h 2944"/>
                <a:gd name="T16" fmla="*/ 302 w 1844"/>
                <a:gd name="T17" fmla="*/ 1196 h 2944"/>
                <a:gd name="T18" fmla="*/ 339 w 1844"/>
                <a:gd name="T19" fmla="*/ 1298 h 2944"/>
                <a:gd name="T20" fmla="*/ 377 w 1844"/>
                <a:gd name="T21" fmla="*/ 1394 h 2944"/>
                <a:gd name="T22" fmla="*/ 414 w 1844"/>
                <a:gd name="T23" fmla="*/ 1483 h 2944"/>
                <a:gd name="T24" fmla="*/ 452 w 1844"/>
                <a:gd name="T25" fmla="*/ 1567 h 2944"/>
                <a:gd name="T26" fmla="*/ 490 w 1844"/>
                <a:gd name="T27" fmla="*/ 1645 h 2944"/>
                <a:gd name="T28" fmla="*/ 528 w 1844"/>
                <a:gd name="T29" fmla="*/ 1719 h 2944"/>
                <a:gd name="T30" fmla="*/ 565 w 1844"/>
                <a:gd name="T31" fmla="*/ 1789 h 2944"/>
                <a:gd name="T32" fmla="*/ 602 w 1844"/>
                <a:gd name="T33" fmla="*/ 1854 h 2944"/>
                <a:gd name="T34" fmla="*/ 640 w 1844"/>
                <a:gd name="T35" fmla="*/ 1916 h 2944"/>
                <a:gd name="T36" fmla="*/ 677 w 1844"/>
                <a:gd name="T37" fmla="*/ 1975 h 2944"/>
                <a:gd name="T38" fmla="*/ 716 w 1844"/>
                <a:gd name="T39" fmla="*/ 2030 h 2944"/>
                <a:gd name="T40" fmla="*/ 753 w 1844"/>
                <a:gd name="T41" fmla="*/ 2083 h 2944"/>
                <a:gd name="T42" fmla="*/ 791 w 1844"/>
                <a:gd name="T43" fmla="*/ 2133 h 2944"/>
                <a:gd name="T44" fmla="*/ 828 w 1844"/>
                <a:gd name="T45" fmla="*/ 2181 h 2944"/>
                <a:gd name="T46" fmla="*/ 866 w 1844"/>
                <a:gd name="T47" fmla="*/ 2227 h 2944"/>
                <a:gd name="T48" fmla="*/ 903 w 1844"/>
                <a:gd name="T49" fmla="*/ 2270 h 2944"/>
                <a:gd name="T50" fmla="*/ 941 w 1844"/>
                <a:gd name="T51" fmla="*/ 2312 h 2944"/>
                <a:gd name="T52" fmla="*/ 979 w 1844"/>
                <a:gd name="T53" fmla="*/ 2351 h 2944"/>
                <a:gd name="T54" fmla="*/ 1016 w 1844"/>
                <a:gd name="T55" fmla="*/ 2389 h 2944"/>
                <a:gd name="T56" fmla="*/ 1054 w 1844"/>
                <a:gd name="T57" fmla="*/ 2426 h 2944"/>
                <a:gd name="T58" fmla="*/ 1091 w 1844"/>
                <a:gd name="T59" fmla="*/ 2461 h 2944"/>
                <a:gd name="T60" fmla="*/ 1129 w 1844"/>
                <a:gd name="T61" fmla="*/ 2494 h 2944"/>
                <a:gd name="T62" fmla="*/ 1167 w 1844"/>
                <a:gd name="T63" fmla="*/ 2526 h 2944"/>
                <a:gd name="T64" fmla="*/ 1204 w 1844"/>
                <a:gd name="T65" fmla="*/ 2557 h 2944"/>
                <a:gd name="T66" fmla="*/ 1242 w 1844"/>
                <a:gd name="T67" fmla="*/ 2587 h 2944"/>
                <a:gd name="T68" fmla="*/ 1279 w 1844"/>
                <a:gd name="T69" fmla="*/ 2615 h 2944"/>
                <a:gd name="T70" fmla="*/ 1317 w 1844"/>
                <a:gd name="T71" fmla="*/ 2643 h 2944"/>
                <a:gd name="T72" fmla="*/ 1355 w 1844"/>
                <a:gd name="T73" fmla="*/ 2670 h 2944"/>
                <a:gd name="T74" fmla="*/ 1393 w 1844"/>
                <a:gd name="T75" fmla="*/ 2695 h 2944"/>
                <a:gd name="T76" fmla="*/ 1430 w 1844"/>
                <a:gd name="T77" fmla="*/ 2720 h 2944"/>
                <a:gd name="T78" fmla="*/ 1468 w 1844"/>
                <a:gd name="T79" fmla="*/ 2744 h 2944"/>
                <a:gd name="T80" fmla="*/ 1505 w 1844"/>
                <a:gd name="T81" fmla="*/ 2767 h 2944"/>
                <a:gd name="T82" fmla="*/ 1543 w 1844"/>
                <a:gd name="T83" fmla="*/ 2789 h 2944"/>
                <a:gd name="T84" fmla="*/ 1581 w 1844"/>
                <a:gd name="T85" fmla="*/ 2811 h 2944"/>
                <a:gd name="T86" fmla="*/ 1618 w 1844"/>
                <a:gd name="T87" fmla="*/ 2832 h 2944"/>
                <a:gd name="T88" fmla="*/ 1656 w 1844"/>
                <a:gd name="T89" fmla="*/ 2852 h 2944"/>
                <a:gd name="T90" fmla="*/ 1693 w 1844"/>
                <a:gd name="T91" fmla="*/ 2872 h 2944"/>
                <a:gd name="T92" fmla="*/ 1731 w 1844"/>
                <a:gd name="T93" fmla="*/ 2891 h 2944"/>
                <a:gd name="T94" fmla="*/ 1769 w 1844"/>
                <a:gd name="T95" fmla="*/ 2909 h 2944"/>
                <a:gd name="T96" fmla="*/ 1807 w 1844"/>
                <a:gd name="T97" fmla="*/ 2927 h 2944"/>
                <a:gd name="T98" fmla="*/ 1844 w 1844"/>
                <a:gd name="T99" fmla="*/ 2944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4" h="2944">
                  <a:moveTo>
                    <a:pt x="0" y="0"/>
                  </a:moveTo>
                  <a:lnTo>
                    <a:pt x="38" y="200"/>
                  </a:lnTo>
                  <a:lnTo>
                    <a:pt x="76" y="382"/>
                  </a:lnTo>
                  <a:lnTo>
                    <a:pt x="114" y="548"/>
                  </a:lnTo>
                  <a:lnTo>
                    <a:pt x="151" y="700"/>
                  </a:lnTo>
                  <a:lnTo>
                    <a:pt x="189" y="839"/>
                  </a:lnTo>
                  <a:lnTo>
                    <a:pt x="226" y="967"/>
                  </a:lnTo>
                  <a:lnTo>
                    <a:pt x="264" y="1086"/>
                  </a:lnTo>
                  <a:lnTo>
                    <a:pt x="302" y="1196"/>
                  </a:lnTo>
                  <a:lnTo>
                    <a:pt x="339" y="1298"/>
                  </a:lnTo>
                  <a:lnTo>
                    <a:pt x="377" y="1394"/>
                  </a:lnTo>
                  <a:lnTo>
                    <a:pt x="414" y="1483"/>
                  </a:lnTo>
                  <a:lnTo>
                    <a:pt x="452" y="1567"/>
                  </a:lnTo>
                  <a:lnTo>
                    <a:pt x="490" y="1645"/>
                  </a:lnTo>
                  <a:lnTo>
                    <a:pt x="528" y="1719"/>
                  </a:lnTo>
                  <a:lnTo>
                    <a:pt x="565" y="1789"/>
                  </a:lnTo>
                  <a:lnTo>
                    <a:pt x="602" y="1854"/>
                  </a:lnTo>
                  <a:lnTo>
                    <a:pt x="640" y="1916"/>
                  </a:lnTo>
                  <a:lnTo>
                    <a:pt x="677" y="1975"/>
                  </a:lnTo>
                  <a:lnTo>
                    <a:pt x="716" y="2030"/>
                  </a:lnTo>
                  <a:lnTo>
                    <a:pt x="753" y="2083"/>
                  </a:lnTo>
                  <a:lnTo>
                    <a:pt x="791" y="2133"/>
                  </a:lnTo>
                  <a:lnTo>
                    <a:pt x="828" y="2181"/>
                  </a:lnTo>
                  <a:lnTo>
                    <a:pt x="866" y="2227"/>
                  </a:lnTo>
                  <a:lnTo>
                    <a:pt x="903" y="2270"/>
                  </a:lnTo>
                  <a:lnTo>
                    <a:pt x="941" y="2312"/>
                  </a:lnTo>
                  <a:lnTo>
                    <a:pt x="979" y="2351"/>
                  </a:lnTo>
                  <a:lnTo>
                    <a:pt x="1016" y="2389"/>
                  </a:lnTo>
                  <a:lnTo>
                    <a:pt x="1054" y="2426"/>
                  </a:lnTo>
                  <a:lnTo>
                    <a:pt x="1091" y="2461"/>
                  </a:lnTo>
                  <a:lnTo>
                    <a:pt x="1129" y="2494"/>
                  </a:lnTo>
                  <a:lnTo>
                    <a:pt x="1167" y="2526"/>
                  </a:lnTo>
                  <a:lnTo>
                    <a:pt x="1204" y="2557"/>
                  </a:lnTo>
                  <a:lnTo>
                    <a:pt x="1242" y="2587"/>
                  </a:lnTo>
                  <a:lnTo>
                    <a:pt x="1279" y="2615"/>
                  </a:lnTo>
                  <a:lnTo>
                    <a:pt x="1317" y="2643"/>
                  </a:lnTo>
                  <a:lnTo>
                    <a:pt x="1355" y="2670"/>
                  </a:lnTo>
                  <a:lnTo>
                    <a:pt x="1393" y="2695"/>
                  </a:lnTo>
                  <a:lnTo>
                    <a:pt x="1430" y="2720"/>
                  </a:lnTo>
                  <a:lnTo>
                    <a:pt x="1468" y="2744"/>
                  </a:lnTo>
                  <a:lnTo>
                    <a:pt x="1505" y="2767"/>
                  </a:lnTo>
                  <a:lnTo>
                    <a:pt x="1543" y="2789"/>
                  </a:lnTo>
                  <a:lnTo>
                    <a:pt x="1581" y="2811"/>
                  </a:lnTo>
                  <a:lnTo>
                    <a:pt x="1618" y="2832"/>
                  </a:lnTo>
                  <a:lnTo>
                    <a:pt x="1656" y="2852"/>
                  </a:lnTo>
                  <a:lnTo>
                    <a:pt x="1693" y="2872"/>
                  </a:lnTo>
                  <a:lnTo>
                    <a:pt x="1731" y="2891"/>
                  </a:lnTo>
                  <a:lnTo>
                    <a:pt x="1769" y="2909"/>
                  </a:lnTo>
                  <a:lnTo>
                    <a:pt x="1807" y="2927"/>
                  </a:lnTo>
                  <a:lnTo>
                    <a:pt x="1844" y="29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3706" y="4606"/>
              <a:ext cx="1844" cy="491"/>
            </a:xfrm>
            <a:custGeom>
              <a:avLst/>
              <a:gdLst>
                <a:gd name="T0" fmla="*/ 0 w 1844"/>
                <a:gd name="T1" fmla="*/ 0 h 491"/>
                <a:gd name="T2" fmla="*/ 37 w 1844"/>
                <a:gd name="T3" fmla="*/ 17 h 491"/>
                <a:gd name="T4" fmla="*/ 75 w 1844"/>
                <a:gd name="T5" fmla="*/ 34 h 491"/>
                <a:gd name="T6" fmla="*/ 113 w 1844"/>
                <a:gd name="T7" fmla="*/ 50 h 491"/>
                <a:gd name="T8" fmla="*/ 151 w 1844"/>
                <a:gd name="T9" fmla="*/ 65 h 491"/>
                <a:gd name="T10" fmla="*/ 188 w 1844"/>
                <a:gd name="T11" fmla="*/ 81 h 491"/>
                <a:gd name="T12" fmla="*/ 226 w 1844"/>
                <a:gd name="T13" fmla="*/ 95 h 491"/>
                <a:gd name="T14" fmla="*/ 263 w 1844"/>
                <a:gd name="T15" fmla="*/ 110 h 491"/>
                <a:gd name="T16" fmla="*/ 301 w 1844"/>
                <a:gd name="T17" fmla="*/ 124 h 491"/>
                <a:gd name="T18" fmla="*/ 339 w 1844"/>
                <a:gd name="T19" fmla="*/ 137 h 491"/>
                <a:gd name="T20" fmla="*/ 376 w 1844"/>
                <a:gd name="T21" fmla="*/ 150 h 491"/>
                <a:gd name="T22" fmla="*/ 414 w 1844"/>
                <a:gd name="T23" fmla="*/ 163 h 491"/>
                <a:gd name="T24" fmla="*/ 451 w 1844"/>
                <a:gd name="T25" fmla="*/ 176 h 491"/>
                <a:gd name="T26" fmla="*/ 489 w 1844"/>
                <a:gd name="T27" fmla="*/ 188 h 491"/>
                <a:gd name="T28" fmla="*/ 527 w 1844"/>
                <a:gd name="T29" fmla="*/ 200 h 491"/>
                <a:gd name="T30" fmla="*/ 565 w 1844"/>
                <a:gd name="T31" fmla="*/ 212 h 491"/>
                <a:gd name="T32" fmla="*/ 602 w 1844"/>
                <a:gd name="T33" fmla="*/ 223 h 491"/>
                <a:gd name="T34" fmla="*/ 640 w 1844"/>
                <a:gd name="T35" fmla="*/ 234 h 491"/>
                <a:gd name="T36" fmla="*/ 677 w 1844"/>
                <a:gd name="T37" fmla="*/ 245 h 491"/>
                <a:gd name="T38" fmla="*/ 715 w 1844"/>
                <a:gd name="T39" fmla="*/ 255 h 491"/>
                <a:gd name="T40" fmla="*/ 753 w 1844"/>
                <a:gd name="T41" fmla="*/ 266 h 491"/>
                <a:gd name="T42" fmla="*/ 790 w 1844"/>
                <a:gd name="T43" fmla="*/ 276 h 491"/>
                <a:gd name="T44" fmla="*/ 828 w 1844"/>
                <a:gd name="T45" fmla="*/ 286 h 491"/>
                <a:gd name="T46" fmla="*/ 865 w 1844"/>
                <a:gd name="T47" fmla="*/ 296 h 491"/>
                <a:gd name="T48" fmla="*/ 903 w 1844"/>
                <a:gd name="T49" fmla="*/ 305 h 491"/>
                <a:gd name="T50" fmla="*/ 941 w 1844"/>
                <a:gd name="T51" fmla="*/ 315 h 491"/>
                <a:gd name="T52" fmla="*/ 978 w 1844"/>
                <a:gd name="T53" fmla="*/ 324 h 491"/>
                <a:gd name="T54" fmla="*/ 1016 w 1844"/>
                <a:gd name="T55" fmla="*/ 333 h 491"/>
                <a:gd name="T56" fmla="*/ 1053 w 1844"/>
                <a:gd name="T57" fmla="*/ 341 h 491"/>
                <a:gd name="T58" fmla="*/ 1091 w 1844"/>
                <a:gd name="T59" fmla="*/ 350 h 491"/>
                <a:gd name="T60" fmla="*/ 1129 w 1844"/>
                <a:gd name="T61" fmla="*/ 358 h 491"/>
                <a:gd name="T62" fmla="*/ 1167 w 1844"/>
                <a:gd name="T63" fmla="*/ 367 h 491"/>
                <a:gd name="T64" fmla="*/ 1204 w 1844"/>
                <a:gd name="T65" fmla="*/ 374 h 491"/>
                <a:gd name="T66" fmla="*/ 1242 w 1844"/>
                <a:gd name="T67" fmla="*/ 382 h 491"/>
                <a:gd name="T68" fmla="*/ 1279 w 1844"/>
                <a:gd name="T69" fmla="*/ 390 h 491"/>
                <a:gd name="T70" fmla="*/ 1317 w 1844"/>
                <a:gd name="T71" fmla="*/ 398 h 491"/>
                <a:gd name="T72" fmla="*/ 1355 w 1844"/>
                <a:gd name="T73" fmla="*/ 405 h 491"/>
                <a:gd name="T74" fmla="*/ 1392 w 1844"/>
                <a:gd name="T75" fmla="*/ 412 h 491"/>
                <a:gd name="T76" fmla="*/ 1430 w 1844"/>
                <a:gd name="T77" fmla="*/ 419 h 491"/>
                <a:gd name="T78" fmla="*/ 1467 w 1844"/>
                <a:gd name="T79" fmla="*/ 427 h 491"/>
                <a:gd name="T80" fmla="*/ 1505 w 1844"/>
                <a:gd name="T81" fmla="*/ 434 h 491"/>
                <a:gd name="T82" fmla="*/ 1543 w 1844"/>
                <a:gd name="T83" fmla="*/ 441 h 491"/>
                <a:gd name="T84" fmla="*/ 1581 w 1844"/>
                <a:gd name="T85" fmla="*/ 447 h 491"/>
                <a:gd name="T86" fmla="*/ 1618 w 1844"/>
                <a:gd name="T87" fmla="*/ 453 h 491"/>
                <a:gd name="T88" fmla="*/ 1655 w 1844"/>
                <a:gd name="T89" fmla="*/ 460 h 491"/>
                <a:gd name="T90" fmla="*/ 1693 w 1844"/>
                <a:gd name="T91" fmla="*/ 466 h 491"/>
                <a:gd name="T92" fmla="*/ 1731 w 1844"/>
                <a:gd name="T93" fmla="*/ 472 h 491"/>
                <a:gd name="T94" fmla="*/ 1769 w 1844"/>
                <a:gd name="T95" fmla="*/ 479 h 491"/>
                <a:gd name="T96" fmla="*/ 1806 w 1844"/>
                <a:gd name="T97" fmla="*/ 484 h 491"/>
                <a:gd name="T98" fmla="*/ 1844 w 1844"/>
                <a:gd name="T99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4" h="491">
                  <a:moveTo>
                    <a:pt x="0" y="0"/>
                  </a:moveTo>
                  <a:lnTo>
                    <a:pt x="37" y="17"/>
                  </a:lnTo>
                  <a:lnTo>
                    <a:pt x="75" y="34"/>
                  </a:lnTo>
                  <a:lnTo>
                    <a:pt x="113" y="50"/>
                  </a:lnTo>
                  <a:lnTo>
                    <a:pt x="151" y="65"/>
                  </a:lnTo>
                  <a:lnTo>
                    <a:pt x="188" y="81"/>
                  </a:lnTo>
                  <a:lnTo>
                    <a:pt x="226" y="95"/>
                  </a:lnTo>
                  <a:lnTo>
                    <a:pt x="263" y="110"/>
                  </a:lnTo>
                  <a:lnTo>
                    <a:pt x="301" y="124"/>
                  </a:lnTo>
                  <a:lnTo>
                    <a:pt x="339" y="137"/>
                  </a:lnTo>
                  <a:lnTo>
                    <a:pt x="376" y="150"/>
                  </a:lnTo>
                  <a:lnTo>
                    <a:pt x="414" y="163"/>
                  </a:lnTo>
                  <a:lnTo>
                    <a:pt x="451" y="176"/>
                  </a:lnTo>
                  <a:lnTo>
                    <a:pt x="489" y="188"/>
                  </a:lnTo>
                  <a:lnTo>
                    <a:pt x="527" y="200"/>
                  </a:lnTo>
                  <a:lnTo>
                    <a:pt x="565" y="212"/>
                  </a:lnTo>
                  <a:lnTo>
                    <a:pt x="602" y="223"/>
                  </a:lnTo>
                  <a:lnTo>
                    <a:pt x="640" y="234"/>
                  </a:lnTo>
                  <a:lnTo>
                    <a:pt x="677" y="245"/>
                  </a:lnTo>
                  <a:lnTo>
                    <a:pt x="715" y="255"/>
                  </a:lnTo>
                  <a:lnTo>
                    <a:pt x="753" y="266"/>
                  </a:lnTo>
                  <a:lnTo>
                    <a:pt x="790" y="276"/>
                  </a:lnTo>
                  <a:lnTo>
                    <a:pt x="828" y="286"/>
                  </a:lnTo>
                  <a:lnTo>
                    <a:pt x="865" y="296"/>
                  </a:lnTo>
                  <a:lnTo>
                    <a:pt x="903" y="305"/>
                  </a:lnTo>
                  <a:lnTo>
                    <a:pt x="941" y="315"/>
                  </a:lnTo>
                  <a:lnTo>
                    <a:pt x="978" y="324"/>
                  </a:lnTo>
                  <a:lnTo>
                    <a:pt x="1016" y="333"/>
                  </a:lnTo>
                  <a:lnTo>
                    <a:pt x="1053" y="341"/>
                  </a:lnTo>
                  <a:lnTo>
                    <a:pt x="1091" y="350"/>
                  </a:lnTo>
                  <a:lnTo>
                    <a:pt x="1129" y="358"/>
                  </a:lnTo>
                  <a:lnTo>
                    <a:pt x="1167" y="367"/>
                  </a:lnTo>
                  <a:lnTo>
                    <a:pt x="1204" y="374"/>
                  </a:lnTo>
                  <a:lnTo>
                    <a:pt x="1242" y="382"/>
                  </a:lnTo>
                  <a:lnTo>
                    <a:pt x="1279" y="390"/>
                  </a:lnTo>
                  <a:lnTo>
                    <a:pt x="1317" y="398"/>
                  </a:lnTo>
                  <a:lnTo>
                    <a:pt x="1355" y="405"/>
                  </a:lnTo>
                  <a:lnTo>
                    <a:pt x="1392" y="412"/>
                  </a:lnTo>
                  <a:lnTo>
                    <a:pt x="1430" y="419"/>
                  </a:lnTo>
                  <a:lnTo>
                    <a:pt x="1467" y="427"/>
                  </a:lnTo>
                  <a:lnTo>
                    <a:pt x="1505" y="434"/>
                  </a:lnTo>
                  <a:lnTo>
                    <a:pt x="1543" y="441"/>
                  </a:lnTo>
                  <a:lnTo>
                    <a:pt x="1581" y="447"/>
                  </a:lnTo>
                  <a:lnTo>
                    <a:pt x="1618" y="453"/>
                  </a:lnTo>
                  <a:lnTo>
                    <a:pt x="1655" y="460"/>
                  </a:lnTo>
                  <a:lnTo>
                    <a:pt x="1693" y="466"/>
                  </a:lnTo>
                  <a:lnTo>
                    <a:pt x="1731" y="472"/>
                  </a:lnTo>
                  <a:lnTo>
                    <a:pt x="1769" y="479"/>
                  </a:lnTo>
                  <a:lnTo>
                    <a:pt x="1806" y="484"/>
                  </a:lnTo>
                  <a:lnTo>
                    <a:pt x="1844" y="49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5550" y="5097"/>
              <a:ext cx="790" cy="103"/>
            </a:xfrm>
            <a:custGeom>
              <a:avLst/>
              <a:gdLst>
                <a:gd name="T0" fmla="*/ 0 w 790"/>
                <a:gd name="T1" fmla="*/ 0 h 103"/>
                <a:gd name="T2" fmla="*/ 37 w 790"/>
                <a:gd name="T3" fmla="*/ 5 h 103"/>
                <a:gd name="T4" fmla="*/ 75 w 790"/>
                <a:gd name="T5" fmla="*/ 11 h 103"/>
                <a:gd name="T6" fmla="*/ 113 w 790"/>
                <a:gd name="T7" fmla="*/ 17 h 103"/>
                <a:gd name="T8" fmla="*/ 150 w 790"/>
                <a:gd name="T9" fmla="*/ 22 h 103"/>
                <a:gd name="T10" fmla="*/ 188 w 790"/>
                <a:gd name="T11" fmla="*/ 27 h 103"/>
                <a:gd name="T12" fmla="*/ 225 w 790"/>
                <a:gd name="T13" fmla="*/ 33 h 103"/>
                <a:gd name="T14" fmla="*/ 263 w 790"/>
                <a:gd name="T15" fmla="*/ 38 h 103"/>
                <a:gd name="T16" fmla="*/ 301 w 790"/>
                <a:gd name="T17" fmla="*/ 43 h 103"/>
                <a:gd name="T18" fmla="*/ 339 w 790"/>
                <a:gd name="T19" fmla="*/ 48 h 103"/>
                <a:gd name="T20" fmla="*/ 376 w 790"/>
                <a:gd name="T21" fmla="*/ 53 h 103"/>
                <a:gd name="T22" fmla="*/ 413 w 790"/>
                <a:gd name="T23" fmla="*/ 58 h 103"/>
                <a:gd name="T24" fmla="*/ 451 w 790"/>
                <a:gd name="T25" fmla="*/ 63 h 103"/>
                <a:gd name="T26" fmla="*/ 489 w 790"/>
                <a:gd name="T27" fmla="*/ 68 h 103"/>
                <a:gd name="T28" fmla="*/ 527 w 790"/>
                <a:gd name="T29" fmla="*/ 72 h 103"/>
                <a:gd name="T30" fmla="*/ 564 w 790"/>
                <a:gd name="T31" fmla="*/ 77 h 103"/>
                <a:gd name="T32" fmla="*/ 602 w 790"/>
                <a:gd name="T33" fmla="*/ 81 h 103"/>
                <a:gd name="T34" fmla="*/ 639 w 790"/>
                <a:gd name="T35" fmla="*/ 86 h 103"/>
                <a:gd name="T36" fmla="*/ 677 w 790"/>
                <a:gd name="T37" fmla="*/ 90 h 103"/>
                <a:gd name="T38" fmla="*/ 715 w 790"/>
                <a:gd name="T39" fmla="*/ 95 h 103"/>
                <a:gd name="T40" fmla="*/ 752 w 790"/>
                <a:gd name="T41" fmla="*/ 99 h 103"/>
                <a:gd name="T42" fmla="*/ 790 w 790"/>
                <a:gd name="T4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0" h="103">
                  <a:moveTo>
                    <a:pt x="0" y="0"/>
                  </a:moveTo>
                  <a:lnTo>
                    <a:pt x="37" y="5"/>
                  </a:lnTo>
                  <a:lnTo>
                    <a:pt x="75" y="11"/>
                  </a:lnTo>
                  <a:lnTo>
                    <a:pt x="113" y="17"/>
                  </a:lnTo>
                  <a:lnTo>
                    <a:pt x="150" y="22"/>
                  </a:lnTo>
                  <a:lnTo>
                    <a:pt x="188" y="27"/>
                  </a:lnTo>
                  <a:lnTo>
                    <a:pt x="225" y="33"/>
                  </a:lnTo>
                  <a:lnTo>
                    <a:pt x="263" y="38"/>
                  </a:lnTo>
                  <a:lnTo>
                    <a:pt x="301" y="43"/>
                  </a:lnTo>
                  <a:lnTo>
                    <a:pt x="339" y="48"/>
                  </a:lnTo>
                  <a:lnTo>
                    <a:pt x="376" y="53"/>
                  </a:lnTo>
                  <a:lnTo>
                    <a:pt x="413" y="58"/>
                  </a:lnTo>
                  <a:lnTo>
                    <a:pt x="451" y="63"/>
                  </a:lnTo>
                  <a:lnTo>
                    <a:pt x="489" y="68"/>
                  </a:lnTo>
                  <a:lnTo>
                    <a:pt x="527" y="72"/>
                  </a:lnTo>
                  <a:lnTo>
                    <a:pt x="564" y="77"/>
                  </a:lnTo>
                  <a:lnTo>
                    <a:pt x="602" y="81"/>
                  </a:lnTo>
                  <a:lnTo>
                    <a:pt x="639" y="86"/>
                  </a:lnTo>
                  <a:lnTo>
                    <a:pt x="677" y="90"/>
                  </a:lnTo>
                  <a:lnTo>
                    <a:pt x="715" y="95"/>
                  </a:lnTo>
                  <a:lnTo>
                    <a:pt x="752" y="99"/>
                  </a:lnTo>
                  <a:lnTo>
                    <a:pt x="790" y="103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1744" y="1661"/>
              <a:ext cx="4580" cy="3633"/>
            </a:xfrm>
            <a:custGeom>
              <a:avLst/>
              <a:gdLst>
                <a:gd name="T0" fmla="*/ 54 w 4580"/>
                <a:gd name="T1" fmla="*/ 267 h 3633"/>
                <a:gd name="T2" fmla="*/ 59 w 4580"/>
                <a:gd name="T3" fmla="*/ 358 h 3633"/>
                <a:gd name="T4" fmla="*/ 97 w 4580"/>
                <a:gd name="T5" fmla="*/ 499 h 3633"/>
                <a:gd name="T6" fmla="*/ 122 w 4580"/>
                <a:gd name="T7" fmla="*/ 678 h 3633"/>
                <a:gd name="T8" fmla="*/ 141 w 4580"/>
                <a:gd name="T9" fmla="*/ 709 h 3633"/>
                <a:gd name="T10" fmla="*/ 192 w 4580"/>
                <a:gd name="T11" fmla="*/ 975 h 3633"/>
                <a:gd name="T12" fmla="*/ 201 w 4580"/>
                <a:gd name="T13" fmla="*/ 1008 h 3633"/>
                <a:gd name="T14" fmla="*/ 255 w 4580"/>
                <a:gd name="T15" fmla="*/ 1203 h 3633"/>
                <a:gd name="T16" fmla="*/ 303 w 4580"/>
                <a:gd name="T17" fmla="*/ 1354 h 3633"/>
                <a:gd name="T18" fmla="*/ 343 w 4580"/>
                <a:gd name="T19" fmla="*/ 1435 h 3633"/>
                <a:gd name="T20" fmla="*/ 364 w 4580"/>
                <a:gd name="T21" fmla="*/ 1523 h 3633"/>
                <a:gd name="T22" fmla="*/ 441 w 4580"/>
                <a:gd name="T23" fmla="*/ 1711 h 3633"/>
                <a:gd name="T24" fmla="*/ 465 w 4580"/>
                <a:gd name="T25" fmla="*/ 1737 h 3633"/>
                <a:gd name="T26" fmla="*/ 577 w 4580"/>
                <a:gd name="T27" fmla="*/ 1984 h 3633"/>
                <a:gd name="T28" fmla="*/ 593 w 4580"/>
                <a:gd name="T29" fmla="*/ 2014 h 3633"/>
                <a:gd name="T30" fmla="*/ 622 w 4580"/>
                <a:gd name="T31" fmla="*/ 2062 h 3633"/>
                <a:gd name="T32" fmla="*/ 783 w 4580"/>
                <a:gd name="T33" fmla="*/ 2280 h 3633"/>
                <a:gd name="T34" fmla="*/ 830 w 4580"/>
                <a:gd name="T35" fmla="*/ 2357 h 3633"/>
                <a:gd name="T36" fmla="*/ 935 w 4580"/>
                <a:gd name="T37" fmla="*/ 2460 h 3633"/>
                <a:gd name="T38" fmla="*/ 971 w 4580"/>
                <a:gd name="T39" fmla="*/ 2499 h 3633"/>
                <a:gd name="T40" fmla="*/ 1112 w 4580"/>
                <a:gd name="T41" fmla="*/ 2645 h 3633"/>
                <a:gd name="T42" fmla="*/ 1200 w 4580"/>
                <a:gd name="T43" fmla="*/ 2702 h 3633"/>
                <a:gd name="T44" fmla="*/ 1267 w 4580"/>
                <a:gd name="T45" fmla="*/ 2753 h 3633"/>
                <a:gd name="T46" fmla="*/ 1328 w 4580"/>
                <a:gd name="T47" fmla="*/ 2795 h 3633"/>
                <a:gd name="T48" fmla="*/ 1374 w 4580"/>
                <a:gd name="T49" fmla="*/ 2826 h 3633"/>
                <a:gd name="T50" fmla="*/ 1523 w 4580"/>
                <a:gd name="T51" fmla="*/ 2929 h 3633"/>
                <a:gd name="T52" fmla="*/ 1633 w 4580"/>
                <a:gd name="T53" fmla="*/ 2987 h 3633"/>
                <a:gd name="T54" fmla="*/ 1769 w 4580"/>
                <a:gd name="T55" fmla="*/ 3040 h 3633"/>
                <a:gd name="T56" fmla="*/ 1796 w 4580"/>
                <a:gd name="T57" fmla="*/ 3064 h 3633"/>
                <a:gd name="T58" fmla="*/ 1859 w 4580"/>
                <a:gd name="T59" fmla="*/ 3079 h 3633"/>
                <a:gd name="T60" fmla="*/ 1963 w 4580"/>
                <a:gd name="T61" fmla="*/ 3133 h 3633"/>
                <a:gd name="T62" fmla="*/ 2016 w 4580"/>
                <a:gd name="T63" fmla="*/ 3152 h 3633"/>
                <a:gd name="T64" fmla="*/ 2187 w 4580"/>
                <a:gd name="T65" fmla="*/ 3212 h 3633"/>
                <a:gd name="T66" fmla="*/ 2186 w 4580"/>
                <a:gd name="T67" fmla="*/ 3212 h 3633"/>
                <a:gd name="T68" fmla="*/ 2445 w 4580"/>
                <a:gd name="T69" fmla="*/ 3289 h 3633"/>
                <a:gd name="T70" fmla="*/ 2503 w 4580"/>
                <a:gd name="T71" fmla="*/ 3293 h 3633"/>
                <a:gd name="T72" fmla="*/ 2598 w 4580"/>
                <a:gd name="T73" fmla="*/ 3317 h 3633"/>
                <a:gd name="T74" fmla="*/ 2656 w 4580"/>
                <a:gd name="T75" fmla="*/ 3331 h 3633"/>
                <a:gd name="T76" fmla="*/ 2710 w 4580"/>
                <a:gd name="T77" fmla="*/ 3344 h 3633"/>
                <a:gd name="T78" fmla="*/ 2929 w 4580"/>
                <a:gd name="T79" fmla="*/ 3403 h 3633"/>
                <a:gd name="T80" fmla="*/ 3005 w 4580"/>
                <a:gd name="T81" fmla="*/ 3419 h 3633"/>
                <a:gd name="T82" fmla="*/ 3151 w 4580"/>
                <a:gd name="T83" fmla="*/ 3434 h 3633"/>
                <a:gd name="T84" fmla="*/ 3190 w 4580"/>
                <a:gd name="T85" fmla="*/ 3441 h 3633"/>
                <a:gd name="T86" fmla="*/ 3264 w 4580"/>
                <a:gd name="T87" fmla="*/ 3454 h 3633"/>
                <a:gd name="T88" fmla="*/ 3360 w 4580"/>
                <a:gd name="T89" fmla="*/ 3481 h 3633"/>
                <a:gd name="T90" fmla="*/ 3416 w 4580"/>
                <a:gd name="T91" fmla="*/ 3491 h 3633"/>
                <a:gd name="T92" fmla="*/ 3595 w 4580"/>
                <a:gd name="T93" fmla="*/ 3517 h 3633"/>
                <a:gd name="T94" fmla="*/ 3594 w 4580"/>
                <a:gd name="T95" fmla="*/ 3517 h 3633"/>
                <a:gd name="T96" fmla="*/ 3855 w 4580"/>
                <a:gd name="T97" fmla="*/ 3553 h 3633"/>
                <a:gd name="T98" fmla="*/ 3918 w 4580"/>
                <a:gd name="T99" fmla="*/ 3561 h 3633"/>
                <a:gd name="T100" fmla="*/ 4042 w 4580"/>
                <a:gd name="T101" fmla="*/ 3565 h 3633"/>
                <a:gd name="T102" fmla="*/ 4098 w 4580"/>
                <a:gd name="T103" fmla="*/ 3571 h 3633"/>
                <a:gd name="T104" fmla="*/ 4189 w 4580"/>
                <a:gd name="T105" fmla="*/ 3581 h 3633"/>
                <a:gd name="T106" fmla="*/ 4255 w 4580"/>
                <a:gd name="T107" fmla="*/ 3588 h 3633"/>
                <a:gd name="T108" fmla="*/ 4311 w 4580"/>
                <a:gd name="T109" fmla="*/ 3595 h 3633"/>
                <a:gd name="T110" fmla="*/ 4490 w 4580"/>
                <a:gd name="T111" fmla="*/ 3624 h 3633"/>
                <a:gd name="T112" fmla="*/ 0 w 4580"/>
                <a:gd name="T113" fmla="*/ 2 h 3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80" h="3633">
                  <a:moveTo>
                    <a:pt x="19" y="125"/>
                  </a:moveTo>
                  <a:lnTo>
                    <a:pt x="22" y="146"/>
                  </a:lnTo>
                  <a:lnTo>
                    <a:pt x="34" y="145"/>
                  </a:lnTo>
                  <a:lnTo>
                    <a:pt x="30" y="122"/>
                  </a:lnTo>
                  <a:lnTo>
                    <a:pt x="19" y="125"/>
                  </a:lnTo>
                  <a:close/>
                  <a:moveTo>
                    <a:pt x="28" y="180"/>
                  </a:moveTo>
                  <a:lnTo>
                    <a:pt x="37" y="233"/>
                  </a:lnTo>
                  <a:lnTo>
                    <a:pt x="43" y="269"/>
                  </a:lnTo>
                  <a:lnTo>
                    <a:pt x="54" y="267"/>
                  </a:lnTo>
                  <a:lnTo>
                    <a:pt x="48" y="232"/>
                  </a:lnTo>
                  <a:lnTo>
                    <a:pt x="39" y="178"/>
                  </a:lnTo>
                  <a:lnTo>
                    <a:pt x="28" y="180"/>
                  </a:lnTo>
                  <a:close/>
                  <a:moveTo>
                    <a:pt x="49" y="302"/>
                  </a:moveTo>
                  <a:lnTo>
                    <a:pt x="53" y="325"/>
                  </a:lnTo>
                  <a:lnTo>
                    <a:pt x="64" y="322"/>
                  </a:lnTo>
                  <a:lnTo>
                    <a:pt x="60" y="300"/>
                  </a:lnTo>
                  <a:lnTo>
                    <a:pt x="49" y="302"/>
                  </a:lnTo>
                  <a:close/>
                  <a:moveTo>
                    <a:pt x="59" y="358"/>
                  </a:moveTo>
                  <a:lnTo>
                    <a:pt x="74" y="440"/>
                  </a:lnTo>
                  <a:lnTo>
                    <a:pt x="75" y="446"/>
                  </a:lnTo>
                  <a:lnTo>
                    <a:pt x="86" y="444"/>
                  </a:lnTo>
                  <a:lnTo>
                    <a:pt x="84" y="438"/>
                  </a:lnTo>
                  <a:lnTo>
                    <a:pt x="70" y="356"/>
                  </a:lnTo>
                  <a:lnTo>
                    <a:pt x="59" y="358"/>
                  </a:lnTo>
                  <a:close/>
                  <a:moveTo>
                    <a:pt x="82" y="480"/>
                  </a:moveTo>
                  <a:lnTo>
                    <a:pt x="86" y="502"/>
                  </a:lnTo>
                  <a:lnTo>
                    <a:pt x="97" y="499"/>
                  </a:lnTo>
                  <a:lnTo>
                    <a:pt x="93" y="477"/>
                  </a:lnTo>
                  <a:lnTo>
                    <a:pt x="82" y="480"/>
                  </a:lnTo>
                  <a:close/>
                  <a:moveTo>
                    <a:pt x="93" y="535"/>
                  </a:moveTo>
                  <a:lnTo>
                    <a:pt x="110" y="623"/>
                  </a:lnTo>
                  <a:lnTo>
                    <a:pt x="121" y="621"/>
                  </a:lnTo>
                  <a:lnTo>
                    <a:pt x="103" y="533"/>
                  </a:lnTo>
                  <a:lnTo>
                    <a:pt x="93" y="535"/>
                  </a:lnTo>
                  <a:close/>
                  <a:moveTo>
                    <a:pt x="117" y="656"/>
                  </a:moveTo>
                  <a:lnTo>
                    <a:pt x="122" y="678"/>
                  </a:lnTo>
                  <a:lnTo>
                    <a:pt x="133" y="676"/>
                  </a:lnTo>
                  <a:lnTo>
                    <a:pt x="129" y="654"/>
                  </a:lnTo>
                  <a:lnTo>
                    <a:pt x="117" y="656"/>
                  </a:lnTo>
                  <a:close/>
                  <a:moveTo>
                    <a:pt x="129" y="711"/>
                  </a:moveTo>
                  <a:lnTo>
                    <a:pt x="148" y="794"/>
                  </a:lnTo>
                  <a:lnTo>
                    <a:pt x="149" y="799"/>
                  </a:lnTo>
                  <a:lnTo>
                    <a:pt x="160" y="797"/>
                  </a:lnTo>
                  <a:lnTo>
                    <a:pt x="159" y="792"/>
                  </a:lnTo>
                  <a:lnTo>
                    <a:pt x="141" y="709"/>
                  </a:lnTo>
                  <a:lnTo>
                    <a:pt x="129" y="711"/>
                  </a:lnTo>
                  <a:close/>
                  <a:moveTo>
                    <a:pt x="157" y="832"/>
                  </a:moveTo>
                  <a:lnTo>
                    <a:pt x="163" y="854"/>
                  </a:lnTo>
                  <a:lnTo>
                    <a:pt x="173" y="851"/>
                  </a:lnTo>
                  <a:lnTo>
                    <a:pt x="168" y="830"/>
                  </a:lnTo>
                  <a:lnTo>
                    <a:pt x="157" y="832"/>
                  </a:lnTo>
                  <a:close/>
                  <a:moveTo>
                    <a:pt x="170" y="887"/>
                  </a:moveTo>
                  <a:lnTo>
                    <a:pt x="185" y="946"/>
                  </a:lnTo>
                  <a:lnTo>
                    <a:pt x="192" y="975"/>
                  </a:lnTo>
                  <a:lnTo>
                    <a:pt x="203" y="972"/>
                  </a:lnTo>
                  <a:lnTo>
                    <a:pt x="196" y="944"/>
                  </a:lnTo>
                  <a:lnTo>
                    <a:pt x="182" y="885"/>
                  </a:lnTo>
                  <a:lnTo>
                    <a:pt x="170" y="887"/>
                  </a:lnTo>
                  <a:close/>
                  <a:moveTo>
                    <a:pt x="201" y="1008"/>
                  </a:moveTo>
                  <a:lnTo>
                    <a:pt x="207" y="1029"/>
                  </a:lnTo>
                  <a:lnTo>
                    <a:pt x="217" y="1026"/>
                  </a:lnTo>
                  <a:lnTo>
                    <a:pt x="212" y="1004"/>
                  </a:lnTo>
                  <a:lnTo>
                    <a:pt x="201" y="1008"/>
                  </a:lnTo>
                  <a:close/>
                  <a:moveTo>
                    <a:pt x="215" y="1062"/>
                  </a:moveTo>
                  <a:lnTo>
                    <a:pt x="222" y="1086"/>
                  </a:lnTo>
                  <a:lnTo>
                    <a:pt x="240" y="1149"/>
                  </a:lnTo>
                  <a:lnTo>
                    <a:pt x="251" y="1146"/>
                  </a:lnTo>
                  <a:lnTo>
                    <a:pt x="233" y="1083"/>
                  </a:lnTo>
                  <a:lnTo>
                    <a:pt x="227" y="1059"/>
                  </a:lnTo>
                  <a:lnTo>
                    <a:pt x="215" y="1062"/>
                  </a:lnTo>
                  <a:close/>
                  <a:moveTo>
                    <a:pt x="250" y="1181"/>
                  </a:moveTo>
                  <a:lnTo>
                    <a:pt x="255" y="1203"/>
                  </a:lnTo>
                  <a:lnTo>
                    <a:pt x="267" y="1200"/>
                  </a:lnTo>
                  <a:lnTo>
                    <a:pt x="260" y="1178"/>
                  </a:lnTo>
                  <a:lnTo>
                    <a:pt x="250" y="1181"/>
                  </a:lnTo>
                  <a:close/>
                  <a:moveTo>
                    <a:pt x="266" y="1235"/>
                  </a:moveTo>
                  <a:lnTo>
                    <a:pt x="293" y="1321"/>
                  </a:lnTo>
                  <a:lnTo>
                    <a:pt x="303" y="1318"/>
                  </a:lnTo>
                  <a:lnTo>
                    <a:pt x="277" y="1232"/>
                  </a:lnTo>
                  <a:lnTo>
                    <a:pt x="266" y="1235"/>
                  </a:lnTo>
                  <a:close/>
                  <a:moveTo>
                    <a:pt x="303" y="1354"/>
                  </a:moveTo>
                  <a:lnTo>
                    <a:pt x="311" y="1375"/>
                  </a:lnTo>
                  <a:lnTo>
                    <a:pt x="322" y="1371"/>
                  </a:lnTo>
                  <a:lnTo>
                    <a:pt x="315" y="1350"/>
                  </a:lnTo>
                  <a:lnTo>
                    <a:pt x="303" y="1354"/>
                  </a:lnTo>
                  <a:close/>
                  <a:moveTo>
                    <a:pt x="322" y="1406"/>
                  </a:moveTo>
                  <a:lnTo>
                    <a:pt x="333" y="1440"/>
                  </a:lnTo>
                  <a:lnTo>
                    <a:pt x="353" y="1492"/>
                  </a:lnTo>
                  <a:lnTo>
                    <a:pt x="363" y="1488"/>
                  </a:lnTo>
                  <a:lnTo>
                    <a:pt x="343" y="1435"/>
                  </a:lnTo>
                  <a:lnTo>
                    <a:pt x="332" y="1403"/>
                  </a:lnTo>
                  <a:lnTo>
                    <a:pt x="322" y="1406"/>
                  </a:lnTo>
                  <a:close/>
                  <a:moveTo>
                    <a:pt x="364" y="1523"/>
                  </a:moveTo>
                  <a:lnTo>
                    <a:pt x="370" y="1540"/>
                  </a:lnTo>
                  <a:lnTo>
                    <a:pt x="372" y="1544"/>
                  </a:lnTo>
                  <a:lnTo>
                    <a:pt x="383" y="1540"/>
                  </a:lnTo>
                  <a:lnTo>
                    <a:pt x="381" y="1535"/>
                  </a:lnTo>
                  <a:lnTo>
                    <a:pt x="374" y="1520"/>
                  </a:lnTo>
                  <a:lnTo>
                    <a:pt x="364" y="1523"/>
                  </a:lnTo>
                  <a:close/>
                  <a:moveTo>
                    <a:pt x="385" y="1576"/>
                  </a:moveTo>
                  <a:lnTo>
                    <a:pt x="407" y="1633"/>
                  </a:lnTo>
                  <a:lnTo>
                    <a:pt x="419" y="1660"/>
                  </a:lnTo>
                  <a:lnTo>
                    <a:pt x="429" y="1655"/>
                  </a:lnTo>
                  <a:lnTo>
                    <a:pt x="417" y="1628"/>
                  </a:lnTo>
                  <a:lnTo>
                    <a:pt x="395" y="1572"/>
                  </a:lnTo>
                  <a:lnTo>
                    <a:pt x="385" y="1576"/>
                  </a:lnTo>
                  <a:close/>
                  <a:moveTo>
                    <a:pt x="432" y="1691"/>
                  </a:moveTo>
                  <a:lnTo>
                    <a:pt x="441" y="1711"/>
                  </a:lnTo>
                  <a:lnTo>
                    <a:pt x="451" y="1707"/>
                  </a:lnTo>
                  <a:lnTo>
                    <a:pt x="443" y="1686"/>
                  </a:lnTo>
                  <a:lnTo>
                    <a:pt x="432" y="1691"/>
                  </a:lnTo>
                  <a:close/>
                  <a:moveTo>
                    <a:pt x="455" y="1742"/>
                  </a:moveTo>
                  <a:lnTo>
                    <a:pt x="481" y="1799"/>
                  </a:lnTo>
                  <a:lnTo>
                    <a:pt x="493" y="1824"/>
                  </a:lnTo>
                  <a:lnTo>
                    <a:pt x="503" y="1819"/>
                  </a:lnTo>
                  <a:lnTo>
                    <a:pt x="491" y="1795"/>
                  </a:lnTo>
                  <a:lnTo>
                    <a:pt x="465" y="1737"/>
                  </a:lnTo>
                  <a:lnTo>
                    <a:pt x="455" y="1742"/>
                  </a:lnTo>
                  <a:close/>
                  <a:moveTo>
                    <a:pt x="508" y="1854"/>
                  </a:moveTo>
                  <a:lnTo>
                    <a:pt x="518" y="1875"/>
                  </a:lnTo>
                  <a:lnTo>
                    <a:pt x="528" y="1870"/>
                  </a:lnTo>
                  <a:lnTo>
                    <a:pt x="518" y="1849"/>
                  </a:lnTo>
                  <a:lnTo>
                    <a:pt x="508" y="1854"/>
                  </a:lnTo>
                  <a:close/>
                  <a:moveTo>
                    <a:pt x="534" y="1905"/>
                  </a:moveTo>
                  <a:lnTo>
                    <a:pt x="555" y="1946"/>
                  </a:lnTo>
                  <a:lnTo>
                    <a:pt x="577" y="1984"/>
                  </a:lnTo>
                  <a:lnTo>
                    <a:pt x="586" y="1978"/>
                  </a:lnTo>
                  <a:lnTo>
                    <a:pt x="565" y="1941"/>
                  </a:lnTo>
                  <a:lnTo>
                    <a:pt x="544" y="1899"/>
                  </a:lnTo>
                  <a:lnTo>
                    <a:pt x="534" y="1905"/>
                  </a:lnTo>
                  <a:close/>
                  <a:moveTo>
                    <a:pt x="593" y="2014"/>
                  </a:moveTo>
                  <a:lnTo>
                    <a:pt x="605" y="2033"/>
                  </a:lnTo>
                  <a:lnTo>
                    <a:pt x="615" y="2028"/>
                  </a:lnTo>
                  <a:lnTo>
                    <a:pt x="603" y="2008"/>
                  </a:lnTo>
                  <a:lnTo>
                    <a:pt x="593" y="2014"/>
                  </a:lnTo>
                  <a:close/>
                  <a:moveTo>
                    <a:pt x="622" y="2062"/>
                  </a:moveTo>
                  <a:lnTo>
                    <a:pt x="630" y="2075"/>
                  </a:lnTo>
                  <a:lnTo>
                    <a:pt x="667" y="2134"/>
                  </a:lnTo>
                  <a:lnTo>
                    <a:pt x="670" y="2139"/>
                  </a:lnTo>
                  <a:lnTo>
                    <a:pt x="679" y="2133"/>
                  </a:lnTo>
                  <a:lnTo>
                    <a:pt x="677" y="2128"/>
                  </a:lnTo>
                  <a:lnTo>
                    <a:pt x="639" y="2069"/>
                  </a:lnTo>
                  <a:lnTo>
                    <a:pt x="631" y="2057"/>
                  </a:lnTo>
                  <a:lnTo>
                    <a:pt x="622" y="2062"/>
                  </a:lnTo>
                  <a:close/>
                  <a:moveTo>
                    <a:pt x="688" y="2167"/>
                  </a:moveTo>
                  <a:lnTo>
                    <a:pt x="701" y="2186"/>
                  </a:lnTo>
                  <a:lnTo>
                    <a:pt x="711" y="2180"/>
                  </a:lnTo>
                  <a:lnTo>
                    <a:pt x="698" y="2161"/>
                  </a:lnTo>
                  <a:lnTo>
                    <a:pt x="688" y="2167"/>
                  </a:lnTo>
                  <a:close/>
                  <a:moveTo>
                    <a:pt x="721" y="2214"/>
                  </a:moveTo>
                  <a:lnTo>
                    <a:pt x="741" y="2242"/>
                  </a:lnTo>
                  <a:lnTo>
                    <a:pt x="774" y="2287"/>
                  </a:lnTo>
                  <a:lnTo>
                    <a:pt x="783" y="2280"/>
                  </a:lnTo>
                  <a:lnTo>
                    <a:pt x="750" y="2236"/>
                  </a:lnTo>
                  <a:lnTo>
                    <a:pt x="730" y="2207"/>
                  </a:lnTo>
                  <a:lnTo>
                    <a:pt x="721" y="2214"/>
                  </a:lnTo>
                  <a:close/>
                  <a:moveTo>
                    <a:pt x="795" y="2314"/>
                  </a:moveTo>
                  <a:lnTo>
                    <a:pt x="809" y="2331"/>
                  </a:lnTo>
                  <a:lnTo>
                    <a:pt x="817" y="2324"/>
                  </a:lnTo>
                  <a:lnTo>
                    <a:pt x="803" y="2307"/>
                  </a:lnTo>
                  <a:lnTo>
                    <a:pt x="795" y="2314"/>
                  </a:lnTo>
                  <a:close/>
                  <a:moveTo>
                    <a:pt x="830" y="2357"/>
                  </a:moveTo>
                  <a:lnTo>
                    <a:pt x="853" y="2385"/>
                  </a:lnTo>
                  <a:lnTo>
                    <a:pt x="888" y="2426"/>
                  </a:lnTo>
                  <a:lnTo>
                    <a:pt x="897" y="2419"/>
                  </a:lnTo>
                  <a:lnTo>
                    <a:pt x="861" y="2377"/>
                  </a:lnTo>
                  <a:lnTo>
                    <a:pt x="838" y="2350"/>
                  </a:lnTo>
                  <a:lnTo>
                    <a:pt x="830" y="2357"/>
                  </a:lnTo>
                  <a:close/>
                  <a:moveTo>
                    <a:pt x="912" y="2452"/>
                  </a:moveTo>
                  <a:lnTo>
                    <a:pt x="926" y="2468"/>
                  </a:lnTo>
                  <a:lnTo>
                    <a:pt x="935" y="2460"/>
                  </a:lnTo>
                  <a:lnTo>
                    <a:pt x="920" y="2444"/>
                  </a:lnTo>
                  <a:lnTo>
                    <a:pt x="912" y="2452"/>
                  </a:lnTo>
                  <a:close/>
                  <a:moveTo>
                    <a:pt x="950" y="2493"/>
                  </a:moveTo>
                  <a:lnTo>
                    <a:pt x="964" y="2507"/>
                  </a:lnTo>
                  <a:lnTo>
                    <a:pt x="1001" y="2544"/>
                  </a:lnTo>
                  <a:lnTo>
                    <a:pt x="1014" y="2557"/>
                  </a:lnTo>
                  <a:lnTo>
                    <a:pt x="1021" y="2548"/>
                  </a:lnTo>
                  <a:lnTo>
                    <a:pt x="1009" y="2535"/>
                  </a:lnTo>
                  <a:lnTo>
                    <a:pt x="971" y="2499"/>
                  </a:lnTo>
                  <a:lnTo>
                    <a:pt x="958" y="2485"/>
                  </a:lnTo>
                  <a:lnTo>
                    <a:pt x="950" y="2493"/>
                  </a:lnTo>
                  <a:close/>
                  <a:moveTo>
                    <a:pt x="1038" y="2580"/>
                  </a:moveTo>
                  <a:lnTo>
                    <a:pt x="1055" y="2595"/>
                  </a:lnTo>
                  <a:lnTo>
                    <a:pt x="1063" y="2587"/>
                  </a:lnTo>
                  <a:lnTo>
                    <a:pt x="1046" y="2571"/>
                  </a:lnTo>
                  <a:lnTo>
                    <a:pt x="1038" y="2580"/>
                  </a:lnTo>
                  <a:close/>
                  <a:moveTo>
                    <a:pt x="1081" y="2618"/>
                  </a:moveTo>
                  <a:lnTo>
                    <a:pt x="1112" y="2645"/>
                  </a:lnTo>
                  <a:lnTo>
                    <a:pt x="1149" y="2676"/>
                  </a:lnTo>
                  <a:lnTo>
                    <a:pt x="1156" y="2668"/>
                  </a:lnTo>
                  <a:lnTo>
                    <a:pt x="1119" y="2637"/>
                  </a:lnTo>
                  <a:lnTo>
                    <a:pt x="1088" y="2609"/>
                  </a:lnTo>
                  <a:lnTo>
                    <a:pt x="1081" y="2618"/>
                  </a:lnTo>
                  <a:close/>
                  <a:moveTo>
                    <a:pt x="1176" y="2697"/>
                  </a:moveTo>
                  <a:lnTo>
                    <a:pt x="1186" y="2706"/>
                  </a:lnTo>
                  <a:lnTo>
                    <a:pt x="1193" y="2712"/>
                  </a:lnTo>
                  <a:lnTo>
                    <a:pt x="1200" y="2702"/>
                  </a:lnTo>
                  <a:lnTo>
                    <a:pt x="1193" y="2697"/>
                  </a:lnTo>
                  <a:lnTo>
                    <a:pt x="1183" y="2689"/>
                  </a:lnTo>
                  <a:lnTo>
                    <a:pt x="1176" y="2697"/>
                  </a:lnTo>
                  <a:close/>
                  <a:moveTo>
                    <a:pt x="1220" y="2732"/>
                  </a:moveTo>
                  <a:lnTo>
                    <a:pt x="1224" y="2735"/>
                  </a:lnTo>
                  <a:lnTo>
                    <a:pt x="1261" y="2762"/>
                  </a:lnTo>
                  <a:lnTo>
                    <a:pt x="1293" y="2786"/>
                  </a:lnTo>
                  <a:lnTo>
                    <a:pt x="1300" y="2776"/>
                  </a:lnTo>
                  <a:lnTo>
                    <a:pt x="1267" y="2753"/>
                  </a:lnTo>
                  <a:lnTo>
                    <a:pt x="1231" y="2726"/>
                  </a:lnTo>
                  <a:lnTo>
                    <a:pt x="1227" y="2723"/>
                  </a:lnTo>
                  <a:lnTo>
                    <a:pt x="1220" y="2732"/>
                  </a:lnTo>
                  <a:close/>
                  <a:moveTo>
                    <a:pt x="1321" y="2805"/>
                  </a:moveTo>
                  <a:lnTo>
                    <a:pt x="1335" y="2814"/>
                  </a:lnTo>
                  <a:lnTo>
                    <a:pt x="1340" y="2817"/>
                  </a:lnTo>
                  <a:lnTo>
                    <a:pt x="1346" y="2808"/>
                  </a:lnTo>
                  <a:lnTo>
                    <a:pt x="1341" y="2805"/>
                  </a:lnTo>
                  <a:lnTo>
                    <a:pt x="1328" y="2795"/>
                  </a:lnTo>
                  <a:lnTo>
                    <a:pt x="1321" y="2805"/>
                  </a:lnTo>
                  <a:close/>
                  <a:moveTo>
                    <a:pt x="1368" y="2836"/>
                  </a:moveTo>
                  <a:lnTo>
                    <a:pt x="1372" y="2838"/>
                  </a:lnTo>
                  <a:lnTo>
                    <a:pt x="1409" y="2862"/>
                  </a:lnTo>
                  <a:lnTo>
                    <a:pt x="1445" y="2883"/>
                  </a:lnTo>
                  <a:lnTo>
                    <a:pt x="1450" y="2874"/>
                  </a:lnTo>
                  <a:lnTo>
                    <a:pt x="1415" y="2852"/>
                  </a:lnTo>
                  <a:lnTo>
                    <a:pt x="1378" y="2828"/>
                  </a:lnTo>
                  <a:lnTo>
                    <a:pt x="1374" y="2826"/>
                  </a:lnTo>
                  <a:lnTo>
                    <a:pt x="1368" y="2836"/>
                  </a:lnTo>
                  <a:close/>
                  <a:moveTo>
                    <a:pt x="1473" y="2901"/>
                  </a:moveTo>
                  <a:lnTo>
                    <a:pt x="1483" y="2907"/>
                  </a:lnTo>
                  <a:lnTo>
                    <a:pt x="1493" y="2912"/>
                  </a:lnTo>
                  <a:lnTo>
                    <a:pt x="1499" y="2902"/>
                  </a:lnTo>
                  <a:lnTo>
                    <a:pt x="1489" y="2897"/>
                  </a:lnTo>
                  <a:lnTo>
                    <a:pt x="1480" y="2891"/>
                  </a:lnTo>
                  <a:lnTo>
                    <a:pt x="1473" y="2901"/>
                  </a:lnTo>
                  <a:close/>
                  <a:moveTo>
                    <a:pt x="1523" y="2929"/>
                  </a:moveTo>
                  <a:lnTo>
                    <a:pt x="1557" y="2948"/>
                  </a:lnTo>
                  <a:lnTo>
                    <a:pt x="1595" y="2968"/>
                  </a:lnTo>
                  <a:lnTo>
                    <a:pt x="1602" y="2971"/>
                  </a:lnTo>
                  <a:lnTo>
                    <a:pt x="1607" y="2962"/>
                  </a:lnTo>
                  <a:lnTo>
                    <a:pt x="1599" y="2957"/>
                  </a:lnTo>
                  <a:lnTo>
                    <a:pt x="1563" y="2938"/>
                  </a:lnTo>
                  <a:lnTo>
                    <a:pt x="1528" y="2919"/>
                  </a:lnTo>
                  <a:lnTo>
                    <a:pt x="1523" y="2929"/>
                  </a:lnTo>
                  <a:close/>
                  <a:moveTo>
                    <a:pt x="1633" y="2987"/>
                  </a:moveTo>
                  <a:lnTo>
                    <a:pt x="1653" y="2998"/>
                  </a:lnTo>
                  <a:lnTo>
                    <a:pt x="1658" y="2987"/>
                  </a:lnTo>
                  <a:lnTo>
                    <a:pt x="1638" y="2977"/>
                  </a:lnTo>
                  <a:lnTo>
                    <a:pt x="1633" y="2987"/>
                  </a:lnTo>
                  <a:close/>
                  <a:moveTo>
                    <a:pt x="1683" y="3012"/>
                  </a:moveTo>
                  <a:lnTo>
                    <a:pt x="1706" y="3023"/>
                  </a:lnTo>
                  <a:lnTo>
                    <a:pt x="1743" y="3040"/>
                  </a:lnTo>
                  <a:lnTo>
                    <a:pt x="1765" y="3050"/>
                  </a:lnTo>
                  <a:lnTo>
                    <a:pt x="1769" y="3040"/>
                  </a:lnTo>
                  <a:lnTo>
                    <a:pt x="1747" y="3030"/>
                  </a:lnTo>
                  <a:lnTo>
                    <a:pt x="1711" y="3013"/>
                  </a:lnTo>
                  <a:lnTo>
                    <a:pt x="1688" y="3002"/>
                  </a:lnTo>
                  <a:lnTo>
                    <a:pt x="1683" y="3012"/>
                  </a:lnTo>
                  <a:close/>
                  <a:moveTo>
                    <a:pt x="1796" y="3064"/>
                  </a:moveTo>
                  <a:lnTo>
                    <a:pt x="1816" y="3073"/>
                  </a:lnTo>
                  <a:lnTo>
                    <a:pt x="1821" y="3063"/>
                  </a:lnTo>
                  <a:lnTo>
                    <a:pt x="1800" y="3054"/>
                  </a:lnTo>
                  <a:lnTo>
                    <a:pt x="1796" y="3064"/>
                  </a:lnTo>
                  <a:close/>
                  <a:moveTo>
                    <a:pt x="1847" y="3086"/>
                  </a:moveTo>
                  <a:lnTo>
                    <a:pt x="1854" y="3089"/>
                  </a:lnTo>
                  <a:lnTo>
                    <a:pt x="1891" y="3105"/>
                  </a:lnTo>
                  <a:lnTo>
                    <a:pt x="1928" y="3119"/>
                  </a:lnTo>
                  <a:lnTo>
                    <a:pt x="1931" y="3121"/>
                  </a:lnTo>
                  <a:lnTo>
                    <a:pt x="1935" y="3110"/>
                  </a:lnTo>
                  <a:lnTo>
                    <a:pt x="1933" y="3109"/>
                  </a:lnTo>
                  <a:lnTo>
                    <a:pt x="1895" y="3094"/>
                  </a:lnTo>
                  <a:lnTo>
                    <a:pt x="1859" y="3079"/>
                  </a:lnTo>
                  <a:lnTo>
                    <a:pt x="1852" y="3076"/>
                  </a:lnTo>
                  <a:lnTo>
                    <a:pt x="1847" y="3086"/>
                  </a:lnTo>
                  <a:close/>
                  <a:moveTo>
                    <a:pt x="1963" y="3133"/>
                  </a:moveTo>
                  <a:lnTo>
                    <a:pt x="1966" y="3133"/>
                  </a:lnTo>
                  <a:lnTo>
                    <a:pt x="1984" y="3141"/>
                  </a:lnTo>
                  <a:lnTo>
                    <a:pt x="1988" y="3130"/>
                  </a:lnTo>
                  <a:lnTo>
                    <a:pt x="1969" y="3124"/>
                  </a:lnTo>
                  <a:lnTo>
                    <a:pt x="1967" y="3122"/>
                  </a:lnTo>
                  <a:lnTo>
                    <a:pt x="1963" y="3133"/>
                  </a:lnTo>
                  <a:close/>
                  <a:moveTo>
                    <a:pt x="2016" y="3152"/>
                  </a:moveTo>
                  <a:lnTo>
                    <a:pt x="2040" y="3162"/>
                  </a:lnTo>
                  <a:lnTo>
                    <a:pt x="2076" y="3175"/>
                  </a:lnTo>
                  <a:lnTo>
                    <a:pt x="2101" y="3183"/>
                  </a:lnTo>
                  <a:lnTo>
                    <a:pt x="2104" y="3172"/>
                  </a:lnTo>
                  <a:lnTo>
                    <a:pt x="2080" y="3164"/>
                  </a:lnTo>
                  <a:lnTo>
                    <a:pt x="2043" y="3151"/>
                  </a:lnTo>
                  <a:lnTo>
                    <a:pt x="2019" y="3142"/>
                  </a:lnTo>
                  <a:lnTo>
                    <a:pt x="2016" y="3152"/>
                  </a:lnTo>
                  <a:close/>
                  <a:moveTo>
                    <a:pt x="2132" y="3194"/>
                  </a:moveTo>
                  <a:lnTo>
                    <a:pt x="2151" y="3200"/>
                  </a:lnTo>
                  <a:lnTo>
                    <a:pt x="2154" y="3201"/>
                  </a:lnTo>
                  <a:lnTo>
                    <a:pt x="2157" y="3191"/>
                  </a:lnTo>
                  <a:lnTo>
                    <a:pt x="2154" y="3190"/>
                  </a:lnTo>
                  <a:lnTo>
                    <a:pt x="2136" y="3183"/>
                  </a:lnTo>
                  <a:lnTo>
                    <a:pt x="2132" y="3194"/>
                  </a:lnTo>
                  <a:close/>
                  <a:moveTo>
                    <a:pt x="2186" y="3212"/>
                  </a:moveTo>
                  <a:lnTo>
                    <a:pt x="2187" y="3212"/>
                  </a:lnTo>
                  <a:lnTo>
                    <a:pt x="2225" y="3224"/>
                  </a:lnTo>
                  <a:lnTo>
                    <a:pt x="2262" y="3236"/>
                  </a:lnTo>
                  <a:lnTo>
                    <a:pt x="2272" y="3239"/>
                  </a:lnTo>
                  <a:lnTo>
                    <a:pt x="2275" y="3229"/>
                  </a:lnTo>
                  <a:lnTo>
                    <a:pt x="2265" y="3225"/>
                  </a:lnTo>
                  <a:lnTo>
                    <a:pt x="2228" y="3214"/>
                  </a:lnTo>
                  <a:lnTo>
                    <a:pt x="2191" y="3202"/>
                  </a:lnTo>
                  <a:lnTo>
                    <a:pt x="2189" y="3201"/>
                  </a:lnTo>
                  <a:lnTo>
                    <a:pt x="2186" y="3212"/>
                  </a:lnTo>
                  <a:close/>
                  <a:moveTo>
                    <a:pt x="2304" y="3249"/>
                  </a:moveTo>
                  <a:lnTo>
                    <a:pt x="2326" y="3255"/>
                  </a:lnTo>
                  <a:lnTo>
                    <a:pt x="2329" y="3245"/>
                  </a:lnTo>
                  <a:lnTo>
                    <a:pt x="2308" y="3238"/>
                  </a:lnTo>
                  <a:lnTo>
                    <a:pt x="2304" y="3249"/>
                  </a:lnTo>
                  <a:close/>
                  <a:moveTo>
                    <a:pt x="2358" y="3264"/>
                  </a:moveTo>
                  <a:lnTo>
                    <a:pt x="2373" y="3269"/>
                  </a:lnTo>
                  <a:lnTo>
                    <a:pt x="2410" y="3279"/>
                  </a:lnTo>
                  <a:lnTo>
                    <a:pt x="2445" y="3289"/>
                  </a:lnTo>
                  <a:lnTo>
                    <a:pt x="2449" y="3279"/>
                  </a:lnTo>
                  <a:lnTo>
                    <a:pt x="2413" y="3269"/>
                  </a:lnTo>
                  <a:lnTo>
                    <a:pt x="2376" y="3258"/>
                  </a:lnTo>
                  <a:lnTo>
                    <a:pt x="2361" y="3254"/>
                  </a:lnTo>
                  <a:lnTo>
                    <a:pt x="2358" y="3264"/>
                  </a:lnTo>
                  <a:close/>
                  <a:moveTo>
                    <a:pt x="2478" y="3298"/>
                  </a:moveTo>
                  <a:lnTo>
                    <a:pt x="2484" y="3300"/>
                  </a:lnTo>
                  <a:lnTo>
                    <a:pt x="2500" y="3304"/>
                  </a:lnTo>
                  <a:lnTo>
                    <a:pt x="2503" y="3293"/>
                  </a:lnTo>
                  <a:lnTo>
                    <a:pt x="2487" y="3289"/>
                  </a:lnTo>
                  <a:lnTo>
                    <a:pt x="2481" y="3287"/>
                  </a:lnTo>
                  <a:lnTo>
                    <a:pt x="2478" y="3298"/>
                  </a:lnTo>
                  <a:close/>
                  <a:moveTo>
                    <a:pt x="2532" y="3312"/>
                  </a:moveTo>
                  <a:lnTo>
                    <a:pt x="2558" y="3319"/>
                  </a:lnTo>
                  <a:lnTo>
                    <a:pt x="2595" y="3329"/>
                  </a:lnTo>
                  <a:lnTo>
                    <a:pt x="2620" y="3334"/>
                  </a:lnTo>
                  <a:lnTo>
                    <a:pt x="2622" y="3324"/>
                  </a:lnTo>
                  <a:lnTo>
                    <a:pt x="2598" y="3317"/>
                  </a:lnTo>
                  <a:lnTo>
                    <a:pt x="2561" y="3308"/>
                  </a:lnTo>
                  <a:lnTo>
                    <a:pt x="2535" y="3301"/>
                  </a:lnTo>
                  <a:lnTo>
                    <a:pt x="2532" y="3312"/>
                  </a:lnTo>
                  <a:close/>
                  <a:moveTo>
                    <a:pt x="2653" y="3342"/>
                  </a:moveTo>
                  <a:lnTo>
                    <a:pt x="2670" y="3346"/>
                  </a:lnTo>
                  <a:lnTo>
                    <a:pt x="2675" y="3348"/>
                  </a:lnTo>
                  <a:lnTo>
                    <a:pt x="2677" y="3336"/>
                  </a:lnTo>
                  <a:lnTo>
                    <a:pt x="2672" y="3336"/>
                  </a:lnTo>
                  <a:lnTo>
                    <a:pt x="2656" y="3331"/>
                  </a:lnTo>
                  <a:lnTo>
                    <a:pt x="2653" y="3342"/>
                  </a:lnTo>
                  <a:close/>
                  <a:moveTo>
                    <a:pt x="2708" y="3355"/>
                  </a:moveTo>
                  <a:lnTo>
                    <a:pt x="2744" y="3364"/>
                  </a:lnTo>
                  <a:lnTo>
                    <a:pt x="2781" y="3372"/>
                  </a:lnTo>
                  <a:lnTo>
                    <a:pt x="2796" y="3375"/>
                  </a:lnTo>
                  <a:lnTo>
                    <a:pt x="2798" y="3364"/>
                  </a:lnTo>
                  <a:lnTo>
                    <a:pt x="2783" y="3361"/>
                  </a:lnTo>
                  <a:lnTo>
                    <a:pt x="2746" y="3353"/>
                  </a:lnTo>
                  <a:lnTo>
                    <a:pt x="2710" y="3344"/>
                  </a:lnTo>
                  <a:lnTo>
                    <a:pt x="2708" y="3355"/>
                  </a:lnTo>
                  <a:close/>
                  <a:moveTo>
                    <a:pt x="2829" y="3382"/>
                  </a:moveTo>
                  <a:lnTo>
                    <a:pt x="2851" y="3387"/>
                  </a:lnTo>
                  <a:lnTo>
                    <a:pt x="2853" y="3376"/>
                  </a:lnTo>
                  <a:lnTo>
                    <a:pt x="2831" y="3372"/>
                  </a:lnTo>
                  <a:lnTo>
                    <a:pt x="2829" y="3382"/>
                  </a:lnTo>
                  <a:close/>
                  <a:moveTo>
                    <a:pt x="2884" y="3394"/>
                  </a:moveTo>
                  <a:lnTo>
                    <a:pt x="2891" y="3395"/>
                  </a:lnTo>
                  <a:lnTo>
                    <a:pt x="2929" y="3403"/>
                  </a:lnTo>
                  <a:lnTo>
                    <a:pt x="2966" y="3411"/>
                  </a:lnTo>
                  <a:lnTo>
                    <a:pt x="2972" y="3412"/>
                  </a:lnTo>
                  <a:lnTo>
                    <a:pt x="2974" y="3401"/>
                  </a:lnTo>
                  <a:lnTo>
                    <a:pt x="2968" y="3400"/>
                  </a:lnTo>
                  <a:lnTo>
                    <a:pt x="2931" y="3392"/>
                  </a:lnTo>
                  <a:lnTo>
                    <a:pt x="2894" y="3385"/>
                  </a:lnTo>
                  <a:lnTo>
                    <a:pt x="2886" y="3383"/>
                  </a:lnTo>
                  <a:lnTo>
                    <a:pt x="2884" y="3394"/>
                  </a:lnTo>
                  <a:close/>
                  <a:moveTo>
                    <a:pt x="3005" y="3419"/>
                  </a:moveTo>
                  <a:lnTo>
                    <a:pt x="3027" y="3423"/>
                  </a:lnTo>
                  <a:lnTo>
                    <a:pt x="3029" y="3412"/>
                  </a:lnTo>
                  <a:lnTo>
                    <a:pt x="3008" y="3407"/>
                  </a:lnTo>
                  <a:lnTo>
                    <a:pt x="3005" y="3419"/>
                  </a:lnTo>
                  <a:close/>
                  <a:moveTo>
                    <a:pt x="3060" y="3429"/>
                  </a:moveTo>
                  <a:lnTo>
                    <a:pt x="3077" y="3432"/>
                  </a:lnTo>
                  <a:lnTo>
                    <a:pt x="3114" y="3439"/>
                  </a:lnTo>
                  <a:lnTo>
                    <a:pt x="3149" y="3445"/>
                  </a:lnTo>
                  <a:lnTo>
                    <a:pt x="3151" y="3434"/>
                  </a:lnTo>
                  <a:lnTo>
                    <a:pt x="3116" y="3428"/>
                  </a:lnTo>
                  <a:lnTo>
                    <a:pt x="3079" y="3421"/>
                  </a:lnTo>
                  <a:lnTo>
                    <a:pt x="3062" y="3418"/>
                  </a:lnTo>
                  <a:lnTo>
                    <a:pt x="3060" y="3429"/>
                  </a:lnTo>
                  <a:close/>
                  <a:moveTo>
                    <a:pt x="3183" y="3452"/>
                  </a:moveTo>
                  <a:lnTo>
                    <a:pt x="3188" y="3453"/>
                  </a:lnTo>
                  <a:lnTo>
                    <a:pt x="3205" y="3455"/>
                  </a:lnTo>
                  <a:lnTo>
                    <a:pt x="3207" y="3444"/>
                  </a:lnTo>
                  <a:lnTo>
                    <a:pt x="3190" y="3441"/>
                  </a:lnTo>
                  <a:lnTo>
                    <a:pt x="3184" y="3441"/>
                  </a:lnTo>
                  <a:lnTo>
                    <a:pt x="3183" y="3452"/>
                  </a:lnTo>
                  <a:close/>
                  <a:moveTo>
                    <a:pt x="3238" y="3461"/>
                  </a:moveTo>
                  <a:lnTo>
                    <a:pt x="3262" y="3465"/>
                  </a:lnTo>
                  <a:lnTo>
                    <a:pt x="3299" y="3472"/>
                  </a:lnTo>
                  <a:lnTo>
                    <a:pt x="3327" y="3476"/>
                  </a:lnTo>
                  <a:lnTo>
                    <a:pt x="3329" y="3465"/>
                  </a:lnTo>
                  <a:lnTo>
                    <a:pt x="3301" y="3460"/>
                  </a:lnTo>
                  <a:lnTo>
                    <a:pt x="3264" y="3454"/>
                  </a:lnTo>
                  <a:lnTo>
                    <a:pt x="3240" y="3450"/>
                  </a:lnTo>
                  <a:lnTo>
                    <a:pt x="3238" y="3461"/>
                  </a:lnTo>
                  <a:close/>
                  <a:moveTo>
                    <a:pt x="3360" y="3481"/>
                  </a:moveTo>
                  <a:lnTo>
                    <a:pt x="3373" y="3484"/>
                  </a:lnTo>
                  <a:lnTo>
                    <a:pt x="3383" y="3485"/>
                  </a:lnTo>
                  <a:lnTo>
                    <a:pt x="3384" y="3474"/>
                  </a:lnTo>
                  <a:lnTo>
                    <a:pt x="3375" y="3473"/>
                  </a:lnTo>
                  <a:lnTo>
                    <a:pt x="3362" y="3471"/>
                  </a:lnTo>
                  <a:lnTo>
                    <a:pt x="3360" y="3481"/>
                  </a:lnTo>
                  <a:close/>
                  <a:moveTo>
                    <a:pt x="3416" y="3491"/>
                  </a:moveTo>
                  <a:lnTo>
                    <a:pt x="3448" y="3495"/>
                  </a:lnTo>
                  <a:lnTo>
                    <a:pt x="3484" y="3501"/>
                  </a:lnTo>
                  <a:lnTo>
                    <a:pt x="3505" y="3505"/>
                  </a:lnTo>
                  <a:lnTo>
                    <a:pt x="3507" y="3493"/>
                  </a:lnTo>
                  <a:lnTo>
                    <a:pt x="3486" y="3490"/>
                  </a:lnTo>
                  <a:lnTo>
                    <a:pt x="3449" y="3484"/>
                  </a:lnTo>
                  <a:lnTo>
                    <a:pt x="3418" y="3479"/>
                  </a:lnTo>
                  <a:lnTo>
                    <a:pt x="3416" y="3491"/>
                  </a:lnTo>
                  <a:close/>
                  <a:moveTo>
                    <a:pt x="3538" y="3510"/>
                  </a:moveTo>
                  <a:lnTo>
                    <a:pt x="3558" y="3512"/>
                  </a:lnTo>
                  <a:lnTo>
                    <a:pt x="3561" y="3512"/>
                  </a:lnTo>
                  <a:lnTo>
                    <a:pt x="3562" y="3501"/>
                  </a:lnTo>
                  <a:lnTo>
                    <a:pt x="3560" y="3501"/>
                  </a:lnTo>
                  <a:lnTo>
                    <a:pt x="3541" y="3498"/>
                  </a:lnTo>
                  <a:lnTo>
                    <a:pt x="3538" y="3510"/>
                  </a:lnTo>
                  <a:close/>
                  <a:moveTo>
                    <a:pt x="3594" y="3517"/>
                  </a:moveTo>
                  <a:lnTo>
                    <a:pt x="3595" y="3517"/>
                  </a:lnTo>
                  <a:lnTo>
                    <a:pt x="3633" y="3523"/>
                  </a:lnTo>
                  <a:lnTo>
                    <a:pt x="3669" y="3528"/>
                  </a:lnTo>
                  <a:lnTo>
                    <a:pt x="3683" y="3530"/>
                  </a:lnTo>
                  <a:lnTo>
                    <a:pt x="3685" y="3519"/>
                  </a:lnTo>
                  <a:lnTo>
                    <a:pt x="3671" y="3517"/>
                  </a:lnTo>
                  <a:lnTo>
                    <a:pt x="3634" y="3512"/>
                  </a:lnTo>
                  <a:lnTo>
                    <a:pt x="3597" y="3507"/>
                  </a:lnTo>
                  <a:lnTo>
                    <a:pt x="3596" y="3506"/>
                  </a:lnTo>
                  <a:lnTo>
                    <a:pt x="3594" y="3517"/>
                  </a:lnTo>
                  <a:close/>
                  <a:moveTo>
                    <a:pt x="3717" y="3535"/>
                  </a:moveTo>
                  <a:lnTo>
                    <a:pt x="3739" y="3538"/>
                  </a:lnTo>
                  <a:lnTo>
                    <a:pt x="3741" y="3526"/>
                  </a:lnTo>
                  <a:lnTo>
                    <a:pt x="3719" y="3524"/>
                  </a:lnTo>
                  <a:lnTo>
                    <a:pt x="3717" y="3535"/>
                  </a:lnTo>
                  <a:close/>
                  <a:moveTo>
                    <a:pt x="3773" y="3542"/>
                  </a:moveTo>
                  <a:lnTo>
                    <a:pt x="3781" y="3543"/>
                  </a:lnTo>
                  <a:lnTo>
                    <a:pt x="3818" y="3548"/>
                  </a:lnTo>
                  <a:lnTo>
                    <a:pt x="3855" y="3553"/>
                  </a:lnTo>
                  <a:lnTo>
                    <a:pt x="3862" y="3554"/>
                  </a:lnTo>
                  <a:lnTo>
                    <a:pt x="3864" y="3543"/>
                  </a:lnTo>
                  <a:lnTo>
                    <a:pt x="3856" y="3542"/>
                  </a:lnTo>
                  <a:lnTo>
                    <a:pt x="3819" y="3537"/>
                  </a:lnTo>
                  <a:lnTo>
                    <a:pt x="3782" y="3532"/>
                  </a:lnTo>
                  <a:lnTo>
                    <a:pt x="3774" y="3531"/>
                  </a:lnTo>
                  <a:lnTo>
                    <a:pt x="3773" y="3542"/>
                  </a:lnTo>
                  <a:close/>
                  <a:moveTo>
                    <a:pt x="3896" y="3558"/>
                  </a:moveTo>
                  <a:lnTo>
                    <a:pt x="3918" y="3561"/>
                  </a:lnTo>
                  <a:lnTo>
                    <a:pt x="3919" y="3550"/>
                  </a:lnTo>
                  <a:lnTo>
                    <a:pt x="3897" y="3547"/>
                  </a:lnTo>
                  <a:lnTo>
                    <a:pt x="3896" y="3558"/>
                  </a:lnTo>
                  <a:close/>
                  <a:moveTo>
                    <a:pt x="3952" y="3565"/>
                  </a:moveTo>
                  <a:lnTo>
                    <a:pt x="3966" y="3567"/>
                  </a:lnTo>
                  <a:lnTo>
                    <a:pt x="4003" y="3572"/>
                  </a:lnTo>
                  <a:lnTo>
                    <a:pt x="4040" y="3576"/>
                  </a:lnTo>
                  <a:lnTo>
                    <a:pt x="4041" y="3576"/>
                  </a:lnTo>
                  <a:lnTo>
                    <a:pt x="4042" y="3565"/>
                  </a:lnTo>
                  <a:lnTo>
                    <a:pt x="4041" y="3565"/>
                  </a:lnTo>
                  <a:lnTo>
                    <a:pt x="4004" y="3560"/>
                  </a:lnTo>
                  <a:lnTo>
                    <a:pt x="3967" y="3555"/>
                  </a:lnTo>
                  <a:lnTo>
                    <a:pt x="3953" y="3554"/>
                  </a:lnTo>
                  <a:lnTo>
                    <a:pt x="3952" y="3565"/>
                  </a:lnTo>
                  <a:close/>
                  <a:moveTo>
                    <a:pt x="4075" y="3580"/>
                  </a:moveTo>
                  <a:lnTo>
                    <a:pt x="4077" y="3580"/>
                  </a:lnTo>
                  <a:lnTo>
                    <a:pt x="4097" y="3582"/>
                  </a:lnTo>
                  <a:lnTo>
                    <a:pt x="4098" y="3571"/>
                  </a:lnTo>
                  <a:lnTo>
                    <a:pt x="4078" y="3569"/>
                  </a:lnTo>
                  <a:lnTo>
                    <a:pt x="4076" y="3569"/>
                  </a:lnTo>
                  <a:lnTo>
                    <a:pt x="4075" y="3580"/>
                  </a:lnTo>
                  <a:close/>
                  <a:moveTo>
                    <a:pt x="4130" y="3586"/>
                  </a:moveTo>
                  <a:lnTo>
                    <a:pt x="4151" y="3588"/>
                  </a:lnTo>
                  <a:lnTo>
                    <a:pt x="4188" y="3593"/>
                  </a:lnTo>
                  <a:lnTo>
                    <a:pt x="4221" y="3596"/>
                  </a:lnTo>
                  <a:lnTo>
                    <a:pt x="4221" y="3585"/>
                  </a:lnTo>
                  <a:lnTo>
                    <a:pt x="4189" y="3581"/>
                  </a:lnTo>
                  <a:lnTo>
                    <a:pt x="4152" y="3577"/>
                  </a:lnTo>
                  <a:lnTo>
                    <a:pt x="4132" y="3575"/>
                  </a:lnTo>
                  <a:lnTo>
                    <a:pt x="4130" y="3586"/>
                  </a:lnTo>
                  <a:close/>
                  <a:moveTo>
                    <a:pt x="4254" y="3600"/>
                  </a:moveTo>
                  <a:lnTo>
                    <a:pt x="4262" y="3600"/>
                  </a:lnTo>
                  <a:lnTo>
                    <a:pt x="4276" y="3603"/>
                  </a:lnTo>
                  <a:lnTo>
                    <a:pt x="4278" y="3591"/>
                  </a:lnTo>
                  <a:lnTo>
                    <a:pt x="4264" y="3590"/>
                  </a:lnTo>
                  <a:lnTo>
                    <a:pt x="4255" y="3588"/>
                  </a:lnTo>
                  <a:lnTo>
                    <a:pt x="4254" y="3600"/>
                  </a:lnTo>
                  <a:close/>
                  <a:moveTo>
                    <a:pt x="4310" y="3606"/>
                  </a:moveTo>
                  <a:lnTo>
                    <a:pt x="4336" y="3609"/>
                  </a:lnTo>
                  <a:lnTo>
                    <a:pt x="4373" y="3612"/>
                  </a:lnTo>
                  <a:lnTo>
                    <a:pt x="4399" y="3615"/>
                  </a:lnTo>
                  <a:lnTo>
                    <a:pt x="4401" y="3604"/>
                  </a:lnTo>
                  <a:lnTo>
                    <a:pt x="4374" y="3601"/>
                  </a:lnTo>
                  <a:lnTo>
                    <a:pt x="4337" y="3598"/>
                  </a:lnTo>
                  <a:lnTo>
                    <a:pt x="4311" y="3595"/>
                  </a:lnTo>
                  <a:lnTo>
                    <a:pt x="4310" y="3606"/>
                  </a:lnTo>
                  <a:close/>
                  <a:moveTo>
                    <a:pt x="4433" y="3619"/>
                  </a:moveTo>
                  <a:lnTo>
                    <a:pt x="4447" y="3620"/>
                  </a:lnTo>
                  <a:lnTo>
                    <a:pt x="4456" y="3621"/>
                  </a:lnTo>
                  <a:lnTo>
                    <a:pt x="4456" y="3610"/>
                  </a:lnTo>
                  <a:lnTo>
                    <a:pt x="4448" y="3609"/>
                  </a:lnTo>
                  <a:lnTo>
                    <a:pt x="4435" y="3607"/>
                  </a:lnTo>
                  <a:lnTo>
                    <a:pt x="4433" y="3619"/>
                  </a:lnTo>
                  <a:close/>
                  <a:moveTo>
                    <a:pt x="4490" y="3624"/>
                  </a:moveTo>
                  <a:lnTo>
                    <a:pt x="4521" y="3627"/>
                  </a:lnTo>
                  <a:lnTo>
                    <a:pt x="4559" y="3631"/>
                  </a:lnTo>
                  <a:lnTo>
                    <a:pt x="4579" y="3633"/>
                  </a:lnTo>
                  <a:lnTo>
                    <a:pt x="4580" y="3622"/>
                  </a:lnTo>
                  <a:lnTo>
                    <a:pt x="4559" y="3619"/>
                  </a:lnTo>
                  <a:lnTo>
                    <a:pt x="4523" y="3616"/>
                  </a:lnTo>
                  <a:lnTo>
                    <a:pt x="4490" y="3613"/>
                  </a:lnTo>
                  <a:lnTo>
                    <a:pt x="4490" y="3624"/>
                  </a:lnTo>
                  <a:close/>
                  <a:moveTo>
                    <a:pt x="0" y="2"/>
                  </a:moveTo>
                  <a:lnTo>
                    <a:pt x="14" y="91"/>
                  </a:lnTo>
                  <a:lnTo>
                    <a:pt x="25" y="89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1498" y="1662"/>
              <a:ext cx="4842" cy="3827"/>
            </a:xfrm>
            <a:custGeom>
              <a:avLst/>
              <a:gdLst>
                <a:gd name="T0" fmla="*/ 37 w 4842"/>
                <a:gd name="T1" fmla="*/ 359 h 3827"/>
                <a:gd name="T2" fmla="*/ 37 w 4842"/>
                <a:gd name="T3" fmla="*/ 359 h 3827"/>
                <a:gd name="T4" fmla="*/ 80 w 4842"/>
                <a:gd name="T5" fmla="*/ 717 h 3827"/>
                <a:gd name="T6" fmla="*/ 113 w 4842"/>
                <a:gd name="T7" fmla="*/ 947 h 3827"/>
                <a:gd name="T8" fmla="*/ 134 w 4842"/>
                <a:gd name="T9" fmla="*/ 1074 h 3827"/>
                <a:gd name="T10" fmla="*/ 134 w 4842"/>
                <a:gd name="T11" fmla="*/ 1074 h 3827"/>
                <a:gd name="T12" fmla="*/ 201 w 4842"/>
                <a:gd name="T13" fmla="*/ 1429 h 3827"/>
                <a:gd name="T14" fmla="*/ 263 w 4842"/>
                <a:gd name="T15" fmla="*/ 1691 h 3827"/>
                <a:gd name="T16" fmla="*/ 287 w 4842"/>
                <a:gd name="T17" fmla="*/ 1779 h 3827"/>
                <a:gd name="T18" fmla="*/ 287 w 4842"/>
                <a:gd name="T19" fmla="*/ 1779 h 3827"/>
                <a:gd name="T20" fmla="*/ 351 w 4842"/>
                <a:gd name="T21" fmla="*/ 1948 h 3827"/>
                <a:gd name="T22" fmla="*/ 423 w 4842"/>
                <a:gd name="T23" fmla="*/ 2149 h 3827"/>
                <a:gd name="T24" fmla="*/ 531 w 4842"/>
                <a:gd name="T25" fmla="*/ 2384 h 3827"/>
                <a:gd name="T26" fmla="*/ 601 w 4842"/>
                <a:gd name="T27" fmla="*/ 2532 h 3827"/>
                <a:gd name="T28" fmla="*/ 553 w 4842"/>
                <a:gd name="T29" fmla="*/ 2449 h 3827"/>
                <a:gd name="T30" fmla="*/ 656 w 4842"/>
                <a:gd name="T31" fmla="*/ 2597 h 3827"/>
                <a:gd name="T32" fmla="*/ 838 w 4842"/>
                <a:gd name="T33" fmla="*/ 2826 h 3827"/>
                <a:gd name="T34" fmla="*/ 902 w 4842"/>
                <a:gd name="T35" fmla="*/ 2906 h 3827"/>
                <a:gd name="T36" fmla="*/ 885 w 4842"/>
                <a:gd name="T37" fmla="*/ 2874 h 3827"/>
                <a:gd name="T38" fmla="*/ 1101 w 4842"/>
                <a:gd name="T39" fmla="*/ 3071 h 3827"/>
                <a:gd name="T40" fmla="*/ 1011 w 4842"/>
                <a:gd name="T41" fmla="*/ 3003 h 3827"/>
                <a:gd name="T42" fmla="*/ 1259 w 4842"/>
                <a:gd name="T43" fmla="*/ 3159 h 3827"/>
                <a:gd name="T44" fmla="*/ 1312 w 4842"/>
                <a:gd name="T45" fmla="*/ 3203 h 3827"/>
                <a:gd name="T46" fmla="*/ 1396 w 4842"/>
                <a:gd name="T47" fmla="*/ 3234 h 3827"/>
                <a:gd name="T48" fmla="*/ 1503 w 4842"/>
                <a:gd name="T49" fmla="*/ 3297 h 3827"/>
                <a:gd name="T50" fmla="*/ 1479 w 4842"/>
                <a:gd name="T51" fmla="*/ 3273 h 3827"/>
                <a:gd name="T52" fmla="*/ 1746 w 4842"/>
                <a:gd name="T53" fmla="*/ 3392 h 3827"/>
                <a:gd name="T54" fmla="*/ 1641 w 4842"/>
                <a:gd name="T55" fmla="*/ 3353 h 3827"/>
                <a:gd name="T56" fmla="*/ 1922 w 4842"/>
                <a:gd name="T57" fmla="*/ 3436 h 3827"/>
                <a:gd name="T58" fmla="*/ 1983 w 4842"/>
                <a:gd name="T59" fmla="*/ 3466 h 3827"/>
                <a:gd name="T60" fmla="*/ 2069 w 4842"/>
                <a:gd name="T61" fmla="*/ 3477 h 3827"/>
                <a:gd name="T62" fmla="*/ 2179 w 4842"/>
                <a:gd name="T63" fmla="*/ 3516 h 3827"/>
                <a:gd name="T64" fmla="*/ 2219 w 4842"/>
                <a:gd name="T65" fmla="*/ 3514 h 3827"/>
                <a:gd name="T66" fmla="*/ 2404 w 4842"/>
                <a:gd name="T67" fmla="*/ 3566 h 3827"/>
                <a:gd name="T68" fmla="*/ 2369 w 4842"/>
                <a:gd name="T69" fmla="*/ 3547 h 3827"/>
                <a:gd name="T70" fmla="*/ 2592 w 4842"/>
                <a:gd name="T71" fmla="*/ 3601 h 3827"/>
                <a:gd name="T72" fmla="*/ 2513 w 4842"/>
                <a:gd name="T73" fmla="*/ 3575 h 3827"/>
                <a:gd name="T74" fmla="*/ 2799 w 4842"/>
                <a:gd name="T75" fmla="*/ 3635 h 3827"/>
                <a:gd name="T76" fmla="*/ 2688 w 4842"/>
                <a:gd name="T77" fmla="*/ 3617 h 3827"/>
                <a:gd name="T78" fmla="*/ 2980 w 4842"/>
                <a:gd name="T79" fmla="*/ 3650 h 3827"/>
                <a:gd name="T80" fmla="*/ 3045 w 4842"/>
                <a:gd name="T81" fmla="*/ 3671 h 3827"/>
                <a:gd name="T82" fmla="*/ 3156 w 4842"/>
                <a:gd name="T83" fmla="*/ 3673 h 3827"/>
                <a:gd name="T84" fmla="*/ 3229 w 4842"/>
                <a:gd name="T85" fmla="*/ 3694 h 3827"/>
                <a:gd name="T86" fmla="*/ 3268 w 4842"/>
                <a:gd name="T87" fmla="*/ 3687 h 3827"/>
                <a:gd name="T88" fmla="*/ 3454 w 4842"/>
                <a:gd name="T89" fmla="*/ 3719 h 3827"/>
                <a:gd name="T90" fmla="*/ 3418 w 4842"/>
                <a:gd name="T91" fmla="*/ 3704 h 3827"/>
                <a:gd name="T92" fmla="*/ 3680 w 4842"/>
                <a:gd name="T93" fmla="*/ 3742 h 3827"/>
                <a:gd name="T94" fmla="*/ 3584 w 4842"/>
                <a:gd name="T95" fmla="*/ 3721 h 3827"/>
                <a:gd name="T96" fmla="*/ 3874 w 4842"/>
                <a:gd name="T97" fmla="*/ 3759 h 3827"/>
                <a:gd name="T98" fmla="*/ 3762 w 4842"/>
                <a:gd name="T99" fmla="*/ 3749 h 3827"/>
                <a:gd name="T100" fmla="*/ 4017 w 4842"/>
                <a:gd name="T101" fmla="*/ 3760 h 3827"/>
                <a:gd name="T102" fmla="*/ 4167 w 4842"/>
                <a:gd name="T103" fmla="*/ 3783 h 3827"/>
                <a:gd name="T104" fmla="*/ 4130 w 4842"/>
                <a:gd name="T105" fmla="*/ 3768 h 3827"/>
                <a:gd name="T106" fmla="*/ 4391 w 4842"/>
                <a:gd name="T107" fmla="*/ 3799 h 3827"/>
                <a:gd name="T108" fmla="*/ 4302 w 4842"/>
                <a:gd name="T109" fmla="*/ 3781 h 3827"/>
                <a:gd name="T110" fmla="*/ 4593 w 4842"/>
                <a:gd name="T111" fmla="*/ 3812 h 3827"/>
                <a:gd name="T112" fmla="*/ 4481 w 4842"/>
                <a:gd name="T113" fmla="*/ 3805 h 3827"/>
                <a:gd name="T114" fmla="*/ 4774 w 4842"/>
                <a:gd name="T115" fmla="*/ 3812 h 3827"/>
                <a:gd name="T116" fmla="*/ 4840 w 4842"/>
                <a:gd name="T117" fmla="*/ 3827 h 3827"/>
                <a:gd name="T118" fmla="*/ 11 w 4842"/>
                <a:gd name="T119" fmla="*/ 113 h 3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42" h="3827">
                  <a:moveTo>
                    <a:pt x="19" y="180"/>
                  </a:moveTo>
                  <a:lnTo>
                    <a:pt x="30" y="292"/>
                  </a:lnTo>
                  <a:lnTo>
                    <a:pt x="41" y="291"/>
                  </a:lnTo>
                  <a:lnTo>
                    <a:pt x="30" y="179"/>
                  </a:lnTo>
                  <a:lnTo>
                    <a:pt x="19" y="180"/>
                  </a:lnTo>
                  <a:close/>
                  <a:moveTo>
                    <a:pt x="37" y="359"/>
                  </a:moveTo>
                  <a:lnTo>
                    <a:pt x="38" y="373"/>
                  </a:lnTo>
                  <a:lnTo>
                    <a:pt x="50" y="471"/>
                  </a:lnTo>
                  <a:lnTo>
                    <a:pt x="61" y="470"/>
                  </a:lnTo>
                  <a:lnTo>
                    <a:pt x="49" y="371"/>
                  </a:lnTo>
                  <a:lnTo>
                    <a:pt x="48" y="358"/>
                  </a:lnTo>
                  <a:lnTo>
                    <a:pt x="37" y="359"/>
                  </a:lnTo>
                  <a:close/>
                  <a:moveTo>
                    <a:pt x="58" y="538"/>
                  </a:moveTo>
                  <a:lnTo>
                    <a:pt x="71" y="650"/>
                  </a:lnTo>
                  <a:lnTo>
                    <a:pt x="83" y="649"/>
                  </a:lnTo>
                  <a:lnTo>
                    <a:pt x="69" y="537"/>
                  </a:lnTo>
                  <a:lnTo>
                    <a:pt x="58" y="538"/>
                  </a:lnTo>
                  <a:close/>
                  <a:moveTo>
                    <a:pt x="80" y="717"/>
                  </a:moveTo>
                  <a:lnTo>
                    <a:pt x="96" y="829"/>
                  </a:lnTo>
                  <a:lnTo>
                    <a:pt x="107" y="827"/>
                  </a:lnTo>
                  <a:lnTo>
                    <a:pt x="92" y="716"/>
                  </a:lnTo>
                  <a:lnTo>
                    <a:pt x="80" y="717"/>
                  </a:lnTo>
                  <a:close/>
                  <a:moveTo>
                    <a:pt x="106" y="896"/>
                  </a:moveTo>
                  <a:lnTo>
                    <a:pt x="113" y="947"/>
                  </a:lnTo>
                  <a:lnTo>
                    <a:pt x="123" y="1007"/>
                  </a:lnTo>
                  <a:lnTo>
                    <a:pt x="134" y="1005"/>
                  </a:lnTo>
                  <a:lnTo>
                    <a:pt x="124" y="945"/>
                  </a:lnTo>
                  <a:lnTo>
                    <a:pt x="117" y="895"/>
                  </a:lnTo>
                  <a:lnTo>
                    <a:pt x="106" y="896"/>
                  </a:lnTo>
                  <a:close/>
                  <a:moveTo>
                    <a:pt x="134" y="1074"/>
                  </a:moveTo>
                  <a:lnTo>
                    <a:pt x="150" y="1172"/>
                  </a:lnTo>
                  <a:lnTo>
                    <a:pt x="153" y="1186"/>
                  </a:lnTo>
                  <a:lnTo>
                    <a:pt x="164" y="1184"/>
                  </a:lnTo>
                  <a:lnTo>
                    <a:pt x="161" y="1171"/>
                  </a:lnTo>
                  <a:lnTo>
                    <a:pt x="145" y="1072"/>
                  </a:lnTo>
                  <a:lnTo>
                    <a:pt x="134" y="1074"/>
                  </a:lnTo>
                  <a:close/>
                  <a:moveTo>
                    <a:pt x="166" y="1252"/>
                  </a:moveTo>
                  <a:lnTo>
                    <a:pt x="187" y="1362"/>
                  </a:lnTo>
                  <a:lnTo>
                    <a:pt x="198" y="1360"/>
                  </a:lnTo>
                  <a:lnTo>
                    <a:pt x="177" y="1250"/>
                  </a:lnTo>
                  <a:lnTo>
                    <a:pt x="166" y="1252"/>
                  </a:lnTo>
                  <a:close/>
                  <a:moveTo>
                    <a:pt x="201" y="1429"/>
                  </a:moveTo>
                  <a:lnTo>
                    <a:pt x="226" y="1539"/>
                  </a:lnTo>
                  <a:lnTo>
                    <a:pt x="236" y="1536"/>
                  </a:lnTo>
                  <a:lnTo>
                    <a:pt x="212" y="1427"/>
                  </a:lnTo>
                  <a:lnTo>
                    <a:pt x="201" y="1429"/>
                  </a:lnTo>
                  <a:close/>
                  <a:moveTo>
                    <a:pt x="242" y="1605"/>
                  </a:moveTo>
                  <a:lnTo>
                    <a:pt x="263" y="1691"/>
                  </a:lnTo>
                  <a:lnTo>
                    <a:pt x="269" y="1714"/>
                  </a:lnTo>
                  <a:lnTo>
                    <a:pt x="280" y="1711"/>
                  </a:lnTo>
                  <a:lnTo>
                    <a:pt x="274" y="1689"/>
                  </a:lnTo>
                  <a:lnTo>
                    <a:pt x="252" y="1602"/>
                  </a:lnTo>
                  <a:lnTo>
                    <a:pt x="242" y="1605"/>
                  </a:lnTo>
                  <a:close/>
                  <a:moveTo>
                    <a:pt x="287" y="1779"/>
                  </a:moveTo>
                  <a:lnTo>
                    <a:pt x="301" y="1826"/>
                  </a:lnTo>
                  <a:lnTo>
                    <a:pt x="320" y="1887"/>
                  </a:lnTo>
                  <a:lnTo>
                    <a:pt x="330" y="1884"/>
                  </a:lnTo>
                  <a:lnTo>
                    <a:pt x="311" y="1823"/>
                  </a:lnTo>
                  <a:lnTo>
                    <a:pt x="298" y="1776"/>
                  </a:lnTo>
                  <a:lnTo>
                    <a:pt x="287" y="1779"/>
                  </a:lnTo>
                  <a:close/>
                  <a:moveTo>
                    <a:pt x="340" y="1952"/>
                  </a:moveTo>
                  <a:lnTo>
                    <a:pt x="375" y="2055"/>
                  </a:lnTo>
                  <a:lnTo>
                    <a:pt x="377" y="2058"/>
                  </a:lnTo>
                  <a:lnTo>
                    <a:pt x="387" y="2055"/>
                  </a:lnTo>
                  <a:lnTo>
                    <a:pt x="386" y="2051"/>
                  </a:lnTo>
                  <a:lnTo>
                    <a:pt x="351" y="1948"/>
                  </a:lnTo>
                  <a:lnTo>
                    <a:pt x="340" y="1952"/>
                  </a:lnTo>
                  <a:close/>
                  <a:moveTo>
                    <a:pt x="401" y="2122"/>
                  </a:moveTo>
                  <a:lnTo>
                    <a:pt x="413" y="2153"/>
                  </a:lnTo>
                  <a:lnTo>
                    <a:pt x="444" y="2226"/>
                  </a:lnTo>
                  <a:lnTo>
                    <a:pt x="454" y="2222"/>
                  </a:lnTo>
                  <a:lnTo>
                    <a:pt x="423" y="2149"/>
                  </a:lnTo>
                  <a:lnTo>
                    <a:pt x="411" y="2118"/>
                  </a:lnTo>
                  <a:lnTo>
                    <a:pt x="401" y="2122"/>
                  </a:lnTo>
                  <a:close/>
                  <a:moveTo>
                    <a:pt x="472" y="2288"/>
                  </a:moveTo>
                  <a:lnTo>
                    <a:pt x="488" y="2325"/>
                  </a:lnTo>
                  <a:lnTo>
                    <a:pt x="521" y="2389"/>
                  </a:lnTo>
                  <a:lnTo>
                    <a:pt x="531" y="2384"/>
                  </a:lnTo>
                  <a:lnTo>
                    <a:pt x="499" y="2320"/>
                  </a:lnTo>
                  <a:lnTo>
                    <a:pt x="482" y="2284"/>
                  </a:lnTo>
                  <a:lnTo>
                    <a:pt x="472" y="2288"/>
                  </a:lnTo>
                  <a:close/>
                  <a:moveTo>
                    <a:pt x="553" y="2449"/>
                  </a:moveTo>
                  <a:lnTo>
                    <a:pt x="563" y="2468"/>
                  </a:lnTo>
                  <a:lnTo>
                    <a:pt x="601" y="2532"/>
                  </a:lnTo>
                  <a:lnTo>
                    <a:pt x="611" y="2546"/>
                  </a:lnTo>
                  <a:lnTo>
                    <a:pt x="620" y="2541"/>
                  </a:lnTo>
                  <a:lnTo>
                    <a:pt x="611" y="2526"/>
                  </a:lnTo>
                  <a:lnTo>
                    <a:pt x="573" y="2463"/>
                  </a:lnTo>
                  <a:lnTo>
                    <a:pt x="563" y="2444"/>
                  </a:lnTo>
                  <a:lnTo>
                    <a:pt x="553" y="2449"/>
                  </a:lnTo>
                  <a:close/>
                  <a:moveTo>
                    <a:pt x="647" y="2604"/>
                  </a:moveTo>
                  <a:lnTo>
                    <a:pt x="676" y="2646"/>
                  </a:lnTo>
                  <a:lnTo>
                    <a:pt x="713" y="2695"/>
                  </a:lnTo>
                  <a:lnTo>
                    <a:pt x="722" y="2689"/>
                  </a:lnTo>
                  <a:lnTo>
                    <a:pt x="685" y="2639"/>
                  </a:lnTo>
                  <a:lnTo>
                    <a:pt x="656" y="2597"/>
                  </a:lnTo>
                  <a:lnTo>
                    <a:pt x="647" y="2604"/>
                  </a:lnTo>
                  <a:close/>
                  <a:moveTo>
                    <a:pt x="755" y="2749"/>
                  </a:moveTo>
                  <a:lnTo>
                    <a:pt x="789" y="2789"/>
                  </a:lnTo>
                  <a:lnTo>
                    <a:pt x="827" y="2830"/>
                  </a:lnTo>
                  <a:lnTo>
                    <a:pt x="830" y="2834"/>
                  </a:lnTo>
                  <a:lnTo>
                    <a:pt x="838" y="2826"/>
                  </a:lnTo>
                  <a:lnTo>
                    <a:pt x="834" y="2823"/>
                  </a:lnTo>
                  <a:lnTo>
                    <a:pt x="797" y="2781"/>
                  </a:lnTo>
                  <a:lnTo>
                    <a:pt x="764" y="2742"/>
                  </a:lnTo>
                  <a:lnTo>
                    <a:pt x="755" y="2749"/>
                  </a:lnTo>
                  <a:close/>
                  <a:moveTo>
                    <a:pt x="877" y="2882"/>
                  </a:moveTo>
                  <a:lnTo>
                    <a:pt x="902" y="2906"/>
                  </a:lnTo>
                  <a:lnTo>
                    <a:pt x="939" y="2942"/>
                  </a:lnTo>
                  <a:lnTo>
                    <a:pt x="960" y="2959"/>
                  </a:lnTo>
                  <a:lnTo>
                    <a:pt x="967" y="2951"/>
                  </a:lnTo>
                  <a:lnTo>
                    <a:pt x="947" y="2933"/>
                  </a:lnTo>
                  <a:lnTo>
                    <a:pt x="910" y="2899"/>
                  </a:lnTo>
                  <a:lnTo>
                    <a:pt x="885" y="2874"/>
                  </a:lnTo>
                  <a:lnTo>
                    <a:pt x="877" y="2882"/>
                  </a:lnTo>
                  <a:close/>
                  <a:moveTo>
                    <a:pt x="1011" y="3003"/>
                  </a:moveTo>
                  <a:lnTo>
                    <a:pt x="1015" y="3006"/>
                  </a:lnTo>
                  <a:lnTo>
                    <a:pt x="1052" y="3035"/>
                  </a:lnTo>
                  <a:lnTo>
                    <a:pt x="1090" y="3063"/>
                  </a:lnTo>
                  <a:lnTo>
                    <a:pt x="1101" y="3071"/>
                  </a:lnTo>
                  <a:lnTo>
                    <a:pt x="1108" y="3062"/>
                  </a:lnTo>
                  <a:lnTo>
                    <a:pt x="1096" y="3054"/>
                  </a:lnTo>
                  <a:lnTo>
                    <a:pt x="1059" y="3026"/>
                  </a:lnTo>
                  <a:lnTo>
                    <a:pt x="1022" y="2997"/>
                  </a:lnTo>
                  <a:lnTo>
                    <a:pt x="1019" y="2994"/>
                  </a:lnTo>
                  <a:lnTo>
                    <a:pt x="1011" y="3003"/>
                  </a:lnTo>
                  <a:close/>
                  <a:moveTo>
                    <a:pt x="1158" y="3109"/>
                  </a:moveTo>
                  <a:lnTo>
                    <a:pt x="1165" y="3115"/>
                  </a:lnTo>
                  <a:lnTo>
                    <a:pt x="1203" y="3139"/>
                  </a:lnTo>
                  <a:lnTo>
                    <a:pt x="1240" y="3161"/>
                  </a:lnTo>
                  <a:lnTo>
                    <a:pt x="1253" y="3169"/>
                  </a:lnTo>
                  <a:lnTo>
                    <a:pt x="1259" y="3159"/>
                  </a:lnTo>
                  <a:lnTo>
                    <a:pt x="1246" y="3152"/>
                  </a:lnTo>
                  <a:lnTo>
                    <a:pt x="1208" y="3129"/>
                  </a:lnTo>
                  <a:lnTo>
                    <a:pt x="1171" y="3105"/>
                  </a:lnTo>
                  <a:lnTo>
                    <a:pt x="1164" y="3100"/>
                  </a:lnTo>
                  <a:lnTo>
                    <a:pt x="1158" y="3109"/>
                  </a:lnTo>
                  <a:close/>
                  <a:moveTo>
                    <a:pt x="1312" y="3203"/>
                  </a:moveTo>
                  <a:lnTo>
                    <a:pt x="1315" y="3204"/>
                  </a:lnTo>
                  <a:lnTo>
                    <a:pt x="1353" y="3225"/>
                  </a:lnTo>
                  <a:lnTo>
                    <a:pt x="1391" y="3244"/>
                  </a:lnTo>
                  <a:lnTo>
                    <a:pt x="1413" y="3254"/>
                  </a:lnTo>
                  <a:lnTo>
                    <a:pt x="1417" y="3244"/>
                  </a:lnTo>
                  <a:lnTo>
                    <a:pt x="1396" y="3234"/>
                  </a:lnTo>
                  <a:lnTo>
                    <a:pt x="1358" y="3215"/>
                  </a:lnTo>
                  <a:lnTo>
                    <a:pt x="1321" y="3194"/>
                  </a:lnTo>
                  <a:lnTo>
                    <a:pt x="1317" y="3193"/>
                  </a:lnTo>
                  <a:lnTo>
                    <a:pt x="1312" y="3203"/>
                  </a:lnTo>
                  <a:close/>
                  <a:moveTo>
                    <a:pt x="1474" y="3283"/>
                  </a:moveTo>
                  <a:lnTo>
                    <a:pt x="1503" y="3297"/>
                  </a:lnTo>
                  <a:lnTo>
                    <a:pt x="1541" y="3313"/>
                  </a:lnTo>
                  <a:lnTo>
                    <a:pt x="1577" y="3328"/>
                  </a:lnTo>
                  <a:lnTo>
                    <a:pt x="1581" y="3318"/>
                  </a:lnTo>
                  <a:lnTo>
                    <a:pt x="1545" y="3302"/>
                  </a:lnTo>
                  <a:lnTo>
                    <a:pt x="1508" y="3286"/>
                  </a:lnTo>
                  <a:lnTo>
                    <a:pt x="1479" y="3273"/>
                  </a:lnTo>
                  <a:lnTo>
                    <a:pt x="1474" y="3283"/>
                  </a:lnTo>
                  <a:close/>
                  <a:moveTo>
                    <a:pt x="1641" y="3353"/>
                  </a:moveTo>
                  <a:lnTo>
                    <a:pt x="1653" y="3358"/>
                  </a:lnTo>
                  <a:lnTo>
                    <a:pt x="1691" y="3372"/>
                  </a:lnTo>
                  <a:lnTo>
                    <a:pt x="1729" y="3385"/>
                  </a:lnTo>
                  <a:lnTo>
                    <a:pt x="1746" y="3392"/>
                  </a:lnTo>
                  <a:lnTo>
                    <a:pt x="1750" y="3381"/>
                  </a:lnTo>
                  <a:lnTo>
                    <a:pt x="1732" y="3375"/>
                  </a:lnTo>
                  <a:lnTo>
                    <a:pt x="1695" y="3361"/>
                  </a:lnTo>
                  <a:lnTo>
                    <a:pt x="1658" y="3347"/>
                  </a:lnTo>
                  <a:lnTo>
                    <a:pt x="1644" y="3342"/>
                  </a:lnTo>
                  <a:lnTo>
                    <a:pt x="1641" y="3353"/>
                  </a:lnTo>
                  <a:close/>
                  <a:moveTo>
                    <a:pt x="1810" y="3413"/>
                  </a:moveTo>
                  <a:lnTo>
                    <a:pt x="1841" y="3423"/>
                  </a:lnTo>
                  <a:lnTo>
                    <a:pt x="1879" y="3435"/>
                  </a:lnTo>
                  <a:lnTo>
                    <a:pt x="1916" y="3446"/>
                  </a:lnTo>
                  <a:lnTo>
                    <a:pt x="1918" y="3447"/>
                  </a:lnTo>
                  <a:lnTo>
                    <a:pt x="1922" y="3436"/>
                  </a:lnTo>
                  <a:lnTo>
                    <a:pt x="1919" y="3435"/>
                  </a:lnTo>
                  <a:lnTo>
                    <a:pt x="1882" y="3424"/>
                  </a:lnTo>
                  <a:lnTo>
                    <a:pt x="1845" y="3412"/>
                  </a:lnTo>
                  <a:lnTo>
                    <a:pt x="1814" y="3402"/>
                  </a:lnTo>
                  <a:lnTo>
                    <a:pt x="1810" y="3413"/>
                  </a:lnTo>
                  <a:close/>
                  <a:moveTo>
                    <a:pt x="1983" y="3466"/>
                  </a:moveTo>
                  <a:lnTo>
                    <a:pt x="1991" y="3468"/>
                  </a:lnTo>
                  <a:lnTo>
                    <a:pt x="2029" y="3478"/>
                  </a:lnTo>
                  <a:lnTo>
                    <a:pt x="2067" y="3488"/>
                  </a:lnTo>
                  <a:lnTo>
                    <a:pt x="2093" y="3494"/>
                  </a:lnTo>
                  <a:lnTo>
                    <a:pt x="2095" y="3483"/>
                  </a:lnTo>
                  <a:lnTo>
                    <a:pt x="2069" y="3477"/>
                  </a:lnTo>
                  <a:lnTo>
                    <a:pt x="2032" y="3467"/>
                  </a:lnTo>
                  <a:lnTo>
                    <a:pt x="1994" y="3456"/>
                  </a:lnTo>
                  <a:lnTo>
                    <a:pt x="1986" y="3454"/>
                  </a:lnTo>
                  <a:lnTo>
                    <a:pt x="1983" y="3466"/>
                  </a:lnTo>
                  <a:close/>
                  <a:moveTo>
                    <a:pt x="2158" y="3511"/>
                  </a:moveTo>
                  <a:lnTo>
                    <a:pt x="2179" y="3516"/>
                  </a:lnTo>
                  <a:lnTo>
                    <a:pt x="2217" y="3525"/>
                  </a:lnTo>
                  <a:lnTo>
                    <a:pt x="2254" y="3533"/>
                  </a:lnTo>
                  <a:lnTo>
                    <a:pt x="2268" y="3536"/>
                  </a:lnTo>
                  <a:lnTo>
                    <a:pt x="2270" y="3525"/>
                  </a:lnTo>
                  <a:lnTo>
                    <a:pt x="2257" y="3523"/>
                  </a:lnTo>
                  <a:lnTo>
                    <a:pt x="2219" y="3514"/>
                  </a:lnTo>
                  <a:lnTo>
                    <a:pt x="2181" y="3505"/>
                  </a:lnTo>
                  <a:lnTo>
                    <a:pt x="2161" y="3500"/>
                  </a:lnTo>
                  <a:lnTo>
                    <a:pt x="2158" y="3511"/>
                  </a:lnTo>
                  <a:close/>
                  <a:moveTo>
                    <a:pt x="2334" y="3551"/>
                  </a:moveTo>
                  <a:lnTo>
                    <a:pt x="2366" y="3558"/>
                  </a:lnTo>
                  <a:lnTo>
                    <a:pt x="2404" y="3566"/>
                  </a:lnTo>
                  <a:lnTo>
                    <a:pt x="2442" y="3573"/>
                  </a:lnTo>
                  <a:lnTo>
                    <a:pt x="2445" y="3573"/>
                  </a:lnTo>
                  <a:lnTo>
                    <a:pt x="2447" y="3562"/>
                  </a:lnTo>
                  <a:lnTo>
                    <a:pt x="2444" y="3561"/>
                  </a:lnTo>
                  <a:lnTo>
                    <a:pt x="2407" y="3554"/>
                  </a:lnTo>
                  <a:lnTo>
                    <a:pt x="2369" y="3547"/>
                  </a:lnTo>
                  <a:lnTo>
                    <a:pt x="2336" y="3540"/>
                  </a:lnTo>
                  <a:lnTo>
                    <a:pt x="2334" y="3551"/>
                  </a:lnTo>
                  <a:close/>
                  <a:moveTo>
                    <a:pt x="2511" y="3586"/>
                  </a:moveTo>
                  <a:lnTo>
                    <a:pt x="2516" y="3587"/>
                  </a:lnTo>
                  <a:lnTo>
                    <a:pt x="2554" y="3594"/>
                  </a:lnTo>
                  <a:lnTo>
                    <a:pt x="2592" y="3601"/>
                  </a:lnTo>
                  <a:lnTo>
                    <a:pt x="2621" y="3606"/>
                  </a:lnTo>
                  <a:lnTo>
                    <a:pt x="2623" y="3595"/>
                  </a:lnTo>
                  <a:lnTo>
                    <a:pt x="2594" y="3590"/>
                  </a:lnTo>
                  <a:lnTo>
                    <a:pt x="2556" y="3583"/>
                  </a:lnTo>
                  <a:lnTo>
                    <a:pt x="2519" y="3576"/>
                  </a:lnTo>
                  <a:lnTo>
                    <a:pt x="2513" y="3575"/>
                  </a:lnTo>
                  <a:lnTo>
                    <a:pt x="2511" y="3586"/>
                  </a:lnTo>
                  <a:close/>
                  <a:moveTo>
                    <a:pt x="2688" y="3617"/>
                  </a:moveTo>
                  <a:lnTo>
                    <a:pt x="2704" y="3620"/>
                  </a:lnTo>
                  <a:lnTo>
                    <a:pt x="2742" y="3626"/>
                  </a:lnTo>
                  <a:lnTo>
                    <a:pt x="2779" y="3632"/>
                  </a:lnTo>
                  <a:lnTo>
                    <a:pt x="2799" y="3635"/>
                  </a:lnTo>
                  <a:lnTo>
                    <a:pt x="2802" y="3624"/>
                  </a:lnTo>
                  <a:lnTo>
                    <a:pt x="2781" y="3621"/>
                  </a:lnTo>
                  <a:lnTo>
                    <a:pt x="2743" y="3615"/>
                  </a:lnTo>
                  <a:lnTo>
                    <a:pt x="2706" y="3609"/>
                  </a:lnTo>
                  <a:lnTo>
                    <a:pt x="2690" y="3606"/>
                  </a:lnTo>
                  <a:lnTo>
                    <a:pt x="2688" y="3617"/>
                  </a:lnTo>
                  <a:close/>
                  <a:moveTo>
                    <a:pt x="2866" y="3645"/>
                  </a:moveTo>
                  <a:lnTo>
                    <a:pt x="2892" y="3649"/>
                  </a:lnTo>
                  <a:lnTo>
                    <a:pt x="2929" y="3654"/>
                  </a:lnTo>
                  <a:lnTo>
                    <a:pt x="2967" y="3660"/>
                  </a:lnTo>
                  <a:lnTo>
                    <a:pt x="2978" y="3661"/>
                  </a:lnTo>
                  <a:lnTo>
                    <a:pt x="2980" y="3650"/>
                  </a:lnTo>
                  <a:lnTo>
                    <a:pt x="2968" y="3649"/>
                  </a:lnTo>
                  <a:lnTo>
                    <a:pt x="2931" y="3643"/>
                  </a:lnTo>
                  <a:lnTo>
                    <a:pt x="2893" y="3637"/>
                  </a:lnTo>
                  <a:lnTo>
                    <a:pt x="2868" y="3634"/>
                  </a:lnTo>
                  <a:lnTo>
                    <a:pt x="2866" y="3645"/>
                  </a:lnTo>
                  <a:close/>
                  <a:moveTo>
                    <a:pt x="3045" y="3671"/>
                  </a:moveTo>
                  <a:lnTo>
                    <a:pt x="3079" y="3675"/>
                  </a:lnTo>
                  <a:lnTo>
                    <a:pt x="3117" y="3680"/>
                  </a:lnTo>
                  <a:lnTo>
                    <a:pt x="3154" y="3685"/>
                  </a:lnTo>
                  <a:lnTo>
                    <a:pt x="3157" y="3685"/>
                  </a:lnTo>
                  <a:lnTo>
                    <a:pt x="3159" y="3673"/>
                  </a:lnTo>
                  <a:lnTo>
                    <a:pt x="3156" y="3673"/>
                  </a:lnTo>
                  <a:lnTo>
                    <a:pt x="3118" y="3668"/>
                  </a:lnTo>
                  <a:lnTo>
                    <a:pt x="3080" y="3664"/>
                  </a:lnTo>
                  <a:lnTo>
                    <a:pt x="3047" y="3659"/>
                  </a:lnTo>
                  <a:lnTo>
                    <a:pt x="3045" y="3671"/>
                  </a:lnTo>
                  <a:close/>
                  <a:moveTo>
                    <a:pt x="3224" y="3693"/>
                  </a:moveTo>
                  <a:lnTo>
                    <a:pt x="3229" y="3694"/>
                  </a:lnTo>
                  <a:lnTo>
                    <a:pt x="3267" y="3698"/>
                  </a:lnTo>
                  <a:lnTo>
                    <a:pt x="3304" y="3702"/>
                  </a:lnTo>
                  <a:lnTo>
                    <a:pt x="3336" y="3706"/>
                  </a:lnTo>
                  <a:lnTo>
                    <a:pt x="3337" y="3695"/>
                  </a:lnTo>
                  <a:lnTo>
                    <a:pt x="3306" y="3691"/>
                  </a:lnTo>
                  <a:lnTo>
                    <a:pt x="3268" y="3687"/>
                  </a:lnTo>
                  <a:lnTo>
                    <a:pt x="3230" y="3683"/>
                  </a:lnTo>
                  <a:lnTo>
                    <a:pt x="3225" y="3682"/>
                  </a:lnTo>
                  <a:lnTo>
                    <a:pt x="3224" y="3693"/>
                  </a:lnTo>
                  <a:close/>
                  <a:moveTo>
                    <a:pt x="3403" y="3714"/>
                  </a:moveTo>
                  <a:lnTo>
                    <a:pt x="3417" y="3715"/>
                  </a:lnTo>
                  <a:lnTo>
                    <a:pt x="3454" y="3719"/>
                  </a:lnTo>
                  <a:lnTo>
                    <a:pt x="3492" y="3723"/>
                  </a:lnTo>
                  <a:lnTo>
                    <a:pt x="3515" y="3726"/>
                  </a:lnTo>
                  <a:lnTo>
                    <a:pt x="3516" y="3714"/>
                  </a:lnTo>
                  <a:lnTo>
                    <a:pt x="3493" y="3711"/>
                  </a:lnTo>
                  <a:lnTo>
                    <a:pt x="3456" y="3708"/>
                  </a:lnTo>
                  <a:lnTo>
                    <a:pt x="3418" y="3704"/>
                  </a:lnTo>
                  <a:lnTo>
                    <a:pt x="3404" y="3702"/>
                  </a:lnTo>
                  <a:lnTo>
                    <a:pt x="3403" y="3714"/>
                  </a:lnTo>
                  <a:close/>
                  <a:moveTo>
                    <a:pt x="3582" y="3732"/>
                  </a:moveTo>
                  <a:lnTo>
                    <a:pt x="3604" y="3734"/>
                  </a:lnTo>
                  <a:lnTo>
                    <a:pt x="3641" y="3738"/>
                  </a:lnTo>
                  <a:lnTo>
                    <a:pt x="3680" y="3742"/>
                  </a:lnTo>
                  <a:lnTo>
                    <a:pt x="3694" y="3743"/>
                  </a:lnTo>
                  <a:lnTo>
                    <a:pt x="3696" y="3732"/>
                  </a:lnTo>
                  <a:lnTo>
                    <a:pt x="3680" y="3730"/>
                  </a:lnTo>
                  <a:lnTo>
                    <a:pt x="3643" y="3727"/>
                  </a:lnTo>
                  <a:lnTo>
                    <a:pt x="3606" y="3723"/>
                  </a:lnTo>
                  <a:lnTo>
                    <a:pt x="3584" y="3721"/>
                  </a:lnTo>
                  <a:lnTo>
                    <a:pt x="3582" y="3732"/>
                  </a:lnTo>
                  <a:close/>
                  <a:moveTo>
                    <a:pt x="3762" y="3749"/>
                  </a:moveTo>
                  <a:lnTo>
                    <a:pt x="3791" y="3752"/>
                  </a:lnTo>
                  <a:lnTo>
                    <a:pt x="3829" y="3755"/>
                  </a:lnTo>
                  <a:lnTo>
                    <a:pt x="3867" y="3759"/>
                  </a:lnTo>
                  <a:lnTo>
                    <a:pt x="3874" y="3759"/>
                  </a:lnTo>
                  <a:lnTo>
                    <a:pt x="3875" y="3748"/>
                  </a:lnTo>
                  <a:lnTo>
                    <a:pt x="3867" y="3747"/>
                  </a:lnTo>
                  <a:lnTo>
                    <a:pt x="3830" y="3744"/>
                  </a:lnTo>
                  <a:lnTo>
                    <a:pt x="3793" y="3741"/>
                  </a:lnTo>
                  <a:lnTo>
                    <a:pt x="3763" y="3738"/>
                  </a:lnTo>
                  <a:lnTo>
                    <a:pt x="3762" y="3749"/>
                  </a:lnTo>
                  <a:close/>
                  <a:moveTo>
                    <a:pt x="3941" y="3765"/>
                  </a:moveTo>
                  <a:lnTo>
                    <a:pt x="3979" y="3768"/>
                  </a:lnTo>
                  <a:lnTo>
                    <a:pt x="4017" y="3771"/>
                  </a:lnTo>
                  <a:lnTo>
                    <a:pt x="4054" y="3774"/>
                  </a:lnTo>
                  <a:lnTo>
                    <a:pt x="4055" y="3763"/>
                  </a:lnTo>
                  <a:lnTo>
                    <a:pt x="4017" y="3760"/>
                  </a:lnTo>
                  <a:lnTo>
                    <a:pt x="3980" y="3757"/>
                  </a:lnTo>
                  <a:lnTo>
                    <a:pt x="3943" y="3754"/>
                  </a:lnTo>
                  <a:lnTo>
                    <a:pt x="3941" y="3765"/>
                  </a:lnTo>
                  <a:close/>
                  <a:moveTo>
                    <a:pt x="4121" y="3779"/>
                  </a:moveTo>
                  <a:lnTo>
                    <a:pt x="4129" y="3780"/>
                  </a:lnTo>
                  <a:lnTo>
                    <a:pt x="4167" y="3783"/>
                  </a:lnTo>
                  <a:lnTo>
                    <a:pt x="4204" y="3785"/>
                  </a:lnTo>
                  <a:lnTo>
                    <a:pt x="4234" y="3787"/>
                  </a:lnTo>
                  <a:lnTo>
                    <a:pt x="4234" y="3776"/>
                  </a:lnTo>
                  <a:lnTo>
                    <a:pt x="4205" y="3774"/>
                  </a:lnTo>
                  <a:lnTo>
                    <a:pt x="4167" y="3771"/>
                  </a:lnTo>
                  <a:lnTo>
                    <a:pt x="4130" y="3768"/>
                  </a:lnTo>
                  <a:lnTo>
                    <a:pt x="4122" y="3768"/>
                  </a:lnTo>
                  <a:lnTo>
                    <a:pt x="4121" y="3779"/>
                  </a:lnTo>
                  <a:close/>
                  <a:moveTo>
                    <a:pt x="4301" y="3792"/>
                  </a:moveTo>
                  <a:lnTo>
                    <a:pt x="4317" y="3794"/>
                  </a:lnTo>
                  <a:lnTo>
                    <a:pt x="4354" y="3797"/>
                  </a:lnTo>
                  <a:lnTo>
                    <a:pt x="4391" y="3799"/>
                  </a:lnTo>
                  <a:lnTo>
                    <a:pt x="4413" y="3800"/>
                  </a:lnTo>
                  <a:lnTo>
                    <a:pt x="4414" y="3789"/>
                  </a:lnTo>
                  <a:lnTo>
                    <a:pt x="4393" y="3787"/>
                  </a:lnTo>
                  <a:lnTo>
                    <a:pt x="4355" y="3785"/>
                  </a:lnTo>
                  <a:lnTo>
                    <a:pt x="4317" y="3783"/>
                  </a:lnTo>
                  <a:lnTo>
                    <a:pt x="4302" y="3781"/>
                  </a:lnTo>
                  <a:lnTo>
                    <a:pt x="4301" y="3792"/>
                  </a:lnTo>
                  <a:close/>
                  <a:moveTo>
                    <a:pt x="4481" y="3805"/>
                  </a:moveTo>
                  <a:lnTo>
                    <a:pt x="4504" y="3807"/>
                  </a:lnTo>
                  <a:lnTo>
                    <a:pt x="4541" y="3809"/>
                  </a:lnTo>
                  <a:lnTo>
                    <a:pt x="4579" y="3811"/>
                  </a:lnTo>
                  <a:lnTo>
                    <a:pt x="4593" y="3812"/>
                  </a:lnTo>
                  <a:lnTo>
                    <a:pt x="4594" y="3801"/>
                  </a:lnTo>
                  <a:lnTo>
                    <a:pt x="4580" y="3800"/>
                  </a:lnTo>
                  <a:lnTo>
                    <a:pt x="4542" y="3797"/>
                  </a:lnTo>
                  <a:lnTo>
                    <a:pt x="4505" y="3795"/>
                  </a:lnTo>
                  <a:lnTo>
                    <a:pt x="4481" y="3794"/>
                  </a:lnTo>
                  <a:lnTo>
                    <a:pt x="4481" y="3805"/>
                  </a:lnTo>
                  <a:close/>
                  <a:moveTo>
                    <a:pt x="4661" y="3816"/>
                  </a:moveTo>
                  <a:lnTo>
                    <a:pt x="4691" y="3818"/>
                  </a:lnTo>
                  <a:lnTo>
                    <a:pt x="4729" y="3821"/>
                  </a:lnTo>
                  <a:lnTo>
                    <a:pt x="4767" y="3823"/>
                  </a:lnTo>
                  <a:lnTo>
                    <a:pt x="4773" y="3823"/>
                  </a:lnTo>
                  <a:lnTo>
                    <a:pt x="4774" y="3812"/>
                  </a:lnTo>
                  <a:lnTo>
                    <a:pt x="4767" y="3811"/>
                  </a:lnTo>
                  <a:lnTo>
                    <a:pt x="4730" y="3809"/>
                  </a:lnTo>
                  <a:lnTo>
                    <a:pt x="4692" y="3807"/>
                  </a:lnTo>
                  <a:lnTo>
                    <a:pt x="4662" y="3805"/>
                  </a:lnTo>
                  <a:lnTo>
                    <a:pt x="4661" y="3816"/>
                  </a:lnTo>
                  <a:close/>
                  <a:moveTo>
                    <a:pt x="4840" y="3827"/>
                  </a:moveTo>
                  <a:lnTo>
                    <a:pt x="4841" y="3827"/>
                  </a:lnTo>
                  <a:lnTo>
                    <a:pt x="4842" y="3816"/>
                  </a:lnTo>
                  <a:lnTo>
                    <a:pt x="4841" y="3816"/>
                  </a:lnTo>
                  <a:lnTo>
                    <a:pt x="4840" y="3827"/>
                  </a:lnTo>
                  <a:close/>
                  <a:moveTo>
                    <a:pt x="0" y="0"/>
                  </a:moveTo>
                  <a:lnTo>
                    <a:pt x="11" y="113"/>
                  </a:lnTo>
                  <a:lnTo>
                    <a:pt x="23" y="11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1126" y="1662"/>
              <a:ext cx="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126" y="5781"/>
              <a:ext cx="65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1126" y="4393"/>
              <a:ext cx="1863" cy="11"/>
            </a:xfrm>
            <a:custGeom>
              <a:avLst/>
              <a:gdLst>
                <a:gd name="T0" fmla="*/ 147 w 1863"/>
                <a:gd name="T1" fmla="*/ 11 h 11"/>
                <a:gd name="T2" fmla="*/ 124 w 1863"/>
                <a:gd name="T3" fmla="*/ 0 h 11"/>
                <a:gd name="T4" fmla="*/ 181 w 1863"/>
                <a:gd name="T5" fmla="*/ 11 h 11"/>
                <a:gd name="T6" fmla="*/ 271 w 1863"/>
                <a:gd name="T7" fmla="*/ 0 h 11"/>
                <a:gd name="T8" fmla="*/ 181 w 1863"/>
                <a:gd name="T9" fmla="*/ 11 h 11"/>
                <a:gd name="T10" fmla="*/ 327 w 1863"/>
                <a:gd name="T11" fmla="*/ 11 h 11"/>
                <a:gd name="T12" fmla="*/ 305 w 1863"/>
                <a:gd name="T13" fmla="*/ 0 h 11"/>
                <a:gd name="T14" fmla="*/ 361 w 1863"/>
                <a:gd name="T15" fmla="*/ 11 h 11"/>
                <a:gd name="T16" fmla="*/ 451 w 1863"/>
                <a:gd name="T17" fmla="*/ 0 h 11"/>
                <a:gd name="T18" fmla="*/ 361 w 1863"/>
                <a:gd name="T19" fmla="*/ 11 h 11"/>
                <a:gd name="T20" fmla="*/ 507 w 1863"/>
                <a:gd name="T21" fmla="*/ 11 h 11"/>
                <a:gd name="T22" fmla="*/ 485 w 1863"/>
                <a:gd name="T23" fmla="*/ 0 h 11"/>
                <a:gd name="T24" fmla="*/ 541 w 1863"/>
                <a:gd name="T25" fmla="*/ 11 h 11"/>
                <a:gd name="T26" fmla="*/ 631 w 1863"/>
                <a:gd name="T27" fmla="*/ 0 h 11"/>
                <a:gd name="T28" fmla="*/ 541 w 1863"/>
                <a:gd name="T29" fmla="*/ 11 h 11"/>
                <a:gd name="T30" fmla="*/ 688 w 1863"/>
                <a:gd name="T31" fmla="*/ 11 h 11"/>
                <a:gd name="T32" fmla="*/ 665 w 1863"/>
                <a:gd name="T33" fmla="*/ 0 h 11"/>
                <a:gd name="T34" fmla="*/ 721 w 1863"/>
                <a:gd name="T35" fmla="*/ 11 h 11"/>
                <a:gd name="T36" fmla="*/ 812 w 1863"/>
                <a:gd name="T37" fmla="*/ 0 h 11"/>
                <a:gd name="T38" fmla="*/ 721 w 1863"/>
                <a:gd name="T39" fmla="*/ 11 h 11"/>
                <a:gd name="T40" fmla="*/ 868 w 1863"/>
                <a:gd name="T41" fmla="*/ 11 h 11"/>
                <a:gd name="T42" fmla="*/ 845 w 1863"/>
                <a:gd name="T43" fmla="*/ 0 h 11"/>
                <a:gd name="T44" fmla="*/ 902 w 1863"/>
                <a:gd name="T45" fmla="*/ 11 h 11"/>
                <a:gd name="T46" fmla="*/ 992 w 1863"/>
                <a:gd name="T47" fmla="*/ 0 h 11"/>
                <a:gd name="T48" fmla="*/ 902 w 1863"/>
                <a:gd name="T49" fmla="*/ 11 h 11"/>
                <a:gd name="T50" fmla="*/ 1048 w 1863"/>
                <a:gd name="T51" fmla="*/ 11 h 11"/>
                <a:gd name="T52" fmla="*/ 1026 w 1863"/>
                <a:gd name="T53" fmla="*/ 0 h 11"/>
                <a:gd name="T54" fmla="*/ 1082 w 1863"/>
                <a:gd name="T55" fmla="*/ 11 h 11"/>
                <a:gd name="T56" fmla="*/ 1172 w 1863"/>
                <a:gd name="T57" fmla="*/ 0 h 11"/>
                <a:gd name="T58" fmla="*/ 1082 w 1863"/>
                <a:gd name="T59" fmla="*/ 11 h 11"/>
                <a:gd name="T60" fmla="*/ 1228 w 1863"/>
                <a:gd name="T61" fmla="*/ 11 h 11"/>
                <a:gd name="T62" fmla="*/ 1206 w 1863"/>
                <a:gd name="T63" fmla="*/ 0 h 11"/>
                <a:gd name="T64" fmla="*/ 1262 w 1863"/>
                <a:gd name="T65" fmla="*/ 11 h 11"/>
                <a:gd name="T66" fmla="*/ 1352 w 1863"/>
                <a:gd name="T67" fmla="*/ 0 h 11"/>
                <a:gd name="T68" fmla="*/ 1262 w 1863"/>
                <a:gd name="T69" fmla="*/ 11 h 11"/>
                <a:gd name="T70" fmla="*/ 1409 w 1863"/>
                <a:gd name="T71" fmla="*/ 11 h 11"/>
                <a:gd name="T72" fmla="*/ 1386 w 1863"/>
                <a:gd name="T73" fmla="*/ 0 h 11"/>
                <a:gd name="T74" fmla="*/ 1442 w 1863"/>
                <a:gd name="T75" fmla="*/ 11 h 11"/>
                <a:gd name="T76" fmla="*/ 1532 w 1863"/>
                <a:gd name="T77" fmla="*/ 0 h 11"/>
                <a:gd name="T78" fmla="*/ 1442 w 1863"/>
                <a:gd name="T79" fmla="*/ 11 h 11"/>
                <a:gd name="T80" fmla="*/ 1589 w 1863"/>
                <a:gd name="T81" fmla="*/ 11 h 11"/>
                <a:gd name="T82" fmla="*/ 1566 w 1863"/>
                <a:gd name="T83" fmla="*/ 0 h 11"/>
                <a:gd name="T84" fmla="*/ 1623 w 1863"/>
                <a:gd name="T85" fmla="*/ 11 h 11"/>
                <a:gd name="T86" fmla="*/ 1713 w 1863"/>
                <a:gd name="T87" fmla="*/ 0 h 11"/>
                <a:gd name="T88" fmla="*/ 1623 w 1863"/>
                <a:gd name="T89" fmla="*/ 11 h 11"/>
                <a:gd name="T90" fmla="*/ 1769 w 1863"/>
                <a:gd name="T91" fmla="*/ 11 h 11"/>
                <a:gd name="T92" fmla="*/ 1746 w 1863"/>
                <a:gd name="T93" fmla="*/ 0 h 11"/>
                <a:gd name="T94" fmla="*/ 1803 w 1863"/>
                <a:gd name="T95" fmla="*/ 11 h 11"/>
                <a:gd name="T96" fmla="*/ 1863 w 1863"/>
                <a:gd name="T97" fmla="*/ 0 h 11"/>
                <a:gd name="T98" fmla="*/ 1803 w 1863"/>
                <a:gd name="T99" fmla="*/ 11 h 11"/>
                <a:gd name="T100" fmla="*/ 91 w 1863"/>
                <a:gd name="T101" fmla="*/ 11 h 11"/>
                <a:gd name="T102" fmla="*/ 0 w 1863"/>
                <a:gd name="T10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3" h="11">
                  <a:moveTo>
                    <a:pt x="124" y="11"/>
                  </a:moveTo>
                  <a:lnTo>
                    <a:pt x="147" y="11"/>
                  </a:lnTo>
                  <a:lnTo>
                    <a:pt x="147" y="0"/>
                  </a:lnTo>
                  <a:lnTo>
                    <a:pt x="124" y="0"/>
                  </a:lnTo>
                  <a:lnTo>
                    <a:pt x="124" y="11"/>
                  </a:lnTo>
                  <a:close/>
                  <a:moveTo>
                    <a:pt x="181" y="11"/>
                  </a:moveTo>
                  <a:lnTo>
                    <a:pt x="271" y="11"/>
                  </a:lnTo>
                  <a:lnTo>
                    <a:pt x="271" y="0"/>
                  </a:lnTo>
                  <a:lnTo>
                    <a:pt x="181" y="0"/>
                  </a:lnTo>
                  <a:lnTo>
                    <a:pt x="181" y="11"/>
                  </a:lnTo>
                  <a:close/>
                  <a:moveTo>
                    <a:pt x="305" y="11"/>
                  </a:moveTo>
                  <a:lnTo>
                    <a:pt x="327" y="11"/>
                  </a:lnTo>
                  <a:lnTo>
                    <a:pt x="327" y="0"/>
                  </a:lnTo>
                  <a:lnTo>
                    <a:pt x="305" y="0"/>
                  </a:lnTo>
                  <a:lnTo>
                    <a:pt x="305" y="11"/>
                  </a:lnTo>
                  <a:close/>
                  <a:moveTo>
                    <a:pt x="361" y="11"/>
                  </a:moveTo>
                  <a:lnTo>
                    <a:pt x="451" y="11"/>
                  </a:lnTo>
                  <a:lnTo>
                    <a:pt x="451" y="0"/>
                  </a:lnTo>
                  <a:lnTo>
                    <a:pt x="361" y="0"/>
                  </a:lnTo>
                  <a:lnTo>
                    <a:pt x="361" y="11"/>
                  </a:lnTo>
                  <a:close/>
                  <a:moveTo>
                    <a:pt x="485" y="11"/>
                  </a:moveTo>
                  <a:lnTo>
                    <a:pt x="507" y="11"/>
                  </a:lnTo>
                  <a:lnTo>
                    <a:pt x="507" y="0"/>
                  </a:lnTo>
                  <a:lnTo>
                    <a:pt x="485" y="0"/>
                  </a:lnTo>
                  <a:lnTo>
                    <a:pt x="485" y="11"/>
                  </a:lnTo>
                  <a:close/>
                  <a:moveTo>
                    <a:pt x="541" y="11"/>
                  </a:moveTo>
                  <a:lnTo>
                    <a:pt x="631" y="11"/>
                  </a:lnTo>
                  <a:lnTo>
                    <a:pt x="631" y="0"/>
                  </a:lnTo>
                  <a:lnTo>
                    <a:pt x="541" y="0"/>
                  </a:lnTo>
                  <a:lnTo>
                    <a:pt x="541" y="11"/>
                  </a:lnTo>
                  <a:close/>
                  <a:moveTo>
                    <a:pt x="665" y="11"/>
                  </a:moveTo>
                  <a:lnTo>
                    <a:pt x="688" y="11"/>
                  </a:lnTo>
                  <a:lnTo>
                    <a:pt x="688" y="0"/>
                  </a:lnTo>
                  <a:lnTo>
                    <a:pt x="665" y="0"/>
                  </a:lnTo>
                  <a:lnTo>
                    <a:pt x="665" y="11"/>
                  </a:lnTo>
                  <a:close/>
                  <a:moveTo>
                    <a:pt x="721" y="11"/>
                  </a:moveTo>
                  <a:lnTo>
                    <a:pt x="812" y="11"/>
                  </a:lnTo>
                  <a:lnTo>
                    <a:pt x="812" y="0"/>
                  </a:lnTo>
                  <a:lnTo>
                    <a:pt x="721" y="0"/>
                  </a:lnTo>
                  <a:lnTo>
                    <a:pt x="721" y="11"/>
                  </a:lnTo>
                  <a:close/>
                  <a:moveTo>
                    <a:pt x="845" y="11"/>
                  </a:moveTo>
                  <a:lnTo>
                    <a:pt x="868" y="11"/>
                  </a:lnTo>
                  <a:lnTo>
                    <a:pt x="868" y="0"/>
                  </a:lnTo>
                  <a:lnTo>
                    <a:pt x="845" y="0"/>
                  </a:lnTo>
                  <a:lnTo>
                    <a:pt x="845" y="11"/>
                  </a:lnTo>
                  <a:close/>
                  <a:moveTo>
                    <a:pt x="902" y="11"/>
                  </a:moveTo>
                  <a:lnTo>
                    <a:pt x="992" y="11"/>
                  </a:lnTo>
                  <a:lnTo>
                    <a:pt x="992" y="0"/>
                  </a:lnTo>
                  <a:lnTo>
                    <a:pt x="902" y="0"/>
                  </a:lnTo>
                  <a:lnTo>
                    <a:pt x="902" y="11"/>
                  </a:lnTo>
                  <a:close/>
                  <a:moveTo>
                    <a:pt x="1026" y="11"/>
                  </a:moveTo>
                  <a:lnTo>
                    <a:pt x="1048" y="11"/>
                  </a:lnTo>
                  <a:lnTo>
                    <a:pt x="1048" y="0"/>
                  </a:lnTo>
                  <a:lnTo>
                    <a:pt x="1026" y="0"/>
                  </a:lnTo>
                  <a:lnTo>
                    <a:pt x="1026" y="11"/>
                  </a:lnTo>
                  <a:close/>
                  <a:moveTo>
                    <a:pt x="1082" y="11"/>
                  </a:moveTo>
                  <a:lnTo>
                    <a:pt x="1172" y="11"/>
                  </a:lnTo>
                  <a:lnTo>
                    <a:pt x="1172" y="0"/>
                  </a:lnTo>
                  <a:lnTo>
                    <a:pt x="1082" y="0"/>
                  </a:lnTo>
                  <a:lnTo>
                    <a:pt x="1082" y="11"/>
                  </a:lnTo>
                  <a:close/>
                  <a:moveTo>
                    <a:pt x="1206" y="11"/>
                  </a:moveTo>
                  <a:lnTo>
                    <a:pt x="1228" y="11"/>
                  </a:lnTo>
                  <a:lnTo>
                    <a:pt x="1228" y="0"/>
                  </a:lnTo>
                  <a:lnTo>
                    <a:pt x="1206" y="0"/>
                  </a:lnTo>
                  <a:lnTo>
                    <a:pt x="1206" y="11"/>
                  </a:lnTo>
                  <a:close/>
                  <a:moveTo>
                    <a:pt x="1262" y="11"/>
                  </a:moveTo>
                  <a:lnTo>
                    <a:pt x="1352" y="11"/>
                  </a:lnTo>
                  <a:lnTo>
                    <a:pt x="1352" y="0"/>
                  </a:lnTo>
                  <a:lnTo>
                    <a:pt x="1262" y="0"/>
                  </a:lnTo>
                  <a:lnTo>
                    <a:pt x="1262" y="11"/>
                  </a:lnTo>
                  <a:close/>
                  <a:moveTo>
                    <a:pt x="1386" y="11"/>
                  </a:moveTo>
                  <a:lnTo>
                    <a:pt x="1409" y="11"/>
                  </a:lnTo>
                  <a:lnTo>
                    <a:pt x="1409" y="0"/>
                  </a:lnTo>
                  <a:lnTo>
                    <a:pt x="1386" y="0"/>
                  </a:lnTo>
                  <a:lnTo>
                    <a:pt x="1386" y="11"/>
                  </a:lnTo>
                  <a:close/>
                  <a:moveTo>
                    <a:pt x="1442" y="11"/>
                  </a:moveTo>
                  <a:lnTo>
                    <a:pt x="1532" y="11"/>
                  </a:lnTo>
                  <a:lnTo>
                    <a:pt x="1532" y="0"/>
                  </a:lnTo>
                  <a:lnTo>
                    <a:pt x="1442" y="0"/>
                  </a:lnTo>
                  <a:lnTo>
                    <a:pt x="1442" y="11"/>
                  </a:lnTo>
                  <a:close/>
                  <a:moveTo>
                    <a:pt x="1566" y="11"/>
                  </a:moveTo>
                  <a:lnTo>
                    <a:pt x="1589" y="11"/>
                  </a:lnTo>
                  <a:lnTo>
                    <a:pt x="1589" y="0"/>
                  </a:lnTo>
                  <a:lnTo>
                    <a:pt x="1566" y="0"/>
                  </a:lnTo>
                  <a:lnTo>
                    <a:pt x="1566" y="11"/>
                  </a:lnTo>
                  <a:close/>
                  <a:moveTo>
                    <a:pt x="1623" y="11"/>
                  </a:moveTo>
                  <a:lnTo>
                    <a:pt x="1713" y="11"/>
                  </a:lnTo>
                  <a:lnTo>
                    <a:pt x="1713" y="0"/>
                  </a:lnTo>
                  <a:lnTo>
                    <a:pt x="1623" y="0"/>
                  </a:lnTo>
                  <a:lnTo>
                    <a:pt x="1623" y="11"/>
                  </a:lnTo>
                  <a:close/>
                  <a:moveTo>
                    <a:pt x="1746" y="11"/>
                  </a:moveTo>
                  <a:lnTo>
                    <a:pt x="1769" y="11"/>
                  </a:lnTo>
                  <a:lnTo>
                    <a:pt x="1769" y="0"/>
                  </a:lnTo>
                  <a:lnTo>
                    <a:pt x="1746" y="0"/>
                  </a:lnTo>
                  <a:lnTo>
                    <a:pt x="1746" y="11"/>
                  </a:lnTo>
                  <a:close/>
                  <a:moveTo>
                    <a:pt x="1803" y="11"/>
                  </a:moveTo>
                  <a:lnTo>
                    <a:pt x="1863" y="11"/>
                  </a:lnTo>
                  <a:lnTo>
                    <a:pt x="1863" y="0"/>
                  </a:lnTo>
                  <a:lnTo>
                    <a:pt x="1803" y="0"/>
                  </a:lnTo>
                  <a:lnTo>
                    <a:pt x="1803" y="11"/>
                  </a:lnTo>
                  <a:close/>
                  <a:moveTo>
                    <a:pt x="0" y="11"/>
                  </a:moveTo>
                  <a:lnTo>
                    <a:pt x="91" y="11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FF"/>
            </a:solidFill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2983" y="4418"/>
              <a:ext cx="11" cy="1363"/>
            </a:xfrm>
            <a:custGeom>
              <a:avLst/>
              <a:gdLst>
                <a:gd name="T0" fmla="*/ 0 w 11"/>
                <a:gd name="T1" fmla="*/ 1307 h 1363"/>
                <a:gd name="T2" fmla="*/ 11 w 11"/>
                <a:gd name="T3" fmla="*/ 1273 h 1363"/>
                <a:gd name="T4" fmla="*/ 0 w 11"/>
                <a:gd name="T5" fmla="*/ 1273 h 1363"/>
                <a:gd name="T6" fmla="*/ 11 w 11"/>
                <a:gd name="T7" fmla="*/ 1217 h 1363"/>
                <a:gd name="T8" fmla="*/ 11 w 11"/>
                <a:gd name="T9" fmla="*/ 1228 h 1363"/>
                <a:gd name="T10" fmla="*/ 0 w 11"/>
                <a:gd name="T11" fmla="*/ 1172 h 1363"/>
                <a:gd name="T12" fmla="*/ 11 w 11"/>
                <a:gd name="T13" fmla="*/ 1138 h 1363"/>
                <a:gd name="T14" fmla="*/ 0 w 11"/>
                <a:gd name="T15" fmla="*/ 1138 h 1363"/>
                <a:gd name="T16" fmla="*/ 11 w 11"/>
                <a:gd name="T17" fmla="*/ 1082 h 1363"/>
                <a:gd name="T18" fmla="*/ 11 w 11"/>
                <a:gd name="T19" fmla="*/ 1093 h 1363"/>
                <a:gd name="T20" fmla="*/ 0 w 11"/>
                <a:gd name="T21" fmla="*/ 1036 h 1363"/>
                <a:gd name="T22" fmla="*/ 11 w 11"/>
                <a:gd name="T23" fmla="*/ 1003 h 1363"/>
                <a:gd name="T24" fmla="*/ 0 w 11"/>
                <a:gd name="T25" fmla="*/ 1003 h 1363"/>
                <a:gd name="T26" fmla="*/ 11 w 11"/>
                <a:gd name="T27" fmla="*/ 946 h 1363"/>
                <a:gd name="T28" fmla="*/ 11 w 11"/>
                <a:gd name="T29" fmla="*/ 958 h 1363"/>
                <a:gd name="T30" fmla="*/ 0 w 11"/>
                <a:gd name="T31" fmla="*/ 901 h 1363"/>
                <a:gd name="T32" fmla="*/ 11 w 11"/>
                <a:gd name="T33" fmla="*/ 867 h 1363"/>
                <a:gd name="T34" fmla="*/ 0 w 11"/>
                <a:gd name="T35" fmla="*/ 867 h 1363"/>
                <a:gd name="T36" fmla="*/ 11 w 11"/>
                <a:gd name="T37" fmla="*/ 811 h 1363"/>
                <a:gd name="T38" fmla="*/ 11 w 11"/>
                <a:gd name="T39" fmla="*/ 822 h 1363"/>
                <a:gd name="T40" fmla="*/ 0 w 11"/>
                <a:gd name="T41" fmla="*/ 766 h 1363"/>
                <a:gd name="T42" fmla="*/ 11 w 11"/>
                <a:gd name="T43" fmla="*/ 732 h 1363"/>
                <a:gd name="T44" fmla="*/ 0 w 11"/>
                <a:gd name="T45" fmla="*/ 732 h 1363"/>
                <a:gd name="T46" fmla="*/ 11 w 11"/>
                <a:gd name="T47" fmla="*/ 676 h 1363"/>
                <a:gd name="T48" fmla="*/ 11 w 11"/>
                <a:gd name="T49" fmla="*/ 687 h 1363"/>
                <a:gd name="T50" fmla="*/ 0 w 11"/>
                <a:gd name="T51" fmla="*/ 631 h 1363"/>
                <a:gd name="T52" fmla="*/ 11 w 11"/>
                <a:gd name="T53" fmla="*/ 597 h 1363"/>
                <a:gd name="T54" fmla="*/ 0 w 11"/>
                <a:gd name="T55" fmla="*/ 597 h 1363"/>
                <a:gd name="T56" fmla="*/ 11 w 11"/>
                <a:gd name="T57" fmla="*/ 541 h 1363"/>
                <a:gd name="T58" fmla="*/ 11 w 11"/>
                <a:gd name="T59" fmla="*/ 552 h 1363"/>
                <a:gd name="T60" fmla="*/ 0 w 11"/>
                <a:gd name="T61" fmla="*/ 495 h 1363"/>
                <a:gd name="T62" fmla="*/ 11 w 11"/>
                <a:gd name="T63" fmla="*/ 462 h 1363"/>
                <a:gd name="T64" fmla="*/ 0 w 11"/>
                <a:gd name="T65" fmla="*/ 462 h 1363"/>
                <a:gd name="T66" fmla="*/ 11 w 11"/>
                <a:gd name="T67" fmla="*/ 405 h 1363"/>
                <a:gd name="T68" fmla="*/ 11 w 11"/>
                <a:gd name="T69" fmla="*/ 417 h 1363"/>
                <a:gd name="T70" fmla="*/ 0 w 11"/>
                <a:gd name="T71" fmla="*/ 360 h 1363"/>
                <a:gd name="T72" fmla="*/ 11 w 11"/>
                <a:gd name="T73" fmla="*/ 326 h 1363"/>
                <a:gd name="T74" fmla="*/ 0 w 11"/>
                <a:gd name="T75" fmla="*/ 326 h 1363"/>
                <a:gd name="T76" fmla="*/ 11 w 11"/>
                <a:gd name="T77" fmla="*/ 270 h 1363"/>
                <a:gd name="T78" fmla="*/ 11 w 11"/>
                <a:gd name="T79" fmla="*/ 281 h 1363"/>
                <a:gd name="T80" fmla="*/ 0 w 11"/>
                <a:gd name="T81" fmla="*/ 225 h 1363"/>
                <a:gd name="T82" fmla="*/ 11 w 11"/>
                <a:gd name="T83" fmla="*/ 191 h 1363"/>
                <a:gd name="T84" fmla="*/ 0 w 11"/>
                <a:gd name="T85" fmla="*/ 191 h 1363"/>
                <a:gd name="T86" fmla="*/ 11 w 11"/>
                <a:gd name="T87" fmla="*/ 135 h 1363"/>
                <a:gd name="T88" fmla="*/ 11 w 11"/>
                <a:gd name="T89" fmla="*/ 146 h 1363"/>
                <a:gd name="T90" fmla="*/ 0 w 11"/>
                <a:gd name="T91" fmla="*/ 90 h 1363"/>
                <a:gd name="T92" fmla="*/ 11 w 11"/>
                <a:gd name="T93" fmla="*/ 56 h 1363"/>
                <a:gd name="T94" fmla="*/ 0 w 11"/>
                <a:gd name="T95" fmla="*/ 56 h 1363"/>
                <a:gd name="T96" fmla="*/ 11 w 11"/>
                <a:gd name="T97" fmla="*/ 0 h 1363"/>
                <a:gd name="T98" fmla="*/ 11 w 11"/>
                <a:gd name="T99" fmla="*/ 11 h 1363"/>
                <a:gd name="T100" fmla="*/ 0 w 11"/>
                <a:gd name="T101" fmla="*/ 135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1363">
                  <a:moveTo>
                    <a:pt x="11" y="1318"/>
                  </a:moveTo>
                  <a:lnTo>
                    <a:pt x="11" y="1307"/>
                  </a:lnTo>
                  <a:lnTo>
                    <a:pt x="0" y="1307"/>
                  </a:lnTo>
                  <a:lnTo>
                    <a:pt x="0" y="1318"/>
                  </a:lnTo>
                  <a:lnTo>
                    <a:pt x="11" y="1318"/>
                  </a:lnTo>
                  <a:close/>
                  <a:moveTo>
                    <a:pt x="11" y="1273"/>
                  </a:moveTo>
                  <a:lnTo>
                    <a:pt x="11" y="1262"/>
                  </a:lnTo>
                  <a:lnTo>
                    <a:pt x="0" y="1262"/>
                  </a:lnTo>
                  <a:lnTo>
                    <a:pt x="0" y="1273"/>
                  </a:lnTo>
                  <a:lnTo>
                    <a:pt x="11" y="1273"/>
                  </a:lnTo>
                  <a:close/>
                  <a:moveTo>
                    <a:pt x="11" y="1228"/>
                  </a:moveTo>
                  <a:lnTo>
                    <a:pt x="11" y="1217"/>
                  </a:lnTo>
                  <a:lnTo>
                    <a:pt x="0" y="1217"/>
                  </a:lnTo>
                  <a:lnTo>
                    <a:pt x="0" y="1228"/>
                  </a:lnTo>
                  <a:lnTo>
                    <a:pt x="11" y="1228"/>
                  </a:lnTo>
                  <a:close/>
                  <a:moveTo>
                    <a:pt x="11" y="1183"/>
                  </a:moveTo>
                  <a:lnTo>
                    <a:pt x="11" y="1172"/>
                  </a:lnTo>
                  <a:lnTo>
                    <a:pt x="0" y="1172"/>
                  </a:lnTo>
                  <a:lnTo>
                    <a:pt x="0" y="1183"/>
                  </a:lnTo>
                  <a:lnTo>
                    <a:pt x="11" y="1183"/>
                  </a:lnTo>
                  <a:close/>
                  <a:moveTo>
                    <a:pt x="11" y="1138"/>
                  </a:moveTo>
                  <a:lnTo>
                    <a:pt x="11" y="1127"/>
                  </a:lnTo>
                  <a:lnTo>
                    <a:pt x="0" y="1127"/>
                  </a:lnTo>
                  <a:lnTo>
                    <a:pt x="0" y="1138"/>
                  </a:lnTo>
                  <a:lnTo>
                    <a:pt x="11" y="1138"/>
                  </a:lnTo>
                  <a:close/>
                  <a:moveTo>
                    <a:pt x="11" y="1093"/>
                  </a:moveTo>
                  <a:lnTo>
                    <a:pt x="11" y="1082"/>
                  </a:lnTo>
                  <a:lnTo>
                    <a:pt x="0" y="1082"/>
                  </a:lnTo>
                  <a:lnTo>
                    <a:pt x="0" y="1093"/>
                  </a:lnTo>
                  <a:lnTo>
                    <a:pt x="11" y="1093"/>
                  </a:lnTo>
                  <a:close/>
                  <a:moveTo>
                    <a:pt x="11" y="1048"/>
                  </a:moveTo>
                  <a:lnTo>
                    <a:pt x="11" y="1036"/>
                  </a:lnTo>
                  <a:lnTo>
                    <a:pt x="0" y="1036"/>
                  </a:lnTo>
                  <a:lnTo>
                    <a:pt x="0" y="1048"/>
                  </a:lnTo>
                  <a:lnTo>
                    <a:pt x="11" y="1048"/>
                  </a:lnTo>
                  <a:close/>
                  <a:moveTo>
                    <a:pt x="11" y="1003"/>
                  </a:moveTo>
                  <a:lnTo>
                    <a:pt x="11" y="991"/>
                  </a:lnTo>
                  <a:lnTo>
                    <a:pt x="0" y="991"/>
                  </a:lnTo>
                  <a:lnTo>
                    <a:pt x="0" y="1003"/>
                  </a:lnTo>
                  <a:lnTo>
                    <a:pt x="11" y="1003"/>
                  </a:lnTo>
                  <a:close/>
                  <a:moveTo>
                    <a:pt x="11" y="958"/>
                  </a:moveTo>
                  <a:lnTo>
                    <a:pt x="11" y="946"/>
                  </a:lnTo>
                  <a:lnTo>
                    <a:pt x="0" y="946"/>
                  </a:lnTo>
                  <a:lnTo>
                    <a:pt x="0" y="958"/>
                  </a:lnTo>
                  <a:lnTo>
                    <a:pt x="11" y="958"/>
                  </a:lnTo>
                  <a:close/>
                  <a:moveTo>
                    <a:pt x="11" y="912"/>
                  </a:moveTo>
                  <a:lnTo>
                    <a:pt x="11" y="901"/>
                  </a:lnTo>
                  <a:lnTo>
                    <a:pt x="0" y="901"/>
                  </a:lnTo>
                  <a:lnTo>
                    <a:pt x="0" y="912"/>
                  </a:lnTo>
                  <a:lnTo>
                    <a:pt x="11" y="912"/>
                  </a:lnTo>
                  <a:close/>
                  <a:moveTo>
                    <a:pt x="11" y="867"/>
                  </a:moveTo>
                  <a:lnTo>
                    <a:pt x="11" y="856"/>
                  </a:lnTo>
                  <a:lnTo>
                    <a:pt x="0" y="856"/>
                  </a:lnTo>
                  <a:lnTo>
                    <a:pt x="0" y="867"/>
                  </a:lnTo>
                  <a:lnTo>
                    <a:pt x="11" y="867"/>
                  </a:lnTo>
                  <a:close/>
                  <a:moveTo>
                    <a:pt x="11" y="822"/>
                  </a:moveTo>
                  <a:lnTo>
                    <a:pt x="11" y="811"/>
                  </a:lnTo>
                  <a:lnTo>
                    <a:pt x="0" y="811"/>
                  </a:lnTo>
                  <a:lnTo>
                    <a:pt x="0" y="822"/>
                  </a:lnTo>
                  <a:lnTo>
                    <a:pt x="11" y="822"/>
                  </a:lnTo>
                  <a:close/>
                  <a:moveTo>
                    <a:pt x="11" y="777"/>
                  </a:moveTo>
                  <a:lnTo>
                    <a:pt x="11" y="766"/>
                  </a:lnTo>
                  <a:lnTo>
                    <a:pt x="0" y="766"/>
                  </a:lnTo>
                  <a:lnTo>
                    <a:pt x="0" y="777"/>
                  </a:lnTo>
                  <a:lnTo>
                    <a:pt x="11" y="777"/>
                  </a:lnTo>
                  <a:close/>
                  <a:moveTo>
                    <a:pt x="11" y="732"/>
                  </a:moveTo>
                  <a:lnTo>
                    <a:pt x="11" y="721"/>
                  </a:lnTo>
                  <a:lnTo>
                    <a:pt x="0" y="721"/>
                  </a:lnTo>
                  <a:lnTo>
                    <a:pt x="0" y="732"/>
                  </a:lnTo>
                  <a:lnTo>
                    <a:pt x="11" y="732"/>
                  </a:lnTo>
                  <a:close/>
                  <a:moveTo>
                    <a:pt x="11" y="687"/>
                  </a:moveTo>
                  <a:lnTo>
                    <a:pt x="11" y="676"/>
                  </a:lnTo>
                  <a:lnTo>
                    <a:pt x="0" y="676"/>
                  </a:lnTo>
                  <a:lnTo>
                    <a:pt x="0" y="687"/>
                  </a:lnTo>
                  <a:lnTo>
                    <a:pt x="11" y="687"/>
                  </a:lnTo>
                  <a:close/>
                  <a:moveTo>
                    <a:pt x="11" y="642"/>
                  </a:moveTo>
                  <a:lnTo>
                    <a:pt x="11" y="631"/>
                  </a:lnTo>
                  <a:lnTo>
                    <a:pt x="0" y="631"/>
                  </a:lnTo>
                  <a:lnTo>
                    <a:pt x="0" y="642"/>
                  </a:lnTo>
                  <a:lnTo>
                    <a:pt x="11" y="642"/>
                  </a:lnTo>
                  <a:close/>
                  <a:moveTo>
                    <a:pt x="11" y="597"/>
                  </a:moveTo>
                  <a:lnTo>
                    <a:pt x="11" y="586"/>
                  </a:lnTo>
                  <a:lnTo>
                    <a:pt x="0" y="586"/>
                  </a:lnTo>
                  <a:lnTo>
                    <a:pt x="0" y="597"/>
                  </a:lnTo>
                  <a:lnTo>
                    <a:pt x="11" y="597"/>
                  </a:lnTo>
                  <a:close/>
                  <a:moveTo>
                    <a:pt x="11" y="552"/>
                  </a:moveTo>
                  <a:lnTo>
                    <a:pt x="11" y="541"/>
                  </a:lnTo>
                  <a:lnTo>
                    <a:pt x="0" y="541"/>
                  </a:lnTo>
                  <a:lnTo>
                    <a:pt x="0" y="552"/>
                  </a:lnTo>
                  <a:lnTo>
                    <a:pt x="11" y="552"/>
                  </a:lnTo>
                  <a:close/>
                  <a:moveTo>
                    <a:pt x="11" y="507"/>
                  </a:moveTo>
                  <a:lnTo>
                    <a:pt x="11" y="495"/>
                  </a:lnTo>
                  <a:lnTo>
                    <a:pt x="0" y="495"/>
                  </a:lnTo>
                  <a:lnTo>
                    <a:pt x="0" y="507"/>
                  </a:lnTo>
                  <a:lnTo>
                    <a:pt x="11" y="507"/>
                  </a:lnTo>
                  <a:close/>
                  <a:moveTo>
                    <a:pt x="11" y="462"/>
                  </a:moveTo>
                  <a:lnTo>
                    <a:pt x="11" y="450"/>
                  </a:lnTo>
                  <a:lnTo>
                    <a:pt x="0" y="450"/>
                  </a:lnTo>
                  <a:lnTo>
                    <a:pt x="0" y="462"/>
                  </a:lnTo>
                  <a:lnTo>
                    <a:pt x="11" y="462"/>
                  </a:lnTo>
                  <a:close/>
                  <a:moveTo>
                    <a:pt x="11" y="417"/>
                  </a:moveTo>
                  <a:lnTo>
                    <a:pt x="11" y="405"/>
                  </a:lnTo>
                  <a:lnTo>
                    <a:pt x="0" y="405"/>
                  </a:lnTo>
                  <a:lnTo>
                    <a:pt x="0" y="417"/>
                  </a:lnTo>
                  <a:lnTo>
                    <a:pt x="11" y="417"/>
                  </a:lnTo>
                  <a:close/>
                  <a:moveTo>
                    <a:pt x="11" y="372"/>
                  </a:moveTo>
                  <a:lnTo>
                    <a:pt x="11" y="360"/>
                  </a:lnTo>
                  <a:lnTo>
                    <a:pt x="0" y="360"/>
                  </a:lnTo>
                  <a:lnTo>
                    <a:pt x="0" y="372"/>
                  </a:lnTo>
                  <a:lnTo>
                    <a:pt x="11" y="372"/>
                  </a:lnTo>
                  <a:close/>
                  <a:moveTo>
                    <a:pt x="11" y="326"/>
                  </a:moveTo>
                  <a:lnTo>
                    <a:pt x="11" y="315"/>
                  </a:lnTo>
                  <a:lnTo>
                    <a:pt x="0" y="315"/>
                  </a:lnTo>
                  <a:lnTo>
                    <a:pt x="0" y="326"/>
                  </a:lnTo>
                  <a:lnTo>
                    <a:pt x="11" y="326"/>
                  </a:lnTo>
                  <a:close/>
                  <a:moveTo>
                    <a:pt x="11" y="281"/>
                  </a:moveTo>
                  <a:lnTo>
                    <a:pt x="11" y="270"/>
                  </a:lnTo>
                  <a:lnTo>
                    <a:pt x="0" y="270"/>
                  </a:lnTo>
                  <a:lnTo>
                    <a:pt x="0" y="281"/>
                  </a:lnTo>
                  <a:lnTo>
                    <a:pt x="11" y="281"/>
                  </a:lnTo>
                  <a:close/>
                  <a:moveTo>
                    <a:pt x="11" y="236"/>
                  </a:moveTo>
                  <a:lnTo>
                    <a:pt x="11" y="225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11" y="236"/>
                  </a:lnTo>
                  <a:close/>
                  <a:moveTo>
                    <a:pt x="11" y="191"/>
                  </a:moveTo>
                  <a:lnTo>
                    <a:pt x="11" y="180"/>
                  </a:lnTo>
                  <a:lnTo>
                    <a:pt x="0" y="180"/>
                  </a:lnTo>
                  <a:lnTo>
                    <a:pt x="0" y="191"/>
                  </a:lnTo>
                  <a:lnTo>
                    <a:pt x="11" y="191"/>
                  </a:lnTo>
                  <a:close/>
                  <a:moveTo>
                    <a:pt x="11" y="146"/>
                  </a:moveTo>
                  <a:lnTo>
                    <a:pt x="11" y="135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11" y="146"/>
                  </a:lnTo>
                  <a:close/>
                  <a:moveTo>
                    <a:pt x="11" y="101"/>
                  </a:moveTo>
                  <a:lnTo>
                    <a:pt x="11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11" y="101"/>
                  </a:lnTo>
                  <a:close/>
                  <a:moveTo>
                    <a:pt x="11" y="56"/>
                  </a:moveTo>
                  <a:lnTo>
                    <a:pt x="11" y="45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1" y="56"/>
                  </a:lnTo>
                  <a:close/>
                  <a:moveTo>
                    <a:pt x="11" y="11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11"/>
                  </a:lnTo>
                  <a:close/>
                  <a:moveTo>
                    <a:pt x="11" y="1363"/>
                  </a:moveTo>
                  <a:lnTo>
                    <a:pt x="11" y="1352"/>
                  </a:lnTo>
                  <a:lnTo>
                    <a:pt x="0" y="1352"/>
                  </a:lnTo>
                  <a:lnTo>
                    <a:pt x="0" y="1363"/>
                  </a:lnTo>
                  <a:lnTo>
                    <a:pt x="11" y="13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9392" name="Line 25"/>
            <p:cNvSpPr>
              <a:spLocks noChangeShapeType="1"/>
            </p:cNvSpPr>
            <p:nvPr/>
          </p:nvSpPr>
          <p:spPr bwMode="auto">
            <a:xfrm flipV="1">
              <a:off x="1126" y="632"/>
              <a:ext cx="0" cy="5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9394" name="Line 24"/>
            <p:cNvSpPr>
              <a:spLocks noChangeShapeType="1"/>
            </p:cNvSpPr>
            <p:nvPr/>
          </p:nvSpPr>
          <p:spPr bwMode="auto">
            <a:xfrm flipV="1">
              <a:off x="6340" y="5200"/>
              <a:ext cx="0" cy="5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9395" name="Freeform 23"/>
            <p:cNvSpPr>
              <a:spLocks noEditPoints="1"/>
            </p:cNvSpPr>
            <p:nvPr/>
          </p:nvSpPr>
          <p:spPr bwMode="auto">
            <a:xfrm>
              <a:off x="1126" y="5195"/>
              <a:ext cx="5193" cy="11"/>
            </a:xfrm>
            <a:custGeom>
              <a:avLst/>
              <a:gdLst>
                <a:gd name="T0" fmla="*/ 91 w 5193"/>
                <a:gd name="T1" fmla="*/ 11 h 11"/>
                <a:gd name="T2" fmla="*/ 181 w 5193"/>
                <a:gd name="T3" fmla="*/ 11 h 11"/>
                <a:gd name="T4" fmla="*/ 271 w 5193"/>
                <a:gd name="T5" fmla="*/ 11 h 11"/>
                <a:gd name="T6" fmla="*/ 361 w 5193"/>
                <a:gd name="T7" fmla="*/ 11 h 11"/>
                <a:gd name="T8" fmla="*/ 451 w 5193"/>
                <a:gd name="T9" fmla="*/ 11 h 11"/>
                <a:gd name="T10" fmla="*/ 541 w 5193"/>
                <a:gd name="T11" fmla="*/ 11 h 11"/>
                <a:gd name="T12" fmla="*/ 631 w 5193"/>
                <a:gd name="T13" fmla="*/ 11 h 11"/>
                <a:gd name="T14" fmla="*/ 721 w 5193"/>
                <a:gd name="T15" fmla="*/ 11 h 11"/>
                <a:gd name="T16" fmla="*/ 812 w 5193"/>
                <a:gd name="T17" fmla="*/ 11 h 11"/>
                <a:gd name="T18" fmla="*/ 902 w 5193"/>
                <a:gd name="T19" fmla="*/ 11 h 11"/>
                <a:gd name="T20" fmla="*/ 992 w 5193"/>
                <a:gd name="T21" fmla="*/ 11 h 11"/>
                <a:gd name="T22" fmla="*/ 1082 w 5193"/>
                <a:gd name="T23" fmla="*/ 11 h 11"/>
                <a:gd name="T24" fmla="*/ 1172 w 5193"/>
                <a:gd name="T25" fmla="*/ 11 h 11"/>
                <a:gd name="T26" fmla="*/ 1262 w 5193"/>
                <a:gd name="T27" fmla="*/ 11 h 11"/>
                <a:gd name="T28" fmla="*/ 1352 w 5193"/>
                <a:gd name="T29" fmla="*/ 11 h 11"/>
                <a:gd name="T30" fmla="*/ 1442 w 5193"/>
                <a:gd name="T31" fmla="*/ 11 h 11"/>
                <a:gd name="T32" fmla="*/ 1532 w 5193"/>
                <a:gd name="T33" fmla="*/ 11 h 11"/>
                <a:gd name="T34" fmla="*/ 1623 w 5193"/>
                <a:gd name="T35" fmla="*/ 11 h 11"/>
                <a:gd name="T36" fmla="*/ 1713 w 5193"/>
                <a:gd name="T37" fmla="*/ 11 h 11"/>
                <a:gd name="T38" fmla="*/ 1803 w 5193"/>
                <a:gd name="T39" fmla="*/ 11 h 11"/>
                <a:gd name="T40" fmla="*/ 1893 w 5193"/>
                <a:gd name="T41" fmla="*/ 11 h 11"/>
                <a:gd name="T42" fmla="*/ 1983 w 5193"/>
                <a:gd name="T43" fmla="*/ 11 h 11"/>
                <a:gd name="T44" fmla="*/ 2073 w 5193"/>
                <a:gd name="T45" fmla="*/ 11 h 11"/>
                <a:gd name="T46" fmla="*/ 2163 w 5193"/>
                <a:gd name="T47" fmla="*/ 11 h 11"/>
                <a:gd name="T48" fmla="*/ 2253 w 5193"/>
                <a:gd name="T49" fmla="*/ 11 h 11"/>
                <a:gd name="T50" fmla="*/ 2344 w 5193"/>
                <a:gd name="T51" fmla="*/ 11 h 11"/>
                <a:gd name="T52" fmla="*/ 2434 w 5193"/>
                <a:gd name="T53" fmla="*/ 11 h 11"/>
                <a:gd name="T54" fmla="*/ 2524 w 5193"/>
                <a:gd name="T55" fmla="*/ 11 h 11"/>
                <a:gd name="T56" fmla="*/ 2614 w 5193"/>
                <a:gd name="T57" fmla="*/ 11 h 11"/>
                <a:gd name="T58" fmla="*/ 2704 w 5193"/>
                <a:gd name="T59" fmla="*/ 11 h 11"/>
                <a:gd name="T60" fmla="*/ 2794 w 5193"/>
                <a:gd name="T61" fmla="*/ 11 h 11"/>
                <a:gd name="T62" fmla="*/ 2884 w 5193"/>
                <a:gd name="T63" fmla="*/ 11 h 11"/>
                <a:gd name="T64" fmla="*/ 2974 w 5193"/>
                <a:gd name="T65" fmla="*/ 11 h 11"/>
                <a:gd name="T66" fmla="*/ 3064 w 5193"/>
                <a:gd name="T67" fmla="*/ 11 h 11"/>
                <a:gd name="T68" fmla="*/ 3155 w 5193"/>
                <a:gd name="T69" fmla="*/ 11 h 11"/>
                <a:gd name="T70" fmla="*/ 3245 w 5193"/>
                <a:gd name="T71" fmla="*/ 11 h 11"/>
                <a:gd name="T72" fmla="*/ 3335 w 5193"/>
                <a:gd name="T73" fmla="*/ 11 h 11"/>
                <a:gd name="T74" fmla="*/ 3425 w 5193"/>
                <a:gd name="T75" fmla="*/ 11 h 11"/>
                <a:gd name="T76" fmla="*/ 3515 w 5193"/>
                <a:gd name="T77" fmla="*/ 11 h 11"/>
                <a:gd name="T78" fmla="*/ 3605 w 5193"/>
                <a:gd name="T79" fmla="*/ 11 h 11"/>
                <a:gd name="T80" fmla="*/ 3695 w 5193"/>
                <a:gd name="T81" fmla="*/ 11 h 11"/>
                <a:gd name="T82" fmla="*/ 3785 w 5193"/>
                <a:gd name="T83" fmla="*/ 11 h 11"/>
                <a:gd name="T84" fmla="*/ 3875 w 5193"/>
                <a:gd name="T85" fmla="*/ 11 h 11"/>
                <a:gd name="T86" fmla="*/ 3966 w 5193"/>
                <a:gd name="T87" fmla="*/ 11 h 11"/>
                <a:gd name="T88" fmla="*/ 4056 w 5193"/>
                <a:gd name="T89" fmla="*/ 11 h 11"/>
                <a:gd name="T90" fmla="*/ 4146 w 5193"/>
                <a:gd name="T91" fmla="*/ 11 h 11"/>
                <a:gd name="T92" fmla="*/ 4236 w 5193"/>
                <a:gd name="T93" fmla="*/ 11 h 11"/>
                <a:gd name="T94" fmla="*/ 4326 w 5193"/>
                <a:gd name="T95" fmla="*/ 11 h 11"/>
                <a:gd name="T96" fmla="*/ 4416 w 5193"/>
                <a:gd name="T97" fmla="*/ 11 h 11"/>
                <a:gd name="T98" fmla="*/ 4506 w 5193"/>
                <a:gd name="T99" fmla="*/ 11 h 11"/>
                <a:gd name="T100" fmla="*/ 4596 w 5193"/>
                <a:gd name="T101" fmla="*/ 11 h 11"/>
                <a:gd name="T102" fmla="*/ 4687 w 5193"/>
                <a:gd name="T103" fmla="*/ 11 h 11"/>
                <a:gd name="T104" fmla="*/ 4777 w 5193"/>
                <a:gd name="T105" fmla="*/ 11 h 11"/>
                <a:gd name="T106" fmla="*/ 4867 w 5193"/>
                <a:gd name="T107" fmla="*/ 11 h 11"/>
                <a:gd name="T108" fmla="*/ 4957 w 5193"/>
                <a:gd name="T109" fmla="*/ 11 h 11"/>
                <a:gd name="T110" fmla="*/ 5047 w 5193"/>
                <a:gd name="T111" fmla="*/ 11 h 11"/>
                <a:gd name="T112" fmla="*/ 5137 w 5193"/>
                <a:gd name="T113" fmla="*/ 11 h 11"/>
                <a:gd name="T114" fmla="*/ 0 w 5193"/>
                <a:gd name="T1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93" h="11">
                  <a:moveTo>
                    <a:pt x="46" y="11"/>
                  </a:moveTo>
                  <a:lnTo>
                    <a:pt x="57" y="1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46" y="11"/>
                  </a:lnTo>
                  <a:close/>
                  <a:moveTo>
                    <a:pt x="91" y="11"/>
                  </a:moveTo>
                  <a:lnTo>
                    <a:pt x="102" y="11"/>
                  </a:lnTo>
                  <a:lnTo>
                    <a:pt x="102" y="0"/>
                  </a:lnTo>
                  <a:lnTo>
                    <a:pt x="91" y="0"/>
                  </a:lnTo>
                  <a:lnTo>
                    <a:pt x="91" y="11"/>
                  </a:lnTo>
                  <a:close/>
                  <a:moveTo>
                    <a:pt x="136" y="11"/>
                  </a:moveTo>
                  <a:lnTo>
                    <a:pt x="147" y="11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36" y="11"/>
                  </a:lnTo>
                  <a:close/>
                  <a:moveTo>
                    <a:pt x="181" y="11"/>
                  </a:moveTo>
                  <a:lnTo>
                    <a:pt x="192" y="11"/>
                  </a:lnTo>
                  <a:lnTo>
                    <a:pt x="192" y="0"/>
                  </a:lnTo>
                  <a:lnTo>
                    <a:pt x="181" y="0"/>
                  </a:lnTo>
                  <a:lnTo>
                    <a:pt x="181" y="11"/>
                  </a:lnTo>
                  <a:close/>
                  <a:moveTo>
                    <a:pt x="226" y="11"/>
                  </a:moveTo>
                  <a:lnTo>
                    <a:pt x="237" y="11"/>
                  </a:lnTo>
                  <a:lnTo>
                    <a:pt x="237" y="0"/>
                  </a:lnTo>
                  <a:lnTo>
                    <a:pt x="226" y="0"/>
                  </a:lnTo>
                  <a:lnTo>
                    <a:pt x="226" y="11"/>
                  </a:lnTo>
                  <a:close/>
                  <a:moveTo>
                    <a:pt x="271" y="11"/>
                  </a:moveTo>
                  <a:lnTo>
                    <a:pt x="282" y="11"/>
                  </a:lnTo>
                  <a:lnTo>
                    <a:pt x="282" y="0"/>
                  </a:lnTo>
                  <a:lnTo>
                    <a:pt x="271" y="0"/>
                  </a:lnTo>
                  <a:lnTo>
                    <a:pt x="271" y="11"/>
                  </a:lnTo>
                  <a:close/>
                  <a:moveTo>
                    <a:pt x="316" y="11"/>
                  </a:moveTo>
                  <a:lnTo>
                    <a:pt x="327" y="11"/>
                  </a:lnTo>
                  <a:lnTo>
                    <a:pt x="327" y="0"/>
                  </a:lnTo>
                  <a:lnTo>
                    <a:pt x="316" y="0"/>
                  </a:lnTo>
                  <a:lnTo>
                    <a:pt x="316" y="11"/>
                  </a:lnTo>
                  <a:close/>
                  <a:moveTo>
                    <a:pt x="361" y="11"/>
                  </a:moveTo>
                  <a:lnTo>
                    <a:pt x="372" y="11"/>
                  </a:lnTo>
                  <a:lnTo>
                    <a:pt x="372" y="0"/>
                  </a:lnTo>
                  <a:lnTo>
                    <a:pt x="361" y="0"/>
                  </a:lnTo>
                  <a:lnTo>
                    <a:pt x="361" y="11"/>
                  </a:lnTo>
                  <a:close/>
                  <a:moveTo>
                    <a:pt x="406" y="11"/>
                  </a:moveTo>
                  <a:lnTo>
                    <a:pt x="417" y="11"/>
                  </a:lnTo>
                  <a:lnTo>
                    <a:pt x="417" y="0"/>
                  </a:lnTo>
                  <a:lnTo>
                    <a:pt x="406" y="0"/>
                  </a:lnTo>
                  <a:lnTo>
                    <a:pt x="406" y="11"/>
                  </a:lnTo>
                  <a:close/>
                  <a:moveTo>
                    <a:pt x="451" y="11"/>
                  </a:moveTo>
                  <a:lnTo>
                    <a:pt x="462" y="11"/>
                  </a:lnTo>
                  <a:lnTo>
                    <a:pt x="462" y="0"/>
                  </a:lnTo>
                  <a:lnTo>
                    <a:pt x="451" y="0"/>
                  </a:lnTo>
                  <a:lnTo>
                    <a:pt x="451" y="11"/>
                  </a:lnTo>
                  <a:close/>
                  <a:moveTo>
                    <a:pt x="496" y="11"/>
                  </a:moveTo>
                  <a:lnTo>
                    <a:pt x="507" y="11"/>
                  </a:lnTo>
                  <a:lnTo>
                    <a:pt x="507" y="0"/>
                  </a:lnTo>
                  <a:lnTo>
                    <a:pt x="496" y="0"/>
                  </a:lnTo>
                  <a:lnTo>
                    <a:pt x="496" y="11"/>
                  </a:lnTo>
                  <a:close/>
                  <a:moveTo>
                    <a:pt x="541" y="11"/>
                  </a:moveTo>
                  <a:lnTo>
                    <a:pt x="552" y="11"/>
                  </a:lnTo>
                  <a:lnTo>
                    <a:pt x="552" y="0"/>
                  </a:lnTo>
                  <a:lnTo>
                    <a:pt x="541" y="0"/>
                  </a:lnTo>
                  <a:lnTo>
                    <a:pt x="541" y="11"/>
                  </a:lnTo>
                  <a:close/>
                  <a:moveTo>
                    <a:pt x="586" y="11"/>
                  </a:moveTo>
                  <a:lnTo>
                    <a:pt x="598" y="11"/>
                  </a:lnTo>
                  <a:lnTo>
                    <a:pt x="598" y="0"/>
                  </a:lnTo>
                  <a:lnTo>
                    <a:pt x="586" y="0"/>
                  </a:lnTo>
                  <a:lnTo>
                    <a:pt x="586" y="11"/>
                  </a:lnTo>
                  <a:close/>
                  <a:moveTo>
                    <a:pt x="631" y="11"/>
                  </a:moveTo>
                  <a:lnTo>
                    <a:pt x="643" y="11"/>
                  </a:lnTo>
                  <a:lnTo>
                    <a:pt x="643" y="0"/>
                  </a:lnTo>
                  <a:lnTo>
                    <a:pt x="631" y="0"/>
                  </a:lnTo>
                  <a:lnTo>
                    <a:pt x="631" y="11"/>
                  </a:lnTo>
                  <a:close/>
                  <a:moveTo>
                    <a:pt x="676" y="11"/>
                  </a:moveTo>
                  <a:lnTo>
                    <a:pt x="688" y="11"/>
                  </a:lnTo>
                  <a:lnTo>
                    <a:pt x="688" y="0"/>
                  </a:lnTo>
                  <a:lnTo>
                    <a:pt x="676" y="0"/>
                  </a:lnTo>
                  <a:lnTo>
                    <a:pt x="676" y="11"/>
                  </a:lnTo>
                  <a:close/>
                  <a:moveTo>
                    <a:pt x="721" y="11"/>
                  </a:moveTo>
                  <a:lnTo>
                    <a:pt x="733" y="11"/>
                  </a:lnTo>
                  <a:lnTo>
                    <a:pt x="733" y="0"/>
                  </a:lnTo>
                  <a:lnTo>
                    <a:pt x="721" y="0"/>
                  </a:lnTo>
                  <a:lnTo>
                    <a:pt x="721" y="11"/>
                  </a:lnTo>
                  <a:close/>
                  <a:moveTo>
                    <a:pt x="766" y="11"/>
                  </a:moveTo>
                  <a:lnTo>
                    <a:pt x="778" y="11"/>
                  </a:lnTo>
                  <a:lnTo>
                    <a:pt x="778" y="0"/>
                  </a:lnTo>
                  <a:lnTo>
                    <a:pt x="766" y="0"/>
                  </a:lnTo>
                  <a:lnTo>
                    <a:pt x="766" y="11"/>
                  </a:lnTo>
                  <a:close/>
                  <a:moveTo>
                    <a:pt x="812" y="11"/>
                  </a:moveTo>
                  <a:lnTo>
                    <a:pt x="823" y="11"/>
                  </a:lnTo>
                  <a:lnTo>
                    <a:pt x="823" y="0"/>
                  </a:lnTo>
                  <a:lnTo>
                    <a:pt x="812" y="0"/>
                  </a:lnTo>
                  <a:lnTo>
                    <a:pt x="812" y="11"/>
                  </a:lnTo>
                  <a:close/>
                  <a:moveTo>
                    <a:pt x="857" y="11"/>
                  </a:moveTo>
                  <a:lnTo>
                    <a:pt x="868" y="11"/>
                  </a:lnTo>
                  <a:lnTo>
                    <a:pt x="868" y="0"/>
                  </a:lnTo>
                  <a:lnTo>
                    <a:pt x="857" y="0"/>
                  </a:lnTo>
                  <a:lnTo>
                    <a:pt x="857" y="11"/>
                  </a:lnTo>
                  <a:close/>
                  <a:moveTo>
                    <a:pt x="902" y="11"/>
                  </a:moveTo>
                  <a:lnTo>
                    <a:pt x="913" y="11"/>
                  </a:lnTo>
                  <a:lnTo>
                    <a:pt x="913" y="0"/>
                  </a:lnTo>
                  <a:lnTo>
                    <a:pt x="902" y="0"/>
                  </a:lnTo>
                  <a:lnTo>
                    <a:pt x="902" y="11"/>
                  </a:lnTo>
                  <a:close/>
                  <a:moveTo>
                    <a:pt x="947" y="11"/>
                  </a:moveTo>
                  <a:lnTo>
                    <a:pt x="958" y="11"/>
                  </a:lnTo>
                  <a:lnTo>
                    <a:pt x="958" y="0"/>
                  </a:lnTo>
                  <a:lnTo>
                    <a:pt x="947" y="0"/>
                  </a:lnTo>
                  <a:lnTo>
                    <a:pt x="947" y="11"/>
                  </a:lnTo>
                  <a:close/>
                  <a:moveTo>
                    <a:pt x="992" y="11"/>
                  </a:moveTo>
                  <a:lnTo>
                    <a:pt x="1003" y="11"/>
                  </a:lnTo>
                  <a:lnTo>
                    <a:pt x="1003" y="0"/>
                  </a:lnTo>
                  <a:lnTo>
                    <a:pt x="992" y="0"/>
                  </a:lnTo>
                  <a:lnTo>
                    <a:pt x="992" y="11"/>
                  </a:lnTo>
                  <a:close/>
                  <a:moveTo>
                    <a:pt x="1037" y="11"/>
                  </a:moveTo>
                  <a:lnTo>
                    <a:pt x="1048" y="11"/>
                  </a:lnTo>
                  <a:lnTo>
                    <a:pt x="1048" y="0"/>
                  </a:lnTo>
                  <a:lnTo>
                    <a:pt x="1037" y="0"/>
                  </a:lnTo>
                  <a:lnTo>
                    <a:pt x="1037" y="11"/>
                  </a:lnTo>
                  <a:close/>
                  <a:moveTo>
                    <a:pt x="1082" y="11"/>
                  </a:moveTo>
                  <a:lnTo>
                    <a:pt x="1093" y="11"/>
                  </a:lnTo>
                  <a:lnTo>
                    <a:pt x="1093" y="0"/>
                  </a:lnTo>
                  <a:lnTo>
                    <a:pt x="1082" y="0"/>
                  </a:lnTo>
                  <a:lnTo>
                    <a:pt x="1082" y="11"/>
                  </a:lnTo>
                  <a:close/>
                  <a:moveTo>
                    <a:pt x="1127" y="11"/>
                  </a:moveTo>
                  <a:lnTo>
                    <a:pt x="1138" y="11"/>
                  </a:lnTo>
                  <a:lnTo>
                    <a:pt x="1138" y="0"/>
                  </a:lnTo>
                  <a:lnTo>
                    <a:pt x="1127" y="0"/>
                  </a:lnTo>
                  <a:lnTo>
                    <a:pt x="1127" y="11"/>
                  </a:lnTo>
                  <a:close/>
                  <a:moveTo>
                    <a:pt x="1172" y="11"/>
                  </a:moveTo>
                  <a:lnTo>
                    <a:pt x="1183" y="11"/>
                  </a:lnTo>
                  <a:lnTo>
                    <a:pt x="1183" y="0"/>
                  </a:lnTo>
                  <a:lnTo>
                    <a:pt x="1172" y="0"/>
                  </a:lnTo>
                  <a:lnTo>
                    <a:pt x="1172" y="11"/>
                  </a:lnTo>
                  <a:close/>
                  <a:moveTo>
                    <a:pt x="1217" y="11"/>
                  </a:moveTo>
                  <a:lnTo>
                    <a:pt x="1228" y="11"/>
                  </a:lnTo>
                  <a:lnTo>
                    <a:pt x="1228" y="0"/>
                  </a:lnTo>
                  <a:lnTo>
                    <a:pt x="1217" y="0"/>
                  </a:lnTo>
                  <a:lnTo>
                    <a:pt x="1217" y="11"/>
                  </a:lnTo>
                  <a:close/>
                  <a:moveTo>
                    <a:pt x="1262" y="11"/>
                  </a:moveTo>
                  <a:lnTo>
                    <a:pt x="1273" y="11"/>
                  </a:lnTo>
                  <a:lnTo>
                    <a:pt x="1273" y="0"/>
                  </a:lnTo>
                  <a:lnTo>
                    <a:pt x="1262" y="0"/>
                  </a:lnTo>
                  <a:lnTo>
                    <a:pt x="1262" y="11"/>
                  </a:lnTo>
                  <a:close/>
                  <a:moveTo>
                    <a:pt x="1307" y="11"/>
                  </a:moveTo>
                  <a:lnTo>
                    <a:pt x="1318" y="11"/>
                  </a:lnTo>
                  <a:lnTo>
                    <a:pt x="1318" y="0"/>
                  </a:lnTo>
                  <a:lnTo>
                    <a:pt x="1307" y="0"/>
                  </a:lnTo>
                  <a:lnTo>
                    <a:pt x="1307" y="11"/>
                  </a:lnTo>
                  <a:close/>
                  <a:moveTo>
                    <a:pt x="1352" y="11"/>
                  </a:moveTo>
                  <a:lnTo>
                    <a:pt x="1363" y="11"/>
                  </a:lnTo>
                  <a:lnTo>
                    <a:pt x="1363" y="0"/>
                  </a:lnTo>
                  <a:lnTo>
                    <a:pt x="1352" y="0"/>
                  </a:lnTo>
                  <a:lnTo>
                    <a:pt x="1352" y="11"/>
                  </a:lnTo>
                  <a:close/>
                  <a:moveTo>
                    <a:pt x="1397" y="11"/>
                  </a:moveTo>
                  <a:lnTo>
                    <a:pt x="1409" y="11"/>
                  </a:lnTo>
                  <a:lnTo>
                    <a:pt x="1409" y="0"/>
                  </a:lnTo>
                  <a:lnTo>
                    <a:pt x="1397" y="0"/>
                  </a:lnTo>
                  <a:lnTo>
                    <a:pt x="1397" y="11"/>
                  </a:lnTo>
                  <a:close/>
                  <a:moveTo>
                    <a:pt x="1442" y="11"/>
                  </a:moveTo>
                  <a:lnTo>
                    <a:pt x="1454" y="11"/>
                  </a:lnTo>
                  <a:lnTo>
                    <a:pt x="1454" y="0"/>
                  </a:lnTo>
                  <a:lnTo>
                    <a:pt x="1442" y="0"/>
                  </a:lnTo>
                  <a:lnTo>
                    <a:pt x="1442" y="11"/>
                  </a:lnTo>
                  <a:close/>
                  <a:moveTo>
                    <a:pt x="1487" y="11"/>
                  </a:moveTo>
                  <a:lnTo>
                    <a:pt x="1499" y="11"/>
                  </a:lnTo>
                  <a:lnTo>
                    <a:pt x="1499" y="0"/>
                  </a:lnTo>
                  <a:lnTo>
                    <a:pt x="1487" y="0"/>
                  </a:lnTo>
                  <a:lnTo>
                    <a:pt x="1487" y="11"/>
                  </a:lnTo>
                  <a:close/>
                  <a:moveTo>
                    <a:pt x="1532" y="11"/>
                  </a:moveTo>
                  <a:lnTo>
                    <a:pt x="1544" y="11"/>
                  </a:lnTo>
                  <a:lnTo>
                    <a:pt x="1544" y="0"/>
                  </a:lnTo>
                  <a:lnTo>
                    <a:pt x="1532" y="0"/>
                  </a:lnTo>
                  <a:lnTo>
                    <a:pt x="1532" y="11"/>
                  </a:lnTo>
                  <a:close/>
                  <a:moveTo>
                    <a:pt x="1578" y="11"/>
                  </a:moveTo>
                  <a:lnTo>
                    <a:pt x="1589" y="11"/>
                  </a:lnTo>
                  <a:lnTo>
                    <a:pt x="1589" y="0"/>
                  </a:lnTo>
                  <a:lnTo>
                    <a:pt x="1578" y="0"/>
                  </a:lnTo>
                  <a:lnTo>
                    <a:pt x="1578" y="11"/>
                  </a:lnTo>
                  <a:close/>
                  <a:moveTo>
                    <a:pt x="1623" y="11"/>
                  </a:moveTo>
                  <a:lnTo>
                    <a:pt x="1634" y="11"/>
                  </a:lnTo>
                  <a:lnTo>
                    <a:pt x="1634" y="0"/>
                  </a:lnTo>
                  <a:lnTo>
                    <a:pt x="1623" y="0"/>
                  </a:lnTo>
                  <a:lnTo>
                    <a:pt x="1623" y="11"/>
                  </a:lnTo>
                  <a:close/>
                  <a:moveTo>
                    <a:pt x="1668" y="11"/>
                  </a:moveTo>
                  <a:lnTo>
                    <a:pt x="1679" y="11"/>
                  </a:lnTo>
                  <a:lnTo>
                    <a:pt x="1679" y="0"/>
                  </a:lnTo>
                  <a:lnTo>
                    <a:pt x="1668" y="0"/>
                  </a:lnTo>
                  <a:lnTo>
                    <a:pt x="1668" y="11"/>
                  </a:lnTo>
                  <a:close/>
                  <a:moveTo>
                    <a:pt x="1713" y="11"/>
                  </a:moveTo>
                  <a:lnTo>
                    <a:pt x="1724" y="11"/>
                  </a:lnTo>
                  <a:lnTo>
                    <a:pt x="1724" y="0"/>
                  </a:lnTo>
                  <a:lnTo>
                    <a:pt x="1713" y="0"/>
                  </a:lnTo>
                  <a:lnTo>
                    <a:pt x="1713" y="11"/>
                  </a:lnTo>
                  <a:close/>
                  <a:moveTo>
                    <a:pt x="1758" y="11"/>
                  </a:moveTo>
                  <a:lnTo>
                    <a:pt x="1769" y="11"/>
                  </a:lnTo>
                  <a:lnTo>
                    <a:pt x="1769" y="0"/>
                  </a:lnTo>
                  <a:lnTo>
                    <a:pt x="1758" y="0"/>
                  </a:lnTo>
                  <a:lnTo>
                    <a:pt x="1758" y="11"/>
                  </a:lnTo>
                  <a:close/>
                  <a:moveTo>
                    <a:pt x="1803" y="11"/>
                  </a:moveTo>
                  <a:lnTo>
                    <a:pt x="1814" y="11"/>
                  </a:lnTo>
                  <a:lnTo>
                    <a:pt x="1814" y="0"/>
                  </a:lnTo>
                  <a:lnTo>
                    <a:pt x="1803" y="0"/>
                  </a:lnTo>
                  <a:lnTo>
                    <a:pt x="1803" y="11"/>
                  </a:lnTo>
                  <a:close/>
                  <a:moveTo>
                    <a:pt x="1848" y="11"/>
                  </a:moveTo>
                  <a:lnTo>
                    <a:pt x="1859" y="11"/>
                  </a:lnTo>
                  <a:lnTo>
                    <a:pt x="1859" y="0"/>
                  </a:lnTo>
                  <a:lnTo>
                    <a:pt x="1848" y="0"/>
                  </a:lnTo>
                  <a:lnTo>
                    <a:pt x="1848" y="11"/>
                  </a:lnTo>
                  <a:close/>
                  <a:moveTo>
                    <a:pt x="1893" y="11"/>
                  </a:moveTo>
                  <a:lnTo>
                    <a:pt x="1904" y="11"/>
                  </a:lnTo>
                  <a:lnTo>
                    <a:pt x="1904" y="0"/>
                  </a:lnTo>
                  <a:lnTo>
                    <a:pt x="1893" y="0"/>
                  </a:lnTo>
                  <a:lnTo>
                    <a:pt x="1893" y="11"/>
                  </a:lnTo>
                  <a:close/>
                  <a:moveTo>
                    <a:pt x="1938" y="11"/>
                  </a:moveTo>
                  <a:lnTo>
                    <a:pt x="1949" y="11"/>
                  </a:lnTo>
                  <a:lnTo>
                    <a:pt x="1949" y="0"/>
                  </a:lnTo>
                  <a:lnTo>
                    <a:pt x="1938" y="0"/>
                  </a:lnTo>
                  <a:lnTo>
                    <a:pt x="1938" y="11"/>
                  </a:lnTo>
                  <a:close/>
                  <a:moveTo>
                    <a:pt x="1983" y="11"/>
                  </a:moveTo>
                  <a:lnTo>
                    <a:pt x="1994" y="11"/>
                  </a:lnTo>
                  <a:lnTo>
                    <a:pt x="1994" y="0"/>
                  </a:lnTo>
                  <a:lnTo>
                    <a:pt x="1983" y="0"/>
                  </a:lnTo>
                  <a:lnTo>
                    <a:pt x="1983" y="11"/>
                  </a:lnTo>
                  <a:close/>
                  <a:moveTo>
                    <a:pt x="2028" y="11"/>
                  </a:moveTo>
                  <a:lnTo>
                    <a:pt x="2039" y="11"/>
                  </a:lnTo>
                  <a:lnTo>
                    <a:pt x="2039" y="0"/>
                  </a:lnTo>
                  <a:lnTo>
                    <a:pt x="2028" y="0"/>
                  </a:lnTo>
                  <a:lnTo>
                    <a:pt x="2028" y="11"/>
                  </a:lnTo>
                  <a:close/>
                  <a:moveTo>
                    <a:pt x="2073" y="11"/>
                  </a:moveTo>
                  <a:lnTo>
                    <a:pt x="2084" y="11"/>
                  </a:lnTo>
                  <a:lnTo>
                    <a:pt x="2084" y="0"/>
                  </a:lnTo>
                  <a:lnTo>
                    <a:pt x="2073" y="0"/>
                  </a:lnTo>
                  <a:lnTo>
                    <a:pt x="2073" y="11"/>
                  </a:lnTo>
                  <a:close/>
                  <a:moveTo>
                    <a:pt x="2118" y="11"/>
                  </a:moveTo>
                  <a:lnTo>
                    <a:pt x="2129" y="11"/>
                  </a:lnTo>
                  <a:lnTo>
                    <a:pt x="2129" y="0"/>
                  </a:lnTo>
                  <a:lnTo>
                    <a:pt x="2118" y="0"/>
                  </a:lnTo>
                  <a:lnTo>
                    <a:pt x="2118" y="11"/>
                  </a:lnTo>
                  <a:close/>
                  <a:moveTo>
                    <a:pt x="2163" y="11"/>
                  </a:moveTo>
                  <a:lnTo>
                    <a:pt x="2175" y="11"/>
                  </a:lnTo>
                  <a:lnTo>
                    <a:pt x="2175" y="0"/>
                  </a:lnTo>
                  <a:lnTo>
                    <a:pt x="2163" y="0"/>
                  </a:lnTo>
                  <a:lnTo>
                    <a:pt x="2163" y="11"/>
                  </a:lnTo>
                  <a:close/>
                  <a:moveTo>
                    <a:pt x="2208" y="11"/>
                  </a:moveTo>
                  <a:lnTo>
                    <a:pt x="2220" y="11"/>
                  </a:lnTo>
                  <a:lnTo>
                    <a:pt x="2220" y="0"/>
                  </a:lnTo>
                  <a:lnTo>
                    <a:pt x="2208" y="0"/>
                  </a:lnTo>
                  <a:lnTo>
                    <a:pt x="2208" y="11"/>
                  </a:lnTo>
                  <a:close/>
                  <a:moveTo>
                    <a:pt x="2253" y="11"/>
                  </a:moveTo>
                  <a:lnTo>
                    <a:pt x="2265" y="11"/>
                  </a:lnTo>
                  <a:lnTo>
                    <a:pt x="2265" y="0"/>
                  </a:lnTo>
                  <a:lnTo>
                    <a:pt x="2253" y="0"/>
                  </a:lnTo>
                  <a:lnTo>
                    <a:pt x="2253" y="11"/>
                  </a:lnTo>
                  <a:close/>
                  <a:moveTo>
                    <a:pt x="2298" y="11"/>
                  </a:moveTo>
                  <a:lnTo>
                    <a:pt x="2310" y="11"/>
                  </a:lnTo>
                  <a:lnTo>
                    <a:pt x="2310" y="0"/>
                  </a:lnTo>
                  <a:lnTo>
                    <a:pt x="2298" y="0"/>
                  </a:lnTo>
                  <a:lnTo>
                    <a:pt x="2298" y="11"/>
                  </a:lnTo>
                  <a:close/>
                  <a:moveTo>
                    <a:pt x="2344" y="11"/>
                  </a:moveTo>
                  <a:lnTo>
                    <a:pt x="2355" y="11"/>
                  </a:lnTo>
                  <a:lnTo>
                    <a:pt x="2355" y="0"/>
                  </a:lnTo>
                  <a:lnTo>
                    <a:pt x="2344" y="0"/>
                  </a:lnTo>
                  <a:lnTo>
                    <a:pt x="2344" y="11"/>
                  </a:lnTo>
                  <a:close/>
                  <a:moveTo>
                    <a:pt x="2389" y="11"/>
                  </a:moveTo>
                  <a:lnTo>
                    <a:pt x="2400" y="11"/>
                  </a:lnTo>
                  <a:lnTo>
                    <a:pt x="2400" y="0"/>
                  </a:lnTo>
                  <a:lnTo>
                    <a:pt x="2389" y="0"/>
                  </a:lnTo>
                  <a:lnTo>
                    <a:pt x="2389" y="11"/>
                  </a:lnTo>
                  <a:close/>
                  <a:moveTo>
                    <a:pt x="2434" y="11"/>
                  </a:moveTo>
                  <a:lnTo>
                    <a:pt x="2445" y="11"/>
                  </a:lnTo>
                  <a:lnTo>
                    <a:pt x="2445" y="0"/>
                  </a:lnTo>
                  <a:lnTo>
                    <a:pt x="2434" y="0"/>
                  </a:lnTo>
                  <a:lnTo>
                    <a:pt x="2434" y="11"/>
                  </a:lnTo>
                  <a:close/>
                  <a:moveTo>
                    <a:pt x="2479" y="11"/>
                  </a:moveTo>
                  <a:lnTo>
                    <a:pt x="2490" y="11"/>
                  </a:lnTo>
                  <a:lnTo>
                    <a:pt x="2490" y="0"/>
                  </a:lnTo>
                  <a:lnTo>
                    <a:pt x="2479" y="0"/>
                  </a:lnTo>
                  <a:lnTo>
                    <a:pt x="2479" y="11"/>
                  </a:lnTo>
                  <a:close/>
                  <a:moveTo>
                    <a:pt x="2524" y="11"/>
                  </a:moveTo>
                  <a:lnTo>
                    <a:pt x="2535" y="11"/>
                  </a:lnTo>
                  <a:lnTo>
                    <a:pt x="2535" y="0"/>
                  </a:lnTo>
                  <a:lnTo>
                    <a:pt x="2524" y="0"/>
                  </a:lnTo>
                  <a:lnTo>
                    <a:pt x="2524" y="11"/>
                  </a:lnTo>
                  <a:close/>
                  <a:moveTo>
                    <a:pt x="2569" y="11"/>
                  </a:moveTo>
                  <a:lnTo>
                    <a:pt x="2580" y="11"/>
                  </a:lnTo>
                  <a:lnTo>
                    <a:pt x="2580" y="0"/>
                  </a:lnTo>
                  <a:lnTo>
                    <a:pt x="2569" y="0"/>
                  </a:lnTo>
                  <a:lnTo>
                    <a:pt x="2569" y="11"/>
                  </a:lnTo>
                  <a:close/>
                  <a:moveTo>
                    <a:pt x="2614" y="11"/>
                  </a:moveTo>
                  <a:lnTo>
                    <a:pt x="2625" y="11"/>
                  </a:lnTo>
                  <a:lnTo>
                    <a:pt x="2625" y="0"/>
                  </a:lnTo>
                  <a:lnTo>
                    <a:pt x="2614" y="0"/>
                  </a:lnTo>
                  <a:lnTo>
                    <a:pt x="2614" y="11"/>
                  </a:lnTo>
                  <a:close/>
                  <a:moveTo>
                    <a:pt x="2659" y="11"/>
                  </a:moveTo>
                  <a:lnTo>
                    <a:pt x="2670" y="11"/>
                  </a:lnTo>
                  <a:lnTo>
                    <a:pt x="2670" y="0"/>
                  </a:lnTo>
                  <a:lnTo>
                    <a:pt x="2659" y="0"/>
                  </a:lnTo>
                  <a:lnTo>
                    <a:pt x="2659" y="11"/>
                  </a:lnTo>
                  <a:close/>
                  <a:moveTo>
                    <a:pt x="2704" y="11"/>
                  </a:moveTo>
                  <a:lnTo>
                    <a:pt x="2715" y="11"/>
                  </a:lnTo>
                  <a:lnTo>
                    <a:pt x="2715" y="0"/>
                  </a:lnTo>
                  <a:lnTo>
                    <a:pt x="2704" y="0"/>
                  </a:lnTo>
                  <a:lnTo>
                    <a:pt x="2704" y="11"/>
                  </a:lnTo>
                  <a:close/>
                  <a:moveTo>
                    <a:pt x="2749" y="11"/>
                  </a:moveTo>
                  <a:lnTo>
                    <a:pt x="2760" y="11"/>
                  </a:lnTo>
                  <a:lnTo>
                    <a:pt x="2760" y="0"/>
                  </a:lnTo>
                  <a:lnTo>
                    <a:pt x="2749" y="0"/>
                  </a:lnTo>
                  <a:lnTo>
                    <a:pt x="2749" y="11"/>
                  </a:lnTo>
                  <a:close/>
                  <a:moveTo>
                    <a:pt x="2794" y="11"/>
                  </a:moveTo>
                  <a:lnTo>
                    <a:pt x="2805" y="11"/>
                  </a:lnTo>
                  <a:lnTo>
                    <a:pt x="2805" y="0"/>
                  </a:lnTo>
                  <a:lnTo>
                    <a:pt x="2794" y="0"/>
                  </a:lnTo>
                  <a:lnTo>
                    <a:pt x="2794" y="11"/>
                  </a:lnTo>
                  <a:close/>
                  <a:moveTo>
                    <a:pt x="2839" y="11"/>
                  </a:moveTo>
                  <a:lnTo>
                    <a:pt x="2850" y="11"/>
                  </a:lnTo>
                  <a:lnTo>
                    <a:pt x="2850" y="0"/>
                  </a:lnTo>
                  <a:lnTo>
                    <a:pt x="2839" y="0"/>
                  </a:lnTo>
                  <a:lnTo>
                    <a:pt x="2839" y="11"/>
                  </a:lnTo>
                  <a:close/>
                  <a:moveTo>
                    <a:pt x="2884" y="11"/>
                  </a:moveTo>
                  <a:lnTo>
                    <a:pt x="2895" y="11"/>
                  </a:lnTo>
                  <a:lnTo>
                    <a:pt x="2895" y="0"/>
                  </a:lnTo>
                  <a:lnTo>
                    <a:pt x="2884" y="0"/>
                  </a:lnTo>
                  <a:lnTo>
                    <a:pt x="2884" y="11"/>
                  </a:lnTo>
                  <a:close/>
                  <a:moveTo>
                    <a:pt x="2929" y="11"/>
                  </a:moveTo>
                  <a:lnTo>
                    <a:pt x="2941" y="11"/>
                  </a:lnTo>
                  <a:lnTo>
                    <a:pt x="2941" y="0"/>
                  </a:lnTo>
                  <a:lnTo>
                    <a:pt x="2929" y="0"/>
                  </a:lnTo>
                  <a:lnTo>
                    <a:pt x="2929" y="11"/>
                  </a:lnTo>
                  <a:close/>
                  <a:moveTo>
                    <a:pt x="2974" y="11"/>
                  </a:moveTo>
                  <a:lnTo>
                    <a:pt x="2986" y="11"/>
                  </a:lnTo>
                  <a:lnTo>
                    <a:pt x="2986" y="0"/>
                  </a:lnTo>
                  <a:lnTo>
                    <a:pt x="2974" y="0"/>
                  </a:lnTo>
                  <a:lnTo>
                    <a:pt x="2974" y="11"/>
                  </a:lnTo>
                  <a:close/>
                  <a:moveTo>
                    <a:pt x="3019" y="11"/>
                  </a:moveTo>
                  <a:lnTo>
                    <a:pt x="3031" y="11"/>
                  </a:lnTo>
                  <a:lnTo>
                    <a:pt x="3031" y="0"/>
                  </a:lnTo>
                  <a:lnTo>
                    <a:pt x="3019" y="0"/>
                  </a:lnTo>
                  <a:lnTo>
                    <a:pt x="3019" y="11"/>
                  </a:lnTo>
                  <a:close/>
                  <a:moveTo>
                    <a:pt x="3064" y="11"/>
                  </a:moveTo>
                  <a:lnTo>
                    <a:pt x="3076" y="11"/>
                  </a:lnTo>
                  <a:lnTo>
                    <a:pt x="3076" y="0"/>
                  </a:lnTo>
                  <a:lnTo>
                    <a:pt x="3064" y="0"/>
                  </a:lnTo>
                  <a:lnTo>
                    <a:pt x="3064" y="11"/>
                  </a:lnTo>
                  <a:close/>
                  <a:moveTo>
                    <a:pt x="3110" y="11"/>
                  </a:moveTo>
                  <a:lnTo>
                    <a:pt x="3121" y="11"/>
                  </a:lnTo>
                  <a:lnTo>
                    <a:pt x="3121" y="0"/>
                  </a:lnTo>
                  <a:lnTo>
                    <a:pt x="3110" y="0"/>
                  </a:lnTo>
                  <a:lnTo>
                    <a:pt x="3110" y="11"/>
                  </a:lnTo>
                  <a:close/>
                  <a:moveTo>
                    <a:pt x="3155" y="11"/>
                  </a:moveTo>
                  <a:lnTo>
                    <a:pt x="3166" y="11"/>
                  </a:lnTo>
                  <a:lnTo>
                    <a:pt x="3166" y="0"/>
                  </a:lnTo>
                  <a:lnTo>
                    <a:pt x="3155" y="0"/>
                  </a:lnTo>
                  <a:lnTo>
                    <a:pt x="3155" y="11"/>
                  </a:lnTo>
                  <a:close/>
                  <a:moveTo>
                    <a:pt x="3200" y="11"/>
                  </a:moveTo>
                  <a:lnTo>
                    <a:pt x="3211" y="11"/>
                  </a:lnTo>
                  <a:lnTo>
                    <a:pt x="3211" y="0"/>
                  </a:lnTo>
                  <a:lnTo>
                    <a:pt x="3200" y="0"/>
                  </a:lnTo>
                  <a:lnTo>
                    <a:pt x="3200" y="11"/>
                  </a:lnTo>
                  <a:close/>
                  <a:moveTo>
                    <a:pt x="3245" y="11"/>
                  </a:moveTo>
                  <a:lnTo>
                    <a:pt x="3256" y="11"/>
                  </a:lnTo>
                  <a:lnTo>
                    <a:pt x="3256" y="0"/>
                  </a:lnTo>
                  <a:lnTo>
                    <a:pt x="3245" y="0"/>
                  </a:lnTo>
                  <a:lnTo>
                    <a:pt x="3245" y="11"/>
                  </a:lnTo>
                  <a:close/>
                  <a:moveTo>
                    <a:pt x="3290" y="11"/>
                  </a:moveTo>
                  <a:lnTo>
                    <a:pt x="3301" y="11"/>
                  </a:lnTo>
                  <a:lnTo>
                    <a:pt x="3301" y="0"/>
                  </a:lnTo>
                  <a:lnTo>
                    <a:pt x="3290" y="0"/>
                  </a:lnTo>
                  <a:lnTo>
                    <a:pt x="3290" y="11"/>
                  </a:lnTo>
                  <a:close/>
                  <a:moveTo>
                    <a:pt x="3335" y="11"/>
                  </a:moveTo>
                  <a:lnTo>
                    <a:pt x="3346" y="11"/>
                  </a:lnTo>
                  <a:lnTo>
                    <a:pt x="3346" y="0"/>
                  </a:lnTo>
                  <a:lnTo>
                    <a:pt x="3335" y="0"/>
                  </a:lnTo>
                  <a:lnTo>
                    <a:pt x="3335" y="11"/>
                  </a:lnTo>
                  <a:close/>
                  <a:moveTo>
                    <a:pt x="3380" y="11"/>
                  </a:moveTo>
                  <a:lnTo>
                    <a:pt x="3391" y="11"/>
                  </a:lnTo>
                  <a:lnTo>
                    <a:pt x="3391" y="0"/>
                  </a:lnTo>
                  <a:lnTo>
                    <a:pt x="3380" y="0"/>
                  </a:lnTo>
                  <a:lnTo>
                    <a:pt x="3380" y="11"/>
                  </a:lnTo>
                  <a:close/>
                  <a:moveTo>
                    <a:pt x="3425" y="11"/>
                  </a:moveTo>
                  <a:lnTo>
                    <a:pt x="3436" y="11"/>
                  </a:lnTo>
                  <a:lnTo>
                    <a:pt x="3436" y="0"/>
                  </a:lnTo>
                  <a:lnTo>
                    <a:pt x="3425" y="0"/>
                  </a:lnTo>
                  <a:lnTo>
                    <a:pt x="3425" y="11"/>
                  </a:lnTo>
                  <a:close/>
                  <a:moveTo>
                    <a:pt x="3470" y="11"/>
                  </a:moveTo>
                  <a:lnTo>
                    <a:pt x="3481" y="11"/>
                  </a:lnTo>
                  <a:lnTo>
                    <a:pt x="3481" y="0"/>
                  </a:lnTo>
                  <a:lnTo>
                    <a:pt x="3470" y="0"/>
                  </a:lnTo>
                  <a:lnTo>
                    <a:pt x="3470" y="11"/>
                  </a:lnTo>
                  <a:close/>
                  <a:moveTo>
                    <a:pt x="3515" y="11"/>
                  </a:moveTo>
                  <a:lnTo>
                    <a:pt x="3526" y="11"/>
                  </a:lnTo>
                  <a:lnTo>
                    <a:pt x="3526" y="0"/>
                  </a:lnTo>
                  <a:lnTo>
                    <a:pt x="3515" y="0"/>
                  </a:lnTo>
                  <a:lnTo>
                    <a:pt x="3515" y="11"/>
                  </a:lnTo>
                  <a:close/>
                  <a:moveTo>
                    <a:pt x="3560" y="11"/>
                  </a:moveTo>
                  <a:lnTo>
                    <a:pt x="3571" y="11"/>
                  </a:lnTo>
                  <a:lnTo>
                    <a:pt x="3571" y="0"/>
                  </a:lnTo>
                  <a:lnTo>
                    <a:pt x="3560" y="0"/>
                  </a:lnTo>
                  <a:lnTo>
                    <a:pt x="3560" y="11"/>
                  </a:lnTo>
                  <a:close/>
                  <a:moveTo>
                    <a:pt x="3605" y="11"/>
                  </a:moveTo>
                  <a:lnTo>
                    <a:pt x="3616" y="11"/>
                  </a:lnTo>
                  <a:lnTo>
                    <a:pt x="3616" y="0"/>
                  </a:lnTo>
                  <a:lnTo>
                    <a:pt x="3605" y="0"/>
                  </a:lnTo>
                  <a:lnTo>
                    <a:pt x="3605" y="11"/>
                  </a:lnTo>
                  <a:close/>
                  <a:moveTo>
                    <a:pt x="3650" y="11"/>
                  </a:moveTo>
                  <a:lnTo>
                    <a:pt x="3661" y="11"/>
                  </a:lnTo>
                  <a:lnTo>
                    <a:pt x="3661" y="0"/>
                  </a:lnTo>
                  <a:lnTo>
                    <a:pt x="3650" y="0"/>
                  </a:lnTo>
                  <a:lnTo>
                    <a:pt x="3650" y="11"/>
                  </a:lnTo>
                  <a:close/>
                  <a:moveTo>
                    <a:pt x="3695" y="11"/>
                  </a:moveTo>
                  <a:lnTo>
                    <a:pt x="3707" y="11"/>
                  </a:lnTo>
                  <a:lnTo>
                    <a:pt x="3707" y="0"/>
                  </a:lnTo>
                  <a:lnTo>
                    <a:pt x="3695" y="0"/>
                  </a:lnTo>
                  <a:lnTo>
                    <a:pt x="3695" y="11"/>
                  </a:lnTo>
                  <a:close/>
                  <a:moveTo>
                    <a:pt x="3740" y="11"/>
                  </a:moveTo>
                  <a:lnTo>
                    <a:pt x="3752" y="11"/>
                  </a:lnTo>
                  <a:lnTo>
                    <a:pt x="3752" y="0"/>
                  </a:lnTo>
                  <a:lnTo>
                    <a:pt x="3740" y="0"/>
                  </a:lnTo>
                  <a:lnTo>
                    <a:pt x="3740" y="11"/>
                  </a:lnTo>
                  <a:close/>
                  <a:moveTo>
                    <a:pt x="3785" y="11"/>
                  </a:moveTo>
                  <a:lnTo>
                    <a:pt x="3797" y="11"/>
                  </a:lnTo>
                  <a:lnTo>
                    <a:pt x="3797" y="0"/>
                  </a:lnTo>
                  <a:lnTo>
                    <a:pt x="3785" y="0"/>
                  </a:lnTo>
                  <a:lnTo>
                    <a:pt x="3785" y="11"/>
                  </a:lnTo>
                  <a:close/>
                  <a:moveTo>
                    <a:pt x="3830" y="11"/>
                  </a:moveTo>
                  <a:lnTo>
                    <a:pt x="3842" y="11"/>
                  </a:lnTo>
                  <a:lnTo>
                    <a:pt x="3842" y="0"/>
                  </a:lnTo>
                  <a:lnTo>
                    <a:pt x="3830" y="0"/>
                  </a:lnTo>
                  <a:lnTo>
                    <a:pt x="3830" y="11"/>
                  </a:lnTo>
                  <a:close/>
                  <a:moveTo>
                    <a:pt x="3875" y="11"/>
                  </a:moveTo>
                  <a:lnTo>
                    <a:pt x="3887" y="11"/>
                  </a:lnTo>
                  <a:lnTo>
                    <a:pt x="3887" y="0"/>
                  </a:lnTo>
                  <a:lnTo>
                    <a:pt x="3875" y="0"/>
                  </a:lnTo>
                  <a:lnTo>
                    <a:pt x="3875" y="11"/>
                  </a:lnTo>
                  <a:close/>
                  <a:moveTo>
                    <a:pt x="3921" y="11"/>
                  </a:moveTo>
                  <a:lnTo>
                    <a:pt x="3932" y="11"/>
                  </a:lnTo>
                  <a:lnTo>
                    <a:pt x="3932" y="0"/>
                  </a:lnTo>
                  <a:lnTo>
                    <a:pt x="3921" y="0"/>
                  </a:lnTo>
                  <a:lnTo>
                    <a:pt x="3921" y="11"/>
                  </a:lnTo>
                  <a:close/>
                  <a:moveTo>
                    <a:pt x="3966" y="11"/>
                  </a:moveTo>
                  <a:lnTo>
                    <a:pt x="3977" y="11"/>
                  </a:lnTo>
                  <a:lnTo>
                    <a:pt x="3977" y="0"/>
                  </a:lnTo>
                  <a:lnTo>
                    <a:pt x="3966" y="0"/>
                  </a:lnTo>
                  <a:lnTo>
                    <a:pt x="3966" y="11"/>
                  </a:lnTo>
                  <a:close/>
                  <a:moveTo>
                    <a:pt x="4011" y="11"/>
                  </a:moveTo>
                  <a:lnTo>
                    <a:pt x="4022" y="11"/>
                  </a:lnTo>
                  <a:lnTo>
                    <a:pt x="4022" y="0"/>
                  </a:lnTo>
                  <a:lnTo>
                    <a:pt x="4011" y="0"/>
                  </a:lnTo>
                  <a:lnTo>
                    <a:pt x="4011" y="11"/>
                  </a:lnTo>
                  <a:close/>
                  <a:moveTo>
                    <a:pt x="4056" y="11"/>
                  </a:moveTo>
                  <a:lnTo>
                    <a:pt x="4067" y="11"/>
                  </a:lnTo>
                  <a:lnTo>
                    <a:pt x="4067" y="0"/>
                  </a:lnTo>
                  <a:lnTo>
                    <a:pt x="4056" y="0"/>
                  </a:lnTo>
                  <a:lnTo>
                    <a:pt x="4056" y="11"/>
                  </a:lnTo>
                  <a:close/>
                  <a:moveTo>
                    <a:pt x="4101" y="11"/>
                  </a:moveTo>
                  <a:lnTo>
                    <a:pt x="4112" y="11"/>
                  </a:lnTo>
                  <a:lnTo>
                    <a:pt x="4112" y="0"/>
                  </a:lnTo>
                  <a:lnTo>
                    <a:pt x="4101" y="0"/>
                  </a:lnTo>
                  <a:lnTo>
                    <a:pt x="4101" y="11"/>
                  </a:lnTo>
                  <a:close/>
                  <a:moveTo>
                    <a:pt x="4146" y="11"/>
                  </a:moveTo>
                  <a:lnTo>
                    <a:pt x="4157" y="11"/>
                  </a:lnTo>
                  <a:lnTo>
                    <a:pt x="4157" y="0"/>
                  </a:lnTo>
                  <a:lnTo>
                    <a:pt x="4146" y="0"/>
                  </a:lnTo>
                  <a:lnTo>
                    <a:pt x="4146" y="11"/>
                  </a:lnTo>
                  <a:close/>
                  <a:moveTo>
                    <a:pt x="4191" y="11"/>
                  </a:moveTo>
                  <a:lnTo>
                    <a:pt x="4202" y="11"/>
                  </a:lnTo>
                  <a:lnTo>
                    <a:pt x="4202" y="0"/>
                  </a:lnTo>
                  <a:lnTo>
                    <a:pt x="4191" y="0"/>
                  </a:lnTo>
                  <a:lnTo>
                    <a:pt x="4191" y="11"/>
                  </a:lnTo>
                  <a:close/>
                  <a:moveTo>
                    <a:pt x="4236" y="11"/>
                  </a:moveTo>
                  <a:lnTo>
                    <a:pt x="4247" y="11"/>
                  </a:lnTo>
                  <a:lnTo>
                    <a:pt x="4247" y="0"/>
                  </a:lnTo>
                  <a:lnTo>
                    <a:pt x="4236" y="0"/>
                  </a:lnTo>
                  <a:lnTo>
                    <a:pt x="4236" y="11"/>
                  </a:lnTo>
                  <a:close/>
                  <a:moveTo>
                    <a:pt x="4281" y="11"/>
                  </a:moveTo>
                  <a:lnTo>
                    <a:pt x="4292" y="11"/>
                  </a:lnTo>
                  <a:lnTo>
                    <a:pt x="4292" y="0"/>
                  </a:lnTo>
                  <a:lnTo>
                    <a:pt x="4281" y="0"/>
                  </a:lnTo>
                  <a:lnTo>
                    <a:pt x="4281" y="11"/>
                  </a:lnTo>
                  <a:close/>
                  <a:moveTo>
                    <a:pt x="4326" y="11"/>
                  </a:moveTo>
                  <a:lnTo>
                    <a:pt x="4337" y="11"/>
                  </a:lnTo>
                  <a:lnTo>
                    <a:pt x="4337" y="0"/>
                  </a:lnTo>
                  <a:lnTo>
                    <a:pt x="4326" y="0"/>
                  </a:lnTo>
                  <a:lnTo>
                    <a:pt x="4326" y="11"/>
                  </a:lnTo>
                  <a:close/>
                  <a:moveTo>
                    <a:pt x="4371" y="11"/>
                  </a:moveTo>
                  <a:lnTo>
                    <a:pt x="4382" y="11"/>
                  </a:lnTo>
                  <a:lnTo>
                    <a:pt x="4382" y="0"/>
                  </a:lnTo>
                  <a:lnTo>
                    <a:pt x="4371" y="0"/>
                  </a:lnTo>
                  <a:lnTo>
                    <a:pt x="4371" y="11"/>
                  </a:lnTo>
                  <a:close/>
                  <a:moveTo>
                    <a:pt x="4416" y="11"/>
                  </a:moveTo>
                  <a:lnTo>
                    <a:pt x="4427" y="11"/>
                  </a:lnTo>
                  <a:lnTo>
                    <a:pt x="4427" y="0"/>
                  </a:lnTo>
                  <a:lnTo>
                    <a:pt x="4416" y="0"/>
                  </a:lnTo>
                  <a:lnTo>
                    <a:pt x="4416" y="11"/>
                  </a:lnTo>
                  <a:close/>
                  <a:moveTo>
                    <a:pt x="4461" y="11"/>
                  </a:moveTo>
                  <a:lnTo>
                    <a:pt x="4473" y="11"/>
                  </a:lnTo>
                  <a:lnTo>
                    <a:pt x="4473" y="0"/>
                  </a:lnTo>
                  <a:lnTo>
                    <a:pt x="4461" y="0"/>
                  </a:lnTo>
                  <a:lnTo>
                    <a:pt x="4461" y="11"/>
                  </a:lnTo>
                  <a:close/>
                  <a:moveTo>
                    <a:pt x="4506" y="11"/>
                  </a:moveTo>
                  <a:lnTo>
                    <a:pt x="4518" y="11"/>
                  </a:lnTo>
                  <a:lnTo>
                    <a:pt x="4518" y="0"/>
                  </a:lnTo>
                  <a:lnTo>
                    <a:pt x="4506" y="0"/>
                  </a:lnTo>
                  <a:lnTo>
                    <a:pt x="4506" y="11"/>
                  </a:lnTo>
                  <a:close/>
                  <a:moveTo>
                    <a:pt x="4551" y="11"/>
                  </a:moveTo>
                  <a:lnTo>
                    <a:pt x="4563" y="11"/>
                  </a:lnTo>
                  <a:lnTo>
                    <a:pt x="4563" y="0"/>
                  </a:lnTo>
                  <a:lnTo>
                    <a:pt x="4551" y="0"/>
                  </a:lnTo>
                  <a:lnTo>
                    <a:pt x="4551" y="11"/>
                  </a:lnTo>
                  <a:close/>
                  <a:moveTo>
                    <a:pt x="4596" y="11"/>
                  </a:moveTo>
                  <a:lnTo>
                    <a:pt x="4608" y="11"/>
                  </a:lnTo>
                  <a:lnTo>
                    <a:pt x="4608" y="0"/>
                  </a:lnTo>
                  <a:lnTo>
                    <a:pt x="4596" y="0"/>
                  </a:lnTo>
                  <a:lnTo>
                    <a:pt x="4596" y="11"/>
                  </a:lnTo>
                  <a:close/>
                  <a:moveTo>
                    <a:pt x="4641" y="11"/>
                  </a:moveTo>
                  <a:lnTo>
                    <a:pt x="4653" y="11"/>
                  </a:lnTo>
                  <a:lnTo>
                    <a:pt x="4653" y="0"/>
                  </a:lnTo>
                  <a:lnTo>
                    <a:pt x="4641" y="0"/>
                  </a:lnTo>
                  <a:lnTo>
                    <a:pt x="4641" y="11"/>
                  </a:lnTo>
                  <a:close/>
                  <a:moveTo>
                    <a:pt x="4687" y="11"/>
                  </a:moveTo>
                  <a:lnTo>
                    <a:pt x="4698" y="11"/>
                  </a:lnTo>
                  <a:lnTo>
                    <a:pt x="4698" y="0"/>
                  </a:lnTo>
                  <a:lnTo>
                    <a:pt x="4687" y="0"/>
                  </a:lnTo>
                  <a:lnTo>
                    <a:pt x="4687" y="11"/>
                  </a:lnTo>
                  <a:close/>
                  <a:moveTo>
                    <a:pt x="4732" y="11"/>
                  </a:moveTo>
                  <a:lnTo>
                    <a:pt x="4743" y="11"/>
                  </a:lnTo>
                  <a:lnTo>
                    <a:pt x="4743" y="0"/>
                  </a:lnTo>
                  <a:lnTo>
                    <a:pt x="4732" y="0"/>
                  </a:lnTo>
                  <a:lnTo>
                    <a:pt x="4732" y="11"/>
                  </a:lnTo>
                  <a:close/>
                  <a:moveTo>
                    <a:pt x="4777" y="11"/>
                  </a:moveTo>
                  <a:lnTo>
                    <a:pt x="4788" y="11"/>
                  </a:lnTo>
                  <a:lnTo>
                    <a:pt x="4788" y="0"/>
                  </a:lnTo>
                  <a:lnTo>
                    <a:pt x="4777" y="0"/>
                  </a:lnTo>
                  <a:lnTo>
                    <a:pt x="4777" y="11"/>
                  </a:lnTo>
                  <a:close/>
                  <a:moveTo>
                    <a:pt x="4822" y="11"/>
                  </a:moveTo>
                  <a:lnTo>
                    <a:pt x="4833" y="11"/>
                  </a:lnTo>
                  <a:lnTo>
                    <a:pt x="4833" y="0"/>
                  </a:lnTo>
                  <a:lnTo>
                    <a:pt x="4822" y="0"/>
                  </a:lnTo>
                  <a:lnTo>
                    <a:pt x="4822" y="11"/>
                  </a:lnTo>
                  <a:close/>
                  <a:moveTo>
                    <a:pt x="4867" y="11"/>
                  </a:moveTo>
                  <a:lnTo>
                    <a:pt x="4878" y="11"/>
                  </a:lnTo>
                  <a:lnTo>
                    <a:pt x="4878" y="0"/>
                  </a:lnTo>
                  <a:lnTo>
                    <a:pt x="4867" y="0"/>
                  </a:lnTo>
                  <a:lnTo>
                    <a:pt x="4867" y="11"/>
                  </a:lnTo>
                  <a:close/>
                  <a:moveTo>
                    <a:pt x="4912" y="11"/>
                  </a:moveTo>
                  <a:lnTo>
                    <a:pt x="4923" y="11"/>
                  </a:lnTo>
                  <a:lnTo>
                    <a:pt x="4923" y="0"/>
                  </a:lnTo>
                  <a:lnTo>
                    <a:pt x="4912" y="0"/>
                  </a:lnTo>
                  <a:lnTo>
                    <a:pt x="4912" y="11"/>
                  </a:lnTo>
                  <a:close/>
                  <a:moveTo>
                    <a:pt x="4957" y="11"/>
                  </a:moveTo>
                  <a:lnTo>
                    <a:pt x="4968" y="11"/>
                  </a:lnTo>
                  <a:lnTo>
                    <a:pt x="4968" y="0"/>
                  </a:lnTo>
                  <a:lnTo>
                    <a:pt x="4957" y="0"/>
                  </a:lnTo>
                  <a:lnTo>
                    <a:pt x="4957" y="11"/>
                  </a:lnTo>
                  <a:close/>
                  <a:moveTo>
                    <a:pt x="5002" y="11"/>
                  </a:moveTo>
                  <a:lnTo>
                    <a:pt x="5013" y="11"/>
                  </a:lnTo>
                  <a:lnTo>
                    <a:pt x="5013" y="0"/>
                  </a:lnTo>
                  <a:lnTo>
                    <a:pt x="5002" y="0"/>
                  </a:lnTo>
                  <a:lnTo>
                    <a:pt x="5002" y="11"/>
                  </a:lnTo>
                  <a:close/>
                  <a:moveTo>
                    <a:pt x="5047" y="11"/>
                  </a:moveTo>
                  <a:lnTo>
                    <a:pt x="5058" y="11"/>
                  </a:lnTo>
                  <a:lnTo>
                    <a:pt x="5058" y="0"/>
                  </a:lnTo>
                  <a:lnTo>
                    <a:pt x="5047" y="0"/>
                  </a:lnTo>
                  <a:lnTo>
                    <a:pt x="5047" y="11"/>
                  </a:lnTo>
                  <a:close/>
                  <a:moveTo>
                    <a:pt x="5092" y="11"/>
                  </a:moveTo>
                  <a:lnTo>
                    <a:pt x="5103" y="11"/>
                  </a:lnTo>
                  <a:lnTo>
                    <a:pt x="5103" y="0"/>
                  </a:lnTo>
                  <a:lnTo>
                    <a:pt x="5092" y="0"/>
                  </a:lnTo>
                  <a:lnTo>
                    <a:pt x="5092" y="11"/>
                  </a:lnTo>
                  <a:close/>
                  <a:moveTo>
                    <a:pt x="5137" y="11"/>
                  </a:moveTo>
                  <a:lnTo>
                    <a:pt x="5148" y="11"/>
                  </a:lnTo>
                  <a:lnTo>
                    <a:pt x="5148" y="0"/>
                  </a:lnTo>
                  <a:lnTo>
                    <a:pt x="5137" y="0"/>
                  </a:lnTo>
                  <a:lnTo>
                    <a:pt x="5137" y="11"/>
                  </a:lnTo>
                  <a:close/>
                  <a:moveTo>
                    <a:pt x="5182" y="11"/>
                  </a:moveTo>
                  <a:lnTo>
                    <a:pt x="5193" y="11"/>
                  </a:lnTo>
                  <a:lnTo>
                    <a:pt x="5193" y="0"/>
                  </a:lnTo>
                  <a:lnTo>
                    <a:pt x="5182" y="0"/>
                  </a:lnTo>
                  <a:lnTo>
                    <a:pt x="5182" y="11"/>
                  </a:lnTo>
                  <a:close/>
                  <a:moveTo>
                    <a:pt x="0" y="11"/>
                  </a:moveTo>
                  <a:lnTo>
                    <a:pt x="12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9396" name="Zone de texte 2"/>
            <p:cNvSpPr txBox="1">
              <a:spLocks noChangeArrowheads="1"/>
            </p:cNvSpPr>
            <p:nvPr/>
          </p:nvSpPr>
          <p:spPr bwMode="auto">
            <a:xfrm>
              <a:off x="410" y="890"/>
              <a:ext cx="2231" cy="4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alt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kN</a:t>
              </a:r>
              <a:r>
                <a:rPr kumimoji="0" lang="fr-CH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	    </a:t>
              </a:r>
              <a:r>
                <a:rPr kumimoji="0" lang="fr-CH" altLang="fr-FR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</a:t>
              </a:r>
              <a:r>
                <a:rPr kumimoji="0" lang="fr-CH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fr-CH" alt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</a:t>
              </a:r>
              <a:endParaRPr kumimoji="0" lang="fr-CH" alt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140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CH" altLang="fr-FR" sz="14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CH" altLang="fr-FR" sz="14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CH" altLang="fr-FR" sz="14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CH" altLang="fr-FR" sz="14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fr-CH" alt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47             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CH" altLang="fr-FR" sz="1400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alt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35</a:t>
              </a:r>
              <a:endParaRPr kumimoji="0" lang="fr-CH" alt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397" name="Zone de texte 2"/>
            <p:cNvSpPr txBox="1">
              <a:spLocks noChangeArrowheads="1"/>
            </p:cNvSpPr>
            <p:nvPr/>
          </p:nvSpPr>
          <p:spPr bwMode="auto">
            <a:xfrm>
              <a:off x="1936" y="5148"/>
              <a:ext cx="6960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		  							     </a:t>
              </a:r>
              <a:r>
                <a:rPr kumimoji="0" lang="fr-FR" altLang="fr-FR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</a:t>
              </a:r>
              <a:endParaRPr kumimoji="0" lang="fr-FR" alt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</a:t>
              </a:r>
              <a:r>
                <a:rPr lang="fr-FR" altLang="fr-FR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fr-FR" altLang="fr-FR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</a:t>
              </a: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50	   		   </a:t>
              </a:r>
              <a:r>
                <a:rPr lang="fr-FR" altLang="fr-FR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140   km/h     </a:t>
              </a:r>
              <a:endParaRPr kumimoji="0" lang="fr-FR" alt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680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60B2A5E-C1C5-4D0D-BE11-8743B9B031A2}" type="slidenum">
              <a:rPr lang="fr-CH" sz="1000">
                <a:solidFill>
                  <a:srgbClr val="ACA39A"/>
                </a:solidFill>
              </a:rPr>
              <a:pPr algn="ctr"/>
              <a:t>27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06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903663"/>
              </p:ext>
            </p:extLst>
          </p:nvPr>
        </p:nvGraphicFramePr>
        <p:xfrm>
          <a:off x="489764" y="726559"/>
          <a:ext cx="3938567" cy="351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r:id="rId3" imgW="6659045" imgH="5938850" progId="Visio.Drawing.11">
                  <p:embed/>
                </p:oleObj>
              </mc:Choice>
              <mc:Fallback>
                <p:oleObj r:id="rId3" imgW="6659045" imgH="59388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64" y="726559"/>
                        <a:ext cx="3938567" cy="3514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3" name="Picture 5" descr="PICT09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569346" cy="280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984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60B2A5E-C1C5-4D0D-BE11-8743B9B031A2}" type="slidenum">
              <a:rPr lang="fr-CH" sz="1000">
                <a:solidFill>
                  <a:srgbClr val="ACA39A"/>
                </a:solidFill>
              </a:rPr>
              <a:pPr algn="ctr"/>
              <a:t>28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06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903663"/>
              </p:ext>
            </p:extLst>
          </p:nvPr>
        </p:nvGraphicFramePr>
        <p:xfrm>
          <a:off x="489764" y="726559"/>
          <a:ext cx="3938567" cy="351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r:id="rId3" imgW="6659045" imgH="5938850" progId="Visio.Drawing.11">
                  <p:embed/>
                </p:oleObj>
              </mc:Choice>
              <mc:Fallback>
                <p:oleObj r:id="rId3" imgW="6659045" imgH="5938850" progId="Visio.Drawing.11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64" y="726559"/>
                        <a:ext cx="3938567" cy="3514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333840"/>
            <a:ext cx="52959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PICT09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232248" cy="16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1161356"/>
            <a:ext cx="4624858" cy="9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3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38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>
                <a:latin typeface="Arial" charset="0"/>
                <a:cs typeface="Arial" charset="0"/>
              </a:rPr>
              <a:t>Contenu</a:t>
            </a:r>
          </a:p>
        </p:txBody>
      </p:sp>
      <p:sp>
        <p:nvSpPr>
          <p:cNvPr id="10242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57200" y="1700213"/>
            <a:ext cx="8229600" cy="4425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z="2000" smtClean="0">
                <a:latin typeface="Arial" charset="0"/>
                <a:cs typeface="Arial" charset="0"/>
              </a:rPr>
              <a:t>4 </a:t>
            </a:r>
            <a:r>
              <a:rPr lang="fr-CH" smtClean="0">
                <a:latin typeface="Arial" charset="0"/>
                <a:cs typeface="Arial" charset="0"/>
              </a:rPr>
              <a:t>Topologie dynamique / Dynamische Topologie</a:t>
            </a:r>
          </a:p>
          <a:p>
            <a:pPr eaLnBrk="1" hangingPunct="1"/>
            <a:r>
              <a:rPr lang="fr-CH" sz="2000" smtClean="0">
                <a:latin typeface="Arial" charset="0"/>
                <a:cs typeface="Arial" charset="0"/>
              </a:rPr>
              <a:t>10 </a:t>
            </a:r>
            <a:r>
              <a:rPr lang="fr-CH" smtClean="0">
                <a:latin typeface="Arial" charset="0"/>
                <a:cs typeface="Arial" charset="0"/>
              </a:rPr>
              <a:t>Chutes de tension / Spannungsabfälle</a:t>
            </a:r>
          </a:p>
          <a:p>
            <a:pPr eaLnBrk="1" hangingPunct="1"/>
            <a:r>
              <a:rPr lang="fr-CH" sz="2000" smtClean="0">
                <a:latin typeface="Arial" charset="0"/>
                <a:cs typeface="Arial" charset="0"/>
              </a:rPr>
              <a:t>14 </a:t>
            </a:r>
            <a:r>
              <a:rPr lang="fr-CH" smtClean="0">
                <a:latin typeface="Arial" charset="0"/>
                <a:cs typeface="Arial" charset="0"/>
              </a:rPr>
              <a:t>Constitution / Zusmmensetzung</a:t>
            </a:r>
          </a:p>
          <a:p>
            <a:pPr eaLnBrk="1" hangingPunct="1"/>
            <a:r>
              <a:rPr lang="fr-CH" sz="2000" smtClean="0">
                <a:latin typeface="Arial" charset="0"/>
                <a:cs typeface="Arial" charset="0"/>
              </a:rPr>
              <a:t>16 </a:t>
            </a:r>
            <a:r>
              <a:rPr lang="fr-CH" smtClean="0">
                <a:latin typeface="Arial" charset="0"/>
                <a:cs typeface="Arial" charset="0"/>
              </a:rPr>
              <a:t>Alimentation / Stromversorgung</a:t>
            </a:r>
          </a:p>
          <a:p>
            <a:pPr eaLnBrk="1" hangingPunct="1"/>
            <a:endParaRPr lang="fr-CH" smtClean="0">
              <a:latin typeface="Arial" charset="0"/>
              <a:cs typeface="Arial" charset="0"/>
            </a:endParaRPr>
          </a:p>
        </p:txBody>
      </p:sp>
      <p:sp>
        <p:nvSpPr>
          <p:cNvPr id="10243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D2159-3C6D-49D2-AC6E-1E1729192179}" type="slidenum">
              <a:rPr lang="fr-C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CH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EFFAF5-42C9-4C2B-8E72-69EC408B968D}" type="slidenum">
              <a:rPr lang="fr-C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CH" smtClean="0">
              <a:latin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2" descr="C:\Dessins\2011-09-21 Jerzy1\Image (1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58800"/>
            <a:ext cx="742632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" y="5532438"/>
            <a:ext cx="81994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10.3</a:t>
            </a:r>
            <a:r>
              <a:rPr lang="fr-CH" altLang="fr-FR">
                <a:latin typeface="Calibri" pitchFamily="34" charset="0"/>
              </a:rPr>
              <a:t> 	Les composants de la traction électrique</a:t>
            </a:r>
          </a:p>
          <a:p>
            <a:r>
              <a:rPr lang="fr-CH" altLang="fr-FR">
                <a:latin typeface="Calibri" pitchFamily="34" charset="0"/>
              </a:rPr>
              <a:t>	Die Komponente für die elektrische Bahn</a:t>
            </a:r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F045E4-C802-4A5B-8501-8E7720325AC3}" type="slidenum">
              <a:rPr lang="fr-C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CH" smtClean="0">
              <a:latin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 descr="C:\Dessins\2011-09-21 Jerzy1\Image (1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58800"/>
            <a:ext cx="742632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57200" y="5532438"/>
            <a:ext cx="81994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10.3</a:t>
            </a:r>
            <a:r>
              <a:rPr lang="fr-CH" altLang="fr-FR">
                <a:latin typeface="Calibri" pitchFamily="34" charset="0"/>
              </a:rPr>
              <a:t> 	Les composants de la traction électrique</a:t>
            </a:r>
          </a:p>
          <a:p>
            <a:r>
              <a:rPr lang="fr-CH" altLang="fr-FR">
                <a:latin typeface="Calibri" pitchFamily="34" charset="0"/>
              </a:rPr>
              <a:t>	Die Komponente für die elektrische Bahn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12293" name="ZoneTexte 1"/>
          <p:cNvSpPr txBox="1">
            <a:spLocks noChangeArrowheads="1"/>
          </p:cNvSpPr>
          <p:nvPr/>
        </p:nvSpPr>
        <p:spPr bwMode="auto">
          <a:xfrm>
            <a:off x="7308850" y="1412875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/>
              <a:t>Production</a:t>
            </a:r>
          </a:p>
          <a:p>
            <a:r>
              <a:rPr lang="fr-CH"/>
              <a:t>Erzeugung</a:t>
            </a:r>
          </a:p>
        </p:txBody>
      </p:sp>
      <p:sp>
        <p:nvSpPr>
          <p:cNvPr id="12294" name="ZoneTexte 6"/>
          <p:cNvSpPr txBox="1">
            <a:spLocks noChangeArrowheads="1"/>
          </p:cNvSpPr>
          <p:nvPr/>
        </p:nvSpPr>
        <p:spPr bwMode="auto">
          <a:xfrm>
            <a:off x="3708400" y="990600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/>
              <a:t>Transport</a:t>
            </a:r>
          </a:p>
        </p:txBody>
      </p:sp>
      <p:sp>
        <p:nvSpPr>
          <p:cNvPr id="12295" name="ZoneTexte 7"/>
          <p:cNvSpPr txBox="1">
            <a:spLocks noChangeArrowheads="1"/>
          </p:cNvSpPr>
          <p:nvPr/>
        </p:nvSpPr>
        <p:spPr bwMode="auto">
          <a:xfrm>
            <a:off x="452438" y="3357563"/>
            <a:ext cx="1743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/>
              <a:t>Transformation</a:t>
            </a:r>
          </a:p>
          <a:p>
            <a:r>
              <a:rPr lang="fr-CH"/>
              <a:t>Umformung</a:t>
            </a:r>
          </a:p>
        </p:txBody>
      </p:sp>
      <p:sp>
        <p:nvSpPr>
          <p:cNvPr id="12296" name="ZoneTexte 8"/>
          <p:cNvSpPr txBox="1">
            <a:spLocks noChangeArrowheads="1"/>
          </p:cNvSpPr>
          <p:nvPr/>
        </p:nvSpPr>
        <p:spPr bwMode="auto">
          <a:xfrm>
            <a:off x="5435600" y="4437063"/>
            <a:ext cx="1743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/>
              <a:t>Utilisation</a:t>
            </a:r>
          </a:p>
          <a:p>
            <a:r>
              <a:rPr lang="fr-CH"/>
              <a:t>Benützung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C8FAC-9BDA-4FFD-92EC-7FC2FE940844}" type="slidenum">
              <a:rPr lang="fr-C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CH" smtClean="0">
              <a:latin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401638" y="2841625"/>
            <a:ext cx="81994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10.4</a:t>
            </a:r>
            <a:r>
              <a:rPr lang="fr-CH" altLang="fr-FR">
                <a:latin typeface="Calibri" pitchFamily="34" charset="0"/>
              </a:rPr>
              <a:t> 	Circuit de traction: schéma simplifié</a:t>
            </a:r>
          </a:p>
          <a:p>
            <a:r>
              <a:rPr lang="fr-CH" altLang="fr-FR">
                <a:latin typeface="Calibri" pitchFamily="34" charset="0"/>
              </a:rPr>
              <a:t>	Traktionsschaltung: vereinfachter Schema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13316" name="AutoShape 77"/>
          <p:cNvSpPr>
            <a:spLocks noChangeAspect="1" noChangeArrowheads="1"/>
          </p:cNvSpPr>
          <p:nvPr/>
        </p:nvSpPr>
        <p:spPr bwMode="auto">
          <a:xfrm>
            <a:off x="468313" y="549275"/>
            <a:ext cx="41767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317" name="Group 156"/>
          <p:cNvGrpSpPr>
            <a:grpSpLocks/>
          </p:cNvGrpSpPr>
          <p:nvPr/>
        </p:nvGrpSpPr>
        <p:grpSpPr bwMode="auto">
          <a:xfrm>
            <a:off x="755650" y="620713"/>
            <a:ext cx="3632200" cy="2136775"/>
            <a:chOff x="476" y="391"/>
            <a:chExt cx="2288" cy="1346"/>
          </a:xfrm>
        </p:grpSpPr>
        <p:sp>
          <p:nvSpPr>
            <p:cNvPr id="13358" name="Line 78"/>
            <p:cNvSpPr>
              <a:spLocks noChangeShapeType="1"/>
            </p:cNvSpPr>
            <p:nvPr/>
          </p:nvSpPr>
          <p:spPr bwMode="auto">
            <a:xfrm flipH="1">
              <a:off x="720" y="565"/>
              <a:ext cx="1803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59" name="Line 79"/>
            <p:cNvSpPr>
              <a:spLocks noChangeShapeType="1"/>
            </p:cNvSpPr>
            <p:nvPr/>
          </p:nvSpPr>
          <p:spPr bwMode="auto">
            <a:xfrm flipH="1">
              <a:off x="720" y="1393"/>
              <a:ext cx="1803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60" name="Rectangle 80"/>
            <p:cNvSpPr>
              <a:spLocks noChangeArrowheads="1"/>
            </p:cNvSpPr>
            <p:nvPr/>
          </p:nvSpPr>
          <p:spPr bwMode="auto">
            <a:xfrm>
              <a:off x="1323" y="432"/>
              <a:ext cx="598" cy="2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361" name="Group 81"/>
            <p:cNvGrpSpPr>
              <a:grpSpLocks/>
            </p:cNvGrpSpPr>
            <p:nvPr/>
          </p:nvGrpSpPr>
          <p:grpSpPr bwMode="auto">
            <a:xfrm>
              <a:off x="2041" y="519"/>
              <a:ext cx="218" cy="91"/>
              <a:chOff x="6309" y="11202"/>
              <a:chExt cx="276" cy="116"/>
            </a:xfrm>
          </p:grpSpPr>
          <p:sp>
            <p:nvSpPr>
              <p:cNvPr id="13393" name="Freeform 82"/>
              <p:cNvSpPr>
                <a:spLocks/>
              </p:cNvSpPr>
              <p:nvPr/>
            </p:nvSpPr>
            <p:spPr bwMode="auto">
              <a:xfrm>
                <a:off x="6382" y="11202"/>
                <a:ext cx="203" cy="116"/>
              </a:xfrm>
              <a:custGeom>
                <a:avLst/>
                <a:gdLst>
                  <a:gd name="T0" fmla="*/ 203 w 203"/>
                  <a:gd name="T1" fmla="*/ 58 h 116"/>
                  <a:gd name="T2" fmla="*/ 0 w 203"/>
                  <a:gd name="T3" fmla="*/ 116 h 116"/>
                  <a:gd name="T4" fmla="*/ 0 w 203"/>
                  <a:gd name="T5" fmla="*/ 58 h 116"/>
                  <a:gd name="T6" fmla="*/ 0 w 203"/>
                  <a:gd name="T7" fmla="*/ 0 h 116"/>
                  <a:gd name="T8" fmla="*/ 203 w 203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116"/>
                  <a:gd name="T17" fmla="*/ 203 w 203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116">
                    <a:moveTo>
                      <a:pt x="203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94" name="Line 83"/>
              <p:cNvSpPr>
                <a:spLocks noChangeShapeType="1"/>
              </p:cNvSpPr>
              <p:nvPr/>
            </p:nvSpPr>
            <p:spPr bwMode="auto">
              <a:xfrm>
                <a:off x="6309" y="11260"/>
                <a:ext cx="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362" name="Group 84"/>
            <p:cNvGrpSpPr>
              <a:grpSpLocks/>
            </p:cNvGrpSpPr>
            <p:nvPr/>
          </p:nvGrpSpPr>
          <p:grpSpPr bwMode="auto">
            <a:xfrm>
              <a:off x="674" y="1645"/>
              <a:ext cx="1930" cy="81"/>
              <a:chOff x="4580" y="12625"/>
              <a:chExt cx="2441" cy="102"/>
            </a:xfrm>
          </p:grpSpPr>
          <p:sp>
            <p:nvSpPr>
              <p:cNvPr id="13391" name="Freeform 85"/>
              <p:cNvSpPr>
                <a:spLocks/>
              </p:cNvSpPr>
              <p:nvPr/>
            </p:nvSpPr>
            <p:spPr bwMode="auto">
              <a:xfrm>
                <a:off x="6817" y="12625"/>
                <a:ext cx="204" cy="102"/>
              </a:xfrm>
              <a:custGeom>
                <a:avLst/>
                <a:gdLst>
                  <a:gd name="T0" fmla="*/ 204 w 204"/>
                  <a:gd name="T1" fmla="*/ 58 h 102"/>
                  <a:gd name="T2" fmla="*/ 0 w 204"/>
                  <a:gd name="T3" fmla="*/ 102 h 102"/>
                  <a:gd name="T4" fmla="*/ 0 w 204"/>
                  <a:gd name="T5" fmla="*/ 58 h 102"/>
                  <a:gd name="T6" fmla="*/ 0 w 204"/>
                  <a:gd name="T7" fmla="*/ 0 h 102"/>
                  <a:gd name="T8" fmla="*/ 204 w 204"/>
                  <a:gd name="T9" fmla="*/ 5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02"/>
                  <a:gd name="T17" fmla="*/ 204 w 20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02">
                    <a:moveTo>
                      <a:pt x="204" y="58"/>
                    </a:moveTo>
                    <a:lnTo>
                      <a:pt x="0" y="102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92" name="Line 86"/>
              <p:cNvSpPr>
                <a:spLocks noChangeShapeType="1"/>
              </p:cNvSpPr>
              <p:nvPr/>
            </p:nvSpPr>
            <p:spPr bwMode="auto">
              <a:xfrm>
                <a:off x="4580" y="12683"/>
                <a:ext cx="22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63" name="Rectangle 87"/>
            <p:cNvSpPr>
              <a:spLocks noChangeArrowheads="1"/>
            </p:cNvSpPr>
            <p:nvPr/>
          </p:nvSpPr>
          <p:spPr bwMode="auto">
            <a:xfrm>
              <a:off x="1547" y="4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fr-FR" sz="1400">
                <a:latin typeface="Times New Roman" pitchFamily="18" charset="0"/>
              </a:endParaRPr>
            </a:p>
          </p:txBody>
        </p:sp>
        <p:grpSp>
          <p:nvGrpSpPr>
            <p:cNvPr id="13364" name="Group 88"/>
            <p:cNvGrpSpPr>
              <a:grpSpLocks/>
            </p:cNvGrpSpPr>
            <p:nvPr/>
          </p:nvGrpSpPr>
          <p:grpSpPr bwMode="auto">
            <a:xfrm>
              <a:off x="2535" y="645"/>
              <a:ext cx="80" cy="679"/>
              <a:chOff x="6934" y="11362"/>
              <a:chExt cx="101" cy="857"/>
            </a:xfrm>
          </p:grpSpPr>
          <p:sp>
            <p:nvSpPr>
              <p:cNvPr id="13389" name="Freeform 89"/>
              <p:cNvSpPr>
                <a:spLocks/>
              </p:cNvSpPr>
              <p:nvPr/>
            </p:nvSpPr>
            <p:spPr bwMode="auto">
              <a:xfrm>
                <a:off x="6934" y="12015"/>
                <a:ext cx="101" cy="204"/>
              </a:xfrm>
              <a:custGeom>
                <a:avLst/>
                <a:gdLst>
                  <a:gd name="T0" fmla="*/ 58 w 101"/>
                  <a:gd name="T1" fmla="*/ 204 h 204"/>
                  <a:gd name="T2" fmla="*/ 0 w 101"/>
                  <a:gd name="T3" fmla="*/ 0 h 204"/>
                  <a:gd name="T4" fmla="*/ 58 w 101"/>
                  <a:gd name="T5" fmla="*/ 0 h 204"/>
                  <a:gd name="T6" fmla="*/ 101 w 101"/>
                  <a:gd name="T7" fmla="*/ 0 h 204"/>
                  <a:gd name="T8" fmla="*/ 58 w 101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4"/>
                  <a:gd name="T17" fmla="*/ 101 w 101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1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90" name="Line 90"/>
              <p:cNvSpPr>
                <a:spLocks noChangeShapeType="1"/>
              </p:cNvSpPr>
              <p:nvPr/>
            </p:nvSpPr>
            <p:spPr bwMode="auto">
              <a:xfrm>
                <a:off x="6992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365" name="Group 91"/>
            <p:cNvGrpSpPr>
              <a:grpSpLocks/>
            </p:cNvGrpSpPr>
            <p:nvPr/>
          </p:nvGrpSpPr>
          <p:grpSpPr bwMode="auto">
            <a:xfrm>
              <a:off x="674" y="645"/>
              <a:ext cx="80" cy="679"/>
              <a:chOff x="4580" y="11362"/>
              <a:chExt cx="102" cy="857"/>
            </a:xfrm>
          </p:grpSpPr>
          <p:sp>
            <p:nvSpPr>
              <p:cNvPr id="13387" name="Freeform 92"/>
              <p:cNvSpPr>
                <a:spLocks/>
              </p:cNvSpPr>
              <p:nvPr/>
            </p:nvSpPr>
            <p:spPr bwMode="auto">
              <a:xfrm>
                <a:off x="4580" y="12015"/>
                <a:ext cx="102" cy="204"/>
              </a:xfrm>
              <a:custGeom>
                <a:avLst/>
                <a:gdLst>
                  <a:gd name="T0" fmla="*/ 58 w 102"/>
                  <a:gd name="T1" fmla="*/ 204 h 204"/>
                  <a:gd name="T2" fmla="*/ 0 w 102"/>
                  <a:gd name="T3" fmla="*/ 0 h 204"/>
                  <a:gd name="T4" fmla="*/ 58 w 102"/>
                  <a:gd name="T5" fmla="*/ 0 h 204"/>
                  <a:gd name="T6" fmla="*/ 102 w 102"/>
                  <a:gd name="T7" fmla="*/ 0 h 204"/>
                  <a:gd name="T8" fmla="*/ 58 w 102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04"/>
                  <a:gd name="T17" fmla="*/ 102 w 102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2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8" name="Line 93"/>
              <p:cNvSpPr>
                <a:spLocks noChangeShapeType="1"/>
              </p:cNvSpPr>
              <p:nvPr/>
            </p:nvSpPr>
            <p:spPr bwMode="auto">
              <a:xfrm>
                <a:off x="4638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66" name="Rectangle 94"/>
            <p:cNvSpPr>
              <a:spLocks noChangeArrowheads="1"/>
            </p:cNvSpPr>
            <p:nvPr/>
          </p:nvSpPr>
          <p:spPr bwMode="auto">
            <a:xfrm>
              <a:off x="476" y="890"/>
              <a:ext cx="20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ss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67" name="Rectangle 95"/>
            <p:cNvSpPr>
              <a:spLocks noChangeArrowheads="1"/>
            </p:cNvSpPr>
            <p:nvPr/>
          </p:nvSpPr>
          <p:spPr bwMode="auto">
            <a:xfrm>
              <a:off x="2649" y="853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lc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68" name="Line 96"/>
            <p:cNvSpPr>
              <a:spLocks noChangeShapeType="1"/>
            </p:cNvSpPr>
            <p:nvPr/>
          </p:nvSpPr>
          <p:spPr bwMode="auto">
            <a:xfrm>
              <a:off x="2581" y="1634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69" name="Line 97"/>
            <p:cNvSpPr>
              <a:spLocks noChangeShapeType="1"/>
            </p:cNvSpPr>
            <p:nvPr/>
          </p:nvSpPr>
          <p:spPr bwMode="auto">
            <a:xfrm>
              <a:off x="686" y="1622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70" name="Rectangle 98"/>
            <p:cNvSpPr>
              <a:spLocks noChangeArrowheads="1"/>
            </p:cNvSpPr>
            <p:nvPr/>
          </p:nvSpPr>
          <p:spPr bwMode="auto">
            <a:xfrm>
              <a:off x="651" y="147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Palatino"/>
                </a:rPr>
                <a:t>0</a:t>
              </a:r>
              <a:endParaRPr lang="fr-FR"/>
            </a:p>
          </p:txBody>
        </p:sp>
        <p:sp>
          <p:nvSpPr>
            <p:cNvPr id="13371" name="Rectangle 99"/>
            <p:cNvSpPr>
              <a:spLocks noChangeArrowheads="1"/>
            </p:cNvSpPr>
            <p:nvPr/>
          </p:nvSpPr>
          <p:spPr bwMode="auto">
            <a:xfrm>
              <a:off x="2558" y="1474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72" name="Rectangle 100"/>
            <p:cNvSpPr>
              <a:spLocks noChangeArrowheads="1"/>
            </p:cNvSpPr>
            <p:nvPr/>
          </p:nvSpPr>
          <p:spPr bwMode="auto">
            <a:xfrm>
              <a:off x="521" y="391"/>
              <a:ext cx="65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sous-station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73" name="Rectangle 101"/>
            <p:cNvSpPr>
              <a:spLocks noChangeArrowheads="1"/>
            </p:cNvSpPr>
            <p:nvPr/>
          </p:nvSpPr>
          <p:spPr bwMode="auto">
            <a:xfrm>
              <a:off x="2154" y="391"/>
              <a:ext cx="4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locomotive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74" name="Rectangle 102"/>
            <p:cNvSpPr>
              <a:spLocks noChangeArrowheads="1"/>
            </p:cNvSpPr>
            <p:nvPr/>
          </p:nvSpPr>
          <p:spPr bwMode="auto">
            <a:xfrm>
              <a:off x="1892" y="1531"/>
              <a:ext cx="3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distances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75" name="Oval 104"/>
            <p:cNvSpPr>
              <a:spLocks noChangeArrowheads="1"/>
            </p:cNvSpPr>
            <p:nvPr/>
          </p:nvSpPr>
          <p:spPr bwMode="auto">
            <a:xfrm>
              <a:off x="686" y="530"/>
              <a:ext cx="68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76" name="Oval 105"/>
            <p:cNvSpPr>
              <a:spLocks noChangeArrowheads="1"/>
            </p:cNvSpPr>
            <p:nvPr/>
          </p:nvSpPr>
          <p:spPr bwMode="auto">
            <a:xfrm>
              <a:off x="685" y="530"/>
              <a:ext cx="70" cy="69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77" name="Oval 106"/>
            <p:cNvSpPr>
              <a:spLocks noChangeArrowheads="1"/>
            </p:cNvSpPr>
            <p:nvPr/>
          </p:nvSpPr>
          <p:spPr bwMode="auto">
            <a:xfrm>
              <a:off x="674" y="1358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78" name="Oval 107"/>
            <p:cNvSpPr>
              <a:spLocks noChangeArrowheads="1"/>
            </p:cNvSpPr>
            <p:nvPr/>
          </p:nvSpPr>
          <p:spPr bwMode="auto">
            <a:xfrm>
              <a:off x="674" y="1358"/>
              <a:ext cx="69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79" name="Oval 108"/>
            <p:cNvSpPr>
              <a:spLocks noChangeArrowheads="1"/>
            </p:cNvSpPr>
            <p:nvPr/>
          </p:nvSpPr>
          <p:spPr bwMode="auto">
            <a:xfrm>
              <a:off x="2558" y="530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0" name="Oval 109"/>
            <p:cNvSpPr>
              <a:spLocks noChangeArrowheads="1"/>
            </p:cNvSpPr>
            <p:nvPr/>
          </p:nvSpPr>
          <p:spPr bwMode="auto">
            <a:xfrm>
              <a:off x="2557" y="530"/>
              <a:ext cx="70" cy="69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1" name="Oval 110"/>
            <p:cNvSpPr>
              <a:spLocks noChangeArrowheads="1"/>
            </p:cNvSpPr>
            <p:nvPr/>
          </p:nvSpPr>
          <p:spPr bwMode="auto">
            <a:xfrm>
              <a:off x="2546" y="1358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2" name="Oval 111"/>
            <p:cNvSpPr>
              <a:spLocks noChangeArrowheads="1"/>
            </p:cNvSpPr>
            <p:nvPr/>
          </p:nvSpPr>
          <p:spPr bwMode="auto">
            <a:xfrm>
              <a:off x="2546" y="1358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383" name="Group 112"/>
            <p:cNvGrpSpPr>
              <a:grpSpLocks/>
            </p:cNvGrpSpPr>
            <p:nvPr/>
          </p:nvGrpSpPr>
          <p:grpSpPr bwMode="auto">
            <a:xfrm>
              <a:off x="823" y="956"/>
              <a:ext cx="1666" cy="92"/>
              <a:chOff x="4769" y="11754"/>
              <a:chExt cx="2107" cy="116"/>
            </a:xfrm>
          </p:grpSpPr>
          <p:sp>
            <p:nvSpPr>
              <p:cNvPr id="13385" name="Freeform 113"/>
              <p:cNvSpPr>
                <a:spLocks/>
              </p:cNvSpPr>
              <p:nvPr/>
            </p:nvSpPr>
            <p:spPr bwMode="auto">
              <a:xfrm>
                <a:off x="6658" y="11754"/>
                <a:ext cx="218" cy="116"/>
              </a:xfrm>
              <a:custGeom>
                <a:avLst/>
                <a:gdLst>
                  <a:gd name="T0" fmla="*/ 218 w 218"/>
                  <a:gd name="T1" fmla="*/ 58 h 116"/>
                  <a:gd name="T2" fmla="*/ 0 w 218"/>
                  <a:gd name="T3" fmla="*/ 116 h 116"/>
                  <a:gd name="T4" fmla="*/ 0 w 218"/>
                  <a:gd name="T5" fmla="*/ 58 h 116"/>
                  <a:gd name="T6" fmla="*/ 0 w 218"/>
                  <a:gd name="T7" fmla="*/ 0 h 116"/>
                  <a:gd name="T8" fmla="*/ 218 w 218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16"/>
                  <a:gd name="T17" fmla="*/ 218 w 218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16">
                    <a:moveTo>
                      <a:pt x="218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18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6" name="Line 114"/>
              <p:cNvSpPr>
                <a:spLocks noChangeShapeType="1"/>
              </p:cNvSpPr>
              <p:nvPr/>
            </p:nvSpPr>
            <p:spPr bwMode="auto">
              <a:xfrm>
                <a:off x="4769" y="11812"/>
                <a:ext cx="18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84" name="Rectangle 115"/>
            <p:cNvSpPr>
              <a:spLocks noChangeArrowheads="1"/>
            </p:cNvSpPr>
            <p:nvPr/>
          </p:nvSpPr>
          <p:spPr bwMode="auto">
            <a:xfrm>
              <a:off x="1514" y="841"/>
              <a:ext cx="1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sz="1200">
                <a:latin typeface="Times New Roman" pitchFamily="18" charset="0"/>
              </a:endParaRPr>
            </a:p>
          </p:txBody>
        </p:sp>
      </p:grpSp>
      <p:sp>
        <p:nvSpPr>
          <p:cNvPr id="13318" name="AutoShape 117"/>
          <p:cNvSpPr>
            <a:spLocks noChangeAspect="1" noChangeArrowheads="1"/>
          </p:cNvSpPr>
          <p:nvPr/>
        </p:nvSpPr>
        <p:spPr bwMode="auto">
          <a:xfrm>
            <a:off x="4427538" y="549275"/>
            <a:ext cx="424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319" name="Group 157"/>
          <p:cNvGrpSpPr>
            <a:grpSpLocks/>
          </p:cNvGrpSpPr>
          <p:nvPr/>
        </p:nvGrpSpPr>
        <p:grpSpPr bwMode="auto">
          <a:xfrm>
            <a:off x="4787900" y="620713"/>
            <a:ext cx="3573463" cy="2143125"/>
            <a:chOff x="3016" y="391"/>
            <a:chExt cx="2251" cy="1350"/>
          </a:xfrm>
        </p:grpSpPr>
        <p:sp>
          <p:nvSpPr>
            <p:cNvPr id="13321" name="Line 118"/>
            <p:cNvSpPr>
              <a:spLocks noChangeShapeType="1"/>
            </p:cNvSpPr>
            <p:nvPr/>
          </p:nvSpPr>
          <p:spPr bwMode="auto">
            <a:xfrm flipH="1">
              <a:off x="3215" y="565"/>
              <a:ext cx="1811" cy="1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22" name="Line 119"/>
            <p:cNvSpPr>
              <a:spLocks noChangeShapeType="1"/>
            </p:cNvSpPr>
            <p:nvPr/>
          </p:nvSpPr>
          <p:spPr bwMode="auto">
            <a:xfrm flipH="1">
              <a:off x="3215" y="1396"/>
              <a:ext cx="1811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23" name="Rectangle 120"/>
            <p:cNvSpPr>
              <a:spLocks noChangeArrowheads="1"/>
            </p:cNvSpPr>
            <p:nvPr/>
          </p:nvSpPr>
          <p:spPr bwMode="auto">
            <a:xfrm>
              <a:off x="3821" y="433"/>
              <a:ext cx="600" cy="2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324" name="Group 121"/>
            <p:cNvGrpSpPr>
              <a:grpSpLocks/>
            </p:cNvGrpSpPr>
            <p:nvPr/>
          </p:nvGrpSpPr>
          <p:grpSpPr bwMode="auto">
            <a:xfrm>
              <a:off x="4542" y="519"/>
              <a:ext cx="219" cy="92"/>
              <a:chOff x="6309" y="11202"/>
              <a:chExt cx="276" cy="116"/>
            </a:xfrm>
          </p:grpSpPr>
          <p:sp>
            <p:nvSpPr>
              <p:cNvPr id="13356" name="Freeform 122"/>
              <p:cNvSpPr>
                <a:spLocks/>
              </p:cNvSpPr>
              <p:nvPr/>
            </p:nvSpPr>
            <p:spPr bwMode="auto">
              <a:xfrm>
                <a:off x="6382" y="11202"/>
                <a:ext cx="203" cy="116"/>
              </a:xfrm>
              <a:custGeom>
                <a:avLst/>
                <a:gdLst>
                  <a:gd name="T0" fmla="*/ 203 w 203"/>
                  <a:gd name="T1" fmla="*/ 58 h 116"/>
                  <a:gd name="T2" fmla="*/ 0 w 203"/>
                  <a:gd name="T3" fmla="*/ 116 h 116"/>
                  <a:gd name="T4" fmla="*/ 0 w 203"/>
                  <a:gd name="T5" fmla="*/ 58 h 116"/>
                  <a:gd name="T6" fmla="*/ 0 w 203"/>
                  <a:gd name="T7" fmla="*/ 0 h 116"/>
                  <a:gd name="T8" fmla="*/ 203 w 203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116"/>
                  <a:gd name="T17" fmla="*/ 203 w 203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116">
                    <a:moveTo>
                      <a:pt x="203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57" name="Line 123"/>
              <p:cNvSpPr>
                <a:spLocks noChangeShapeType="1"/>
              </p:cNvSpPr>
              <p:nvPr/>
            </p:nvSpPr>
            <p:spPr bwMode="auto">
              <a:xfrm>
                <a:off x="6309" y="11260"/>
                <a:ext cx="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325" name="Group 124"/>
            <p:cNvGrpSpPr>
              <a:grpSpLocks/>
            </p:cNvGrpSpPr>
            <p:nvPr/>
          </p:nvGrpSpPr>
          <p:grpSpPr bwMode="auto">
            <a:xfrm>
              <a:off x="3169" y="1649"/>
              <a:ext cx="1938" cy="81"/>
              <a:chOff x="4580" y="12625"/>
              <a:chExt cx="2441" cy="102"/>
            </a:xfrm>
          </p:grpSpPr>
          <p:sp>
            <p:nvSpPr>
              <p:cNvPr id="13354" name="Freeform 125"/>
              <p:cNvSpPr>
                <a:spLocks/>
              </p:cNvSpPr>
              <p:nvPr/>
            </p:nvSpPr>
            <p:spPr bwMode="auto">
              <a:xfrm>
                <a:off x="6817" y="12625"/>
                <a:ext cx="204" cy="102"/>
              </a:xfrm>
              <a:custGeom>
                <a:avLst/>
                <a:gdLst>
                  <a:gd name="T0" fmla="*/ 204 w 204"/>
                  <a:gd name="T1" fmla="*/ 58 h 102"/>
                  <a:gd name="T2" fmla="*/ 0 w 204"/>
                  <a:gd name="T3" fmla="*/ 102 h 102"/>
                  <a:gd name="T4" fmla="*/ 0 w 204"/>
                  <a:gd name="T5" fmla="*/ 58 h 102"/>
                  <a:gd name="T6" fmla="*/ 0 w 204"/>
                  <a:gd name="T7" fmla="*/ 0 h 102"/>
                  <a:gd name="T8" fmla="*/ 204 w 204"/>
                  <a:gd name="T9" fmla="*/ 5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02"/>
                  <a:gd name="T17" fmla="*/ 204 w 20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02">
                    <a:moveTo>
                      <a:pt x="204" y="58"/>
                    </a:moveTo>
                    <a:lnTo>
                      <a:pt x="0" y="102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55" name="Line 126"/>
              <p:cNvSpPr>
                <a:spLocks noChangeShapeType="1"/>
              </p:cNvSpPr>
              <p:nvPr/>
            </p:nvSpPr>
            <p:spPr bwMode="auto">
              <a:xfrm>
                <a:off x="4580" y="12683"/>
                <a:ext cx="22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26" name="Rectangle 127"/>
            <p:cNvSpPr>
              <a:spLocks noChangeArrowheads="1"/>
            </p:cNvSpPr>
            <p:nvPr/>
          </p:nvSpPr>
          <p:spPr bwMode="auto">
            <a:xfrm>
              <a:off x="4046" y="4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fr-FR" sz="1400">
                <a:latin typeface="Times New Roman" pitchFamily="18" charset="0"/>
              </a:endParaRPr>
            </a:p>
          </p:txBody>
        </p:sp>
        <p:grpSp>
          <p:nvGrpSpPr>
            <p:cNvPr id="13327" name="Group 128"/>
            <p:cNvGrpSpPr>
              <a:grpSpLocks/>
            </p:cNvGrpSpPr>
            <p:nvPr/>
          </p:nvGrpSpPr>
          <p:grpSpPr bwMode="auto">
            <a:xfrm>
              <a:off x="5038" y="646"/>
              <a:ext cx="80" cy="681"/>
              <a:chOff x="6934" y="11362"/>
              <a:chExt cx="101" cy="857"/>
            </a:xfrm>
          </p:grpSpPr>
          <p:sp>
            <p:nvSpPr>
              <p:cNvPr id="13352" name="Freeform 129"/>
              <p:cNvSpPr>
                <a:spLocks/>
              </p:cNvSpPr>
              <p:nvPr/>
            </p:nvSpPr>
            <p:spPr bwMode="auto">
              <a:xfrm>
                <a:off x="6934" y="12015"/>
                <a:ext cx="101" cy="204"/>
              </a:xfrm>
              <a:custGeom>
                <a:avLst/>
                <a:gdLst>
                  <a:gd name="T0" fmla="*/ 58 w 101"/>
                  <a:gd name="T1" fmla="*/ 204 h 204"/>
                  <a:gd name="T2" fmla="*/ 0 w 101"/>
                  <a:gd name="T3" fmla="*/ 0 h 204"/>
                  <a:gd name="T4" fmla="*/ 58 w 101"/>
                  <a:gd name="T5" fmla="*/ 0 h 204"/>
                  <a:gd name="T6" fmla="*/ 101 w 101"/>
                  <a:gd name="T7" fmla="*/ 0 h 204"/>
                  <a:gd name="T8" fmla="*/ 58 w 101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4"/>
                  <a:gd name="T17" fmla="*/ 101 w 101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1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53" name="Line 130"/>
              <p:cNvSpPr>
                <a:spLocks noChangeShapeType="1"/>
              </p:cNvSpPr>
              <p:nvPr/>
            </p:nvSpPr>
            <p:spPr bwMode="auto">
              <a:xfrm>
                <a:off x="6992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328" name="Group 131"/>
            <p:cNvGrpSpPr>
              <a:grpSpLocks/>
            </p:cNvGrpSpPr>
            <p:nvPr/>
          </p:nvGrpSpPr>
          <p:grpSpPr bwMode="auto">
            <a:xfrm>
              <a:off x="3169" y="646"/>
              <a:ext cx="81" cy="681"/>
              <a:chOff x="4580" y="11362"/>
              <a:chExt cx="102" cy="857"/>
            </a:xfrm>
          </p:grpSpPr>
          <p:sp>
            <p:nvSpPr>
              <p:cNvPr id="13350" name="Freeform 132"/>
              <p:cNvSpPr>
                <a:spLocks/>
              </p:cNvSpPr>
              <p:nvPr/>
            </p:nvSpPr>
            <p:spPr bwMode="auto">
              <a:xfrm>
                <a:off x="4580" y="12015"/>
                <a:ext cx="102" cy="204"/>
              </a:xfrm>
              <a:custGeom>
                <a:avLst/>
                <a:gdLst>
                  <a:gd name="T0" fmla="*/ 58 w 102"/>
                  <a:gd name="T1" fmla="*/ 204 h 204"/>
                  <a:gd name="T2" fmla="*/ 0 w 102"/>
                  <a:gd name="T3" fmla="*/ 0 h 204"/>
                  <a:gd name="T4" fmla="*/ 58 w 102"/>
                  <a:gd name="T5" fmla="*/ 0 h 204"/>
                  <a:gd name="T6" fmla="*/ 102 w 102"/>
                  <a:gd name="T7" fmla="*/ 0 h 204"/>
                  <a:gd name="T8" fmla="*/ 58 w 102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04"/>
                  <a:gd name="T17" fmla="*/ 102 w 102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2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51" name="Line 133"/>
              <p:cNvSpPr>
                <a:spLocks noChangeShapeType="1"/>
              </p:cNvSpPr>
              <p:nvPr/>
            </p:nvSpPr>
            <p:spPr bwMode="auto">
              <a:xfrm>
                <a:off x="4638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29" name="Rectangle 134"/>
            <p:cNvSpPr>
              <a:spLocks noChangeArrowheads="1"/>
            </p:cNvSpPr>
            <p:nvPr/>
          </p:nvSpPr>
          <p:spPr bwMode="auto">
            <a:xfrm>
              <a:off x="3016" y="845"/>
              <a:ext cx="1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ss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30" name="Rectangle 135"/>
            <p:cNvSpPr>
              <a:spLocks noChangeArrowheads="1"/>
            </p:cNvSpPr>
            <p:nvPr/>
          </p:nvSpPr>
          <p:spPr bwMode="auto">
            <a:xfrm>
              <a:off x="5152" y="854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lc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31" name="Line 136"/>
            <p:cNvSpPr>
              <a:spLocks noChangeShapeType="1"/>
            </p:cNvSpPr>
            <p:nvPr/>
          </p:nvSpPr>
          <p:spPr bwMode="auto">
            <a:xfrm>
              <a:off x="5084" y="1638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2" name="Line 137"/>
            <p:cNvSpPr>
              <a:spLocks noChangeShapeType="1"/>
            </p:cNvSpPr>
            <p:nvPr/>
          </p:nvSpPr>
          <p:spPr bwMode="auto">
            <a:xfrm>
              <a:off x="3181" y="1626"/>
              <a:ext cx="1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3" name="Rectangle 138"/>
            <p:cNvSpPr>
              <a:spLocks noChangeArrowheads="1"/>
            </p:cNvSpPr>
            <p:nvPr/>
          </p:nvSpPr>
          <p:spPr bwMode="auto">
            <a:xfrm>
              <a:off x="3146" y="147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Palatino"/>
                </a:rPr>
                <a:t>0</a:t>
              </a:r>
              <a:endParaRPr lang="fr-FR"/>
            </a:p>
          </p:txBody>
        </p:sp>
        <p:sp>
          <p:nvSpPr>
            <p:cNvPr id="13334" name="Rectangle 139"/>
            <p:cNvSpPr>
              <a:spLocks noChangeArrowheads="1"/>
            </p:cNvSpPr>
            <p:nvPr/>
          </p:nvSpPr>
          <p:spPr bwMode="auto">
            <a:xfrm>
              <a:off x="5059" y="1477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35" name="Rectangle 140"/>
            <p:cNvSpPr>
              <a:spLocks noChangeArrowheads="1"/>
            </p:cNvSpPr>
            <p:nvPr/>
          </p:nvSpPr>
          <p:spPr bwMode="auto">
            <a:xfrm>
              <a:off x="3061" y="391"/>
              <a:ext cx="5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Unterwerk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36" name="Rectangle 141"/>
            <p:cNvSpPr>
              <a:spLocks noChangeArrowheads="1"/>
            </p:cNvSpPr>
            <p:nvPr/>
          </p:nvSpPr>
          <p:spPr bwMode="auto">
            <a:xfrm>
              <a:off x="4740" y="391"/>
              <a:ext cx="4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Lokomotive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37" name="Rectangle 142"/>
            <p:cNvSpPr>
              <a:spLocks noChangeArrowheads="1"/>
            </p:cNvSpPr>
            <p:nvPr/>
          </p:nvSpPr>
          <p:spPr bwMode="auto">
            <a:xfrm>
              <a:off x="4391" y="1533"/>
              <a:ext cx="29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Distanz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3338" name="Oval 144"/>
            <p:cNvSpPr>
              <a:spLocks noChangeArrowheads="1"/>
            </p:cNvSpPr>
            <p:nvPr/>
          </p:nvSpPr>
          <p:spPr bwMode="auto">
            <a:xfrm>
              <a:off x="3181" y="530"/>
              <a:ext cx="69" cy="7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9" name="Oval 145"/>
            <p:cNvSpPr>
              <a:spLocks noChangeArrowheads="1"/>
            </p:cNvSpPr>
            <p:nvPr/>
          </p:nvSpPr>
          <p:spPr bwMode="auto">
            <a:xfrm>
              <a:off x="3180" y="530"/>
              <a:ext cx="71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40" name="Oval 146"/>
            <p:cNvSpPr>
              <a:spLocks noChangeArrowheads="1"/>
            </p:cNvSpPr>
            <p:nvPr/>
          </p:nvSpPr>
          <p:spPr bwMode="auto">
            <a:xfrm>
              <a:off x="3169" y="1361"/>
              <a:ext cx="70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41" name="Oval 147"/>
            <p:cNvSpPr>
              <a:spLocks noChangeArrowheads="1"/>
            </p:cNvSpPr>
            <p:nvPr/>
          </p:nvSpPr>
          <p:spPr bwMode="auto">
            <a:xfrm>
              <a:off x="3169" y="1361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42" name="Oval 148"/>
            <p:cNvSpPr>
              <a:spLocks noChangeArrowheads="1"/>
            </p:cNvSpPr>
            <p:nvPr/>
          </p:nvSpPr>
          <p:spPr bwMode="auto">
            <a:xfrm>
              <a:off x="5061" y="530"/>
              <a:ext cx="69" cy="7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43" name="Oval 149"/>
            <p:cNvSpPr>
              <a:spLocks noChangeArrowheads="1"/>
            </p:cNvSpPr>
            <p:nvPr/>
          </p:nvSpPr>
          <p:spPr bwMode="auto">
            <a:xfrm>
              <a:off x="5060" y="530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44" name="Oval 150"/>
            <p:cNvSpPr>
              <a:spLocks noChangeArrowheads="1"/>
            </p:cNvSpPr>
            <p:nvPr/>
          </p:nvSpPr>
          <p:spPr bwMode="auto">
            <a:xfrm>
              <a:off x="5049" y="1361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45" name="Oval 151"/>
            <p:cNvSpPr>
              <a:spLocks noChangeArrowheads="1"/>
            </p:cNvSpPr>
            <p:nvPr/>
          </p:nvSpPr>
          <p:spPr bwMode="auto">
            <a:xfrm>
              <a:off x="5049" y="1361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346" name="Group 152"/>
            <p:cNvGrpSpPr>
              <a:grpSpLocks/>
            </p:cNvGrpSpPr>
            <p:nvPr/>
          </p:nvGrpSpPr>
          <p:grpSpPr bwMode="auto">
            <a:xfrm>
              <a:off x="3319" y="957"/>
              <a:ext cx="1673" cy="93"/>
              <a:chOff x="4769" y="11754"/>
              <a:chExt cx="2107" cy="116"/>
            </a:xfrm>
          </p:grpSpPr>
          <p:sp>
            <p:nvSpPr>
              <p:cNvPr id="13348" name="Freeform 153"/>
              <p:cNvSpPr>
                <a:spLocks/>
              </p:cNvSpPr>
              <p:nvPr/>
            </p:nvSpPr>
            <p:spPr bwMode="auto">
              <a:xfrm>
                <a:off x="6658" y="11754"/>
                <a:ext cx="218" cy="116"/>
              </a:xfrm>
              <a:custGeom>
                <a:avLst/>
                <a:gdLst>
                  <a:gd name="T0" fmla="*/ 218 w 218"/>
                  <a:gd name="T1" fmla="*/ 58 h 116"/>
                  <a:gd name="T2" fmla="*/ 0 w 218"/>
                  <a:gd name="T3" fmla="*/ 116 h 116"/>
                  <a:gd name="T4" fmla="*/ 0 w 218"/>
                  <a:gd name="T5" fmla="*/ 58 h 116"/>
                  <a:gd name="T6" fmla="*/ 0 w 218"/>
                  <a:gd name="T7" fmla="*/ 0 h 116"/>
                  <a:gd name="T8" fmla="*/ 218 w 218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16"/>
                  <a:gd name="T17" fmla="*/ 218 w 218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16">
                    <a:moveTo>
                      <a:pt x="218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18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49" name="Line 154"/>
              <p:cNvSpPr>
                <a:spLocks noChangeShapeType="1"/>
              </p:cNvSpPr>
              <p:nvPr/>
            </p:nvSpPr>
            <p:spPr bwMode="auto">
              <a:xfrm>
                <a:off x="4769" y="11812"/>
                <a:ext cx="18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47" name="Rectangle 155"/>
            <p:cNvSpPr>
              <a:spLocks noChangeArrowheads="1"/>
            </p:cNvSpPr>
            <p:nvPr/>
          </p:nvSpPr>
          <p:spPr bwMode="auto">
            <a:xfrm>
              <a:off x="4011" y="842"/>
              <a:ext cx="1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sz="1200">
                <a:latin typeface="Times New Roman" pitchFamily="18" charset="0"/>
              </a:endParaRPr>
            </a:p>
          </p:txBody>
        </p:sp>
      </p:grpSp>
      <p:sp>
        <p:nvSpPr>
          <p:cNvPr id="13320" name="Rectangle 8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6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593E173-050C-4D6F-941E-67355EA0C0D6}" type="slidenum">
              <a:rPr lang="fr-CH" sz="1000">
                <a:solidFill>
                  <a:srgbClr val="ACA39A"/>
                </a:solidFill>
              </a:rPr>
              <a:pPr algn="ctr"/>
              <a:t>7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58" name="Text Box 8"/>
          <p:cNvSpPr txBox="1">
            <a:spLocks noChangeArrowheads="1"/>
          </p:cNvSpPr>
          <p:nvPr/>
        </p:nvSpPr>
        <p:spPr bwMode="auto">
          <a:xfrm>
            <a:off x="401638" y="2841625"/>
            <a:ext cx="81994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10.4</a:t>
            </a:r>
            <a:r>
              <a:rPr lang="fr-CH" altLang="fr-FR">
                <a:latin typeface="Calibri" pitchFamily="34" charset="0"/>
              </a:rPr>
              <a:t> 	Circuit de traction: schéma simplifié</a:t>
            </a:r>
          </a:p>
          <a:p>
            <a:r>
              <a:rPr lang="fr-CH" altLang="fr-FR">
                <a:latin typeface="Calibri" pitchFamily="34" charset="0"/>
              </a:rPr>
              <a:t>	Traktionsschaltung: vereinfachter Schema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36959" name="AutoShape 77"/>
          <p:cNvSpPr>
            <a:spLocks noChangeAspect="1" noChangeArrowheads="1"/>
          </p:cNvSpPr>
          <p:nvPr/>
        </p:nvSpPr>
        <p:spPr bwMode="auto">
          <a:xfrm>
            <a:off x="468313" y="549275"/>
            <a:ext cx="41767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6960" name="Group 156"/>
          <p:cNvGrpSpPr>
            <a:grpSpLocks/>
          </p:cNvGrpSpPr>
          <p:nvPr/>
        </p:nvGrpSpPr>
        <p:grpSpPr bwMode="auto">
          <a:xfrm>
            <a:off x="755650" y="620713"/>
            <a:ext cx="3632200" cy="2136775"/>
            <a:chOff x="476" y="391"/>
            <a:chExt cx="2288" cy="1346"/>
          </a:xfrm>
        </p:grpSpPr>
        <p:sp>
          <p:nvSpPr>
            <p:cNvPr id="37002" name="Line 78"/>
            <p:cNvSpPr>
              <a:spLocks noChangeShapeType="1"/>
            </p:cNvSpPr>
            <p:nvPr/>
          </p:nvSpPr>
          <p:spPr bwMode="auto">
            <a:xfrm flipH="1">
              <a:off x="720" y="565"/>
              <a:ext cx="1803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03" name="Line 79"/>
            <p:cNvSpPr>
              <a:spLocks noChangeShapeType="1"/>
            </p:cNvSpPr>
            <p:nvPr/>
          </p:nvSpPr>
          <p:spPr bwMode="auto">
            <a:xfrm flipH="1">
              <a:off x="720" y="1393"/>
              <a:ext cx="1803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04" name="Rectangle 80"/>
            <p:cNvSpPr>
              <a:spLocks noChangeArrowheads="1"/>
            </p:cNvSpPr>
            <p:nvPr/>
          </p:nvSpPr>
          <p:spPr bwMode="auto">
            <a:xfrm>
              <a:off x="1323" y="432"/>
              <a:ext cx="598" cy="2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005" name="Group 81"/>
            <p:cNvGrpSpPr>
              <a:grpSpLocks/>
            </p:cNvGrpSpPr>
            <p:nvPr/>
          </p:nvGrpSpPr>
          <p:grpSpPr bwMode="auto">
            <a:xfrm>
              <a:off x="2041" y="519"/>
              <a:ext cx="218" cy="91"/>
              <a:chOff x="6309" y="11202"/>
              <a:chExt cx="276" cy="116"/>
            </a:xfrm>
          </p:grpSpPr>
          <p:sp>
            <p:nvSpPr>
              <p:cNvPr id="37037" name="Freeform 82"/>
              <p:cNvSpPr>
                <a:spLocks/>
              </p:cNvSpPr>
              <p:nvPr/>
            </p:nvSpPr>
            <p:spPr bwMode="auto">
              <a:xfrm>
                <a:off x="6382" y="11202"/>
                <a:ext cx="203" cy="116"/>
              </a:xfrm>
              <a:custGeom>
                <a:avLst/>
                <a:gdLst>
                  <a:gd name="T0" fmla="*/ 203 w 203"/>
                  <a:gd name="T1" fmla="*/ 58 h 116"/>
                  <a:gd name="T2" fmla="*/ 0 w 203"/>
                  <a:gd name="T3" fmla="*/ 116 h 116"/>
                  <a:gd name="T4" fmla="*/ 0 w 203"/>
                  <a:gd name="T5" fmla="*/ 58 h 116"/>
                  <a:gd name="T6" fmla="*/ 0 w 203"/>
                  <a:gd name="T7" fmla="*/ 0 h 116"/>
                  <a:gd name="T8" fmla="*/ 203 w 203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116"/>
                  <a:gd name="T17" fmla="*/ 203 w 203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116">
                    <a:moveTo>
                      <a:pt x="203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38" name="Line 83"/>
              <p:cNvSpPr>
                <a:spLocks noChangeShapeType="1"/>
              </p:cNvSpPr>
              <p:nvPr/>
            </p:nvSpPr>
            <p:spPr bwMode="auto">
              <a:xfrm>
                <a:off x="6309" y="11260"/>
                <a:ext cx="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7006" name="Group 84"/>
            <p:cNvGrpSpPr>
              <a:grpSpLocks/>
            </p:cNvGrpSpPr>
            <p:nvPr/>
          </p:nvGrpSpPr>
          <p:grpSpPr bwMode="auto">
            <a:xfrm>
              <a:off x="674" y="1645"/>
              <a:ext cx="1930" cy="81"/>
              <a:chOff x="4580" y="12625"/>
              <a:chExt cx="2441" cy="102"/>
            </a:xfrm>
          </p:grpSpPr>
          <p:sp>
            <p:nvSpPr>
              <p:cNvPr id="37035" name="Freeform 85"/>
              <p:cNvSpPr>
                <a:spLocks/>
              </p:cNvSpPr>
              <p:nvPr/>
            </p:nvSpPr>
            <p:spPr bwMode="auto">
              <a:xfrm>
                <a:off x="6817" y="12625"/>
                <a:ext cx="204" cy="102"/>
              </a:xfrm>
              <a:custGeom>
                <a:avLst/>
                <a:gdLst>
                  <a:gd name="T0" fmla="*/ 204 w 204"/>
                  <a:gd name="T1" fmla="*/ 58 h 102"/>
                  <a:gd name="T2" fmla="*/ 0 w 204"/>
                  <a:gd name="T3" fmla="*/ 102 h 102"/>
                  <a:gd name="T4" fmla="*/ 0 w 204"/>
                  <a:gd name="T5" fmla="*/ 58 h 102"/>
                  <a:gd name="T6" fmla="*/ 0 w 204"/>
                  <a:gd name="T7" fmla="*/ 0 h 102"/>
                  <a:gd name="T8" fmla="*/ 204 w 204"/>
                  <a:gd name="T9" fmla="*/ 5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02"/>
                  <a:gd name="T17" fmla="*/ 204 w 20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02">
                    <a:moveTo>
                      <a:pt x="204" y="58"/>
                    </a:moveTo>
                    <a:lnTo>
                      <a:pt x="0" y="102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36" name="Line 86"/>
              <p:cNvSpPr>
                <a:spLocks noChangeShapeType="1"/>
              </p:cNvSpPr>
              <p:nvPr/>
            </p:nvSpPr>
            <p:spPr bwMode="auto">
              <a:xfrm>
                <a:off x="4580" y="12683"/>
                <a:ext cx="22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007" name="Rectangle 87"/>
            <p:cNvSpPr>
              <a:spLocks noChangeArrowheads="1"/>
            </p:cNvSpPr>
            <p:nvPr/>
          </p:nvSpPr>
          <p:spPr bwMode="auto">
            <a:xfrm>
              <a:off x="1547" y="4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fr-FR" sz="1400">
                <a:latin typeface="Times New Roman" pitchFamily="18" charset="0"/>
              </a:endParaRPr>
            </a:p>
          </p:txBody>
        </p:sp>
        <p:grpSp>
          <p:nvGrpSpPr>
            <p:cNvPr id="37008" name="Group 88"/>
            <p:cNvGrpSpPr>
              <a:grpSpLocks/>
            </p:cNvGrpSpPr>
            <p:nvPr/>
          </p:nvGrpSpPr>
          <p:grpSpPr bwMode="auto">
            <a:xfrm>
              <a:off x="2535" y="645"/>
              <a:ext cx="80" cy="679"/>
              <a:chOff x="6934" y="11362"/>
              <a:chExt cx="101" cy="857"/>
            </a:xfrm>
          </p:grpSpPr>
          <p:sp>
            <p:nvSpPr>
              <p:cNvPr id="37033" name="Freeform 89"/>
              <p:cNvSpPr>
                <a:spLocks/>
              </p:cNvSpPr>
              <p:nvPr/>
            </p:nvSpPr>
            <p:spPr bwMode="auto">
              <a:xfrm>
                <a:off x="6934" y="12015"/>
                <a:ext cx="101" cy="204"/>
              </a:xfrm>
              <a:custGeom>
                <a:avLst/>
                <a:gdLst>
                  <a:gd name="T0" fmla="*/ 58 w 101"/>
                  <a:gd name="T1" fmla="*/ 204 h 204"/>
                  <a:gd name="T2" fmla="*/ 0 w 101"/>
                  <a:gd name="T3" fmla="*/ 0 h 204"/>
                  <a:gd name="T4" fmla="*/ 58 w 101"/>
                  <a:gd name="T5" fmla="*/ 0 h 204"/>
                  <a:gd name="T6" fmla="*/ 101 w 101"/>
                  <a:gd name="T7" fmla="*/ 0 h 204"/>
                  <a:gd name="T8" fmla="*/ 58 w 101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4"/>
                  <a:gd name="T17" fmla="*/ 101 w 101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1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34" name="Line 90"/>
              <p:cNvSpPr>
                <a:spLocks noChangeShapeType="1"/>
              </p:cNvSpPr>
              <p:nvPr/>
            </p:nvSpPr>
            <p:spPr bwMode="auto">
              <a:xfrm>
                <a:off x="6992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7009" name="Group 91"/>
            <p:cNvGrpSpPr>
              <a:grpSpLocks/>
            </p:cNvGrpSpPr>
            <p:nvPr/>
          </p:nvGrpSpPr>
          <p:grpSpPr bwMode="auto">
            <a:xfrm>
              <a:off x="674" y="645"/>
              <a:ext cx="80" cy="679"/>
              <a:chOff x="4580" y="11362"/>
              <a:chExt cx="102" cy="857"/>
            </a:xfrm>
          </p:grpSpPr>
          <p:sp>
            <p:nvSpPr>
              <p:cNvPr id="37031" name="Freeform 92"/>
              <p:cNvSpPr>
                <a:spLocks/>
              </p:cNvSpPr>
              <p:nvPr/>
            </p:nvSpPr>
            <p:spPr bwMode="auto">
              <a:xfrm>
                <a:off x="4580" y="12015"/>
                <a:ext cx="102" cy="204"/>
              </a:xfrm>
              <a:custGeom>
                <a:avLst/>
                <a:gdLst>
                  <a:gd name="T0" fmla="*/ 58 w 102"/>
                  <a:gd name="T1" fmla="*/ 204 h 204"/>
                  <a:gd name="T2" fmla="*/ 0 w 102"/>
                  <a:gd name="T3" fmla="*/ 0 h 204"/>
                  <a:gd name="T4" fmla="*/ 58 w 102"/>
                  <a:gd name="T5" fmla="*/ 0 h 204"/>
                  <a:gd name="T6" fmla="*/ 102 w 102"/>
                  <a:gd name="T7" fmla="*/ 0 h 204"/>
                  <a:gd name="T8" fmla="*/ 58 w 102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04"/>
                  <a:gd name="T17" fmla="*/ 102 w 102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2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32" name="Line 93"/>
              <p:cNvSpPr>
                <a:spLocks noChangeShapeType="1"/>
              </p:cNvSpPr>
              <p:nvPr/>
            </p:nvSpPr>
            <p:spPr bwMode="auto">
              <a:xfrm>
                <a:off x="4638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010" name="Rectangle 94"/>
            <p:cNvSpPr>
              <a:spLocks noChangeArrowheads="1"/>
            </p:cNvSpPr>
            <p:nvPr/>
          </p:nvSpPr>
          <p:spPr bwMode="auto">
            <a:xfrm>
              <a:off x="476" y="890"/>
              <a:ext cx="20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ss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7011" name="Rectangle 95"/>
            <p:cNvSpPr>
              <a:spLocks noChangeArrowheads="1"/>
            </p:cNvSpPr>
            <p:nvPr/>
          </p:nvSpPr>
          <p:spPr bwMode="auto">
            <a:xfrm>
              <a:off x="2649" y="853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lc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7012" name="Line 96"/>
            <p:cNvSpPr>
              <a:spLocks noChangeShapeType="1"/>
            </p:cNvSpPr>
            <p:nvPr/>
          </p:nvSpPr>
          <p:spPr bwMode="auto">
            <a:xfrm>
              <a:off x="2581" y="1634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13" name="Line 97"/>
            <p:cNvSpPr>
              <a:spLocks noChangeShapeType="1"/>
            </p:cNvSpPr>
            <p:nvPr/>
          </p:nvSpPr>
          <p:spPr bwMode="auto">
            <a:xfrm>
              <a:off x="686" y="1622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14" name="Rectangle 98"/>
            <p:cNvSpPr>
              <a:spLocks noChangeArrowheads="1"/>
            </p:cNvSpPr>
            <p:nvPr/>
          </p:nvSpPr>
          <p:spPr bwMode="auto">
            <a:xfrm>
              <a:off x="651" y="147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Palatino"/>
                </a:rPr>
                <a:t>0</a:t>
              </a:r>
              <a:endParaRPr lang="fr-FR"/>
            </a:p>
          </p:txBody>
        </p:sp>
        <p:sp>
          <p:nvSpPr>
            <p:cNvPr id="37015" name="Rectangle 99"/>
            <p:cNvSpPr>
              <a:spLocks noChangeArrowheads="1"/>
            </p:cNvSpPr>
            <p:nvPr/>
          </p:nvSpPr>
          <p:spPr bwMode="auto">
            <a:xfrm>
              <a:off x="2558" y="1474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7016" name="Rectangle 100"/>
            <p:cNvSpPr>
              <a:spLocks noChangeArrowheads="1"/>
            </p:cNvSpPr>
            <p:nvPr/>
          </p:nvSpPr>
          <p:spPr bwMode="auto">
            <a:xfrm>
              <a:off x="521" y="391"/>
              <a:ext cx="65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sous-station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7017" name="Rectangle 101"/>
            <p:cNvSpPr>
              <a:spLocks noChangeArrowheads="1"/>
            </p:cNvSpPr>
            <p:nvPr/>
          </p:nvSpPr>
          <p:spPr bwMode="auto">
            <a:xfrm>
              <a:off x="2154" y="391"/>
              <a:ext cx="4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locomotive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7018" name="Rectangle 102"/>
            <p:cNvSpPr>
              <a:spLocks noChangeArrowheads="1"/>
            </p:cNvSpPr>
            <p:nvPr/>
          </p:nvSpPr>
          <p:spPr bwMode="auto">
            <a:xfrm>
              <a:off x="1892" y="1531"/>
              <a:ext cx="3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distances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7019" name="Oval 104"/>
            <p:cNvSpPr>
              <a:spLocks noChangeArrowheads="1"/>
            </p:cNvSpPr>
            <p:nvPr/>
          </p:nvSpPr>
          <p:spPr bwMode="auto">
            <a:xfrm>
              <a:off x="686" y="530"/>
              <a:ext cx="68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20" name="Oval 105"/>
            <p:cNvSpPr>
              <a:spLocks noChangeArrowheads="1"/>
            </p:cNvSpPr>
            <p:nvPr/>
          </p:nvSpPr>
          <p:spPr bwMode="auto">
            <a:xfrm>
              <a:off x="685" y="530"/>
              <a:ext cx="70" cy="69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21" name="Oval 106"/>
            <p:cNvSpPr>
              <a:spLocks noChangeArrowheads="1"/>
            </p:cNvSpPr>
            <p:nvPr/>
          </p:nvSpPr>
          <p:spPr bwMode="auto">
            <a:xfrm>
              <a:off x="674" y="1358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22" name="Oval 107"/>
            <p:cNvSpPr>
              <a:spLocks noChangeArrowheads="1"/>
            </p:cNvSpPr>
            <p:nvPr/>
          </p:nvSpPr>
          <p:spPr bwMode="auto">
            <a:xfrm>
              <a:off x="674" y="1358"/>
              <a:ext cx="69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23" name="Oval 108"/>
            <p:cNvSpPr>
              <a:spLocks noChangeArrowheads="1"/>
            </p:cNvSpPr>
            <p:nvPr/>
          </p:nvSpPr>
          <p:spPr bwMode="auto">
            <a:xfrm>
              <a:off x="2558" y="530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24" name="Oval 109"/>
            <p:cNvSpPr>
              <a:spLocks noChangeArrowheads="1"/>
            </p:cNvSpPr>
            <p:nvPr/>
          </p:nvSpPr>
          <p:spPr bwMode="auto">
            <a:xfrm>
              <a:off x="2557" y="530"/>
              <a:ext cx="70" cy="69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25" name="Oval 110"/>
            <p:cNvSpPr>
              <a:spLocks noChangeArrowheads="1"/>
            </p:cNvSpPr>
            <p:nvPr/>
          </p:nvSpPr>
          <p:spPr bwMode="auto">
            <a:xfrm>
              <a:off x="2546" y="1358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26" name="Oval 111"/>
            <p:cNvSpPr>
              <a:spLocks noChangeArrowheads="1"/>
            </p:cNvSpPr>
            <p:nvPr/>
          </p:nvSpPr>
          <p:spPr bwMode="auto">
            <a:xfrm>
              <a:off x="2546" y="1358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027" name="Group 112"/>
            <p:cNvGrpSpPr>
              <a:grpSpLocks/>
            </p:cNvGrpSpPr>
            <p:nvPr/>
          </p:nvGrpSpPr>
          <p:grpSpPr bwMode="auto">
            <a:xfrm>
              <a:off x="823" y="956"/>
              <a:ext cx="1666" cy="92"/>
              <a:chOff x="4769" y="11754"/>
              <a:chExt cx="2107" cy="116"/>
            </a:xfrm>
          </p:grpSpPr>
          <p:sp>
            <p:nvSpPr>
              <p:cNvPr id="37029" name="Freeform 113"/>
              <p:cNvSpPr>
                <a:spLocks/>
              </p:cNvSpPr>
              <p:nvPr/>
            </p:nvSpPr>
            <p:spPr bwMode="auto">
              <a:xfrm>
                <a:off x="6658" y="11754"/>
                <a:ext cx="218" cy="116"/>
              </a:xfrm>
              <a:custGeom>
                <a:avLst/>
                <a:gdLst>
                  <a:gd name="T0" fmla="*/ 218 w 218"/>
                  <a:gd name="T1" fmla="*/ 58 h 116"/>
                  <a:gd name="T2" fmla="*/ 0 w 218"/>
                  <a:gd name="T3" fmla="*/ 116 h 116"/>
                  <a:gd name="T4" fmla="*/ 0 w 218"/>
                  <a:gd name="T5" fmla="*/ 58 h 116"/>
                  <a:gd name="T6" fmla="*/ 0 w 218"/>
                  <a:gd name="T7" fmla="*/ 0 h 116"/>
                  <a:gd name="T8" fmla="*/ 218 w 218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16"/>
                  <a:gd name="T17" fmla="*/ 218 w 218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16">
                    <a:moveTo>
                      <a:pt x="218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18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30" name="Line 114"/>
              <p:cNvSpPr>
                <a:spLocks noChangeShapeType="1"/>
              </p:cNvSpPr>
              <p:nvPr/>
            </p:nvSpPr>
            <p:spPr bwMode="auto">
              <a:xfrm>
                <a:off x="4769" y="11812"/>
                <a:ext cx="18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028" name="Rectangle 115"/>
            <p:cNvSpPr>
              <a:spLocks noChangeArrowheads="1"/>
            </p:cNvSpPr>
            <p:nvPr/>
          </p:nvSpPr>
          <p:spPr bwMode="auto">
            <a:xfrm>
              <a:off x="1514" y="841"/>
              <a:ext cx="1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sz="1200">
                <a:latin typeface="Times New Roman" pitchFamily="18" charset="0"/>
              </a:endParaRPr>
            </a:p>
          </p:txBody>
        </p:sp>
      </p:grpSp>
      <p:sp>
        <p:nvSpPr>
          <p:cNvPr id="36961" name="AutoShape 117"/>
          <p:cNvSpPr>
            <a:spLocks noChangeAspect="1" noChangeArrowheads="1"/>
          </p:cNvSpPr>
          <p:nvPr/>
        </p:nvSpPr>
        <p:spPr bwMode="auto">
          <a:xfrm>
            <a:off x="4427538" y="549275"/>
            <a:ext cx="424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6962" name="Group 157"/>
          <p:cNvGrpSpPr>
            <a:grpSpLocks/>
          </p:cNvGrpSpPr>
          <p:nvPr/>
        </p:nvGrpSpPr>
        <p:grpSpPr bwMode="auto">
          <a:xfrm>
            <a:off x="4787900" y="620713"/>
            <a:ext cx="3573463" cy="2143125"/>
            <a:chOff x="3016" y="391"/>
            <a:chExt cx="2251" cy="1350"/>
          </a:xfrm>
        </p:grpSpPr>
        <p:sp>
          <p:nvSpPr>
            <p:cNvPr id="36965" name="Line 118"/>
            <p:cNvSpPr>
              <a:spLocks noChangeShapeType="1"/>
            </p:cNvSpPr>
            <p:nvPr/>
          </p:nvSpPr>
          <p:spPr bwMode="auto">
            <a:xfrm flipH="1">
              <a:off x="3215" y="565"/>
              <a:ext cx="1811" cy="1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66" name="Line 119"/>
            <p:cNvSpPr>
              <a:spLocks noChangeShapeType="1"/>
            </p:cNvSpPr>
            <p:nvPr/>
          </p:nvSpPr>
          <p:spPr bwMode="auto">
            <a:xfrm flipH="1">
              <a:off x="3215" y="1396"/>
              <a:ext cx="1811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67" name="Rectangle 120"/>
            <p:cNvSpPr>
              <a:spLocks noChangeArrowheads="1"/>
            </p:cNvSpPr>
            <p:nvPr/>
          </p:nvSpPr>
          <p:spPr bwMode="auto">
            <a:xfrm>
              <a:off x="3821" y="433"/>
              <a:ext cx="600" cy="2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968" name="Group 121"/>
            <p:cNvGrpSpPr>
              <a:grpSpLocks/>
            </p:cNvGrpSpPr>
            <p:nvPr/>
          </p:nvGrpSpPr>
          <p:grpSpPr bwMode="auto">
            <a:xfrm>
              <a:off x="4542" y="519"/>
              <a:ext cx="219" cy="92"/>
              <a:chOff x="6309" y="11202"/>
              <a:chExt cx="276" cy="116"/>
            </a:xfrm>
          </p:grpSpPr>
          <p:sp>
            <p:nvSpPr>
              <p:cNvPr id="37000" name="Freeform 122"/>
              <p:cNvSpPr>
                <a:spLocks/>
              </p:cNvSpPr>
              <p:nvPr/>
            </p:nvSpPr>
            <p:spPr bwMode="auto">
              <a:xfrm>
                <a:off x="6382" y="11202"/>
                <a:ext cx="203" cy="116"/>
              </a:xfrm>
              <a:custGeom>
                <a:avLst/>
                <a:gdLst>
                  <a:gd name="T0" fmla="*/ 203 w 203"/>
                  <a:gd name="T1" fmla="*/ 58 h 116"/>
                  <a:gd name="T2" fmla="*/ 0 w 203"/>
                  <a:gd name="T3" fmla="*/ 116 h 116"/>
                  <a:gd name="T4" fmla="*/ 0 w 203"/>
                  <a:gd name="T5" fmla="*/ 58 h 116"/>
                  <a:gd name="T6" fmla="*/ 0 w 203"/>
                  <a:gd name="T7" fmla="*/ 0 h 116"/>
                  <a:gd name="T8" fmla="*/ 203 w 203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116"/>
                  <a:gd name="T17" fmla="*/ 203 w 203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116">
                    <a:moveTo>
                      <a:pt x="203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01" name="Line 123"/>
              <p:cNvSpPr>
                <a:spLocks noChangeShapeType="1"/>
              </p:cNvSpPr>
              <p:nvPr/>
            </p:nvSpPr>
            <p:spPr bwMode="auto">
              <a:xfrm>
                <a:off x="6309" y="11260"/>
                <a:ext cx="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969" name="Group 124"/>
            <p:cNvGrpSpPr>
              <a:grpSpLocks/>
            </p:cNvGrpSpPr>
            <p:nvPr/>
          </p:nvGrpSpPr>
          <p:grpSpPr bwMode="auto">
            <a:xfrm>
              <a:off x="3169" y="1649"/>
              <a:ext cx="1938" cy="81"/>
              <a:chOff x="4580" y="12625"/>
              <a:chExt cx="2441" cy="102"/>
            </a:xfrm>
          </p:grpSpPr>
          <p:sp>
            <p:nvSpPr>
              <p:cNvPr id="36998" name="Freeform 125"/>
              <p:cNvSpPr>
                <a:spLocks/>
              </p:cNvSpPr>
              <p:nvPr/>
            </p:nvSpPr>
            <p:spPr bwMode="auto">
              <a:xfrm>
                <a:off x="6817" y="12625"/>
                <a:ext cx="204" cy="102"/>
              </a:xfrm>
              <a:custGeom>
                <a:avLst/>
                <a:gdLst>
                  <a:gd name="T0" fmla="*/ 204 w 204"/>
                  <a:gd name="T1" fmla="*/ 58 h 102"/>
                  <a:gd name="T2" fmla="*/ 0 w 204"/>
                  <a:gd name="T3" fmla="*/ 102 h 102"/>
                  <a:gd name="T4" fmla="*/ 0 w 204"/>
                  <a:gd name="T5" fmla="*/ 58 h 102"/>
                  <a:gd name="T6" fmla="*/ 0 w 204"/>
                  <a:gd name="T7" fmla="*/ 0 h 102"/>
                  <a:gd name="T8" fmla="*/ 204 w 204"/>
                  <a:gd name="T9" fmla="*/ 5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02"/>
                  <a:gd name="T17" fmla="*/ 204 w 20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02">
                    <a:moveTo>
                      <a:pt x="204" y="58"/>
                    </a:moveTo>
                    <a:lnTo>
                      <a:pt x="0" y="102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99" name="Line 126"/>
              <p:cNvSpPr>
                <a:spLocks noChangeShapeType="1"/>
              </p:cNvSpPr>
              <p:nvPr/>
            </p:nvSpPr>
            <p:spPr bwMode="auto">
              <a:xfrm>
                <a:off x="4580" y="12683"/>
                <a:ext cx="22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970" name="Rectangle 127"/>
            <p:cNvSpPr>
              <a:spLocks noChangeArrowheads="1"/>
            </p:cNvSpPr>
            <p:nvPr/>
          </p:nvSpPr>
          <p:spPr bwMode="auto">
            <a:xfrm>
              <a:off x="4046" y="4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fr-FR" sz="1400">
                <a:latin typeface="Times New Roman" pitchFamily="18" charset="0"/>
              </a:endParaRPr>
            </a:p>
          </p:txBody>
        </p:sp>
        <p:grpSp>
          <p:nvGrpSpPr>
            <p:cNvPr id="36971" name="Group 128"/>
            <p:cNvGrpSpPr>
              <a:grpSpLocks/>
            </p:cNvGrpSpPr>
            <p:nvPr/>
          </p:nvGrpSpPr>
          <p:grpSpPr bwMode="auto">
            <a:xfrm>
              <a:off x="5038" y="646"/>
              <a:ext cx="80" cy="681"/>
              <a:chOff x="6934" y="11362"/>
              <a:chExt cx="101" cy="857"/>
            </a:xfrm>
          </p:grpSpPr>
          <p:sp>
            <p:nvSpPr>
              <p:cNvPr id="36996" name="Freeform 129"/>
              <p:cNvSpPr>
                <a:spLocks/>
              </p:cNvSpPr>
              <p:nvPr/>
            </p:nvSpPr>
            <p:spPr bwMode="auto">
              <a:xfrm>
                <a:off x="6934" y="12015"/>
                <a:ext cx="101" cy="204"/>
              </a:xfrm>
              <a:custGeom>
                <a:avLst/>
                <a:gdLst>
                  <a:gd name="T0" fmla="*/ 58 w 101"/>
                  <a:gd name="T1" fmla="*/ 204 h 204"/>
                  <a:gd name="T2" fmla="*/ 0 w 101"/>
                  <a:gd name="T3" fmla="*/ 0 h 204"/>
                  <a:gd name="T4" fmla="*/ 58 w 101"/>
                  <a:gd name="T5" fmla="*/ 0 h 204"/>
                  <a:gd name="T6" fmla="*/ 101 w 101"/>
                  <a:gd name="T7" fmla="*/ 0 h 204"/>
                  <a:gd name="T8" fmla="*/ 58 w 101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4"/>
                  <a:gd name="T17" fmla="*/ 101 w 101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1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97" name="Line 130"/>
              <p:cNvSpPr>
                <a:spLocks noChangeShapeType="1"/>
              </p:cNvSpPr>
              <p:nvPr/>
            </p:nvSpPr>
            <p:spPr bwMode="auto">
              <a:xfrm>
                <a:off x="6992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972" name="Group 131"/>
            <p:cNvGrpSpPr>
              <a:grpSpLocks/>
            </p:cNvGrpSpPr>
            <p:nvPr/>
          </p:nvGrpSpPr>
          <p:grpSpPr bwMode="auto">
            <a:xfrm>
              <a:off x="3169" y="646"/>
              <a:ext cx="81" cy="681"/>
              <a:chOff x="4580" y="11362"/>
              <a:chExt cx="102" cy="857"/>
            </a:xfrm>
          </p:grpSpPr>
          <p:sp>
            <p:nvSpPr>
              <p:cNvPr id="36994" name="Freeform 132"/>
              <p:cNvSpPr>
                <a:spLocks/>
              </p:cNvSpPr>
              <p:nvPr/>
            </p:nvSpPr>
            <p:spPr bwMode="auto">
              <a:xfrm>
                <a:off x="4580" y="12015"/>
                <a:ext cx="102" cy="204"/>
              </a:xfrm>
              <a:custGeom>
                <a:avLst/>
                <a:gdLst>
                  <a:gd name="T0" fmla="*/ 58 w 102"/>
                  <a:gd name="T1" fmla="*/ 204 h 204"/>
                  <a:gd name="T2" fmla="*/ 0 w 102"/>
                  <a:gd name="T3" fmla="*/ 0 h 204"/>
                  <a:gd name="T4" fmla="*/ 58 w 102"/>
                  <a:gd name="T5" fmla="*/ 0 h 204"/>
                  <a:gd name="T6" fmla="*/ 102 w 102"/>
                  <a:gd name="T7" fmla="*/ 0 h 204"/>
                  <a:gd name="T8" fmla="*/ 58 w 102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04"/>
                  <a:gd name="T17" fmla="*/ 102 w 102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2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95" name="Line 133"/>
              <p:cNvSpPr>
                <a:spLocks noChangeShapeType="1"/>
              </p:cNvSpPr>
              <p:nvPr/>
            </p:nvSpPr>
            <p:spPr bwMode="auto">
              <a:xfrm>
                <a:off x="4638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973" name="Rectangle 134"/>
            <p:cNvSpPr>
              <a:spLocks noChangeArrowheads="1"/>
            </p:cNvSpPr>
            <p:nvPr/>
          </p:nvSpPr>
          <p:spPr bwMode="auto">
            <a:xfrm>
              <a:off x="3016" y="845"/>
              <a:ext cx="1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ss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974" name="Rectangle 135"/>
            <p:cNvSpPr>
              <a:spLocks noChangeArrowheads="1"/>
            </p:cNvSpPr>
            <p:nvPr/>
          </p:nvSpPr>
          <p:spPr bwMode="auto">
            <a:xfrm>
              <a:off x="5152" y="854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lc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975" name="Line 136"/>
            <p:cNvSpPr>
              <a:spLocks noChangeShapeType="1"/>
            </p:cNvSpPr>
            <p:nvPr/>
          </p:nvSpPr>
          <p:spPr bwMode="auto">
            <a:xfrm>
              <a:off x="5084" y="1638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76" name="Line 137"/>
            <p:cNvSpPr>
              <a:spLocks noChangeShapeType="1"/>
            </p:cNvSpPr>
            <p:nvPr/>
          </p:nvSpPr>
          <p:spPr bwMode="auto">
            <a:xfrm>
              <a:off x="3181" y="1626"/>
              <a:ext cx="1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77" name="Rectangle 138"/>
            <p:cNvSpPr>
              <a:spLocks noChangeArrowheads="1"/>
            </p:cNvSpPr>
            <p:nvPr/>
          </p:nvSpPr>
          <p:spPr bwMode="auto">
            <a:xfrm>
              <a:off x="3146" y="147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Palatino"/>
                </a:rPr>
                <a:t>0</a:t>
              </a:r>
              <a:endParaRPr lang="fr-FR"/>
            </a:p>
          </p:txBody>
        </p:sp>
        <p:sp>
          <p:nvSpPr>
            <p:cNvPr id="36978" name="Rectangle 139"/>
            <p:cNvSpPr>
              <a:spLocks noChangeArrowheads="1"/>
            </p:cNvSpPr>
            <p:nvPr/>
          </p:nvSpPr>
          <p:spPr bwMode="auto">
            <a:xfrm>
              <a:off x="5059" y="1477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979" name="Rectangle 140"/>
            <p:cNvSpPr>
              <a:spLocks noChangeArrowheads="1"/>
            </p:cNvSpPr>
            <p:nvPr/>
          </p:nvSpPr>
          <p:spPr bwMode="auto">
            <a:xfrm>
              <a:off x="3061" y="391"/>
              <a:ext cx="5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Unterwerk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980" name="Rectangle 141"/>
            <p:cNvSpPr>
              <a:spLocks noChangeArrowheads="1"/>
            </p:cNvSpPr>
            <p:nvPr/>
          </p:nvSpPr>
          <p:spPr bwMode="auto">
            <a:xfrm>
              <a:off x="4740" y="391"/>
              <a:ext cx="4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Lokomotive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981" name="Rectangle 142"/>
            <p:cNvSpPr>
              <a:spLocks noChangeArrowheads="1"/>
            </p:cNvSpPr>
            <p:nvPr/>
          </p:nvSpPr>
          <p:spPr bwMode="auto">
            <a:xfrm>
              <a:off x="4391" y="1533"/>
              <a:ext cx="29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Distanz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982" name="Oval 144"/>
            <p:cNvSpPr>
              <a:spLocks noChangeArrowheads="1"/>
            </p:cNvSpPr>
            <p:nvPr/>
          </p:nvSpPr>
          <p:spPr bwMode="auto">
            <a:xfrm>
              <a:off x="3181" y="530"/>
              <a:ext cx="69" cy="7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83" name="Oval 145"/>
            <p:cNvSpPr>
              <a:spLocks noChangeArrowheads="1"/>
            </p:cNvSpPr>
            <p:nvPr/>
          </p:nvSpPr>
          <p:spPr bwMode="auto">
            <a:xfrm>
              <a:off x="3180" y="530"/>
              <a:ext cx="71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84" name="Oval 146"/>
            <p:cNvSpPr>
              <a:spLocks noChangeArrowheads="1"/>
            </p:cNvSpPr>
            <p:nvPr/>
          </p:nvSpPr>
          <p:spPr bwMode="auto">
            <a:xfrm>
              <a:off x="3169" y="1361"/>
              <a:ext cx="70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85" name="Oval 147"/>
            <p:cNvSpPr>
              <a:spLocks noChangeArrowheads="1"/>
            </p:cNvSpPr>
            <p:nvPr/>
          </p:nvSpPr>
          <p:spPr bwMode="auto">
            <a:xfrm>
              <a:off x="3169" y="1361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86" name="Oval 148"/>
            <p:cNvSpPr>
              <a:spLocks noChangeArrowheads="1"/>
            </p:cNvSpPr>
            <p:nvPr/>
          </p:nvSpPr>
          <p:spPr bwMode="auto">
            <a:xfrm>
              <a:off x="5061" y="530"/>
              <a:ext cx="69" cy="7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87" name="Oval 149"/>
            <p:cNvSpPr>
              <a:spLocks noChangeArrowheads="1"/>
            </p:cNvSpPr>
            <p:nvPr/>
          </p:nvSpPr>
          <p:spPr bwMode="auto">
            <a:xfrm>
              <a:off x="5060" y="530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88" name="Oval 150"/>
            <p:cNvSpPr>
              <a:spLocks noChangeArrowheads="1"/>
            </p:cNvSpPr>
            <p:nvPr/>
          </p:nvSpPr>
          <p:spPr bwMode="auto">
            <a:xfrm>
              <a:off x="5049" y="1361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89" name="Oval 151"/>
            <p:cNvSpPr>
              <a:spLocks noChangeArrowheads="1"/>
            </p:cNvSpPr>
            <p:nvPr/>
          </p:nvSpPr>
          <p:spPr bwMode="auto">
            <a:xfrm>
              <a:off x="5049" y="1361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990" name="Group 152"/>
            <p:cNvGrpSpPr>
              <a:grpSpLocks/>
            </p:cNvGrpSpPr>
            <p:nvPr/>
          </p:nvGrpSpPr>
          <p:grpSpPr bwMode="auto">
            <a:xfrm>
              <a:off x="3319" y="957"/>
              <a:ext cx="1673" cy="93"/>
              <a:chOff x="4769" y="11754"/>
              <a:chExt cx="2107" cy="116"/>
            </a:xfrm>
          </p:grpSpPr>
          <p:sp>
            <p:nvSpPr>
              <p:cNvPr id="36992" name="Freeform 153"/>
              <p:cNvSpPr>
                <a:spLocks/>
              </p:cNvSpPr>
              <p:nvPr/>
            </p:nvSpPr>
            <p:spPr bwMode="auto">
              <a:xfrm>
                <a:off x="6658" y="11754"/>
                <a:ext cx="218" cy="116"/>
              </a:xfrm>
              <a:custGeom>
                <a:avLst/>
                <a:gdLst>
                  <a:gd name="T0" fmla="*/ 218 w 218"/>
                  <a:gd name="T1" fmla="*/ 58 h 116"/>
                  <a:gd name="T2" fmla="*/ 0 w 218"/>
                  <a:gd name="T3" fmla="*/ 116 h 116"/>
                  <a:gd name="T4" fmla="*/ 0 w 218"/>
                  <a:gd name="T5" fmla="*/ 58 h 116"/>
                  <a:gd name="T6" fmla="*/ 0 w 218"/>
                  <a:gd name="T7" fmla="*/ 0 h 116"/>
                  <a:gd name="T8" fmla="*/ 218 w 218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16"/>
                  <a:gd name="T17" fmla="*/ 218 w 218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16">
                    <a:moveTo>
                      <a:pt x="218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18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93" name="Line 154"/>
              <p:cNvSpPr>
                <a:spLocks noChangeShapeType="1"/>
              </p:cNvSpPr>
              <p:nvPr/>
            </p:nvSpPr>
            <p:spPr bwMode="auto">
              <a:xfrm>
                <a:off x="4769" y="11812"/>
                <a:ext cx="18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991" name="Rectangle 155"/>
            <p:cNvSpPr>
              <a:spLocks noChangeArrowheads="1"/>
            </p:cNvSpPr>
            <p:nvPr/>
          </p:nvSpPr>
          <p:spPr bwMode="auto">
            <a:xfrm>
              <a:off x="4011" y="842"/>
              <a:ext cx="1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sz="1200">
                <a:latin typeface="Times New Roman" pitchFamily="18" charset="0"/>
              </a:endParaRPr>
            </a:p>
          </p:txBody>
        </p:sp>
      </p:grpSp>
      <p:graphicFrame>
        <p:nvGraphicFramePr>
          <p:cNvPr id="36955" name="Object 91"/>
          <p:cNvGraphicFramePr>
            <a:graphicFrameLocks noChangeAspect="1"/>
          </p:cNvGraphicFramePr>
          <p:nvPr/>
        </p:nvGraphicFramePr>
        <p:xfrm>
          <a:off x="1187450" y="3690938"/>
          <a:ext cx="23764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Equation" r:id="rId3" imgW="1600200" imgH="279400" progId="Equation.3">
                  <p:embed/>
                </p:oleObj>
              </mc:Choice>
              <mc:Fallback>
                <p:oleObj name="Equation" r:id="rId3" imgW="1600200" imgH="2794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690938"/>
                        <a:ext cx="23764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3" name="Text Box 84"/>
          <p:cNvSpPr txBox="1">
            <a:spLocks noChangeArrowheads="1"/>
          </p:cNvSpPr>
          <p:nvPr/>
        </p:nvSpPr>
        <p:spPr bwMode="auto">
          <a:xfrm>
            <a:off x="4211638" y="37163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(10.10)</a:t>
            </a:r>
            <a:r>
              <a:rPr lang="fr-FR"/>
              <a:t> </a:t>
            </a:r>
          </a:p>
        </p:txBody>
      </p:sp>
      <p:sp>
        <p:nvSpPr>
          <p:cNvPr id="36964" name="Rectangle 8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985C967-15AD-4C37-A5C2-FEF4466A43D5}" type="slidenum">
              <a:rPr lang="fr-CH" sz="1000">
                <a:solidFill>
                  <a:srgbClr val="ACA39A"/>
                </a:solidFill>
              </a:rPr>
              <a:pPr algn="ctr"/>
              <a:t>8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993" name="Text Box 8"/>
          <p:cNvSpPr txBox="1">
            <a:spLocks noChangeArrowheads="1"/>
          </p:cNvSpPr>
          <p:nvPr/>
        </p:nvSpPr>
        <p:spPr bwMode="auto">
          <a:xfrm>
            <a:off x="401638" y="2841625"/>
            <a:ext cx="81994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10.4</a:t>
            </a:r>
            <a:r>
              <a:rPr lang="fr-CH" altLang="fr-FR">
                <a:latin typeface="Calibri" pitchFamily="34" charset="0"/>
              </a:rPr>
              <a:t> 	Circuit de traction: schéma simplifié</a:t>
            </a:r>
          </a:p>
          <a:p>
            <a:r>
              <a:rPr lang="fr-CH" altLang="fr-FR">
                <a:latin typeface="Calibri" pitchFamily="34" charset="0"/>
              </a:rPr>
              <a:t>	Traktionsschaltung: vereinfachter Schema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37994" name="AutoShape 77"/>
          <p:cNvSpPr>
            <a:spLocks noChangeAspect="1" noChangeArrowheads="1"/>
          </p:cNvSpPr>
          <p:nvPr/>
        </p:nvSpPr>
        <p:spPr bwMode="auto">
          <a:xfrm>
            <a:off x="468313" y="549275"/>
            <a:ext cx="41767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7995" name="Group 156"/>
          <p:cNvGrpSpPr>
            <a:grpSpLocks/>
          </p:cNvGrpSpPr>
          <p:nvPr/>
        </p:nvGrpSpPr>
        <p:grpSpPr bwMode="auto">
          <a:xfrm>
            <a:off x="755650" y="620713"/>
            <a:ext cx="3632200" cy="2136775"/>
            <a:chOff x="476" y="391"/>
            <a:chExt cx="2288" cy="1346"/>
          </a:xfrm>
        </p:grpSpPr>
        <p:sp>
          <p:nvSpPr>
            <p:cNvPr id="38038" name="Line 78"/>
            <p:cNvSpPr>
              <a:spLocks noChangeShapeType="1"/>
            </p:cNvSpPr>
            <p:nvPr/>
          </p:nvSpPr>
          <p:spPr bwMode="auto">
            <a:xfrm flipH="1">
              <a:off x="720" y="565"/>
              <a:ext cx="1803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39" name="Line 79"/>
            <p:cNvSpPr>
              <a:spLocks noChangeShapeType="1"/>
            </p:cNvSpPr>
            <p:nvPr/>
          </p:nvSpPr>
          <p:spPr bwMode="auto">
            <a:xfrm flipH="1">
              <a:off x="720" y="1393"/>
              <a:ext cx="1803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40" name="Rectangle 80"/>
            <p:cNvSpPr>
              <a:spLocks noChangeArrowheads="1"/>
            </p:cNvSpPr>
            <p:nvPr/>
          </p:nvSpPr>
          <p:spPr bwMode="auto">
            <a:xfrm>
              <a:off x="1323" y="432"/>
              <a:ext cx="598" cy="2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041" name="Group 81"/>
            <p:cNvGrpSpPr>
              <a:grpSpLocks/>
            </p:cNvGrpSpPr>
            <p:nvPr/>
          </p:nvGrpSpPr>
          <p:grpSpPr bwMode="auto">
            <a:xfrm>
              <a:off x="2041" y="519"/>
              <a:ext cx="218" cy="91"/>
              <a:chOff x="6309" y="11202"/>
              <a:chExt cx="276" cy="116"/>
            </a:xfrm>
          </p:grpSpPr>
          <p:sp>
            <p:nvSpPr>
              <p:cNvPr id="38073" name="Freeform 82"/>
              <p:cNvSpPr>
                <a:spLocks/>
              </p:cNvSpPr>
              <p:nvPr/>
            </p:nvSpPr>
            <p:spPr bwMode="auto">
              <a:xfrm>
                <a:off x="6382" y="11202"/>
                <a:ext cx="203" cy="116"/>
              </a:xfrm>
              <a:custGeom>
                <a:avLst/>
                <a:gdLst>
                  <a:gd name="T0" fmla="*/ 203 w 203"/>
                  <a:gd name="T1" fmla="*/ 58 h 116"/>
                  <a:gd name="T2" fmla="*/ 0 w 203"/>
                  <a:gd name="T3" fmla="*/ 116 h 116"/>
                  <a:gd name="T4" fmla="*/ 0 w 203"/>
                  <a:gd name="T5" fmla="*/ 58 h 116"/>
                  <a:gd name="T6" fmla="*/ 0 w 203"/>
                  <a:gd name="T7" fmla="*/ 0 h 116"/>
                  <a:gd name="T8" fmla="*/ 203 w 203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116"/>
                  <a:gd name="T17" fmla="*/ 203 w 203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116">
                    <a:moveTo>
                      <a:pt x="203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74" name="Line 83"/>
              <p:cNvSpPr>
                <a:spLocks noChangeShapeType="1"/>
              </p:cNvSpPr>
              <p:nvPr/>
            </p:nvSpPr>
            <p:spPr bwMode="auto">
              <a:xfrm>
                <a:off x="6309" y="11260"/>
                <a:ext cx="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8042" name="Group 84"/>
            <p:cNvGrpSpPr>
              <a:grpSpLocks/>
            </p:cNvGrpSpPr>
            <p:nvPr/>
          </p:nvGrpSpPr>
          <p:grpSpPr bwMode="auto">
            <a:xfrm>
              <a:off x="674" y="1645"/>
              <a:ext cx="1930" cy="81"/>
              <a:chOff x="4580" y="12625"/>
              <a:chExt cx="2441" cy="102"/>
            </a:xfrm>
          </p:grpSpPr>
          <p:sp>
            <p:nvSpPr>
              <p:cNvPr id="38071" name="Freeform 85"/>
              <p:cNvSpPr>
                <a:spLocks/>
              </p:cNvSpPr>
              <p:nvPr/>
            </p:nvSpPr>
            <p:spPr bwMode="auto">
              <a:xfrm>
                <a:off x="6817" y="12625"/>
                <a:ext cx="204" cy="102"/>
              </a:xfrm>
              <a:custGeom>
                <a:avLst/>
                <a:gdLst>
                  <a:gd name="T0" fmla="*/ 204 w 204"/>
                  <a:gd name="T1" fmla="*/ 58 h 102"/>
                  <a:gd name="T2" fmla="*/ 0 w 204"/>
                  <a:gd name="T3" fmla="*/ 102 h 102"/>
                  <a:gd name="T4" fmla="*/ 0 w 204"/>
                  <a:gd name="T5" fmla="*/ 58 h 102"/>
                  <a:gd name="T6" fmla="*/ 0 w 204"/>
                  <a:gd name="T7" fmla="*/ 0 h 102"/>
                  <a:gd name="T8" fmla="*/ 204 w 204"/>
                  <a:gd name="T9" fmla="*/ 5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02"/>
                  <a:gd name="T17" fmla="*/ 204 w 20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02">
                    <a:moveTo>
                      <a:pt x="204" y="58"/>
                    </a:moveTo>
                    <a:lnTo>
                      <a:pt x="0" y="102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72" name="Line 86"/>
              <p:cNvSpPr>
                <a:spLocks noChangeShapeType="1"/>
              </p:cNvSpPr>
              <p:nvPr/>
            </p:nvSpPr>
            <p:spPr bwMode="auto">
              <a:xfrm>
                <a:off x="4580" y="12683"/>
                <a:ext cx="22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043" name="Rectangle 87"/>
            <p:cNvSpPr>
              <a:spLocks noChangeArrowheads="1"/>
            </p:cNvSpPr>
            <p:nvPr/>
          </p:nvSpPr>
          <p:spPr bwMode="auto">
            <a:xfrm>
              <a:off x="1547" y="4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fr-FR" sz="1400">
                <a:latin typeface="Times New Roman" pitchFamily="18" charset="0"/>
              </a:endParaRPr>
            </a:p>
          </p:txBody>
        </p:sp>
        <p:grpSp>
          <p:nvGrpSpPr>
            <p:cNvPr id="38044" name="Group 88"/>
            <p:cNvGrpSpPr>
              <a:grpSpLocks/>
            </p:cNvGrpSpPr>
            <p:nvPr/>
          </p:nvGrpSpPr>
          <p:grpSpPr bwMode="auto">
            <a:xfrm>
              <a:off x="2535" y="645"/>
              <a:ext cx="80" cy="679"/>
              <a:chOff x="6934" y="11362"/>
              <a:chExt cx="101" cy="857"/>
            </a:xfrm>
          </p:grpSpPr>
          <p:sp>
            <p:nvSpPr>
              <p:cNvPr id="38069" name="Freeform 89"/>
              <p:cNvSpPr>
                <a:spLocks/>
              </p:cNvSpPr>
              <p:nvPr/>
            </p:nvSpPr>
            <p:spPr bwMode="auto">
              <a:xfrm>
                <a:off x="6934" y="12015"/>
                <a:ext cx="101" cy="204"/>
              </a:xfrm>
              <a:custGeom>
                <a:avLst/>
                <a:gdLst>
                  <a:gd name="T0" fmla="*/ 58 w 101"/>
                  <a:gd name="T1" fmla="*/ 204 h 204"/>
                  <a:gd name="T2" fmla="*/ 0 w 101"/>
                  <a:gd name="T3" fmla="*/ 0 h 204"/>
                  <a:gd name="T4" fmla="*/ 58 w 101"/>
                  <a:gd name="T5" fmla="*/ 0 h 204"/>
                  <a:gd name="T6" fmla="*/ 101 w 101"/>
                  <a:gd name="T7" fmla="*/ 0 h 204"/>
                  <a:gd name="T8" fmla="*/ 58 w 101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4"/>
                  <a:gd name="T17" fmla="*/ 101 w 101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1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70" name="Line 90"/>
              <p:cNvSpPr>
                <a:spLocks noChangeShapeType="1"/>
              </p:cNvSpPr>
              <p:nvPr/>
            </p:nvSpPr>
            <p:spPr bwMode="auto">
              <a:xfrm>
                <a:off x="6992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8045" name="Group 91"/>
            <p:cNvGrpSpPr>
              <a:grpSpLocks/>
            </p:cNvGrpSpPr>
            <p:nvPr/>
          </p:nvGrpSpPr>
          <p:grpSpPr bwMode="auto">
            <a:xfrm>
              <a:off x="674" y="645"/>
              <a:ext cx="80" cy="679"/>
              <a:chOff x="4580" y="11362"/>
              <a:chExt cx="102" cy="857"/>
            </a:xfrm>
          </p:grpSpPr>
          <p:sp>
            <p:nvSpPr>
              <p:cNvPr id="38067" name="Freeform 92"/>
              <p:cNvSpPr>
                <a:spLocks/>
              </p:cNvSpPr>
              <p:nvPr/>
            </p:nvSpPr>
            <p:spPr bwMode="auto">
              <a:xfrm>
                <a:off x="4580" y="12015"/>
                <a:ext cx="102" cy="204"/>
              </a:xfrm>
              <a:custGeom>
                <a:avLst/>
                <a:gdLst>
                  <a:gd name="T0" fmla="*/ 58 w 102"/>
                  <a:gd name="T1" fmla="*/ 204 h 204"/>
                  <a:gd name="T2" fmla="*/ 0 w 102"/>
                  <a:gd name="T3" fmla="*/ 0 h 204"/>
                  <a:gd name="T4" fmla="*/ 58 w 102"/>
                  <a:gd name="T5" fmla="*/ 0 h 204"/>
                  <a:gd name="T6" fmla="*/ 102 w 102"/>
                  <a:gd name="T7" fmla="*/ 0 h 204"/>
                  <a:gd name="T8" fmla="*/ 58 w 102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04"/>
                  <a:gd name="T17" fmla="*/ 102 w 102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2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68" name="Line 93"/>
              <p:cNvSpPr>
                <a:spLocks noChangeShapeType="1"/>
              </p:cNvSpPr>
              <p:nvPr/>
            </p:nvSpPr>
            <p:spPr bwMode="auto">
              <a:xfrm>
                <a:off x="4638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046" name="Rectangle 94"/>
            <p:cNvSpPr>
              <a:spLocks noChangeArrowheads="1"/>
            </p:cNvSpPr>
            <p:nvPr/>
          </p:nvSpPr>
          <p:spPr bwMode="auto">
            <a:xfrm>
              <a:off x="476" y="890"/>
              <a:ext cx="20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ss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47" name="Rectangle 95"/>
            <p:cNvSpPr>
              <a:spLocks noChangeArrowheads="1"/>
            </p:cNvSpPr>
            <p:nvPr/>
          </p:nvSpPr>
          <p:spPr bwMode="auto">
            <a:xfrm>
              <a:off x="2649" y="853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lc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48" name="Line 96"/>
            <p:cNvSpPr>
              <a:spLocks noChangeShapeType="1"/>
            </p:cNvSpPr>
            <p:nvPr/>
          </p:nvSpPr>
          <p:spPr bwMode="auto">
            <a:xfrm>
              <a:off x="2581" y="1634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49" name="Line 97"/>
            <p:cNvSpPr>
              <a:spLocks noChangeShapeType="1"/>
            </p:cNvSpPr>
            <p:nvPr/>
          </p:nvSpPr>
          <p:spPr bwMode="auto">
            <a:xfrm>
              <a:off x="686" y="1622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50" name="Rectangle 98"/>
            <p:cNvSpPr>
              <a:spLocks noChangeArrowheads="1"/>
            </p:cNvSpPr>
            <p:nvPr/>
          </p:nvSpPr>
          <p:spPr bwMode="auto">
            <a:xfrm>
              <a:off x="651" y="147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Palatino"/>
                </a:rPr>
                <a:t>0</a:t>
              </a:r>
              <a:endParaRPr lang="fr-FR"/>
            </a:p>
          </p:txBody>
        </p:sp>
        <p:sp>
          <p:nvSpPr>
            <p:cNvPr id="38051" name="Rectangle 99"/>
            <p:cNvSpPr>
              <a:spLocks noChangeArrowheads="1"/>
            </p:cNvSpPr>
            <p:nvPr/>
          </p:nvSpPr>
          <p:spPr bwMode="auto">
            <a:xfrm>
              <a:off x="2558" y="1474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52" name="Rectangle 100"/>
            <p:cNvSpPr>
              <a:spLocks noChangeArrowheads="1"/>
            </p:cNvSpPr>
            <p:nvPr/>
          </p:nvSpPr>
          <p:spPr bwMode="auto">
            <a:xfrm>
              <a:off x="521" y="391"/>
              <a:ext cx="65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sous-station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53" name="Rectangle 101"/>
            <p:cNvSpPr>
              <a:spLocks noChangeArrowheads="1"/>
            </p:cNvSpPr>
            <p:nvPr/>
          </p:nvSpPr>
          <p:spPr bwMode="auto">
            <a:xfrm>
              <a:off x="2154" y="391"/>
              <a:ext cx="4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locomotive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54" name="Rectangle 102"/>
            <p:cNvSpPr>
              <a:spLocks noChangeArrowheads="1"/>
            </p:cNvSpPr>
            <p:nvPr/>
          </p:nvSpPr>
          <p:spPr bwMode="auto">
            <a:xfrm>
              <a:off x="1892" y="1531"/>
              <a:ext cx="3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distances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55" name="Oval 104"/>
            <p:cNvSpPr>
              <a:spLocks noChangeArrowheads="1"/>
            </p:cNvSpPr>
            <p:nvPr/>
          </p:nvSpPr>
          <p:spPr bwMode="auto">
            <a:xfrm>
              <a:off x="686" y="530"/>
              <a:ext cx="68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56" name="Oval 105"/>
            <p:cNvSpPr>
              <a:spLocks noChangeArrowheads="1"/>
            </p:cNvSpPr>
            <p:nvPr/>
          </p:nvSpPr>
          <p:spPr bwMode="auto">
            <a:xfrm>
              <a:off x="685" y="530"/>
              <a:ext cx="70" cy="69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57" name="Oval 106"/>
            <p:cNvSpPr>
              <a:spLocks noChangeArrowheads="1"/>
            </p:cNvSpPr>
            <p:nvPr/>
          </p:nvSpPr>
          <p:spPr bwMode="auto">
            <a:xfrm>
              <a:off x="674" y="1358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58" name="Oval 107"/>
            <p:cNvSpPr>
              <a:spLocks noChangeArrowheads="1"/>
            </p:cNvSpPr>
            <p:nvPr/>
          </p:nvSpPr>
          <p:spPr bwMode="auto">
            <a:xfrm>
              <a:off x="674" y="1358"/>
              <a:ext cx="69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59" name="Oval 108"/>
            <p:cNvSpPr>
              <a:spLocks noChangeArrowheads="1"/>
            </p:cNvSpPr>
            <p:nvPr/>
          </p:nvSpPr>
          <p:spPr bwMode="auto">
            <a:xfrm>
              <a:off x="2558" y="530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60" name="Oval 109"/>
            <p:cNvSpPr>
              <a:spLocks noChangeArrowheads="1"/>
            </p:cNvSpPr>
            <p:nvPr/>
          </p:nvSpPr>
          <p:spPr bwMode="auto">
            <a:xfrm>
              <a:off x="2557" y="530"/>
              <a:ext cx="70" cy="69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61" name="Oval 110"/>
            <p:cNvSpPr>
              <a:spLocks noChangeArrowheads="1"/>
            </p:cNvSpPr>
            <p:nvPr/>
          </p:nvSpPr>
          <p:spPr bwMode="auto">
            <a:xfrm>
              <a:off x="2546" y="1358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62" name="Oval 111"/>
            <p:cNvSpPr>
              <a:spLocks noChangeArrowheads="1"/>
            </p:cNvSpPr>
            <p:nvPr/>
          </p:nvSpPr>
          <p:spPr bwMode="auto">
            <a:xfrm>
              <a:off x="2546" y="1358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063" name="Group 112"/>
            <p:cNvGrpSpPr>
              <a:grpSpLocks/>
            </p:cNvGrpSpPr>
            <p:nvPr/>
          </p:nvGrpSpPr>
          <p:grpSpPr bwMode="auto">
            <a:xfrm>
              <a:off x="823" y="956"/>
              <a:ext cx="1666" cy="92"/>
              <a:chOff x="4769" y="11754"/>
              <a:chExt cx="2107" cy="116"/>
            </a:xfrm>
          </p:grpSpPr>
          <p:sp>
            <p:nvSpPr>
              <p:cNvPr id="38065" name="Freeform 113"/>
              <p:cNvSpPr>
                <a:spLocks/>
              </p:cNvSpPr>
              <p:nvPr/>
            </p:nvSpPr>
            <p:spPr bwMode="auto">
              <a:xfrm>
                <a:off x="6658" y="11754"/>
                <a:ext cx="218" cy="116"/>
              </a:xfrm>
              <a:custGeom>
                <a:avLst/>
                <a:gdLst>
                  <a:gd name="T0" fmla="*/ 218 w 218"/>
                  <a:gd name="T1" fmla="*/ 58 h 116"/>
                  <a:gd name="T2" fmla="*/ 0 w 218"/>
                  <a:gd name="T3" fmla="*/ 116 h 116"/>
                  <a:gd name="T4" fmla="*/ 0 w 218"/>
                  <a:gd name="T5" fmla="*/ 58 h 116"/>
                  <a:gd name="T6" fmla="*/ 0 w 218"/>
                  <a:gd name="T7" fmla="*/ 0 h 116"/>
                  <a:gd name="T8" fmla="*/ 218 w 218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16"/>
                  <a:gd name="T17" fmla="*/ 218 w 218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16">
                    <a:moveTo>
                      <a:pt x="218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18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66" name="Line 114"/>
              <p:cNvSpPr>
                <a:spLocks noChangeShapeType="1"/>
              </p:cNvSpPr>
              <p:nvPr/>
            </p:nvSpPr>
            <p:spPr bwMode="auto">
              <a:xfrm>
                <a:off x="4769" y="11812"/>
                <a:ext cx="18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064" name="Rectangle 115"/>
            <p:cNvSpPr>
              <a:spLocks noChangeArrowheads="1"/>
            </p:cNvSpPr>
            <p:nvPr/>
          </p:nvSpPr>
          <p:spPr bwMode="auto">
            <a:xfrm>
              <a:off x="1514" y="841"/>
              <a:ext cx="1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sz="1200">
                <a:latin typeface="Times New Roman" pitchFamily="18" charset="0"/>
              </a:endParaRPr>
            </a:p>
          </p:txBody>
        </p:sp>
      </p:grpSp>
      <p:sp>
        <p:nvSpPr>
          <p:cNvPr id="37996" name="AutoShape 117"/>
          <p:cNvSpPr>
            <a:spLocks noChangeAspect="1" noChangeArrowheads="1"/>
          </p:cNvSpPr>
          <p:nvPr/>
        </p:nvSpPr>
        <p:spPr bwMode="auto">
          <a:xfrm>
            <a:off x="4427538" y="549275"/>
            <a:ext cx="424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7997" name="Group 157"/>
          <p:cNvGrpSpPr>
            <a:grpSpLocks/>
          </p:cNvGrpSpPr>
          <p:nvPr/>
        </p:nvGrpSpPr>
        <p:grpSpPr bwMode="auto">
          <a:xfrm>
            <a:off x="4787900" y="620713"/>
            <a:ext cx="3573463" cy="2143125"/>
            <a:chOff x="3016" y="391"/>
            <a:chExt cx="2251" cy="1350"/>
          </a:xfrm>
        </p:grpSpPr>
        <p:sp>
          <p:nvSpPr>
            <p:cNvPr id="38001" name="Line 118"/>
            <p:cNvSpPr>
              <a:spLocks noChangeShapeType="1"/>
            </p:cNvSpPr>
            <p:nvPr/>
          </p:nvSpPr>
          <p:spPr bwMode="auto">
            <a:xfrm flipH="1">
              <a:off x="3215" y="565"/>
              <a:ext cx="1811" cy="1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02" name="Line 119"/>
            <p:cNvSpPr>
              <a:spLocks noChangeShapeType="1"/>
            </p:cNvSpPr>
            <p:nvPr/>
          </p:nvSpPr>
          <p:spPr bwMode="auto">
            <a:xfrm flipH="1">
              <a:off x="3215" y="1396"/>
              <a:ext cx="1811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03" name="Rectangle 120"/>
            <p:cNvSpPr>
              <a:spLocks noChangeArrowheads="1"/>
            </p:cNvSpPr>
            <p:nvPr/>
          </p:nvSpPr>
          <p:spPr bwMode="auto">
            <a:xfrm>
              <a:off x="3821" y="433"/>
              <a:ext cx="600" cy="2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004" name="Group 121"/>
            <p:cNvGrpSpPr>
              <a:grpSpLocks/>
            </p:cNvGrpSpPr>
            <p:nvPr/>
          </p:nvGrpSpPr>
          <p:grpSpPr bwMode="auto">
            <a:xfrm>
              <a:off x="4542" y="519"/>
              <a:ext cx="219" cy="92"/>
              <a:chOff x="6309" y="11202"/>
              <a:chExt cx="276" cy="116"/>
            </a:xfrm>
          </p:grpSpPr>
          <p:sp>
            <p:nvSpPr>
              <p:cNvPr id="38036" name="Freeform 122"/>
              <p:cNvSpPr>
                <a:spLocks/>
              </p:cNvSpPr>
              <p:nvPr/>
            </p:nvSpPr>
            <p:spPr bwMode="auto">
              <a:xfrm>
                <a:off x="6382" y="11202"/>
                <a:ext cx="203" cy="116"/>
              </a:xfrm>
              <a:custGeom>
                <a:avLst/>
                <a:gdLst>
                  <a:gd name="T0" fmla="*/ 203 w 203"/>
                  <a:gd name="T1" fmla="*/ 58 h 116"/>
                  <a:gd name="T2" fmla="*/ 0 w 203"/>
                  <a:gd name="T3" fmla="*/ 116 h 116"/>
                  <a:gd name="T4" fmla="*/ 0 w 203"/>
                  <a:gd name="T5" fmla="*/ 58 h 116"/>
                  <a:gd name="T6" fmla="*/ 0 w 203"/>
                  <a:gd name="T7" fmla="*/ 0 h 116"/>
                  <a:gd name="T8" fmla="*/ 203 w 203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116"/>
                  <a:gd name="T17" fmla="*/ 203 w 203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116">
                    <a:moveTo>
                      <a:pt x="203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37" name="Line 123"/>
              <p:cNvSpPr>
                <a:spLocks noChangeShapeType="1"/>
              </p:cNvSpPr>
              <p:nvPr/>
            </p:nvSpPr>
            <p:spPr bwMode="auto">
              <a:xfrm>
                <a:off x="6309" y="11260"/>
                <a:ext cx="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8005" name="Group 124"/>
            <p:cNvGrpSpPr>
              <a:grpSpLocks/>
            </p:cNvGrpSpPr>
            <p:nvPr/>
          </p:nvGrpSpPr>
          <p:grpSpPr bwMode="auto">
            <a:xfrm>
              <a:off x="3169" y="1649"/>
              <a:ext cx="1938" cy="81"/>
              <a:chOff x="4580" y="12625"/>
              <a:chExt cx="2441" cy="102"/>
            </a:xfrm>
          </p:grpSpPr>
          <p:sp>
            <p:nvSpPr>
              <p:cNvPr id="38034" name="Freeform 125"/>
              <p:cNvSpPr>
                <a:spLocks/>
              </p:cNvSpPr>
              <p:nvPr/>
            </p:nvSpPr>
            <p:spPr bwMode="auto">
              <a:xfrm>
                <a:off x="6817" y="12625"/>
                <a:ext cx="204" cy="102"/>
              </a:xfrm>
              <a:custGeom>
                <a:avLst/>
                <a:gdLst>
                  <a:gd name="T0" fmla="*/ 204 w 204"/>
                  <a:gd name="T1" fmla="*/ 58 h 102"/>
                  <a:gd name="T2" fmla="*/ 0 w 204"/>
                  <a:gd name="T3" fmla="*/ 102 h 102"/>
                  <a:gd name="T4" fmla="*/ 0 w 204"/>
                  <a:gd name="T5" fmla="*/ 58 h 102"/>
                  <a:gd name="T6" fmla="*/ 0 w 204"/>
                  <a:gd name="T7" fmla="*/ 0 h 102"/>
                  <a:gd name="T8" fmla="*/ 204 w 204"/>
                  <a:gd name="T9" fmla="*/ 5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02"/>
                  <a:gd name="T17" fmla="*/ 204 w 20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02">
                    <a:moveTo>
                      <a:pt x="204" y="58"/>
                    </a:moveTo>
                    <a:lnTo>
                      <a:pt x="0" y="102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35" name="Line 126"/>
              <p:cNvSpPr>
                <a:spLocks noChangeShapeType="1"/>
              </p:cNvSpPr>
              <p:nvPr/>
            </p:nvSpPr>
            <p:spPr bwMode="auto">
              <a:xfrm>
                <a:off x="4580" y="12683"/>
                <a:ext cx="22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006" name="Rectangle 127"/>
            <p:cNvSpPr>
              <a:spLocks noChangeArrowheads="1"/>
            </p:cNvSpPr>
            <p:nvPr/>
          </p:nvSpPr>
          <p:spPr bwMode="auto">
            <a:xfrm>
              <a:off x="4046" y="4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fr-FR" sz="1400">
                <a:latin typeface="Times New Roman" pitchFamily="18" charset="0"/>
              </a:endParaRPr>
            </a:p>
          </p:txBody>
        </p:sp>
        <p:grpSp>
          <p:nvGrpSpPr>
            <p:cNvPr id="38007" name="Group 128"/>
            <p:cNvGrpSpPr>
              <a:grpSpLocks/>
            </p:cNvGrpSpPr>
            <p:nvPr/>
          </p:nvGrpSpPr>
          <p:grpSpPr bwMode="auto">
            <a:xfrm>
              <a:off x="5038" y="646"/>
              <a:ext cx="80" cy="681"/>
              <a:chOff x="6934" y="11362"/>
              <a:chExt cx="101" cy="857"/>
            </a:xfrm>
          </p:grpSpPr>
          <p:sp>
            <p:nvSpPr>
              <p:cNvPr id="38032" name="Freeform 129"/>
              <p:cNvSpPr>
                <a:spLocks/>
              </p:cNvSpPr>
              <p:nvPr/>
            </p:nvSpPr>
            <p:spPr bwMode="auto">
              <a:xfrm>
                <a:off x="6934" y="12015"/>
                <a:ext cx="101" cy="204"/>
              </a:xfrm>
              <a:custGeom>
                <a:avLst/>
                <a:gdLst>
                  <a:gd name="T0" fmla="*/ 58 w 101"/>
                  <a:gd name="T1" fmla="*/ 204 h 204"/>
                  <a:gd name="T2" fmla="*/ 0 w 101"/>
                  <a:gd name="T3" fmla="*/ 0 h 204"/>
                  <a:gd name="T4" fmla="*/ 58 w 101"/>
                  <a:gd name="T5" fmla="*/ 0 h 204"/>
                  <a:gd name="T6" fmla="*/ 101 w 101"/>
                  <a:gd name="T7" fmla="*/ 0 h 204"/>
                  <a:gd name="T8" fmla="*/ 58 w 101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4"/>
                  <a:gd name="T17" fmla="*/ 101 w 101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1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33" name="Line 130"/>
              <p:cNvSpPr>
                <a:spLocks noChangeShapeType="1"/>
              </p:cNvSpPr>
              <p:nvPr/>
            </p:nvSpPr>
            <p:spPr bwMode="auto">
              <a:xfrm>
                <a:off x="6992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8008" name="Group 131"/>
            <p:cNvGrpSpPr>
              <a:grpSpLocks/>
            </p:cNvGrpSpPr>
            <p:nvPr/>
          </p:nvGrpSpPr>
          <p:grpSpPr bwMode="auto">
            <a:xfrm>
              <a:off x="3169" y="646"/>
              <a:ext cx="81" cy="681"/>
              <a:chOff x="4580" y="11362"/>
              <a:chExt cx="102" cy="857"/>
            </a:xfrm>
          </p:grpSpPr>
          <p:sp>
            <p:nvSpPr>
              <p:cNvPr id="38030" name="Freeform 132"/>
              <p:cNvSpPr>
                <a:spLocks/>
              </p:cNvSpPr>
              <p:nvPr/>
            </p:nvSpPr>
            <p:spPr bwMode="auto">
              <a:xfrm>
                <a:off x="4580" y="12015"/>
                <a:ext cx="102" cy="204"/>
              </a:xfrm>
              <a:custGeom>
                <a:avLst/>
                <a:gdLst>
                  <a:gd name="T0" fmla="*/ 58 w 102"/>
                  <a:gd name="T1" fmla="*/ 204 h 204"/>
                  <a:gd name="T2" fmla="*/ 0 w 102"/>
                  <a:gd name="T3" fmla="*/ 0 h 204"/>
                  <a:gd name="T4" fmla="*/ 58 w 102"/>
                  <a:gd name="T5" fmla="*/ 0 h 204"/>
                  <a:gd name="T6" fmla="*/ 102 w 102"/>
                  <a:gd name="T7" fmla="*/ 0 h 204"/>
                  <a:gd name="T8" fmla="*/ 58 w 102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04"/>
                  <a:gd name="T17" fmla="*/ 102 w 102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2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31" name="Line 133"/>
              <p:cNvSpPr>
                <a:spLocks noChangeShapeType="1"/>
              </p:cNvSpPr>
              <p:nvPr/>
            </p:nvSpPr>
            <p:spPr bwMode="auto">
              <a:xfrm>
                <a:off x="4638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009" name="Rectangle 134"/>
            <p:cNvSpPr>
              <a:spLocks noChangeArrowheads="1"/>
            </p:cNvSpPr>
            <p:nvPr/>
          </p:nvSpPr>
          <p:spPr bwMode="auto">
            <a:xfrm>
              <a:off x="3016" y="845"/>
              <a:ext cx="1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ss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10" name="Rectangle 135"/>
            <p:cNvSpPr>
              <a:spLocks noChangeArrowheads="1"/>
            </p:cNvSpPr>
            <p:nvPr/>
          </p:nvSpPr>
          <p:spPr bwMode="auto">
            <a:xfrm>
              <a:off x="5152" y="854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lc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11" name="Line 136"/>
            <p:cNvSpPr>
              <a:spLocks noChangeShapeType="1"/>
            </p:cNvSpPr>
            <p:nvPr/>
          </p:nvSpPr>
          <p:spPr bwMode="auto">
            <a:xfrm>
              <a:off x="5084" y="1638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12" name="Line 137"/>
            <p:cNvSpPr>
              <a:spLocks noChangeShapeType="1"/>
            </p:cNvSpPr>
            <p:nvPr/>
          </p:nvSpPr>
          <p:spPr bwMode="auto">
            <a:xfrm>
              <a:off x="3181" y="1626"/>
              <a:ext cx="1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13" name="Rectangle 138"/>
            <p:cNvSpPr>
              <a:spLocks noChangeArrowheads="1"/>
            </p:cNvSpPr>
            <p:nvPr/>
          </p:nvSpPr>
          <p:spPr bwMode="auto">
            <a:xfrm>
              <a:off x="3146" y="147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Palatino"/>
                </a:rPr>
                <a:t>0</a:t>
              </a:r>
              <a:endParaRPr lang="fr-FR"/>
            </a:p>
          </p:txBody>
        </p:sp>
        <p:sp>
          <p:nvSpPr>
            <p:cNvPr id="38014" name="Rectangle 139"/>
            <p:cNvSpPr>
              <a:spLocks noChangeArrowheads="1"/>
            </p:cNvSpPr>
            <p:nvPr/>
          </p:nvSpPr>
          <p:spPr bwMode="auto">
            <a:xfrm>
              <a:off x="5059" y="1477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15" name="Rectangle 140"/>
            <p:cNvSpPr>
              <a:spLocks noChangeArrowheads="1"/>
            </p:cNvSpPr>
            <p:nvPr/>
          </p:nvSpPr>
          <p:spPr bwMode="auto">
            <a:xfrm>
              <a:off x="3061" y="391"/>
              <a:ext cx="5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Unterwerk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16" name="Rectangle 141"/>
            <p:cNvSpPr>
              <a:spLocks noChangeArrowheads="1"/>
            </p:cNvSpPr>
            <p:nvPr/>
          </p:nvSpPr>
          <p:spPr bwMode="auto">
            <a:xfrm>
              <a:off x="4740" y="391"/>
              <a:ext cx="4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Lokomotive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17" name="Rectangle 142"/>
            <p:cNvSpPr>
              <a:spLocks noChangeArrowheads="1"/>
            </p:cNvSpPr>
            <p:nvPr/>
          </p:nvSpPr>
          <p:spPr bwMode="auto">
            <a:xfrm>
              <a:off x="4391" y="1533"/>
              <a:ext cx="29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Distanz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8018" name="Oval 144"/>
            <p:cNvSpPr>
              <a:spLocks noChangeArrowheads="1"/>
            </p:cNvSpPr>
            <p:nvPr/>
          </p:nvSpPr>
          <p:spPr bwMode="auto">
            <a:xfrm>
              <a:off x="3181" y="530"/>
              <a:ext cx="69" cy="7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19" name="Oval 145"/>
            <p:cNvSpPr>
              <a:spLocks noChangeArrowheads="1"/>
            </p:cNvSpPr>
            <p:nvPr/>
          </p:nvSpPr>
          <p:spPr bwMode="auto">
            <a:xfrm>
              <a:off x="3180" y="530"/>
              <a:ext cx="71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20" name="Oval 146"/>
            <p:cNvSpPr>
              <a:spLocks noChangeArrowheads="1"/>
            </p:cNvSpPr>
            <p:nvPr/>
          </p:nvSpPr>
          <p:spPr bwMode="auto">
            <a:xfrm>
              <a:off x="3169" y="1361"/>
              <a:ext cx="70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21" name="Oval 147"/>
            <p:cNvSpPr>
              <a:spLocks noChangeArrowheads="1"/>
            </p:cNvSpPr>
            <p:nvPr/>
          </p:nvSpPr>
          <p:spPr bwMode="auto">
            <a:xfrm>
              <a:off x="3169" y="1361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22" name="Oval 148"/>
            <p:cNvSpPr>
              <a:spLocks noChangeArrowheads="1"/>
            </p:cNvSpPr>
            <p:nvPr/>
          </p:nvSpPr>
          <p:spPr bwMode="auto">
            <a:xfrm>
              <a:off x="5061" y="530"/>
              <a:ext cx="69" cy="7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23" name="Oval 149"/>
            <p:cNvSpPr>
              <a:spLocks noChangeArrowheads="1"/>
            </p:cNvSpPr>
            <p:nvPr/>
          </p:nvSpPr>
          <p:spPr bwMode="auto">
            <a:xfrm>
              <a:off x="5060" y="530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24" name="Oval 150"/>
            <p:cNvSpPr>
              <a:spLocks noChangeArrowheads="1"/>
            </p:cNvSpPr>
            <p:nvPr/>
          </p:nvSpPr>
          <p:spPr bwMode="auto">
            <a:xfrm>
              <a:off x="5049" y="1361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25" name="Oval 151"/>
            <p:cNvSpPr>
              <a:spLocks noChangeArrowheads="1"/>
            </p:cNvSpPr>
            <p:nvPr/>
          </p:nvSpPr>
          <p:spPr bwMode="auto">
            <a:xfrm>
              <a:off x="5049" y="1361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026" name="Group 152"/>
            <p:cNvGrpSpPr>
              <a:grpSpLocks/>
            </p:cNvGrpSpPr>
            <p:nvPr/>
          </p:nvGrpSpPr>
          <p:grpSpPr bwMode="auto">
            <a:xfrm>
              <a:off x="3319" y="957"/>
              <a:ext cx="1673" cy="93"/>
              <a:chOff x="4769" y="11754"/>
              <a:chExt cx="2107" cy="116"/>
            </a:xfrm>
          </p:grpSpPr>
          <p:sp>
            <p:nvSpPr>
              <p:cNvPr id="38028" name="Freeform 153"/>
              <p:cNvSpPr>
                <a:spLocks/>
              </p:cNvSpPr>
              <p:nvPr/>
            </p:nvSpPr>
            <p:spPr bwMode="auto">
              <a:xfrm>
                <a:off x="6658" y="11754"/>
                <a:ext cx="218" cy="116"/>
              </a:xfrm>
              <a:custGeom>
                <a:avLst/>
                <a:gdLst>
                  <a:gd name="T0" fmla="*/ 218 w 218"/>
                  <a:gd name="T1" fmla="*/ 58 h 116"/>
                  <a:gd name="T2" fmla="*/ 0 w 218"/>
                  <a:gd name="T3" fmla="*/ 116 h 116"/>
                  <a:gd name="T4" fmla="*/ 0 w 218"/>
                  <a:gd name="T5" fmla="*/ 58 h 116"/>
                  <a:gd name="T6" fmla="*/ 0 w 218"/>
                  <a:gd name="T7" fmla="*/ 0 h 116"/>
                  <a:gd name="T8" fmla="*/ 218 w 218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16"/>
                  <a:gd name="T17" fmla="*/ 218 w 218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16">
                    <a:moveTo>
                      <a:pt x="218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18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29" name="Line 154"/>
              <p:cNvSpPr>
                <a:spLocks noChangeShapeType="1"/>
              </p:cNvSpPr>
              <p:nvPr/>
            </p:nvSpPr>
            <p:spPr bwMode="auto">
              <a:xfrm>
                <a:off x="4769" y="11812"/>
                <a:ext cx="18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027" name="Rectangle 155"/>
            <p:cNvSpPr>
              <a:spLocks noChangeArrowheads="1"/>
            </p:cNvSpPr>
            <p:nvPr/>
          </p:nvSpPr>
          <p:spPr bwMode="auto">
            <a:xfrm>
              <a:off x="4011" y="842"/>
              <a:ext cx="1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sz="1200">
                <a:latin typeface="Times New Roman" pitchFamily="18" charset="0"/>
              </a:endParaRPr>
            </a:p>
          </p:txBody>
        </p:sp>
      </p:grpSp>
      <p:graphicFrame>
        <p:nvGraphicFramePr>
          <p:cNvPr id="37989" name="Object 101"/>
          <p:cNvGraphicFramePr>
            <a:graphicFrameLocks noChangeAspect="1"/>
          </p:cNvGraphicFramePr>
          <p:nvPr/>
        </p:nvGraphicFramePr>
        <p:xfrm>
          <a:off x="1187450" y="3690938"/>
          <a:ext cx="23764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" name="Equation" r:id="rId3" imgW="1600200" imgH="279400" progId="Equation.3">
                  <p:embed/>
                </p:oleObj>
              </mc:Choice>
              <mc:Fallback>
                <p:oleObj name="Equation" r:id="rId3" imgW="1600200" imgH="27940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690938"/>
                        <a:ext cx="23764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8" name="Text Box 84"/>
          <p:cNvSpPr txBox="1">
            <a:spLocks noChangeArrowheads="1"/>
          </p:cNvSpPr>
          <p:nvPr/>
        </p:nvSpPr>
        <p:spPr bwMode="auto">
          <a:xfrm>
            <a:off x="4211638" y="37163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(10.10)</a:t>
            </a:r>
            <a:r>
              <a:rPr lang="fr-FR"/>
              <a:t> </a:t>
            </a:r>
          </a:p>
        </p:txBody>
      </p:sp>
      <p:sp>
        <p:nvSpPr>
          <p:cNvPr id="37999" name="Rectangle 8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37990" name="Object 102"/>
          <p:cNvGraphicFramePr>
            <a:graphicFrameLocks noChangeAspect="1"/>
          </p:cNvGraphicFramePr>
          <p:nvPr/>
        </p:nvGraphicFramePr>
        <p:xfrm>
          <a:off x="1187450" y="4292600"/>
          <a:ext cx="23764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4" name="Equation" r:id="rId5" imgW="1612900" imgH="279400" progId="Equation.3">
                  <p:embed/>
                </p:oleObj>
              </mc:Choice>
              <mc:Fallback>
                <p:oleObj name="Equation" r:id="rId5" imgW="1612900" imgH="27940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292600"/>
                        <a:ext cx="23764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00" name="Text Box 87"/>
          <p:cNvSpPr txBox="1">
            <a:spLocks noChangeArrowheads="1"/>
          </p:cNvSpPr>
          <p:nvPr/>
        </p:nvSpPr>
        <p:spPr bwMode="auto">
          <a:xfrm>
            <a:off x="4211638" y="42926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(10.50a)</a:t>
            </a:r>
            <a:r>
              <a:rPr lang="fr-FR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2" name="Espace réservé du numéro de diapositive 1"/>
          <p:cNvSpPr txBox="1">
            <a:spLocks noGrp="1"/>
          </p:cNvSpPr>
          <p:nvPr/>
        </p:nvSpPr>
        <p:spPr bwMode="auto">
          <a:xfrm>
            <a:off x="4284663" y="6503988"/>
            <a:ext cx="5746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3978B4C-70BD-453C-B93E-9DD2C7580B45}" type="slidenum">
              <a:rPr lang="fr-CH" sz="1000">
                <a:solidFill>
                  <a:srgbClr val="ACA39A"/>
                </a:solidFill>
              </a:rPr>
              <a:pPr algn="ctr"/>
              <a:t>9</a:t>
            </a:fld>
            <a:endParaRPr lang="fr-CH" sz="1000">
              <a:solidFill>
                <a:srgbClr val="ACA3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4763"/>
            <a:ext cx="73453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Verdana" pitchFamily="1" charset="0"/>
                <a:cs typeface="+mn-cs"/>
              </a:rPr>
              <a:t>Alimentation du chemin de fer/ </a:t>
            </a:r>
            <a:r>
              <a:rPr lang="fr-CH" b="1" dirty="0" err="1">
                <a:latin typeface="Verdana" pitchFamily="1" charset="0"/>
                <a:cs typeface="+mn-cs"/>
              </a:rPr>
              <a:t>Eisenbahnversorgung</a:t>
            </a:r>
            <a:endParaRPr lang="fr-CH" b="1" dirty="0">
              <a:latin typeface="Verdana" pitchFamily="1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964" name="Text Box 8"/>
          <p:cNvSpPr txBox="1">
            <a:spLocks noChangeArrowheads="1"/>
          </p:cNvSpPr>
          <p:nvPr/>
        </p:nvSpPr>
        <p:spPr bwMode="auto">
          <a:xfrm>
            <a:off x="401638" y="2841625"/>
            <a:ext cx="5033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10.4</a:t>
            </a:r>
            <a:r>
              <a:rPr lang="fr-CH" altLang="fr-FR">
                <a:latin typeface="Calibri" pitchFamily="34" charset="0"/>
              </a:rPr>
              <a:t> 	Circuit de traction: schéma simplifié</a:t>
            </a:r>
          </a:p>
          <a:p>
            <a:r>
              <a:rPr lang="fr-CH" altLang="fr-FR">
                <a:latin typeface="Calibri" pitchFamily="34" charset="0"/>
              </a:rPr>
              <a:t>	Traktionsschaltung: vereinfachter Schema</a:t>
            </a:r>
            <a:endParaRPr lang="fr-FR" altLang="fr-FR">
              <a:latin typeface="Calibri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128713" y="3573463"/>
          <a:ext cx="6597534" cy="17029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817">
                <a:tc rowSpan="2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de-CH" sz="1200" dirty="0">
                          <a:solidFill>
                            <a:srgbClr val="3C3C3C"/>
                          </a:solidFill>
                          <a:effectLst/>
                        </a:rPr>
                        <a:t> </a:t>
                      </a:r>
                      <a:endParaRPr lang="fr-CH" sz="1000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 dirty="0" smtClean="0">
                          <a:solidFill>
                            <a:srgbClr val="3C3C3C"/>
                          </a:solidFill>
                          <a:effectLst/>
                        </a:rPr>
                        <a:t>Impédance linéique / </a:t>
                      </a:r>
                      <a:r>
                        <a:rPr lang="fr-FR" sz="1200" dirty="0" err="1" smtClean="0">
                          <a:solidFill>
                            <a:srgbClr val="3C3C3C"/>
                          </a:solidFill>
                          <a:effectLst/>
                        </a:rPr>
                        <a:t>Linear</a:t>
                      </a:r>
                      <a:r>
                        <a:rPr lang="fr-FR" sz="1200" dirty="0" smtClean="0">
                          <a:solidFill>
                            <a:srgbClr val="3C3C3C"/>
                          </a:solidFill>
                          <a:effectLst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3C3C3C"/>
                          </a:solidFill>
                          <a:effectLst/>
                        </a:rPr>
                        <a:t>Impedanz</a:t>
                      </a:r>
                      <a:r>
                        <a:rPr lang="fr-FR" sz="1200" dirty="0">
                          <a:solidFill>
                            <a:srgbClr val="3C3C3C"/>
                          </a:solidFill>
                          <a:effectLst/>
                        </a:rPr>
                        <a:t> [</a:t>
                      </a:r>
                      <a:r>
                        <a:rPr lang="fr-FR" sz="1200" dirty="0">
                          <a:solidFill>
                            <a:srgbClr val="3C3C3C"/>
                          </a:solidFill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fr-FR" sz="1200" dirty="0">
                          <a:solidFill>
                            <a:srgbClr val="3C3C3C"/>
                          </a:solidFill>
                          <a:effectLst/>
                        </a:rPr>
                        <a:t>/km]</a:t>
                      </a:r>
                      <a:endParaRPr lang="fr-CH" sz="1000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17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 b="1" dirty="0" smtClean="0">
                          <a:solidFill>
                            <a:srgbClr val="3C3C3C"/>
                          </a:solidFill>
                          <a:effectLst/>
                        </a:rPr>
                        <a:t>Simple voie / </a:t>
                      </a:r>
                      <a:r>
                        <a:rPr lang="fr-FR" sz="1200" b="1" dirty="0" err="1" smtClean="0">
                          <a:solidFill>
                            <a:srgbClr val="3C3C3C"/>
                          </a:solidFill>
                          <a:effectLst/>
                        </a:rPr>
                        <a:t>Eingleisige</a:t>
                      </a:r>
                      <a:r>
                        <a:rPr lang="fr-FR" sz="1200" b="1" dirty="0" smtClean="0">
                          <a:solidFill>
                            <a:srgbClr val="3C3C3C"/>
                          </a:solidFill>
                          <a:effectLst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3C3C3C"/>
                          </a:solidFill>
                          <a:effectLst/>
                        </a:rPr>
                        <a:t>Linie</a:t>
                      </a:r>
                      <a:endParaRPr lang="fr-CH" sz="1000" b="1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 dirty="0" smtClean="0">
                          <a:solidFill>
                            <a:srgbClr val="3C3C3C"/>
                          </a:solidFill>
                          <a:effectLst/>
                        </a:rPr>
                        <a:t>Double voie / </a:t>
                      </a:r>
                      <a:r>
                        <a:rPr lang="fr-FR" sz="1200" dirty="0" err="1" smtClean="0">
                          <a:solidFill>
                            <a:srgbClr val="3C3C3C"/>
                          </a:solidFill>
                          <a:effectLst/>
                        </a:rPr>
                        <a:t>Zweigleisige</a:t>
                      </a:r>
                      <a:r>
                        <a:rPr lang="fr-FR" sz="1200" dirty="0" smtClean="0">
                          <a:solidFill>
                            <a:srgbClr val="3C3C3C"/>
                          </a:solidFill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rgbClr val="3C3C3C"/>
                          </a:solidFill>
                          <a:effectLst/>
                        </a:rPr>
                        <a:t>Linie</a:t>
                      </a:r>
                      <a:endParaRPr lang="fr-CH" sz="1000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1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>
                          <a:solidFill>
                            <a:srgbClr val="3C3C3C"/>
                          </a:solidFill>
                          <a:effectLst/>
                        </a:rPr>
                        <a:t>1,5 kV=</a:t>
                      </a:r>
                      <a:endParaRPr lang="fr-CH" sz="100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 b="1" dirty="0">
                          <a:solidFill>
                            <a:srgbClr val="3C3C3C"/>
                          </a:solidFill>
                          <a:effectLst/>
                        </a:rPr>
                        <a:t>0,07</a:t>
                      </a:r>
                      <a:endParaRPr lang="fr-CH" sz="1000" b="1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>
                          <a:solidFill>
                            <a:srgbClr val="3C3C3C"/>
                          </a:solidFill>
                          <a:effectLst/>
                        </a:rPr>
                        <a:t>0,05</a:t>
                      </a:r>
                      <a:endParaRPr lang="fr-CH" sz="100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1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 dirty="0">
                          <a:solidFill>
                            <a:srgbClr val="3C3C3C"/>
                          </a:solidFill>
                          <a:effectLst/>
                        </a:rPr>
                        <a:t> 3 kV=</a:t>
                      </a:r>
                      <a:endParaRPr lang="fr-CH" sz="1000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 b="1" dirty="0">
                          <a:solidFill>
                            <a:srgbClr val="3C3C3C"/>
                          </a:solidFill>
                          <a:effectLst/>
                        </a:rPr>
                        <a:t>0,08</a:t>
                      </a:r>
                      <a:endParaRPr lang="fr-CH" sz="1000" b="1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 dirty="0">
                          <a:solidFill>
                            <a:srgbClr val="3C3C3C"/>
                          </a:solidFill>
                          <a:effectLst/>
                        </a:rPr>
                        <a:t>0,06</a:t>
                      </a:r>
                      <a:endParaRPr lang="fr-CH" sz="1000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1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>
                          <a:solidFill>
                            <a:srgbClr val="3C3C3C"/>
                          </a:solidFill>
                          <a:effectLst/>
                        </a:rPr>
                        <a:t>15 kV 16,7 Hz</a:t>
                      </a:r>
                      <a:endParaRPr lang="fr-CH" sz="100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 b="1" dirty="0">
                          <a:solidFill>
                            <a:srgbClr val="3C3C3C"/>
                          </a:solidFill>
                          <a:effectLst/>
                        </a:rPr>
                        <a:t>0,08 + j 0,13</a:t>
                      </a:r>
                      <a:endParaRPr lang="fr-CH" sz="1000" b="1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 dirty="0">
                          <a:solidFill>
                            <a:srgbClr val="3C3C3C"/>
                          </a:solidFill>
                          <a:effectLst/>
                        </a:rPr>
                        <a:t>0,05 + j 0,08</a:t>
                      </a:r>
                      <a:endParaRPr lang="fr-CH" sz="1000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1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>
                          <a:solidFill>
                            <a:srgbClr val="3C3C3C"/>
                          </a:solidFill>
                          <a:effectLst/>
                        </a:rPr>
                        <a:t>25 kV 50 Hz</a:t>
                      </a:r>
                      <a:endParaRPr lang="fr-CH" sz="100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>
                          <a:solidFill>
                            <a:srgbClr val="3C3C3C"/>
                          </a:solidFill>
                          <a:effectLst/>
                        </a:rPr>
                        <a:t>0,13 + j 0,35</a:t>
                      </a:r>
                      <a:endParaRPr lang="fr-CH" sz="100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fr-FR" sz="1200" dirty="0">
                          <a:solidFill>
                            <a:srgbClr val="3C3C3C"/>
                          </a:solidFill>
                          <a:effectLst/>
                        </a:rPr>
                        <a:t>0,09 + j 0,21</a:t>
                      </a:r>
                      <a:endParaRPr lang="fr-CH" sz="1000" dirty="0">
                        <a:solidFill>
                          <a:srgbClr val="3C3C3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993" name="Text Box 8"/>
          <p:cNvSpPr txBox="1">
            <a:spLocks noChangeArrowheads="1"/>
          </p:cNvSpPr>
          <p:nvPr/>
        </p:nvSpPr>
        <p:spPr bwMode="auto">
          <a:xfrm>
            <a:off x="468313" y="5445125"/>
            <a:ext cx="81994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>
                <a:latin typeface="Calibri" pitchFamily="34" charset="0"/>
              </a:rPr>
              <a:t>Fig. 10.10</a:t>
            </a:r>
            <a:r>
              <a:rPr lang="fr-CH" altLang="fr-FR">
                <a:latin typeface="Calibri" pitchFamily="34" charset="0"/>
              </a:rPr>
              <a:t> Impédances linéiques pour lignes typiques.</a:t>
            </a:r>
          </a:p>
          <a:p>
            <a:r>
              <a:rPr lang="fr-CH" altLang="fr-FR">
                <a:latin typeface="Calibri" pitchFamily="34" charset="0"/>
              </a:rPr>
              <a:t>	 </a:t>
            </a:r>
            <a:r>
              <a:rPr lang="de-CH">
                <a:latin typeface="Calibri" pitchFamily="34" charset="0"/>
              </a:rPr>
              <a:t>Linear Impedanzen für typischen Linien.</a:t>
            </a:r>
            <a:endParaRPr lang="fr-FR" altLang="fr-FR">
              <a:latin typeface="Calibri" pitchFamily="34" charset="0"/>
            </a:endParaRPr>
          </a:p>
        </p:txBody>
      </p:sp>
      <p:sp>
        <p:nvSpPr>
          <p:cNvPr id="35994" name="AutoShape 34"/>
          <p:cNvSpPr>
            <a:spLocks noChangeAspect="1" noChangeArrowheads="1"/>
          </p:cNvSpPr>
          <p:nvPr/>
        </p:nvSpPr>
        <p:spPr bwMode="auto">
          <a:xfrm>
            <a:off x="468313" y="549275"/>
            <a:ext cx="41767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5995" name="Group 35"/>
          <p:cNvGrpSpPr>
            <a:grpSpLocks/>
          </p:cNvGrpSpPr>
          <p:nvPr/>
        </p:nvGrpSpPr>
        <p:grpSpPr bwMode="auto">
          <a:xfrm>
            <a:off x="755650" y="620713"/>
            <a:ext cx="3632200" cy="2136775"/>
            <a:chOff x="476" y="391"/>
            <a:chExt cx="2288" cy="1346"/>
          </a:xfrm>
        </p:grpSpPr>
        <p:sp>
          <p:nvSpPr>
            <p:cNvPr id="36037" name="Line 36"/>
            <p:cNvSpPr>
              <a:spLocks noChangeShapeType="1"/>
            </p:cNvSpPr>
            <p:nvPr/>
          </p:nvSpPr>
          <p:spPr bwMode="auto">
            <a:xfrm flipH="1">
              <a:off x="720" y="565"/>
              <a:ext cx="1803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38" name="Line 37"/>
            <p:cNvSpPr>
              <a:spLocks noChangeShapeType="1"/>
            </p:cNvSpPr>
            <p:nvPr/>
          </p:nvSpPr>
          <p:spPr bwMode="auto">
            <a:xfrm flipH="1">
              <a:off x="720" y="1393"/>
              <a:ext cx="1803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39" name="Rectangle 38"/>
            <p:cNvSpPr>
              <a:spLocks noChangeArrowheads="1"/>
            </p:cNvSpPr>
            <p:nvPr/>
          </p:nvSpPr>
          <p:spPr bwMode="auto">
            <a:xfrm>
              <a:off x="1323" y="432"/>
              <a:ext cx="598" cy="2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040" name="Group 39"/>
            <p:cNvGrpSpPr>
              <a:grpSpLocks/>
            </p:cNvGrpSpPr>
            <p:nvPr/>
          </p:nvGrpSpPr>
          <p:grpSpPr bwMode="auto">
            <a:xfrm>
              <a:off x="2041" y="519"/>
              <a:ext cx="218" cy="91"/>
              <a:chOff x="6309" y="11202"/>
              <a:chExt cx="276" cy="116"/>
            </a:xfrm>
          </p:grpSpPr>
          <p:sp>
            <p:nvSpPr>
              <p:cNvPr id="36072" name="Freeform 40"/>
              <p:cNvSpPr>
                <a:spLocks/>
              </p:cNvSpPr>
              <p:nvPr/>
            </p:nvSpPr>
            <p:spPr bwMode="auto">
              <a:xfrm>
                <a:off x="6382" y="11202"/>
                <a:ext cx="203" cy="116"/>
              </a:xfrm>
              <a:custGeom>
                <a:avLst/>
                <a:gdLst>
                  <a:gd name="T0" fmla="*/ 203 w 203"/>
                  <a:gd name="T1" fmla="*/ 58 h 116"/>
                  <a:gd name="T2" fmla="*/ 0 w 203"/>
                  <a:gd name="T3" fmla="*/ 116 h 116"/>
                  <a:gd name="T4" fmla="*/ 0 w 203"/>
                  <a:gd name="T5" fmla="*/ 58 h 116"/>
                  <a:gd name="T6" fmla="*/ 0 w 203"/>
                  <a:gd name="T7" fmla="*/ 0 h 116"/>
                  <a:gd name="T8" fmla="*/ 203 w 203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116"/>
                  <a:gd name="T17" fmla="*/ 203 w 203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116">
                    <a:moveTo>
                      <a:pt x="203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3" name="Line 41"/>
              <p:cNvSpPr>
                <a:spLocks noChangeShapeType="1"/>
              </p:cNvSpPr>
              <p:nvPr/>
            </p:nvSpPr>
            <p:spPr bwMode="auto">
              <a:xfrm>
                <a:off x="6309" y="11260"/>
                <a:ext cx="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041" name="Group 42"/>
            <p:cNvGrpSpPr>
              <a:grpSpLocks/>
            </p:cNvGrpSpPr>
            <p:nvPr/>
          </p:nvGrpSpPr>
          <p:grpSpPr bwMode="auto">
            <a:xfrm>
              <a:off x="674" y="1645"/>
              <a:ext cx="1930" cy="81"/>
              <a:chOff x="4580" y="12625"/>
              <a:chExt cx="2441" cy="102"/>
            </a:xfrm>
          </p:grpSpPr>
          <p:sp>
            <p:nvSpPr>
              <p:cNvPr id="36070" name="Freeform 43"/>
              <p:cNvSpPr>
                <a:spLocks/>
              </p:cNvSpPr>
              <p:nvPr/>
            </p:nvSpPr>
            <p:spPr bwMode="auto">
              <a:xfrm>
                <a:off x="6817" y="12625"/>
                <a:ext cx="204" cy="102"/>
              </a:xfrm>
              <a:custGeom>
                <a:avLst/>
                <a:gdLst>
                  <a:gd name="T0" fmla="*/ 204 w 204"/>
                  <a:gd name="T1" fmla="*/ 58 h 102"/>
                  <a:gd name="T2" fmla="*/ 0 w 204"/>
                  <a:gd name="T3" fmla="*/ 102 h 102"/>
                  <a:gd name="T4" fmla="*/ 0 w 204"/>
                  <a:gd name="T5" fmla="*/ 58 h 102"/>
                  <a:gd name="T6" fmla="*/ 0 w 204"/>
                  <a:gd name="T7" fmla="*/ 0 h 102"/>
                  <a:gd name="T8" fmla="*/ 204 w 204"/>
                  <a:gd name="T9" fmla="*/ 5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02"/>
                  <a:gd name="T17" fmla="*/ 204 w 20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02">
                    <a:moveTo>
                      <a:pt x="204" y="58"/>
                    </a:moveTo>
                    <a:lnTo>
                      <a:pt x="0" y="102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1" name="Line 44"/>
              <p:cNvSpPr>
                <a:spLocks noChangeShapeType="1"/>
              </p:cNvSpPr>
              <p:nvPr/>
            </p:nvSpPr>
            <p:spPr bwMode="auto">
              <a:xfrm>
                <a:off x="4580" y="12683"/>
                <a:ext cx="22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042" name="Rectangle 45"/>
            <p:cNvSpPr>
              <a:spLocks noChangeArrowheads="1"/>
            </p:cNvSpPr>
            <p:nvPr/>
          </p:nvSpPr>
          <p:spPr bwMode="auto">
            <a:xfrm>
              <a:off x="1547" y="4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fr-FR" sz="1400">
                <a:latin typeface="Times New Roman" pitchFamily="18" charset="0"/>
              </a:endParaRPr>
            </a:p>
          </p:txBody>
        </p:sp>
        <p:grpSp>
          <p:nvGrpSpPr>
            <p:cNvPr id="36043" name="Group 46"/>
            <p:cNvGrpSpPr>
              <a:grpSpLocks/>
            </p:cNvGrpSpPr>
            <p:nvPr/>
          </p:nvGrpSpPr>
          <p:grpSpPr bwMode="auto">
            <a:xfrm>
              <a:off x="2535" y="645"/>
              <a:ext cx="80" cy="679"/>
              <a:chOff x="6934" y="11362"/>
              <a:chExt cx="101" cy="857"/>
            </a:xfrm>
          </p:grpSpPr>
          <p:sp>
            <p:nvSpPr>
              <p:cNvPr id="36068" name="Freeform 47"/>
              <p:cNvSpPr>
                <a:spLocks/>
              </p:cNvSpPr>
              <p:nvPr/>
            </p:nvSpPr>
            <p:spPr bwMode="auto">
              <a:xfrm>
                <a:off x="6934" y="12015"/>
                <a:ext cx="101" cy="204"/>
              </a:xfrm>
              <a:custGeom>
                <a:avLst/>
                <a:gdLst>
                  <a:gd name="T0" fmla="*/ 58 w 101"/>
                  <a:gd name="T1" fmla="*/ 204 h 204"/>
                  <a:gd name="T2" fmla="*/ 0 w 101"/>
                  <a:gd name="T3" fmla="*/ 0 h 204"/>
                  <a:gd name="T4" fmla="*/ 58 w 101"/>
                  <a:gd name="T5" fmla="*/ 0 h 204"/>
                  <a:gd name="T6" fmla="*/ 101 w 101"/>
                  <a:gd name="T7" fmla="*/ 0 h 204"/>
                  <a:gd name="T8" fmla="*/ 58 w 101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4"/>
                  <a:gd name="T17" fmla="*/ 101 w 101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1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9" name="Line 48"/>
              <p:cNvSpPr>
                <a:spLocks noChangeShapeType="1"/>
              </p:cNvSpPr>
              <p:nvPr/>
            </p:nvSpPr>
            <p:spPr bwMode="auto">
              <a:xfrm>
                <a:off x="6992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044" name="Group 49"/>
            <p:cNvGrpSpPr>
              <a:grpSpLocks/>
            </p:cNvGrpSpPr>
            <p:nvPr/>
          </p:nvGrpSpPr>
          <p:grpSpPr bwMode="auto">
            <a:xfrm>
              <a:off x="674" y="645"/>
              <a:ext cx="80" cy="679"/>
              <a:chOff x="4580" y="11362"/>
              <a:chExt cx="102" cy="857"/>
            </a:xfrm>
          </p:grpSpPr>
          <p:sp>
            <p:nvSpPr>
              <p:cNvPr id="36066" name="Freeform 50"/>
              <p:cNvSpPr>
                <a:spLocks/>
              </p:cNvSpPr>
              <p:nvPr/>
            </p:nvSpPr>
            <p:spPr bwMode="auto">
              <a:xfrm>
                <a:off x="4580" y="12015"/>
                <a:ext cx="102" cy="204"/>
              </a:xfrm>
              <a:custGeom>
                <a:avLst/>
                <a:gdLst>
                  <a:gd name="T0" fmla="*/ 58 w 102"/>
                  <a:gd name="T1" fmla="*/ 204 h 204"/>
                  <a:gd name="T2" fmla="*/ 0 w 102"/>
                  <a:gd name="T3" fmla="*/ 0 h 204"/>
                  <a:gd name="T4" fmla="*/ 58 w 102"/>
                  <a:gd name="T5" fmla="*/ 0 h 204"/>
                  <a:gd name="T6" fmla="*/ 102 w 102"/>
                  <a:gd name="T7" fmla="*/ 0 h 204"/>
                  <a:gd name="T8" fmla="*/ 58 w 102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04"/>
                  <a:gd name="T17" fmla="*/ 102 w 102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2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7" name="Line 51"/>
              <p:cNvSpPr>
                <a:spLocks noChangeShapeType="1"/>
              </p:cNvSpPr>
              <p:nvPr/>
            </p:nvSpPr>
            <p:spPr bwMode="auto">
              <a:xfrm>
                <a:off x="4638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045" name="Rectangle 52"/>
            <p:cNvSpPr>
              <a:spLocks noChangeArrowheads="1"/>
            </p:cNvSpPr>
            <p:nvPr/>
          </p:nvSpPr>
          <p:spPr bwMode="auto">
            <a:xfrm>
              <a:off x="476" y="890"/>
              <a:ext cx="20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ss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46" name="Rectangle 53"/>
            <p:cNvSpPr>
              <a:spLocks noChangeArrowheads="1"/>
            </p:cNvSpPr>
            <p:nvPr/>
          </p:nvSpPr>
          <p:spPr bwMode="auto">
            <a:xfrm>
              <a:off x="2649" y="853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lc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47" name="Line 54"/>
            <p:cNvSpPr>
              <a:spLocks noChangeShapeType="1"/>
            </p:cNvSpPr>
            <p:nvPr/>
          </p:nvSpPr>
          <p:spPr bwMode="auto">
            <a:xfrm>
              <a:off x="2581" y="1634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48" name="Line 55"/>
            <p:cNvSpPr>
              <a:spLocks noChangeShapeType="1"/>
            </p:cNvSpPr>
            <p:nvPr/>
          </p:nvSpPr>
          <p:spPr bwMode="auto">
            <a:xfrm>
              <a:off x="686" y="1622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49" name="Rectangle 56"/>
            <p:cNvSpPr>
              <a:spLocks noChangeArrowheads="1"/>
            </p:cNvSpPr>
            <p:nvPr/>
          </p:nvSpPr>
          <p:spPr bwMode="auto">
            <a:xfrm>
              <a:off x="651" y="147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Palatino"/>
                </a:rPr>
                <a:t>0</a:t>
              </a:r>
              <a:endParaRPr lang="fr-FR"/>
            </a:p>
          </p:txBody>
        </p:sp>
        <p:sp>
          <p:nvSpPr>
            <p:cNvPr id="36050" name="Rectangle 57"/>
            <p:cNvSpPr>
              <a:spLocks noChangeArrowheads="1"/>
            </p:cNvSpPr>
            <p:nvPr/>
          </p:nvSpPr>
          <p:spPr bwMode="auto">
            <a:xfrm>
              <a:off x="2558" y="1474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51" name="Rectangle 58"/>
            <p:cNvSpPr>
              <a:spLocks noChangeArrowheads="1"/>
            </p:cNvSpPr>
            <p:nvPr/>
          </p:nvSpPr>
          <p:spPr bwMode="auto">
            <a:xfrm>
              <a:off x="521" y="391"/>
              <a:ext cx="65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sous-station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52" name="Rectangle 59"/>
            <p:cNvSpPr>
              <a:spLocks noChangeArrowheads="1"/>
            </p:cNvSpPr>
            <p:nvPr/>
          </p:nvSpPr>
          <p:spPr bwMode="auto">
            <a:xfrm>
              <a:off x="2154" y="391"/>
              <a:ext cx="4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locomotive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53" name="Rectangle 60"/>
            <p:cNvSpPr>
              <a:spLocks noChangeArrowheads="1"/>
            </p:cNvSpPr>
            <p:nvPr/>
          </p:nvSpPr>
          <p:spPr bwMode="auto">
            <a:xfrm>
              <a:off x="1892" y="1531"/>
              <a:ext cx="3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distances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54" name="Oval 61"/>
            <p:cNvSpPr>
              <a:spLocks noChangeArrowheads="1"/>
            </p:cNvSpPr>
            <p:nvPr/>
          </p:nvSpPr>
          <p:spPr bwMode="auto">
            <a:xfrm>
              <a:off x="686" y="530"/>
              <a:ext cx="68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55" name="Oval 62"/>
            <p:cNvSpPr>
              <a:spLocks noChangeArrowheads="1"/>
            </p:cNvSpPr>
            <p:nvPr/>
          </p:nvSpPr>
          <p:spPr bwMode="auto">
            <a:xfrm>
              <a:off x="685" y="530"/>
              <a:ext cx="70" cy="69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56" name="Oval 63"/>
            <p:cNvSpPr>
              <a:spLocks noChangeArrowheads="1"/>
            </p:cNvSpPr>
            <p:nvPr/>
          </p:nvSpPr>
          <p:spPr bwMode="auto">
            <a:xfrm>
              <a:off x="674" y="1358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57" name="Oval 64"/>
            <p:cNvSpPr>
              <a:spLocks noChangeArrowheads="1"/>
            </p:cNvSpPr>
            <p:nvPr/>
          </p:nvSpPr>
          <p:spPr bwMode="auto">
            <a:xfrm>
              <a:off x="674" y="1358"/>
              <a:ext cx="69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58" name="Oval 65"/>
            <p:cNvSpPr>
              <a:spLocks noChangeArrowheads="1"/>
            </p:cNvSpPr>
            <p:nvPr/>
          </p:nvSpPr>
          <p:spPr bwMode="auto">
            <a:xfrm>
              <a:off x="2558" y="530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59" name="Oval 66"/>
            <p:cNvSpPr>
              <a:spLocks noChangeArrowheads="1"/>
            </p:cNvSpPr>
            <p:nvPr/>
          </p:nvSpPr>
          <p:spPr bwMode="auto">
            <a:xfrm>
              <a:off x="2557" y="530"/>
              <a:ext cx="70" cy="69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60" name="Oval 67"/>
            <p:cNvSpPr>
              <a:spLocks noChangeArrowheads="1"/>
            </p:cNvSpPr>
            <p:nvPr/>
          </p:nvSpPr>
          <p:spPr bwMode="auto">
            <a:xfrm>
              <a:off x="2546" y="1358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61" name="Oval 68"/>
            <p:cNvSpPr>
              <a:spLocks noChangeArrowheads="1"/>
            </p:cNvSpPr>
            <p:nvPr/>
          </p:nvSpPr>
          <p:spPr bwMode="auto">
            <a:xfrm>
              <a:off x="2546" y="1358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062" name="Group 69"/>
            <p:cNvGrpSpPr>
              <a:grpSpLocks/>
            </p:cNvGrpSpPr>
            <p:nvPr/>
          </p:nvGrpSpPr>
          <p:grpSpPr bwMode="auto">
            <a:xfrm>
              <a:off x="823" y="956"/>
              <a:ext cx="1666" cy="92"/>
              <a:chOff x="4769" y="11754"/>
              <a:chExt cx="2107" cy="116"/>
            </a:xfrm>
          </p:grpSpPr>
          <p:sp>
            <p:nvSpPr>
              <p:cNvPr id="36064" name="Freeform 70"/>
              <p:cNvSpPr>
                <a:spLocks/>
              </p:cNvSpPr>
              <p:nvPr/>
            </p:nvSpPr>
            <p:spPr bwMode="auto">
              <a:xfrm>
                <a:off x="6658" y="11754"/>
                <a:ext cx="218" cy="116"/>
              </a:xfrm>
              <a:custGeom>
                <a:avLst/>
                <a:gdLst>
                  <a:gd name="T0" fmla="*/ 218 w 218"/>
                  <a:gd name="T1" fmla="*/ 58 h 116"/>
                  <a:gd name="T2" fmla="*/ 0 w 218"/>
                  <a:gd name="T3" fmla="*/ 116 h 116"/>
                  <a:gd name="T4" fmla="*/ 0 w 218"/>
                  <a:gd name="T5" fmla="*/ 58 h 116"/>
                  <a:gd name="T6" fmla="*/ 0 w 218"/>
                  <a:gd name="T7" fmla="*/ 0 h 116"/>
                  <a:gd name="T8" fmla="*/ 218 w 218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16"/>
                  <a:gd name="T17" fmla="*/ 218 w 218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16">
                    <a:moveTo>
                      <a:pt x="218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18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5" name="Line 71"/>
              <p:cNvSpPr>
                <a:spLocks noChangeShapeType="1"/>
              </p:cNvSpPr>
              <p:nvPr/>
            </p:nvSpPr>
            <p:spPr bwMode="auto">
              <a:xfrm>
                <a:off x="4769" y="11812"/>
                <a:ext cx="18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063" name="Rectangle 72"/>
            <p:cNvSpPr>
              <a:spLocks noChangeArrowheads="1"/>
            </p:cNvSpPr>
            <p:nvPr/>
          </p:nvSpPr>
          <p:spPr bwMode="auto">
            <a:xfrm>
              <a:off x="1514" y="841"/>
              <a:ext cx="1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sz="1200">
                <a:latin typeface="Times New Roman" pitchFamily="18" charset="0"/>
              </a:endParaRPr>
            </a:p>
          </p:txBody>
        </p:sp>
      </p:grpSp>
      <p:sp>
        <p:nvSpPr>
          <p:cNvPr id="35996" name="AutoShape 73"/>
          <p:cNvSpPr>
            <a:spLocks noChangeAspect="1" noChangeArrowheads="1"/>
          </p:cNvSpPr>
          <p:nvPr/>
        </p:nvSpPr>
        <p:spPr bwMode="auto">
          <a:xfrm>
            <a:off x="4427538" y="549275"/>
            <a:ext cx="424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5997" name="Group 74"/>
          <p:cNvGrpSpPr>
            <a:grpSpLocks/>
          </p:cNvGrpSpPr>
          <p:nvPr/>
        </p:nvGrpSpPr>
        <p:grpSpPr bwMode="auto">
          <a:xfrm>
            <a:off x="4787900" y="620713"/>
            <a:ext cx="3573463" cy="2143125"/>
            <a:chOff x="3016" y="391"/>
            <a:chExt cx="2251" cy="1350"/>
          </a:xfrm>
        </p:grpSpPr>
        <p:sp>
          <p:nvSpPr>
            <p:cNvPr id="36000" name="Line 75"/>
            <p:cNvSpPr>
              <a:spLocks noChangeShapeType="1"/>
            </p:cNvSpPr>
            <p:nvPr/>
          </p:nvSpPr>
          <p:spPr bwMode="auto">
            <a:xfrm flipH="1">
              <a:off x="3215" y="565"/>
              <a:ext cx="1811" cy="1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01" name="Line 76"/>
            <p:cNvSpPr>
              <a:spLocks noChangeShapeType="1"/>
            </p:cNvSpPr>
            <p:nvPr/>
          </p:nvSpPr>
          <p:spPr bwMode="auto">
            <a:xfrm flipH="1">
              <a:off x="3215" y="1396"/>
              <a:ext cx="1811" cy="0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02" name="Rectangle 77"/>
            <p:cNvSpPr>
              <a:spLocks noChangeArrowheads="1"/>
            </p:cNvSpPr>
            <p:nvPr/>
          </p:nvSpPr>
          <p:spPr bwMode="auto">
            <a:xfrm>
              <a:off x="3821" y="433"/>
              <a:ext cx="600" cy="2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003" name="Group 78"/>
            <p:cNvGrpSpPr>
              <a:grpSpLocks/>
            </p:cNvGrpSpPr>
            <p:nvPr/>
          </p:nvGrpSpPr>
          <p:grpSpPr bwMode="auto">
            <a:xfrm>
              <a:off x="4542" y="519"/>
              <a:ext cx="219" cy="92"/>
              <a:chOff x="6309" y="11202"/>
              <a:chExt cx="276" cy="116"/>
            </a:xfrm>
          </p:grpSpPr>
          <p:sp>
            <p:nvSpPr>
              <p:cNvPr id="36035" name="Freeform 79"/>
              <p:cNvSpPr>
                <a:spLocks/>
              </p:cNvSpPr>
              <p:nvPr/>
            </p:nvSpPr>
            <p:spPr bwMode="auto">
              <a:xfrm>
                <a:off x="6382" y="11202"/>
                <a:ext cx="203" cy="116"/>
              </a:xfrm>
              <a:custGeom>
                <a:avLst/>
                <a:gdLst>
                  <a:gd name="T0" fmla="*/ 203 w 203"/>
                  <a:gd name="T1" fmla="*/ 58 h 116"/>
                  <a:gd name="T2" fmla="*/ 0 w 203"/>
                  <a:gd name="T3" fmla="*/ 116 h 116"/>
                  <a:gd name="T4" fmla="*/ 0 w 203"/>
                  <a:gd name="T5" fmla="*/ 58 h 116"/>
                  <a:gd name="T6" fmla="*/ 0 w 203"/>
                  <a:gd name="T7" fmla="*/ 0 h 116"/>
                  <a:gd name="T8" fmla="*/ 203 w 203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116"/>
                  <a:gd name="T17" fmla="*/ 203 w 203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116">
                    <a:moveTo>
                      <a:pt x="203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6" name="Line 80"/>
              <p:cNvSpPr>
                <a:spLocks noChangeShapeType="1"/>
              </p:cNvSpPr>
              <p:nvPr/>
            </p:nvSpPr>
            <p:spPr bwMode="auto">
              <a:xfrm>
                <a:off x="6309" y="11260"/>
                <a:ext cx="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004" name="Group 81"/>
            <p:cNvGrpSpPr>
              <a:grpSpLocks/>
            </p:cNvGrpSpPr>
            <p:nvPr/>
          </p:nvGrpSpPr>
          <p:grpSpPr bwMode="auto">
            <a:xfrm>
              <a:off x="3169" y="1649"/>
              <a:ext cx="1938" cy="81"/>
              <a:chOff x="4580" y="12625"/>
              <a:chExt cx="2441" cy="102"/>
            </a:xfrm>
          </p:grpSpPr>
          <p:sp>
            <p:nvSpPr>
              <p:cNvPr id="36033" name="Freeform 82"/>
              <p:cNvSpPr>
                <a:spLocks/>
              </p:cNvSpPr>
              <p:nvPr/>
            </p:nvSpPr>
            <p:spPr bwMode="auto">
              <a:xfrm>
                <a:off x="6817" y="12625"/>
                <a:ext cx="204" cy="102"/>
              </a:xfrm>
              <a:custGeom>
                <a:avLst/>
                <a:gdLst>
                  <a:gd name="T0" fmla="*/ 204 w 204"/>
                  <a:gd name="T1" fmla="*/ 58 h 102"/>
                  <a:gd name="T2" fmla="*/ 0 w 204"/>
                  <a:gd name="T3" fmla="*/ 102 h 102"/>
                  <a:gd name="T4" fmla="*/ 0 w 204"/>
                  <a:gd name="T5" fmla="*/ 58 h 102"/>
                  <a:gd name="T6" fmla="*/ 0 w 204"/>
                  <a:gd name="T7" fmla="*/ 0 h 102"/>
                  <a:gd name="T8" fmla="*/ 204 w 204"/>
                  <a:gd name="T9" fmla="*/ 5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02"/>
                  <a:gd name="T17" fmla="*/ 204 w 20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02">
                    <a:moveTo>
                      <a:pt x="204" y="58"/>
                    </a:moveTo>
                    <a:lnTo>
                      <a:pt x="0" y="102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0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4" name="Line 83"/>
              <p:cNvSpPr>
                <a:spLocks noChangeShapeType="1"/>
              </p:cNvSpPr>
              <p:nvPr/>
            </p:nvSpPr>
            <p:spPr bwMode="auto">
              <a:xfrm>
                <a:off x="4580" y="12683"/>
                <a:ext cx="22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005" name="Rectangle 84"/>
            <p:cNvSpPr>
              <a:spLocks noChangeArrowheads="1"/>
            </p:cNvSpPr>
            <p:nvPr/>
          </p:nvSpPr>
          <p:spPr bwMode="auto">
            <a:xfrm>
              <a:off x="4046" y="4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fr-FR" sz="1400">
                <a:latin typeface="Times New Roman" pitchFamily="18" charset="0"/>
              </a:endParaRPr>
            </a:p>
          </p:txBody>
        </p:sp>
        <p:grpSp>
          <p:nvGrpSpPr>
            <p:cNvPr id="36006" name="Group 85"/>
            <p:cNvGrpSpPr>
              <a:grpSpLocks/>
            </p:cNvGrpSpPr>
            <p:nvPr/>
          </p:nvGrpSpPr>
          <p:grpSpPr bwMode="auto">
            <a:xfrm>
              <a:off x="5038" y="646"/>
              <a:ext cx="80" cy="681"/>
              <a:chOff x="6934" y="11362"/>
              <a:chExt cx="101" cy="857"/>
            </a:xfrm>
          </p:grpSpPr>
          <p:sp>
            <p:nvSpPr>
              <p:cNvPr id="36031" name="Freeform 86"/>
              <p:cNvSpPr>
                <a:spLocks/>
              </p:cNvSpPr>
              <p:nvPr/>
            </p:nvSpPr>
            <p:spPr bwMode="auto">
              <a:xfrm>
                <a:off x="6934" y="12015"/>
                <a:ext cx="101" cy="204"/>
              </a:xfrm>
              <a:custGeom>
                <a:avLst/>
                <a:gdLst>
                  <a:gd name="T0" fmla="*/ 58 w 101"/>
                  <a:gd name="T1" fmla="*/ 204 h 204"/>
                  <a:gd name="T2" fmla="*/ 0 w 101"/>
                  <a:gd name="T3" fmla="*/ 0 h 204"/>
                  <a:gd name="T4" fmla="*/ 58 w 101"/>
                  <a:gd name="T5" fmla="*/ 0 h 204"/>
                  <a:gd name="T6" fmla="*/ 101 w 101"/>
                  <a:gd name="T7" fmla="*/ 0 h 204"/>
                  <a:gd name="T8" fmla="*/ 58 w 101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4"/>
                  <a:gd name="T17" fmla="*/ 101 w 101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1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2" name="Line 87"/>
              <p:cNvSpPr>
                <a:spLocks noChangeShapeType="1"/>
              </p:cNvSpPr>
              <p:nvPr/>
            </p:nvSpPr>
            <p:spPr bwMode="auto">
              <a:xfrm>
                <a:off x="6992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007" name="Group 88"/>
            <p:cNvGrpSpPr>
              <a:grpSpLocks/>
            </p:cNvGrpSpPr>
            <p:nvPr/>
          </p:nvGrpSpPr>
          <p:grpSpPr bwMode="auto">
            <a:xfrm>
              <a:off x="3169" y="646"/>
              <a:ext cx="81" cy="681"/>
              <a:chOff x="4580" y="11362"/>
              <a:chExt cx="102" cy="857"/>
            </a:xfrm>
          </p:grpSpPr>
          <p:sp>
            <p:nvSpPr>
              <p:cNvPr id="36029" name="Freeform 89"/>
              <p:cNvSpPr>
                <a:spLocks/>
              </p:cNvSpPr>
              <p:nvPr/>
            </p:nvSpPr>
            <p:spPr bwMode="auto">
              <a:xfrm>
                <a:off x="4580" y="12015"/>
                <a:ext cx="102" cy="204"/>
              </a:xfrm>
              <a:custGeom>
                <a:avLst/>
                <a:gdLst>
                  <a:gd name="T0" fmla="*/ 58 w 102"/>
                  <a:gd name="T1" fmla="*/ 204 h 204"/>
                  <a:gd name="T2" fmla="*/ 0 w 102"/>
                  <a:gd name="T3" fmla="*/ 0 h 204"/>
                  <a:gd name="T4" fmla="*/ 58 w 102"/>
                  <a:gd name="T5" fmla="*/ 0 h 204"/>
                  <a:gd name="T6" fmla="*/ 102 w 102"/>
                  <a:gd name="T7" fmla="*/ 0 h 204"/>
                  <a:gd name="T8" fmla="*/ 58 w 102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04"/>
                  <a:gd name="T17" fmla="*/ 102 w 102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04">
                    <a:moveTo>
                      <a:pt x="58" y="20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102" y="0"/>
                    </a:lnTo>
                    <a:lnTo>
                      <a:pt x="58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0" name="Line 90"/>
              <p:cNvSpPr>
                <a:spLocks noChangeShapeType="1"/>
              </p:cNvSpPr>
              <p:nvPr/>
            </p:nvSpPr>
            <p:spPr bwMode="auto">
              <a:xfrm>
                <a:off x="4638" y="11362"/>
                <a:ext cx="1" cy="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008" name="Rectangle 91"/>
            <p:cNvSpPr>
              <a:spLocks noChangeArrowheads="1"/>
            </p:cNvSpPr>
            <p:nvPr/>
          </p:nvSpPr>
          <p:spPr bwMode="auto">
            <a:xfrm>
              <a:off x="3016" y="845"/>
              <a:ext cx="1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ss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09" name="Rectangle 92"/>
            <p:cNvSpPr>
              <a:spLocks noChangeArrowheads="1"/>
            </p:cNvSpPr>
            <p:nvPr/>
          </p:nvSpPr>
          <p:spPr bwMode="auto">
            <a:xfrm>
              <a:off x="5152" y="854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lc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10" name="Line 93"/>
            <p:cNvSpPr>
              <a:spLocks noChangeShapeType="1"/>
            </p:cNvSpPr>
            <p:nvPr/>
          </p:nvSpPr>
          <p:spPr bwMode="auto">
            <a:xfrm>
              <a:off x="5084" y="1638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11" name="Line 94"/>
            <p:cNvSpPr>
              <a:spLocks noChangeShapeType="1"/>
            </p:cNvSpPr>
            <p:nvPr/>
          </p:nvSpPr>
          <p:spPr bwMode="auto">
            <a:xfrm>
              <a:off x="3181" y="1626"/>
              <a:ext cx="1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12" name="Rectangle 95"/>
            <p:cNvSpPr>
              <a:spLocks noChangeArrowheads="1"/>
            </p:cNvSpPr>
            <p:nvPr/>
          </p:nvSpPr>
          <p:spPr bwMode="auto">
            <a:xfrm>
              <a:off x="3146" y="147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Palatino"/>
                </a:rPr>
                <a:t>0</a:t>
              </a:r>
              <a:endParaRPr lang="fr-FR"/>
            </a:p>
          </p:txBody>
        </p:sp>
        <p:sp>
          <p:nvSpPr>
            <p:cNvPr id="36013" name="Rectangle 96"/>
            <p:cNvSpPr>
              <a:spLocks noChangeArrowheads="1"/>
            </p:cNvSpPr>
            <p:nvPr/>
          </p:nvSpPr>
          <p:spPr bwMode="auto">
            <a:xfrm>
              <a:off x="5059" y="1477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14" name="Rectangle 97"/>
            <p:cNvSpPr>
              <a:spLocks noChangeArrowheads="1"/>
            </p:cNvSpPr>
            <p:nvPr/>
          </p:nvSpPr>
          <p:spPr bwMode="auto">
            <a:xfrm>
              <a:off x="3061" y="391"/>
              <a:ext cx="5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Unterwerk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15" name="Rectangle 98"/>
            <p:cNvSpPr>
              <a:spLocks noChangeArrowheads="1"/>
            </p:cNvSpPr>
            <p:nvPr/>
          </p:nvSpPr>
          <p:spPr bwMode="auto">
            <a:xfrm>
              <a:off x="4740" y="391"/>
              <a:ext cx="4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Lokomotive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16" name="Rectangle 99"/>
            <p:cNvSpPr>
              <a:spLocks noChangeArrowheads="1"/>
            </p:cNvSpPr>
            <p:nvPr/>
          </p:nvSpPr>
          <p:spPr bwMode="auto">
            <a:xfrm>
              <a:off x="4391" y="1533"/>
              <a:ext cx="29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Distanz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36017" name="Oval 100"/>
            <p:cNvSpPr>
              <a:spLocks noChangeArrowheads="1"/>
            </p:cNvSpPr>
            <p:nvPr/>
          </p:nvSpPr>
          <p:spPr bwMode="auto">
            <a:xfrm>
              <a:off x="3181" y="530"/>
              <a:ext cx="69" cy="7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18" name="Oval 101"/>
            <p:cNvSpPr>
              <a:spLocks noChangeArrowheads="1"/>
            </p:cNvSpPr>
            <p:nvPr/>
          </p:nvSpPr>
          <p:spPr bwMode="auto">
            <a:xfrm>
              <a:off x="3180" y="530"/>
              <a:ext cx="71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19" name="Oval 102"/>
            <p:cNvSpPr>
              <a:spLocks noChangeArrowheads="1"/>
            </p:cNvSpPr>
            <p:nvPr/>
          </p:nvSpPr>
          <p:spPr bwMode="auto">
            <a:xfrm>
              <a:off x="3169" y="1361"/>
              <a:ext cx="70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20" name="Oval 103"/>
            <p:cNvSpPr>
              <a:spLocks noChangeArrowheads="1"/>
            </p:cNvSpPr>
            <p:nvPr/>
          </p:nvSpPr>
          <p:spPr bwMode="auto">
            <a:xfrm>
              <a:off x="3169" y="1361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21" name="Oval 104"/>
            <p:cNvSpPr>
              <a:spLocks noChangeArrowheads="1"/>
            </p:cNvSpPr>
            <p:nvPr/>
          </p:nvSpPr>
          <p:spPr bwMode="auto">
            <a:xfrm>
              <a:off x="5061" y="530"/>
              <a:ext cx="69" cy="7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22" name="Oval 105"/>
            <p:cNvSpPr>
              <a:spLocks noChangeArrowheads="1"/>
            </p:cNvSpPr>
            <p:nvPr/>
          </p:nvSpPr>
          <p:spPr bwMode="auto">
            <a:xfrm>
              <a:off x="5060" y="530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23" name="Oval 106"/>
            <p:cNvSpPr>
              <a:spLocks noChangeArrowheads="1"/>
            </p:cNvSpPr>
            <p:nvPr/>
          </p:nvSpPr>
          <p:spPr bwMode="auto">
            <a:xfrm>
              <a:off x="5049" y="1361"/>
              <a:ext cx="69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24" name="Oval 107"/>
            <p:cNvSpPr>
              <a:spLocks noChangeArrowheads="1"/>
            </p:cNvSpPr>
            <p:nvPr/>
          </p:nvSpPr>
          <p:spPr bwMode="auto">
            <a:xfrm>
              <a:off x="5049" y="1361"/>
              <a:ext cx="70" cy="70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025" name="Group 108"/>
            <p:cNvGrpSpPr>
              <a:grpSpLocks/>
            </p:cNvGrpSpPr>
            <p:nvPr/>
          </p:nvGrpSpPr>
          <p:grpSpPr bwMode="auto">
            <a:xfrm>
              <a:off x="3319" y="957"/>
              <a:ext cx="1673" cy="93"/>
              <a:chOff x="4769" y="11754"/>
              <a:chExt cx="2107" cy="116"/>
            </a:xfrm>
          </p:grpSpPr>
          <p:sp>
            <p:nvSpPr>
              <p:cNvPr id="36027" name="Freeform 109"/>
              <p:cNvSpPr>
                <a:spLocks/>
              </p:cNvSpPr>
              <p:nvPr/>
            </p:nvSpPr>
            <p:spPr bwMode="auto">
              <a:xfrm>
                <a:off x="6658" y="11754"/>
                <a:ext cx="218" cy="116"/>
              </a:xfrm>
              <a:custGeom>
                <a:avLst/>
                <a:gdLst>
                  <a:gd name="T0" fmla="*/ 218 w 218"/>
                  <a:gd name="T1" fmla="*/ 58 h 116"/>
                  <a:gd name="T2" fmla="*/ 0 w 218"/>
                  <a:gd name="T3" fmla="*/ 116 h 116"/>
                  <a:gd name="T4" fmla="*/ 0 w 218"/>
                  <a:gd name="T5" fmla="*/ 58 h 116"/>
                  <a:gd name="T6" fmla="*/ 0 w 218"/>
                  <a:gd name="T7" fmla="*/ 0 h 116"/>
                  <a:gd name="T8" fmla="*/ 218 w 218"/>
                  <a:gd name="T9" fmla="*/ 5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16"/>
                  <a:gd name="T17" fmla="*/ 218 w 218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16">
                    <a:moveTo>
                      <a:pt x="218" y="58"/>
                    </a:moveTo>
                    <a:lnTo>
                      <a:pt x="0" y="116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18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8" name="Line 110"/>
              <p:cNvSpPr>
                <a:spLocks noChangeShapeType="1"/>
              </p:cNvSpPr>
              <p:nvPr/>
            </p:nvSpPr>
            <p:spPr bwMode="auto">
              <a:xfrm>
                <a:off x="4769" y="11812"/>
                <a:ext cx="18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026" name="Rectangle 111"/>
            <p:cNvSpPr>
              <a:spLocks noChangeArrowheads="1"/>
            </p:cNvSpPr>
            <p:nvPr/>
          </p:nvSpPr>
          <p:spPr bwMode="auto">
            <a:xfrm>
              <a:off x="4011" y="842"/>
              <a:ext cx="1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fr-FR" sz="1200">
                <a:latin typeface="Times New Roman" pitchFamily="18" charset="0"/>
              </a:endParaRPr>
            </a:p>
          </p:txBody>
        </p:sp>
      </p:grpSp>
      <p:sp>
        <p:nvSpPr>
          <p:cNvPr id="35998" name="Rectangle 112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35961" name="Object 121"/>
          <p:cNvGraphicFramePr>
            <a:graphicFrameLocks noChangeAspect="1"/>
          </p:cNvGraphicFramePr>
          <p:nvPr/>
        </p:nvGraphicFramePr>
        <p:xfrm>
          <a:off x="5508625" y="2952750"/>
          <a:ext cx="20875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3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52750"/>
                        <a:ext cx="20875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99" name="Text Box 114"/>
          <p:cNvSpPr txBox="1">
            <a:spLocks noChangeArrowheads="1"/>
          </p:cNvSpPr>
          <p:nvPr/>
        </p:nvSpPr>
        <p:spPr bwMode="auto">
          <a:xfrm>
            <a:off x="7740650" y="29972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/>
              <a:t>(10.50a)</a:t>
            </a:r>
            <a:r>
              <a:rPr lang="fr-FR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PT EIAFR 2012_blanc_final">
  <a:themeElements>
    <a:clrScheme name="Personnalisé 1">
      <a:dk1>
        <a:srgbClr val="797979"/>
      </a:dk1>
      <a:lt1>
        <a:sysClr val="window" lastClr="FFFFFF"/>
      </a:lt1>
      <a:dk2>
        <a:srgbClr val="007CB7"/>
      </a:dk2>
      <a:lt2>
        <a:srgbClr val="D1E7F2"/>
      </a:lt2>
      <a:accent1>
        <a:srgbClr val="4FA1CF"/>
      </a:accent1>
      <a:accent2>
        <a:srgbClr val="E01257"/>
      </a:accent2>
      <a:accent3>
        <a:srgbClr val="31939E"/>
      </a:accent3>
      <a:accent4>
        <a:srgbClr val="595959"/>
      </a:accent4>
      <a:accent5>
        <a:srgbClr val="6E95A6"/>
      </a:accent5>
      <a:accent6>
        <a:srgbClr val="FF6633"/>
      </a:accent6>
      <a:hlink>
        <a:srgbClr val="7BB9DB"/>
      </a:hlink>
      <a:folHlink>
        <a:srgbClr val="0A3B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EIAFR 2012_blanc_final</Template>
  <TotalTime>814</TotalTime>
  <Words>1195</Words>
  <Application>Microsoft Office PowerPoint</Application>
  <PresentationFormat>Affichage à l'écran (4:3)</PresentationFormat>
  <Paragraphs>615</Paragraphs>
  <Slides>28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41" baseType="lpstr">
      <vt:lpstr>Arial Unicode MS</vt:lpstr>
      <vt:lpstr>MS PGothic</vt:lpstr>
      <vt:lpstr>Arial</vt:lpstr>
      <vt:lpstr>Calibri</vt:lpstr>
      <vt:lpstr>Helvetica</vt:lpstr>
      <vt:lpstr>Palatino</vt:lpstr>
      <vt:lpstr>Symbol</vt:lpstr>
      <vt:lpstr>Times</vt:lpstr>
      <vt:lpstr>Times New Roman</vt:lpstr>
      <vt:lpstr>Verdana</vt:lpstr>
      <vt:lpstr>Modèle PPT EIAFR 2012_blanc_final</vt:lpstr>
      <vt:lpstr>Equation</vt:lpstr>
      <vt:lpstr>Visio.Drawing.11</vt:lpstr>
      <vt:lpstr>Présentation PowerPoint</vt:lpstr>
      <vt:lpstr>Présentation PowerPoint</vt:lpstr>
      <vt:lpstr>Contenu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pour les présentations réseaux électriques et HT</dc:title>
  <dc:creator>yves.schouwey</dc:creator>
  <cp:lastModifiedBy>Allenbach</cp:lastModifiedBy>
  <cp:revision>132</cp:revision>
  <cp:lastPrinted>2014-05-08T05:50:23Z</cp:lastPrinted>
  <dcterms:created xsi:type="dcterms:W3CDTF">2012-07-09T07:18:51Z</dcterms:created>
  <dcterms:modified xsi:type="dcterms:W3CDTF">2018-11-23T15:30:17Z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0x010100E6B28E2BFB55EE4EB8B10C5494943B5D</vt:lpwstr>
  </property>
  <property fmtid="{D5CDD505-2E9C-101B-9397-08002B2CF9AE}" pid="3" name="_dlc_DocIdItemGuid">
    <vt:lpwstr>ac0ae854-6845-4a58-b3d6-daf17e8af148</vt:lpwstr>
  </property>
  <property fmtid="{D5CDD505-2E9C-101B-9397-08002B2CF9AE}" pid="4" name="Processus">
    <vt:lpwstr/>
  </property>
  <property fmtid="{D5CDD505-2E9C-101B-9397-08002B2CF9AE}" pid="5" name="Type d'information">
    <vt:lpwstr/>
  </property>
  <property fmtid="{D5CDD505-2E9C-101B-9397-08002B2CF9AE}" pid="6" name="Entités concernées">
    <vt:lpwstr/>
  </property>
  <property fmtid="{D5CDD505-2E9C-101B-9397-08002B2CF9AE}" pid="7" name="Année académique">
    <vt:lpwstr/>
  </property>
  <property fmtid="{D5CDD505-2E9C-101B-9397-08002B2CF9AE}" pid="8" name="TaxCatchAll">
    <vt:lpwstr/>
  </property>
  <property fmtid="{D5CDD505-2E9C-101B-9397-08002B2CF9AE}" pid="9" name="Année académiqueTaxHTField0">
    <vt:lpwstr/>
  </property>
  <property fmtid="{D5CDD505-2E9C-101B-9397-08002B2CF9AE}" pid="10" name="Type d'informationTaxHTField0">
    <vt:lpwstr/>
  </property>
  <property fmtid="{D5CDD505-2E9C-101B-9397-08002B2CF9AE}" pid="11" name="Fin de validité de l'information">
    <vt:lpwstr/>
  </property>
  <property fmtid="{D5CDD505-2E9C-101B-9397-08002B2CF9AE}" pid="12" name="Début de validité de l'information">
    <vt:lpwstr/>
  </property>
  <property fmtid="{D5CDD505-2E9C-101B-9397-08002B2CF9AE}" pid="13" name="Référence métier">
    <vt:lpwstr/>
  </property>
  <property fmtid="{D5CDD505-2E9C-101B-9397-08002B2CF9AE}" pid="14" name="Entités concernéesTaxHTField0">
    <vt:lpwstr/>
  </property>
  <property fmtid="{D5CDD505-2E9C-101B-9397-08002B2CF9AE}" pid="15" name="ProcessusTaxHTField0">
    <vt:lpwstr/>
  </property>
  <property fmtid="{D5CDD505-2E9C-101B-9397-08002B2CF9AE}" pid="16" name="_dlc_DocId">
    <vt:lpwstr>EIFR-3286-54</vt:lpwstr>
  </property>
  <property fmtid="{D5CDD505-2E9C-101B-9397-08002B2CF9AE}" pid="17" name="_dlc_DocIdUrl">
    <vt:lpwstr>https://ged.hefr.ch/eifr/formation/formation_continue/CAS_genie_ferroviaire_installations_electriques/Formation/_layouts/DocIdRedir.aspx?ID=EIFR-3286-54, EIFR-3286-54</vt:lpwstr>
  </property>
  <property fmtid="{D5CDD505-2E9C-101B-9397-08002B2CF9AE}" pid="18" name="_dlc_DocIdPersistId">
    <vt:lpwstr/>
  </property>
  <property fmtid="{D5CDD505-2E9C-101B-9397-08002B2CF9AE}" pid="19" name="PublishingExpirationDate">
    <vt:lpwstr/>
  </property>
  <property fmtid="{D5CDD505-2E9C-101B-9397-08002B2CF9AE}" pid="20" name="PublishingStartDate">
    <vt:lpwstr/>
  </property>
</Properties>
</file>