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24"/>
  </p:notesMasterIdLst>
  <p:sldIdLst>
    <p:sldId id="256" r:id="rId7"/>
    <p:sldId id="268" r:id="rId8"/>
    <p:sldId id="270" r:id="rId9"/>
    <p:sldId id="269" r:id="rId10"/>
    <p:sldId id="279" r:id="rId11"/>
    <p:sldId id="280" r:id="rId12"/>
    <p:sldId id="283" r:id="rId13"/>
    <p:sldId id="275" r:id="rId14"/>
    <p:sldId id="274" r:id="rId15"/>
    <p:sldId id="276" r:id="rId16"/>
    <p:sldId id="272" r:id="rId17"/>
    <p:sldId id="277" r:id="rId18"/>
    <p:sldId id="281" r:id="rId19"/>
    <p:sldId id="273" r:id="rId20"/>
    <p:sldId id="278" r:id="rId21"/>
    <p:sldId id="284" r:id="rId22"/>
    <p:sldId id="282" r:id="rId23"/>
  </p:sldIdLst>
  <p:sldSz cx="9144000" cy="6858000" type="screen4x3"/>
  <p:notesSz cx="6797675" cy="98742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3C"/>
    <a:srgbClr val="ACA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7" autoAdjust="0"/>
    <p:restoredTop sz="94645" autoAdjust="0"/>
  </p:normalViewPr>
  <p:slideViewPr>
    <p:cSldViewPr>
      <p:cViewPr varScale="1">
        <p:scale>
          <a:sx n="88" d="100"/>
          <a:sy n="88" d="100"/>
        </p:scale>
        <p:origin x="-1380" y="-108"/>
      </p:cViewPr>
      <p:guideLst>
        <p:guide orient="horz" pos="3974"/>
        <p:guide pos="2835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8.png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9.png"/><Relationship Id="rId1" Type="http://schemas.openxmlformats.org/officeDocument/2006/relationships/image" Target="../media/image1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2B6BC-DEAA-479E-98BC-4E921B6BFA47}" type="datetimeFigureOut">
              <a:rPr lang="fr-CH" smtClean="0"/>
              <a:t>27.10.2016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A7F64-8800-4636-9938-9BBD3B4FC4F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50034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384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283968" y="6503572"/>
            <a:ext cx="576064" cy="288032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ACA39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3EEC6B3-74A9-44EB-9690-B604ED3EF10A}" type="slidenum">
              <a:rPr lang="fr-CH" smtClean="0"/>
              <a:pPr/>
              <a:t>‹N°›</a:t>
            </a:fld>
            <a:endParaRPr lang="fr-CH"/>
          </a:p>
        </p:txBody>
      </p:sp>
      <p:pic>
        <p:nvPicPr>
          <p:cNvPr id="5" name="Picture 2" descr="Y:\PFP\Adm\Templates\Logos\HES·S-fran._all._angl.-cou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021288"/>
            <a:ext cx="1174901" cy="78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81484"/>
            <a:ext cx="2592288" cy="67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906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4259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259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CH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283968" y="6503572"/>
            <a:ext cx="576064" cy="288032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ACA39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3EEC6B3-74A9-44EB-9690-B604ED3EF10A}" type="slidenum">
              <a:rPr lang="fr-CH" smtClean="0"/>
              <a:pPr/>
              <a:t>‹N°›</a:t>
            </a:fld>
            <a:endParaRPr lang="fr-CH"/>
          </a:p>
        </p:txBody>
      </p:sp>
      <p:pic>
        <p:nvPicPr>
          <p:cNvPr id="9" name="Picture 2" descr="Y:\PFP\Adm\Templates\Logos\HES·S-fran._all._angl.-cou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021288"/>
            <a:ext cx="1174901" cy="78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993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CH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283968" y="6503572"/>
            <a:ext cx="576064" cy="288032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ACA39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3EEC6B3-74A9-44EB-9690-B604ED3EF10A}" type="slidenum">
              <a:rPr lang="fr-CH" smtClean="0"/>
              <a:pPr/>
              <a:t>‹N°›</a:t>
            </a:fld>
            <a:endParaRPr lang="fr-CH"/>
          </a:p>
        </p:txBody>
      </p:sp>
      <p:pic>
        <p:nvPicPr>
          <p:cNvPr id="7" name="Picture 2" descr="Y:\PFP\Adm\Templates\Logos\HES·S-fran._all._angl.-cou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021288"/>
            <a:ext cx="1174901" cy="78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4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283968" y="6503572"/>
            <a:ext cx="576064" cy="288032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ACA39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3EEC6B3-74A9-44EB-9690-B604ED3EF10A}" type="slidenum">
              <a:rPr lang="fr-CH" smtClean="0"/>
              <a:pPr/>
              <a:t>‹N°›</a:t>
            </a:fld>
            <a:endParaRPr lang="fr-CH"/>
          </a:p>
        </p:txBody>
      </p:sp>
      <p:pic>
        <p:nvPicPr>
          <p:cNvPr id="4" name="Picture 2" descr="Y:\PFP\Adm\Templates\Logos\HES·S-fran._all._angl.-cou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021288"/>
            <a:ext cx="1174901" cy="78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81484"/>
            <a:ext cx="2592288" cy="67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678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564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15.bin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26.bin"/><Relationship Id="rId4" Type="http://schemas.openxmlformats.org/officeDocument/2006/relationships/image" Target="../media/image15.wmf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png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779912" y="4149080"/>
            <a:ext cx="5224683" cy="132343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fr-CH" sz="2000" b="1" dirty="0">
                <a:latin typeface="Verdana" pitchFamily="1" charset="0"/>
              </a:rPr>
              <a:t>Génie électrique </a:t>
            </a:r>
            <a:r>
              <a:rPr lang="fr-CH" sz="2000" b="1" dirty="0" smtClean="0">
                <a:latin typeface="Verdana" pitchFamily="1" charset="0"/>
              </a:rPr>
              <a:t>ferroviaire </a:t>
            </a:r>
            <a:endParaRPr lang="fr-CH" sz="2000" b="1" dirty="0" smtClean="0">
              <a:latin typeface="Verdana" pitchFamily="1" charset="0"/>
            </a:endParaRPr>
          </a:p>
          <a:p>
            <a:endParaRPr lang="fr-CH" sz="2000" b="1" dirty="0" smtClean="0">
              <a:latin typeface="Verdana" pitchFamily="1" charset="0"/>
            </a:endParaRPr>
          </a:p>
          <a:p>
            <a:r>
              <a:rPr lang="fr-CH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1" charset="0"/>
                <a:cs typeface="Arial" pitchFamily="34" charset="0"/>
              </a:rPr>
              <a:t>Dynamique </a:t>
            </a:r>
            <a:r>
              <a:rPr lang="fr-CH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1" charset="0"/>
                <a:cs typeface="Arial" pitchFamily="34" charset="0"/>
              </a:rPr>
              <a:t>du convoi ferroviaire</a:t>
            </a:r>
            <a:endParaRPr lang="fr-CH" sz="17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3779912" y="3933056"/>
            <a:ext cx="5369698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3779912" y="5669199"/>
            <a:ext cx="5364088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patrick.favreper\Desktop\1 (23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65" b="8341"/>
          <a:stretch/>
        </p:blipFill>
        <p:spPr bwMode="auto">
          <a:xfrm>
            <a:off x="0" y="-5316"/>
            <a:ext cx="9158495" cy="373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76256" y="0"/>
            <a:ext cx="2282239" cy="3732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Zone pour image illustrant la leçon</a:t>
            </a:r>
            <a:endParaRPr lang="fr-CH" dirty="0"/>
          </a:p>
        </p:txBody>
      </p:sp>
      <p:sp>
        <p:nvSpPr>
          <p:cNvPr id="7" name="ZoneTexte 6"/>
          <p:cNvSpPr txBox="1"/>
          <p:nvPr/>
        </p:nvSpPr>
        <p:spPr>
          <a:xfrm>
            <a:off x="3851920" y="5733256"/>
            <a:ext cx="4896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i="1" dirty="0" smtClean="0"/>
              <a:t>Jean-Marc </a:t>
            </a:r>
            <a:r>
              <a:rPr lang="fr-CH" i="1" dirty="0" err="1" smtClean="0"/>
              <a:t>Allenbach</a:t>
            </a:r>
            <a:endParaRPr lang="fr-CH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3851919" y="6444044"/>
            <a:ext cx="4896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2016-10-27</a:t>
            </a:r>
            <a:endParaRPr lang="fr-CH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6" y="5340724"/>
            <a:ext cx="3182278" cy="90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91" y="0"/>
            <a:ext cx="2814608" cy="373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08398"/>
            <a:ext cx="2664296" cy="75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73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EC6B3-74A9-44EB-9690-B604ED3EF10A}" type="slidenum">
              <a:rPr lang="fr-CH" smtClean="0"/>
              <a:pPr/>
              <a:t>10</a:t>
            </a:fld>
            <a:endParaRPr lang="fr-CH" dirty="0"/>
          </a:p>
        </p:txBody>
      </p:sp>
      <p:sp>
        <p:nvSpPr>
          <p:cNvPr id="4" name="ZoneTexte 3"/>
          <p:cNvSpPr txBox="1"/>
          <p:nvPr/>
        </p:nvSpPr>
        <p:spPr>
          <a:xfrm>
            <a:off x="755576" y="4802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latin typeface="Verdana" pitchFamily="1" charset="0"/>
              </a:rPr>
              <a:t>Dynamique du convoi </a:t>
            </a:r>
            <a:r>
              <a:rPr lang="fr-CH" b="1" dirty="0" err="1" smtClean="0">
                <a:latin typeface="Verdana" pitchFamily="1" charset="0"/>
              </a:rPr>
              <a:t>ferrovaire</a:t>
            </a:r>
            <a:r>
              <a:rPr lang="fr-CH" b="1" dirty="0" smtClean="0">
                <a:latin typeface="Verdana" pitchFamily="1" charset="0"/>
              </a:rPr>
              <a:t>/ </a:t>
            </a:r>
            <a:r>
              <a:rPr lang="fr-CH" b="1" dirty="0" err="1" smtClean="0">
                <a:latin typeface="Verdana" pitchFamily="1" charset="0"/>
              </a:rPr>
              <a:t>Eisenbahndynamik</a:t>
            </a:r>
            <a:endParaRPr lang="fr-CH" b="1" dirty="0" smtClean="0">
              <a:latin typeface="Verdana" pitchFamily="1" charset="0"/>
            </a:endParaRPr>
          </a:p>
          <a:p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971415"/>
              </p:ext>
            </p:extLst>
          </p:nvPr>
        </p:nvGraphicFramePr>
        <p:xfrm>
          <a:off x="755576" y="5878385"/>
          <a:ext cx="2087563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Equation" r:id="rId3" imgW="1409088" imgH="266584" progId="Equation.3">
                  <p:embed/>
                </p:oleObj>
              </mc:Choice>
              <mc:Fallback>
                <p:oleObj name="Equation" r:id="rId3" imgW="1409088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5878385"/>
                        <a:ext cx="2087563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4"/>
          <p:cNvSpPr>
            <a:spLocks noChangeArrowheads="1"/>
          </p:cNvSpPr>
          <p:nvPr/>
        </p:nvSpPr>
        <p:spPr bwMode="auto">
          <a:xfrm>
            <a:off x="3995664" y="5939393"/>
            <a:ext cx="723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 dirty="0" smtClean="0"/>
              <a:t>(3.5)</a:t>
            </a:r>
            <a:r>
              <a:rPr lang="fr-FR" altLang="fr-FR" sz="1800" dirty="0" smtClean="0"/>
              <a:t> </a:t>
            </a:r>
            <a:endParaRPr lang="fr-FR" altLang="fr-FR" sz="18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68313" y="5271790"/>
            <a:ext cx="81440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fr-FR" sz="1600" b="1" dirty="0"/>
              <a:t>Fig. </a:t>
            </a:r>
            <a:r>
              <a:rPr lang="de-DE" altLang="fr-FR" sz="1600" b="1" dirty="0" smtClean="0"/>
              <a:t>3.5</a:t>
            </a:r>
            <a:r>
              <a:rPr lang="de-DE" altLang="fr-FR" sz="1600" dirty="0" smtClean="0"/>
              <a:t> </a:t>
            </a:r>
            <a:r>
              <a:rPr lang="en-US" altLang="fr-FR" sz="1800" dirty="0" err="1"/>
              <a:t>Frottements</a:t>
            </a:r>
            <a:r>
              <a:rPr lang="en-US" altLang="fr-FR" sz="1800" dirty="0"/>
              <a:t> pour trains </a:t>
            </a:r>
            <a:r>
              <a:rPr lang="en-US" altLang="fr-FR" sz="1800" dirty="0" err="1" smtClean="0"/>
              <a:t>marchandises</a:t>
            </a:r>
            <a:r>
              <a:rPr lang="en-US" altLang="fr-FR" sz="1800" dirty="0" smtClean="0"/>
              <a:t> / </a:t>
            </a:r>
            <a:r>
              <a:rPr lang="en-US" altLang="fr-FR" sz="1800" dirty="0" err="1"/>
              <a:t>Reibungskräfte</a:t>
            </a:r>
            <a:r>
              <a:rPr lang="en-US" altLang="fr-FR" sz="1800" dirty="0"/>
              <a:t> </a:t>
            </a:r>
            <a:r>
              <a:rPr lang="en-US" altLang="fr-FR" sz="1800" dirty="0" err="1"/>
              <a:t>für</a:t>
            </a:r>
            <a:r>
              <a:rPr lang="en-US" altLang="fr-FR" sz="1800" dirty="0"/>
              <a:t> </a:t>
            </a:r>
            <a:r>
              <a:rPr lang="en-US" altLang="fr-FR" sz="1800" dirty="0" err="1" smtClean="0"/>
              <a:t>Güterzüge</a:t>
            </a:r>
            <a:endParaRPr lang="en-US" altLang="fr-FR" sz="1800" dirty="0"/>
          </a:p>
        </p:txBody>
      </p:sp>
      <p:graphicFrame>
        <p:nvGraphicFramePr>
          <p:cNvPr id="8" name="Object 1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4488750"/>
              </p:ext>
            </p:extLst>
          </p:nvPr>
        </p:nvGraphicFramePr>
        <p:xfrm>
          <a:off x="468313" y="980728"/>
          <a:ext cx="5976937" cy="433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Photo Editor Photo" r:id="rId5" imgW="7567316" imgH="5494496" progId="MSPhotoEd.3">
                  <p:embed/>
                </p:oleObj>
              </mc:Choice>
              <mc:Fallback>
                <p:oleObj name="Photo Editor Photo" r:id="rId5" imgW="7567316" imgH="549449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980728"/>
                        <a:ext cx="5976937" cy="433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3884395" y="836712"/>
            <a:ext cx="482441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AutoNum type="arabicPlain"/>
            </a:pPr>
            <a:r>
              <a:rPr lang="de-DE" altLang="fr-FR" sz="1400" dirty="0">
                <a:latin typeface="Times New Roman" pitchFamily="18" charset="0"/>
              </a:rPr>
              <a:t>SNCF- </a:t>
            </a:r>
            <a:r>
              <a:rPr lang="de-DE" altLang="fr-FR" sz="1400" dirty="0" err="1" smtClean="0">
                <a:latin typeface="Times New Roman" pitchFamily="18" charset="0"/>
              </a:rPr>
              <a:t>courbe</a:t>
            </a:r>
            <a:r>
              <a:rPr lang="de-DE" altLang="fr-FR" sz="1400" dirty="0" smtClean="0">
                <a:latin typeface="Times New Roman" pitchFamily="18" charset="0"/>
              </a:rPr>
              <a:t> </a:t>
            </a:r>
            <a:r>
              <a:rPr lang="de-DE" altLang="fr-FR" sz="1400" dirty="0" err="1" smtClean="0">
                <a:latin typeface="Times New Roman" pitchFamily="18" charset="0"/>
              </a:rPr>
              <a:t>calculée</a:t>
            </a:r>
            <a:r>
              <a:rPr lang="de-DE" altLang="fr-FR" sz="1400" dirty="0" smtClean="0">
                <a:latin typeface="Times New Roman" pitchFamily="18" charset="0"/>
              </a:rPr>
              <a:t> </a:t>
            </a:r>
            <a:r>
              <a:rPr lang="de-DE" altLang="fr-FR" sz="1400" dirty="0" err="1" smtClean="0">
                <a:latin typeface="Times New Roman" pitchFamily="18" charset="0"/>
              </a:rPr>
              <a:t>pour</a:t>
            </a:r>
            <a:r>
              <a:rPr lang="de-DE" altLang="fr-FR" sz="1400" dirty="0" smtClean="0">
                <a:latin typeface="Times New Roman" pitchFamily="18" charset="0"/>
              </a:rPr>
              <a:t> </a:t>
            </a:r>
            <a:r>
              <a:rPr lang="de-DE" altLang="fr-FR" sz="1400" dirty="0" err="1" smtClean="0">
                <a:latin typeface="Times New Roman" pitchFamily="18" charset="0"/>
              </a:rPr>
              <a:t>wagons</a:t>
            </a:r>
            <a:r>
              <a:rPr lang="de-DE" altLang="fr-FR" sz="1400" dirty="0" smtClean="0">
                <a:latin typeface="Times New Roman" pitchFamily="18" charset="0"/>
              </a:rPr>
              <a:t> </a:t>
            </a:r>
            <a:r>
              <a:rPr lang="de-DE" altLang="fr-FR" sz="1400" dirty="0" err="1" smtClean="0">
                <a:latin typeface="Times New Roman" pitchFamily="18" charset="0"/>
              </a:rPr>
              <a:t>monotypes</a:t>
            </a:r>
            <a:endParaRPr lang="de-DE" altLang="fr-FR" sz="1400" dirty="0" smtClean="0">
              <a:latin typeface="Times New Roman" pitchFamily="18" charset="0"/>
            </a:endParaRPr>
          </a:p>
          <a:p>
            <a:pPr marL="914400" lvl="2" indent="0" eaLnBrk="1" hangingPunct="1">
              <a:spcBef>
                <a:spcPct val="0"/>
              </a:spcBef>
              <a:buNone/>
            </a:pPr>
            <a:r>
              <a:rPr lang="de-DE" altLang="fr-FR" sz="1400" dirty="0" smtClean="0">
                <a:latin typeface="Times New Roman" pitchFamily="18" charset="0"/>
              </a:rPr>
              <a:t>          berechnete Kurve für Einzeltypwagen</a:t>
            </a:r>
            <a:endParaRPr lang="de-DE" altLang="fr-FR" sz="1400" dirty="0">
              <a:latin typeface="Times New Roman" pitchFamily="18" charset="0"/>
            </a:endParaRPr>
          </a:p>
          <a:p>
            <a:pPr lvl="1" eaLnBrk="1" hangingPunct="1">
              <a:spcBef>
                <a:spcPct val="0"/>
              </a:spcBef>
              <a:buFontTx/>
              <a:buAutoNum type="arabicPlain"/>
            </a:pPr>
            <a:r>
              <a:rPr lang="de-DE" altLang="fr-FR" sz="1400" dirty="0">
                <a:latin typeface="Times New Roman" pitchFamily="18" charset="0"/>
              </a:rPr>
              <a:t>SNCF- </a:t>
            </a:r>
            <a:r>
              <a:rPr lang="de-DE" altLang="fr-FR" sz="1400" dirty="0" err="1">
                <a:latin typeface="Times New Roman" pitchFamily="18" charset="0"/>
              </a:rPr>
              <a:t>courbe</a:t>
            </a:r>
            <a:r>
              <a:rPr lang="de-DE" altLang="fr-FR" sz="1400" dirty="0">
                <a:latin typeface="Times New Roman" pitchFamily="18" charset="0"/>
              </a:rPr>
              <a:t> </a:t>
            </a:r>
            <a:r>
              <a:rPr lang="de-DE" altLang="fr-FR" sz="1400" dirty="0" err="1">
                <a:latin typeface="Times New Roman" pitchFamily="18" charset="0"/>
              </a:rPr>
              <a:t>calculée</a:t>
            </a:r>
            <a:r>
              <a:rPr lang="de-DE" altLang="fr-FR" sz="1400" dirty="0">
                <a:latin typeface="Times New Roman" pitchFamily="18" charset="0"/>
              </a:rPr>
              <a:t> </a:t>
            </a:r>
            <a:r>
              <a:rPr lang="de-DE" altLang="fr-FR" sz="1400" dirty="0" err="1">
                <a:latin typeface="Times New Roman" pitchFamily="18" charset="0"/>
              </a:rPr>
              <a:t>pour</a:t>
            </a:r>
            <a:r>
              <a:rPr lang="de-DE" altLang="fr-FR" sz="1400" dirty="0">
                <a:latin typeface="Times New Roman" pitchFamily="18" charset="0"/>
              </a:rPr>
              <a:t> </a:t>
            </a:r>
            <a:r>
              <a:rPr lang="de-DE" altLang="fr-FR" sz="1400" dirty="0" err="1">
                <a:latin typeface="Times New Roman" pitchFamily="18" charset="0"/>
              </a:rPr>
              <a:t>wagons</a:t>
            </a:r>
            <a:r>
              <a:rPr lang="de-DE" altLang="fr-FR" sz="1400" dirty="0">
                <a:latin typeface="Times New Roman" pitchFamily="18" charset="0"/>
              </a:rPr>
              <a:t> </a:t>
            </a:r>
            <a:r>
              <a:rPr lang="de-DE" altLang="fr-FR" sz="1400" dirty="0" err="1" smtClean="0">
                <a:latin typeface="Times New Roman" pitchFamily="18" charset="0"/>
              </a:rPr>
              <a:t>mélangés</a:t>
            </a:r>
            <a:endParaRPr lang="de-DE" altLang="fr-FR" sz="1400" dirty="0" smtClean="0">
              <a:latin typeface="Times New Roman" pitchFamily="18" charset="0"/>
            </a:endParaRPr>
          </a:p>
          <a:p>
            <a:pPr marL="914400" lvl="2" indent="0" eaLnBrk="1" hangingPunct="1">
              <a:spcBef>
                <a:spcPct val="0"/>
              </a:spcBef>
              <a:buNone/>
            </a:pPr>
            <a:r>
              <a:rPr lang="de-DE" altLang="fr-FR" sz="1000" dirty="0">
                <a:latin typeface="Times New Roman" pitchFamily="18" charset="0"/>
              </a:rPr>
              <a:t> </a:t>
            </a:r>
            <a:r>
              <a:rPr lang="de-DE" altLang="fr-FR" sz="1000" dirty="0" smtClean="0">
                <a:latin typeface="Times New Roman" pitchFamily="18" charset="0"/>
              </a:rPr>
              <a:t>             </a:t>
            </a:r>
            <a:r>
              <a:rPr lang="de-DE" altLang="fr-FR" sz="1400" dirty="0" smtClean="0">
                <a:latin typeface="Times New Roman" pitchFamily="18" charset="0"/>
              </a:rPr>
              <a:t>berechnete </a:t>
            </a:r>
            <a:r>
              <a:rPr lang="de-DE" altLang="fr-FR" sz="1400" dirty="0">
                <a:latin typeface="Times New Roman" pitchFamily="18" charset="0"/>
              </a:rPr>
              <a:t>Kurve für </a:t>
            </a:r>
            <a:r>
              <a:rPr lang="de-DE" altLang="fr-FR" sz="1400" dirty="0" smtClean="0">
                <a:latin typeface="Times New Roman" pitchFamily="18" charset="0"/>
              </a:rPr>
              <a:t>gemischten Wagen</a:t>
            </a:r>
            <a:endParaRPr lang="de-DE" altLang="fr-FR" sz="1400" dirty="0">
              <a:latin typeface="Times New Roman" pitchFamily="18" charset="0"/>
            </a:endParaRPr>
          </a:p>
          <a:p>
            <a:pPr lvl="1" eaLnBrk="1" hangingPunct="1">
              <a:spcBef>
                <a:spcPct val="0"/>
              </a:spcBef>
              <a:buFontTx/>
              <a:buAutoNum type="arabicPlain"/>
            </a:pPr>
            <a:r>
              <a:rPr lang="de-DE" altLang="fr-FR" sz="1400" dirty="0" smtClean="0">
                <a:latin typeface="Times New Roman" pitchFamily="18" charset="0"/>
              </a:rPr>
              <a:t>CFF-    </a:t>
            </a:r>
            <a:r>
              <a:rPr lang="de-DE" altLang="fr-FR" sz="1400" dirty="0" err="1" smtClean="0">
                <a:latin typeface="Times New Roman" pitchFamily="18" charset="0"/>
              </a:rPr>
              <a:t>courbe</a:t>
            </a:r>
            <a:r>
              <a:rPr lang="de-DE" altLang="fr-FR" sz="1400" dirty="0" smtClean="0">
                <a:latin typeface="Times New Roman" pitchFamily="18" charset="0"/>
              </a:rPr>
              <a:t> </a:t>
            </a:r>
            <a:r>
              <a:rPr lang="de-DE" altLang="fr-FR" sz="1400" dirty="0" err="1">
                <a:latin typeface="Times New Roman" pitchFamily="18" charset="0"/>
              </a:rPr>
              <a:t>calculée</a:t>
            </a:r>
            <a:r>
              <a:rPr lang="de-DE" altLang="fr-FR" sz="1400" dirty="0">
                <a:latin typeface="Times New Roman" pitchFamily="18" charset="0"/>
              </a:rPr>
              <a:t> </a:t>
            </a:r>
            <a:r>
              <a:rPr lang="de-DE" altLang="fr-FR" sz="1400" dirty="0" err="1">
                <a:latin typeface="Times New Roman" pitchFamily="18" charset="0"/>
              </a:rPr>
              <a:t>pour</a:t>
            </a:r>
            <a:r>
              <a:rPr lang="de-DE" altLang="fr-FR" sz="1400" dirty="0">
                <a:latin typeface="Times New Roman" pitchFamily="18" charset="0"/>
              </a:rPr>
              <a:t> </a:t>
            </a:r>
            <a:r>
              <a:rPr lang="de-DE" altLang="fr-FR" sz="1400" dirty="0" err="1">
                <a:latin typeface="Times New Roman" pitchFamily="18" charset="0"/>
              </a:rPr>
              <a:t>wagons</a:t>
            </a:r>
            <a:r>
              <a:rPr lang="de-DE" altLang="fr-FR" sz="1400" dirty="0">
                <a:latin typeface="Times New Roman" pitchFamily="18" charset="0"/>
              </a:rPr>
              <a:t> </a:t>
            </a:r>
            <a:r>
              <a:rPr lang="de-DE" altLang="fr-FR" sz="1400" dirty="0" err="1">
                <a:latin typeface="Times New Roman" pitchFamily="18" charset="0"/>
              </a:rPr>
              <a:t>mélangés</a:t>
            </a:r>
            <a:endParaRPr lang="de-DE" altLang="fr-FR" sz="1400" dirty="0">
              <a:latin typeface="Times New Roman" pitchFamily="18" charset="0"/>
            </a:endParaRPr>
          </a:p>
          <a:p>
            <a:pPr marL="914400" lvl="2" indent="0" eaLnBrk="1" hangingPunct="1">
              <a:spcBef>
                <a:spcPct val="0"/>
              </a:spcBef>
              <a:buNone/>
            </a:pPr>
            <a:r>
              <a:rPr lang="de-DE" altLang="fr-FR" sz="1000" dirty="0">
                <a:latin typeface="Times New Roman" pitchFamily="18" charset="0"/>
              </a:rPr>
              <a:t>              </a:t>
            </a:r>
            <a:r>
              <a:rPr lang="de-DE" altLang="fr-FR" sz="1400" dirty="0">
                <a:latin typeface="Times New Roman" pitchFamily="18" charset="0"/>
              </a:rPr>
              <a:t>berechnete Kurve für gemischten Wagen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de-DE" altLang="fr-FR" sz="14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dirty="0"/>
          </a:p>
        </p:txBody>
      </p:sp>
    </p:spTree>
    <p:extLst>
      <p:ext uri="{BB962C8B-B14F-4D97-AF65-F5344CB8AC3E}">
        <p14:creationId xmlns:p14="http://schemas.microsoft.com/office/powerpoint/2010/main" val="3785417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EC6B3-74A9-44EB-9690-B604ED3EF10A}" type="slidenum">
              <a:rPr lang="fr-CH" smtClean="0"/>
              <a:pPr/>
              <a:t>11</a:t>
            </a:fld>
            <a:endParaRPr lang="fr-CH" dirty="0"/>
          </a:p>
        </p:txBody>
      </p:sp>
      <p:sp>
        <p:nvSpPr>
          <p:cNvPr id="4" name="ZoneTexte 3"/>
          <p:cNvSpPr txBox="1"/>
          <p:nvPr/>
        </p:nvSpPr>
        <p:spPr>
          <a:xfrm>
            <a:off x="755576" y="4802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latin typeface="Verdana" pitchFamily="1" charset="0"/>
              </a:rPr>
              <a:t>Dynamique du convoi </a:t>
            </a:r>
            <a:r>
              <a:rPr lang="fr-CH" b="1" dirty="0" err="1" smtClean="0">
                <a:latin typeface="Verdana" pitchFamily="1" charset="0"/>
              </a:rPr>
              <a:t>ferrovaire</a:t>
            </a:r>
            <a:r>
              <a:rPr lang="fr-CH" b="1" dirty="0" smtClean="0">
                <a:latin typeface="Verdana" pitchFamily="1" charset="0"/>
              </a:rPr>
              <a:t>/ </a:t>
            </a:r>
            <a:r>
              <a:rPr lang="fr-CH" b="1" dirty="0" err="1" smtClean="0">
                <a:latin typeface="Verdana" pitchFamily="1" charset="0"/>
              </a:rPr>
              <a:t>Eisenbahndynamik</a:t>
            </a:r>
            <a:endParaRPr lang="fr-CH" b="1" dirty="0" smtClean="0">
              <a:latin typeface="Verdana" pitchFamily="1" charset="0"/>
            </a:endParaRPr>
          </a:p>
          <a:p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4213" y="5084763"/>
            <a:ext cx="7969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CH" altLang="fr-FR" sz="1600" b="1" dirty="0"/>
              <a:t>Fig. 10.5</a:t>
            </a:r>
            <a:r>
              <a:rPr lang="fr-CH" altLang="fr-FR" sz="1600" dirty="0"/>
              <a:t> </a:t>
            </a:r>
            <a:r>
              <a:rPr lang="en-US" altLang="fr-FR" sz="1600" dirty="0" smtClean="0"/>
              <a:t>De la rotation à la translation / </a:t>
            </a:r>
            <a:r>
              <a:rPr lang="en-US" altLang="fr-FR" sz="1600" dirty="0" err="1" smtClean="0"/>
              <a:t>Vom</a:t>
            </a:r>
            <a:r>
              <a:rPr lang="en-US" altLang="fr-FR" sz="1600" dirty="0" smtClean="0"/>
              <a:t> </a:t>
            </a:r>
            <a:r>
              <a:rPr lang="en-US" altLang="fr-FR" sz="1600" dirty="0" err="1" smtClean="0"/>
              <a:t>Drehmoment</a:t>
            </a:r>
            <a:r>
              <a:rPr lang="en-US" altLang="fr-FR" sz="1600" dirty="0" smtClean="0"/>
              <a:t> </a:t>
            </a:r>
            <a:r>
              <a:rPr lang="en-US" altLang="fr-FR" sz="1600" dirty="0" err="1" smtClean="0"/>
              <a:t>zur</a:t>
            </a:r>
            <a:r>
              <a:rPr lang="en-US" altLang="fr-FR" sz="1600" dirty="0" smtClean="0"/>
              <a:t> </a:t>
            </a:r>
            <a:r>
              <a:rPr lang="en-US" altLang="fr-FR" sz="1600" dirty="0" err="1" smtClean="0"/>
              <a:t>Zugkraft</a:t>
            </a:r>
            <a:r>
              <a:rPr lang="en-US" altLang="fr-FR" sz="1600" dirty="0" smtClean="0"/>
              <a:t>.</a:t>
            </a:r>
            <a:endParaRPr lang="fr-FR" altLang="fr-FR" sz="1600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708400" y="5659716"/>
            <a:ext cx="8515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 dirty="0" smtClean="0"/>
              <a:t>(3.18)</a:t>
            </a:r>
            <a:r>
              <a:rPr lang="fr-FR" altLang="fr-FR" sz="1800" dirty="0" smtClean="0"/>
              <a:t> </a:t>
            </a:r>
            <a:endParaRPr lang="fr-FR" altLang="fr-FR" sz="1800" dirty="0"/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755650" y="5516563"/>
          <a:ext cx="27368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3" imgW="1841500" imgH="495300" progId="Equation.3">
                  <p:embed/>
                </p:oleObj>
              </mc:Choice>
              <mc:Fallback>
                <p:oleObj name="Equation" r:id="rId3" imgW="18415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516563"/>
                        <a:ext cx="273685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755650" y="981075"/>
            <a:ext cx="7272338" cy="4094163"/>
            <a:chOff x="476" y="618"/>
            <a:chExt cx="4581" cy="2579"/>
          </a:xfrm>
        </p:grpSpPr>
        <p:sp>
          <p:nvSpPr>
            <p:cNvPr id="9" name="AutoShape 11"/>
            <p:cNvSpPr>
              <a:spLocks noChangeAspect="1" noChangeArrowheads="1"/>
            </p:cNvSpPr>
            <p:nvPr/>
          </p:nvSpPr>
          <p:spPr bwMode="auto">
            <a:xfrm>
              <a:off x="476" y="618"/>
              <a:ext cx="4581" cy="2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905" y="3125"/>
              <a:ext cx="1146" cy="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1" name="Arc 13"/>
            <p:cNvSpPr>
              <a:spLocks/>
            </p:cNvSpPr>
            <p:nvPr/>
          </p:nvSpPr>
          <p:spPr bwMode="auto">
            <a:xfrm>
              <a:off x="4155" y="686"/>
              <a:ext cx="329" cy="3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892" y="3061"/>
              <a:ext cx="2777" cy="135"/>
            </a:xfrm>
            <a:prstGeom prst="line">
              <a:avLst/>
            </a:prstGeom>
            <a:noFill/>
            <a:ln w="57150" cmpd="thinThick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 flipH="1">
              <a:off x="2905" y="1229"/>
              <a:ext cx="764" cy="6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 flipH="1">
              <a:off x="3877" y="686"/>
              <a:ext cx="694" cy="6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grpSp>
          <p:nvGrpSpPr>
            <p:cNvPr id="15" name="Group 17"/>
            <p:cNvGrpSpPr>
              <a:grpSpLocks/>
            </p:cNvGrpSpPr>
            <p:nvPr/>
          </p:nvGrpSpPr>
          <p:grpSpPr bwMode="auto">
            <a:xfrm>
              <a:off x="3599" y="754"/>
              <a:ext cx="833" cy="814"/>
              <a:chOff x="6657" y="806"/>
              <a:chExt cx="1152" cy="1152"/>
            </a:xfrm>
          </p:grpSpPr>
          <p:sp>
            <p:nvSpPr>
              <p:cNvPr id="66" name="Oval 18"/>
              <p:cNvSpPr>
                <a:spLocks noChangeArrowheads="1"/>
              </p:cNvSpPr>
              <p:nvPr/>
            </p:nvSpPr>
            <p:spPr bwMode="auto">
              <a:xfrm>
                <a:off x="7041" y="806"/>
                <a:ext cx="768" cy="8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CH" altLang="fr-FR" sz="1800"/>
              </a:p>
            </p:txBody>
          </p:sp>
          <p:sp>
            <p:nvSpPr>
              <p:cNvPr id="67" name="Freeform 19"/>
              <p:cNvSpPr>
                <a:spLocks/>
              </p:cNvSpPr>
              <p:nvPr/>
            </p:nvSpPr>
            <p:spPr bwMode="auto">
              <a:xfrm>
                <a:off x="7027" y="863"/>
                <a:ext cx="208" cy="384"/>
              </a:xfrm>
              <a:custGeom>
                <a:avLst/>
                <a:gdLst>
                  <a:gd name="T0" fmla="*/ 10 w 260"/>
                  <a:gd name="T1" fmla="*/ 246 h 480"/>
                  <a:gd name="T2" fmla="*/ 10 w 260"/>
                  <a:gd name="T3" fmla="*/ 184 h 480"/>
                  <a:gd name="T4" fmla="*/ 72 w 260"/>
                  <a:gd name="T5" fmla="*/ 62 h 480"/>
                  <a:gd name="T6" fmla="*/ 133 w 260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480">
                    <a:moveTo>
                      <a:pt x="20" y="480"/>
                    </a:moveTo>
                    <a:cubicBezTo>
                      <a:pt x="10" y="450"/>
                      <a:pt x="0" y="420"/>
                      <a:pt x="20" y="360"/>
                    </a:cubicBezTo>
                    <a:cubicBezTo>
                      <a:pt x="40" y="300"/>
                      <a:pt x="100" y="180"/>
                      <a:pt x="140" y="120"/>
                    </a:cubicBezTo>
                    <a:cubicBezTo>
                      <a:pt x="180" y="60"/>
                      <a:pt x="240" y="20"/>
                      <a:pt x="260" y="0"/>
                    </a:cubicBezTo>
                  </a:path>
                </a:pathLst>
              </a:custGeom>
              <a:noFill/>
              <a:ln w="28575" cmpd="sng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68" name="Line 20"/>
              <p:cNvSpPr>
                <a:spLocks noChangeShapeType="1"/>
              </p:cNvSpPr>
              <p:nvPr/>
            </p:nvSpPr>
            <p:spPr bwMode="auto">
              <a:xfrm flipV="1">
                <a:off x="6872" y="849"/>
                <a:ext cx="384" cy="2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69" name="Freeform 21"/>
              <p:cNvSpPr>
                <a:spLocks/>
              </p:cNvSpPr>
              <p:nvPr/>
            </p:nvSpPr>
            <p:spPr bwMode="auto">
              <a:xfrm>
                <a:off x="7316" y="1598"/>
                <a:ext cx="288" cy="112"/>
              </a:xfrm>
              <a:custGeom>
                <a:avLst/>
                <a:gdLst>
                  <a:gd name="T0" fmla="*/ 0 w 360"/>
                  <a:gd name="T1" fmla="*/ 62 h 140"/>
                  <a:gd name="T2" fmla="*/ 62 w 360"/>
                  <a:gd name="T3" fmla="*/ 62 h 140"/>
                  <a:gd name="T4" fmla="*/ 184 w 360"/>
                  <a:gd name="T5" fmla="*/ 0 h 1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0" h="140">
                    <a:moveTo>
                      <a:pt x="0" y="120"/>
                    </a:moveTo>
                    <a:cubicBezTo>
                      <a:pt x="30" y="130"/>
                      <a:pt x="60" y="140"/>
                      <a:pt x="120" y="120"/>
                    </a:cubicBezTo>
                    <a:cubicBezTo>
                      <a:pt x="180" y="100"/>
                      <a:pt x="320" y="20"/>
                      <a:pt x="360" y="0"/>
                    </a:cubicBezTo>
                  </a:path>
                </a:pathLst>
              </a:custGeom>
              <a:noFill/>
              <a:ln w="57150" cmpd="sng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0" name="Line 22"/>
              <p:cNvSpPr>
                <a:spLocks noChangeShapeType="1"/>
              </p:cNvSpPr>
              <p:nvPr/>
            </p:nvSpPr>
            <p:spPr bwMode="auto">
              <a:xfrm flipV="1">
                <a:off x="7233" y="1612"/>
                <a:ext cx="384" cy="2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1" name="Oval 23"/>
              <p:cNvSpPr>
                <a:spLocks noChangeArrowheads="1"/>
              </p:cNvSpPr>
              <p:nvPr/>
            </p:nvSpPr>
            <p:spPr bwMode="auto">
              <a:xfrm>
                <a:off x="6657" y="1094"/>
                <a:ext cx="768" cy="8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CH" altLang="fr-FR" sz="1800"/>
              </a:p>
            </p:txBody>
          </p:sp>
        </p:grpSp>
        <p:sp>
          <p:nvSpPr>
            <p:cNvPr id="16" name="Line 24"/>
            <p:cNvSpPr>
              <a:spLocks noChangeShapeType="1"/>
            </p:cNvSpPr>
            <p:nvPr/>
          </p:nvSpPr>
          <p:spPr bwMode="auto">
            <a:xfrm flipH="1">
              <a:off x="3391" y="1296"/>
              <a:ext cx="486" cy="4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7" name="Oval 25"/>
            <p:cNvSpPr>
              <a:spLocks noChangeArrowheads="1"/>
            </p:cNvSpPr>
            <p:nvPr/>
          </p:nvSpPr>
          <p:spPr bwMode="auto">
            <a:xfrm>
              <a:off x="2689" y="1379"/>
              <a:ext cx="706" cy="74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18" name="Oval 26"/>
            <p:cNvSpPr>
              <a:spLocks noChangeArrowheads="1"/>
            </p:cNvSpPr>
            <p:nvPr/>
          </p:nvSpPr>
          <p:spPr bwMode="auto">
            <a:xfrm>
              <a:off x="2628" y="1432"/>
              <a:ext cx="705" cy="74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19" name="Oval 27"/>
            <p:cNvSpPr>
              <a:spLocks noChangeArrowheads="1"/>
            </p:cNvSpPr>
            <p:nvPr/>
          </p:nvSpPr>
          <p:spPr bwMode="auto">
            <a:xfrm>
              <a:off x="3378" y="1547"/>
              <a:ext cx="171" cy="20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20" name="Oval 28"/>
            <p:cNvSpPr>
              <a:spLocks noChangeArrowheads="1"/>
            </p:cNvSpPr>
            <p:nvPr/>
          </p:nvSpPr>
          <p:spPr bwMode="auto">
            <a:xfrm>
              <a:off x="3322" y="1595"/>
              <a:ext cx="170" cy="20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21" name="Line 29"/>
            <p:cNvSpPr>
              <a:spLocks noChangeShapeType="1"/>
            </p:cNvSpPr>
            <p:nvPr/>
          </p:nvSpPr>
          <p:spPr bwMode="auto">
            <a:xfrm flipH="1">
              <a:off x="2281" y="1839"/>
              <a:ext cx="694" cy="6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2" name="Oval 30"/>
            <p:cNvSpPr>
              <a:spLocks noChangeArrowheads="1"/>
            </p:cNvSpPr>
            <p:nvPr/>
          </p:nvSpPr>
          <p:spPr bwMode="auto">
            <a:xfrm>
              <a:off x="1587" y="1907"/>
              <a:ext cx="1180" cy="122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23" name="Oval 31"/>
            <p:cNvSpPr>
              <a:spLocks noChangeArrowheads="1"/>
            </p:cNvSpPr>
            <p:nvPr/>
          </p:nvSpPr>
          <p:spPr bwMode="auto">
            <a:xfrm>
              <a:off x="1656" y="1975"/>
              <a:ext cx="1041" cy="108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24" name="Arc 32"/>
            <p:cNvSpPr>
              <a:spLocks/>
            </p:cNvSpPr>
            <p:nvPr/>
          </p:nvSpPr>
          <p:spPr bwMode="auto">
            <a:xfrm flipH="1">
              <a:off x="1478" y="1771"/>
              <a:ext cx="573" cy="47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5" name="Arc 33"/>
            <p:cNvSpPr>
              <a:spLocks/>
            </p:cNvSpPr>
            <p:nvPr/>
          </p:nvSpPr>
          <p:spPr bwMode="auto">
            <a:xfrm flipH="1">
              <a:off x="2558" y="1263"/>
              <a:ext cx="417" cy="44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6" name="Line 34"/>
            <p:cNvSpPr>
              <a:spLocks noChangeShapeType="1"/>
            </p:cNvSpPr>
            <p:nvPr/>
          </p:nvSpPr>
          <p:spPr bwMode="auto">
            <a:xfrm flipH="1" flipV="1">
              <a:off x="2628" y="1704"/>
              <a:ext cx="347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7" name="Line 35"/>
            <p:cNvSpPr>
              <a:spLocks noChangeShapeType="1"/>
            </p:cNvSpPr>
            <p:nvPr/>
          </p:nvSpPr>
          <p:spPr bwMode="auto">
            <a:xfrm>
              <a:off x="2905" y="2857"/>
              <a:ext cx="1180" cy="6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8" name="Line 36"/>
            <p:cNvSpPr>
              <a:spLocks noChangeShapeType="1"/>
            </p:cNvSpPr>
            <p:nvPr/>
          </p:nvSpPr>
          <p:spPr bwMode="auto">
            <a:xfrm>
              <a:off x="3404" y="1704"/>
              <a:ext cx="1" cy="1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9" name="Arc 37"/>
            <p:cNvSpPr>
              <a:spLocks/>
            </p:cNvSpPr>
            <p:nvPr/>
          </p:nvSpPr>
          <p:spPr bwMode="auto">
            <a:xfrm>
              <a:off x="3461" y="1432"/>
              <a:ext cx="208" cy="272"/>
            </a:xfrm>
            <a:custGeom>
              <a:avLst/>
              <a:gdLst>
                <a:gd name="T0" fmla="*/ 0 w 21598"/>
                <a:gd name="T1" fmla="*/ 0 h 21600"/>
                <a:gd name="T2" fmla="*/ 0 w 21598"/>
                <a:gd name="T3" fmla="*/ 0 h 21600"/>
                <a:gd name="T4" fmla="*/ 0 w 2159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8" h="21600" fill="none" extrusionOk="0">
                  <a:moveTo>
                    <a:pt x="-1" y="0"/>
                  </a:moveTo>
                  <a:cubicBezTo>
                    <a:pt x="11804" y="0"/>
                    <a:pt x="21422" y="9476"/>
                    <a:pt x="21597" y="21280"/>
                  </a:cubicBezTo>
                </a:path>
                <a:path w="21598" h="21600" stroke="0" extrusionOk="0">
                  <a:moveTo>
                    <a:pt x="-1" y="0"/>
                  </a:moveTo>
                  <a:cubicBezTo>
                    <a:pt x="11804" y="0"/>
                    <a:pt x="21422" y="9476"/>
                    <a:pt x="21597" y="2128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0" name="Text Box 38"/>
            <p:cNvSpPr txBox="1">
              <a:spLocks noChangeArrowheads="1"/>
            </p:cNvSpPr>
            <p:nvPr/>
          </p:nvSpPr>
          <p:spPr bwMode="auto">
            <a:xfrm>
              <a:off x="3599" y="1568"/>
              <a:ext cx="42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Symbol" pitchFamily="18" charset="2"/>
                </a:rPr>
                <a:t>w</a:t>
              </a:r>
              <a:r>
                <a:rPr lang="fr-FR" altLang="fr-FR" sz="1800" baseline="-25000">
                  <a:latin typeface="Times New Roman" pitchFamily="18" charset="0"/>
                </a:rPr>
                <a:t>m</a:t>
              </a:r>
              <a:endParaRPr lang="fr-FR" altLang="fr-FR" sz="1800"/>
            </a:p>
          </p:txBody>
        </p:sp>
        <p:sp>
          <p:nvSpPr>
            <p:cNvPr id="31" name="Text Box 39"/>
            <p:cNvSpPr txBox="1">
              <a:spLocks noChangeArrowheads="1"/>
            </p:cNvSpPr>
            <p:nvPr/>
          </p:nvSpPr>
          <p:spPr bwMode="auto">
            <a:xfrm>
              <a:off x="1309" y="1692"/>
              <a:ext cx="455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solidFill>
                    <a:srgbClr val="0000FF"/>
                  </a:solidFill>
                  <a:latin typeface="Times New Roman" pitchFamily="18" charset="0"/>
                </a:rPr>
                <a:t>M</a:t>
              </a:r>
              <a:r>
                <a:rPr lang="fr-FR" altLang="fr-FR" sz="1800" baseline="-25000">
                  <a:solidFill>
                    <a:srgbClr val="0000FF"/>
                  </a:solidFill>
                  <a:latin typeface="Times New Roman" pitchFamily="18" charset="0"/>
                </a:rPr>
                <a:t>e</a:t>
              </a:r>
              <a:endParaRPr lang="fr-FR" altLang="fr-FR" sz="1800"/>
            </a:p>
          </p:txBody>
        </p:sp>
        <p:sp>
          <p:nvSpPr>
            <p:cNvPr id="32" name="Text Box 40"/>
            <p:cNvSpPr txBox="1">
              <a:spLocks noChangeArrowheads="1"/>
            </p:cNvSpPr>
            <p:nvPr/>
          </p:nvSpPr>
          <p:spPr bwMode="auto">
            <a:xfrm>
              <a:off x="2302" y="1161"/>
              <a:ext cx="429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Symbol" pitchFamily="18" charset="2"/>
                </a:rPr>
                <a:t>w</a:t>
              </a:r>
              <a:r>
                <a:rPr lang="fr-FR" altLang="fr-FR" sz="1800" baseline="-25000">
                  <a:latin typeface="Times New Roman" pitchFamily="18" charset="0"/>
                </a:rPr>
                <a:t>e</a:t>
              </a:r>
              <a:endParaRPr lang="fr-FR" altLang="fr-FR" sz="1800"/>
            </a:p>
          </p:txBody>
        </p:sp>
        <p:sp>
          <p:nvSpPr>
            <p:cNvPr id="33" name="Text Box 41"/>
            <p:cNvSpPr txBox="1">
              <a:spLocks noChangeArrowheads="1"/>
            </p:cNvSpPr>
            <p:nvPr/>
          </p:nvSpPr>
          <p:spPr bwMode="auto">
            <a:xfrm>
              <a:off x="3379" y="1706"/>
              <a:ext cx="358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Times New Roman" pitchFamily="18" charset="0"/>
                </a:rPr>
                <a:t>r</a:t>
              </a:r>
              <a:r>
                <a:rPr lang="fr-FR" altLang="fr-FR" sz="1800" baseline="-25000">
                  <a:latin typeface="Times New Roman" pitchFamily="18" charset="0"/>
                </a:rPr>
                <a:t>1</a:t>
              </a:r>
              <a:endParaRPr lang="fr-FR" altLang="fr-FR" sz="1800"/>
            </a:p>
          </p:txBody>
        </p:sp>
        <p:sp>
          <p:nvSpPr>
            <p:cNvPr id="34" name="Text Box 42"/>
            <p:cNvSpPr txBox="1">
              <a:spLocks noChangeArrowheads="1"/>
            </p:cNvSpPr>
            <p:nvPr/>
          </p:nvSpPr>
          <p:spPr bwMode="auto">
            <a:xfrm>
              <a:off x="2767" y="1477"/>
              <a:ext cx="608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Times New Roman" pitchFamily="18" charset="0"/>
                </a:rPr>
                <a:t>r</a:t>
              </a:r>
              <a:r>
                <a:rPr lang="fr-FR" altLang="fr-FR" sz="1800" baseline="-25000">
                  <a:latin typeface="Times New Roman" pitchFamily="18" charset="0"/>
                </a:rPr>
                <a:t>2</a:t>
              </a:r>
              <a:endParaRPr lang="fr-FR" altLang="fr-FR" sz="1800"/>
            </a:p>
          </p:txBody>
        </p:sp>
        <p:sp>
          <p:nvSpPr>
            <p:cNvPr id="35" name="Text Box 43"/>
            <p:cNvSpPr txBox="1">
              <a:spLocks noChangeArrowheads="1"/>
            </p:cNvSpPr>
            <p:nvPr/>
          </p:nvSpPr>
          <p:spPr bwMode="auto">
            <a:xfrm>
              <a:off x="905" y="2659"/>
              <a:ext cx="645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solidFill>
                    <a:srgbClr val="0000FF"/>
                  </a:solidFill>
                  <a:latin typeface="Times New Roman" pitchFamily="18" charset="0"/>
                </a:rPr>
                <a:t>F</a:t>
              </a:r>
              <a:r>
                <a:rPr lang="fr-FR" altLang="fr-FR" sz="1800" baseline="-25000">
                  <a:solidFill>
                    <a:srgbClr val="0000FF"/>
                  </a:solidFill>
                  <a:latin typeface="Times New Roman" pitchFamily="18" charset="0"/>
                </a:rPr>
                <a:t>in</a:t>
              </a:r>
              <a:endParaRPr lang="fr-FR" altLang="fr-FR" sz="1800"/>
            </a:p>
          </p:txBody>
        </p:sp>
        <p:sp>
          <p:nvSpPr>
            <p:cNvPr id="36" name="Text Box 44"/>
            <p:cNvSpPr txBox="1">
              <a:spLocks noChangeArrowheads="1"/>
            </p:cNvSpPr>
            <p:nvPr/>
          </p:nvSpPr>
          <p:spPr bwMode="auto">
            <a:xfrm>
              <a:off x="3738" y="2552"/>
              <a:ext cx="603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solidFill>
                    <a:srgbClr val="FF0000"/>
                  </a:solidFill>
                  <a:latin typeface="Times New Roman" pitchFamily="18" charset="0"/>
                </a:rPr>
                <a:t>V</a:t>
              </a:r>
              <a:endParaRPr lang="fr-FR" altLang="fr-FR" sz="1800">
                <a:solidFill>
                  <a:srgbClr val="FF0000"/>
                </a:solidFill>
              </a:endParaRPr>
            </a:p>
          </p:txBody>
        </p:sp>
        <p:sp>
          <p:nvSpPr>
            <p:cNvPr id="37" name="Text Box 45"/>
            <p:cNvSpPr txBox="1">
              <a:spLocks noChangeArrowheads="1"/>
            </p:cNvSpPr>
            <p:nvPr/>
          </p:nvSpPr>
          <p:spPr bwMode="auto">
            <a:xfrm>
              <a:off x="2905" y="2444"/>
              <a:ext cx="1007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solidFill>
                    <a:srgbClr val="0000FF"/>
                  </a:solidFill>
                  <a:latin typeface="Times New Roman" pitchFamily="18" charset="0"/>
                </a:rPr>
                <a:t>F</a:t>
              </a:r>
              <a:r>
                <a:rPr lang="fr-FR" altLang="fr-FR" sz="1800" baseline="-25000">
                  <a:solidFill>
                    <a:srgbClr val="0000FF"/>
                  </a:solidFill>
                  <a:latin typeface="Times New Roman" pitchFamily="18" charset="0"/>
                </a:rPr>
                <a:t>in</a:t>
              </a:r>
              <a:endParaRPr lang="fr-FR" altLang="fr-FR" sz="1800"/>
            </a:p>
          </p:txBody>
        </p:sp>
        <p:sp>
          <p:nvSpPr>
            <p:cNvPr id="38" name="Line 46"/>
            <p:cNvSpPr>
              <a:spLocks noChangeShapeType="1"/>
            </p:cNvSpPr>
            <p:nvPr/>
          </p:nvSpPr>
          <p:spPr bwMode="auto">
            <a:xfrm flipV="1">
              <a:off x="3482" y="1606"/>
              <a:ext cx="56" cy="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9" name="Line 47"/>
            <p:cNvSpPr>
              <a:spLocks noChangeShapeType="1"/>
            </p:cNvSpPr>
            <p:nvPr/>
          </p:nvSpPr>
          <p:spPr bwMode="auto">
            <a:xfrm flipV="1">
              <a:off x="3066" y="1386"/>
              <a:ext cx="55" cy="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0" name="Line 48"/>
            <p:cNvSpPr>
              <a:spLocks noChangeShapeType="1"/>
            </p:cNvSpPr>
            <p:nvPr/>
          </p:nvSpPr>
          <p:spPr bwMode="auto">
            <a:xfrm flipV="1">
              <a:off x="3201" y="1460"/>
              <a:ext cx="56" cy="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1" name="Line 49"/>
            <p:cNvSpPr>
              <a:spLocks noChangeShapeType="1"/>
            </p:cNvSpPr>
            <p:nvPr/>
          </p:nvSpPr>
          <p:spPr bwMode="auto">
            <a:xfrm flipV="1">
              <a:off x="3252" y="1518"/>
              <a:ext cx="56" cy="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2" name="Line 50"/>
            <p:cNvSpPr>
              <a:spLocks noChangeShapeType="1"/>
            </p:cNvSpPr>
            <p:nvPr/>
          </p:nvSpPr>
          <p:spPr bwMode="auto">
            <a:xfrm flipV="1">
              <a:off x="2985" y="1372"/>
              <a:ext cx="55" cy="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3" name="Line 51"/>
            <p:cNvSpPr>
              <a:spLocks noChangeShapeType="1"/>
            </p:cNvSpPr>
            <p:nvPr/>
          </p:nvSpPr>
          <p:spPr bwMode="auto">
            <a:xfrm flipV="1">
              <a:off x="3361" y="1562"/>
              <a:ext cx="55" cy="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4" name="Line 52"/>
            <p:cNvSpPr>
              <a:spLocks noChangeShapeType="1"/>
            </p:cNvSpPr>
            <p:nvPr/>
          </p:nvSpPr>
          <p:spPr bwMode="auto">
            <a:xfrm flipV="1">
              <a:off x="3443" y="1549"/>
              <a:ext cx="56" cy="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5" name="Line 53"/>
            <p:cNvSpPr>
              <a:spLocks noChangeShapeType="1"/>
            </p:cNvSpPr>
            <p:nvPr/>
          </p:nvSpPr>
          <p:spPr bwMode="auto">
            <a:xfrm flipV="1">
              <a:off x="3490" y="1663"/>
              <a:ext cx="54" cy="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6" name="Line 54"/>
            <p:cNvSpPr>
              <a:spLocks noChangeShapeType="1"/>
            </p:cNvSpPr>
            <p:nvPr/>
          </p:nvSpPr>
          <p:spPr bwMode="auto">
            <a:xfrm flipV="1">
              <a:off x="3461" y="1728"/>
              <a:ext cx="55" cy="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7" name="Line 55"/>
            <p:cNvSpPr>
              <a:spLocks noChangeShapeType="1"/>
            </p:cNvSpPr>
            <p:nvPr/>
          </p:nvSpPr>
          <p:spPr bwMode="auto">
            <a:xfrm flipV="1">
              <a:off x="3296" y="1571"/>
              <a:ext cx="55" cy="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8" name="Line 56"/>
            <p:cNvSpPr>
              <a:spLocks noChangeShapeType="1"/>
            </p:cNvSpPr>
            <p:nvPr/>
          </p:nvSpPr>
          <p:spPr bwMode="auto">
            <a:xfrm flipV="1">
              <a:off x="3325" y="1836"/>
              <a:ext cx="55" cy="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9" name="Line 57"/>
            <p:cNvSpPr>
              <a:spLocks noChangeShapeType="1"/>
            </p:cNvSpPr>
            <p:nvPr/>
          </p:nvSpPr>
          <p:spPr bwMode="auto">
            <a:xfrm flipV="1">
              <a:off x="3302" y="1910"/>
              <a:ext cx="55" cy="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50" name="Line 58"/>
            <p:cNvSpPr>
              <a:spLocks noChangeShapeType="1"/>
            </p:cNvSpPr>
            <p:nvPr/>
          </p:nvSpPr>
          <p:spPr bwMode="auto">
            <a:xfrm flipV="1">
              <a:off x="2902" y="1386"/>
              <a:ext cx="55" cy="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51" name="Line 59"/>
            <p:cNvSpPr>
              <a:spLocks noChangeShapeType="1"/>
            </p:cNvSpPr>
            <p:nvPr/>
          </p:nvSpPr>
          <p:spPr bwMode="auto">
            <a:xfrm flipV="1">
              <a:off x="3132" y="1413"/>
              <a:ext cx="55" cy="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52" name="Line 60"/>
            <p:cNvSpPr>
              <a:spLocks noChangeShapeType="1"/>
            </p:cNvSpPr>
            <p:nvPr/>
          </p:nvSpPr>
          <p:spPr bwMode="auto">
            <a:xfrm flipV="1">
              <a:off x="3329" y="1795"/>
              <a:ext cx="40" cy="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53" name="Oval 61"/>
            <p:cNvSpPr>
              <a:spLocks noChangeArrowheads="1"/>
            </p:cNvSpPr>
            <p:nvPr/>
          </p:nvSpPr>
          <p:spPr bwMode="auto">
            <a:xfrm>
              <a:off x="1587" y="2043"/>
              <a:ext cx="1041" cy="108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54" name="AutoShape 62"/>
            <p:cNvSpPr>
              <a:spLocks noChangeArrowheads="1"/>
            </p:cNvSpPr>
            <p:nvPr/>
          </p:nvSpPr>
          <p:spPr bwMode="auto">
            <a:xfrm rot="245959" flipV="1">
              <a:off x="1600" y="2494"/>
              <a:ext cx="1041" cy="271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55" name="AutoShape 63"/>
            <p:cNvSpPr>
              <a:spLocks noChangeArrowheads="1"/>
            </p:cNvSpPr>
            <p:nvPr/>
          </p:nvSpPr>
          <p:spPr bwMode="auto">
            <a:xfrm rot="196234" flipV="1">
              <a:off x="1517" y="2518"/>
              <a:ext cx="1041" cy="27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56" name="Oval 64"/>
            <p:cNvSpPr>
              <a:spLocks noChangeArrowheads="1"/>
            </p:cNvSpPr>
            <p:nvPr/>
          </p:nvSpPr>
          <p:spPr bwMode="auto">
            <a:xfrm>
              <a:off x="1934" y="2518"/>
              <a:ext cx="170" cy="20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57" name="Text Box 65"/>
            <p:cNvSpPr txBox="1">
              <a:spLocks noChangeArrowheads="1"/>
            </p:cNvSpPr>
            <p:nvPr/>
          </p:nvSpPr>
          <p:spPr bwMode="auto">
            <a:xfrm>
              <a:off x="2064" y="2750"/>
              <a:ext cx="659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solidFill>
                    <a:srgbClr val="0000FF"/>
                  </a:solidFill>
                  <a:latin typeface="Times New Roman" pitchFamily="18" charset="0"/>
                </a:rPr>
                <a:t>F</a:t>
              </a:r>
              <a:r>
                <a:rPr lang="fr-FR" altLang="fr-FR" sz="1800" baseline="-25000">
                  <a:solidFill>
                    <a:srgbClr val="0000FF"/>
                  </a:solidFill>
                  <a:latin typeface="Times New Roman" pitchFamily="18" charset="0"/>
                </a:rPr>
                <a:t>ne</a:t>
              </a:r>
              <a:endParaRPr lang="fr-FR" altLang="fr-FR" sz="1800"/>
            </a:p>
          </p:txBody>
        </p:sp>
        <p:sp>
          <p:nvSpPr>
            <p:cNvPr id="58" name="Line 66"/>
            <p:cNvSpPr>
              <a:spLocks noChangeShapeType="1"/>
            </p:cNvSpPr>
            <p:nvPr/>
          </p:nvSpPr>
          <p:spPr bwMode="auto">
            <a:xfrm>
              <a:off x="2072" y="2857"/>
              <a:ext cx="0" cy="27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59" name="Line 67"/>
            <p:cNvSpPr>
              <a:spLocks noChangeShapeType="1"/>
            </p:cNvSpPr>
            <p:nvPr/>
          </p:nvSpPr>
          <p:spPr bwMode="auto">
            <a:xfrm>
              <a:off x="2003" y="2653"/>
              <a:ext cx="972" cy="6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60" name="Line 68"/>
            <p:cNvSpPr>
              <a:spLocks noChangeShapeType="1"/>
            </p:cNvSpPr>
            <p:nvPr/>
          </p:nvSpPr>
          <p:spPr bwMode="auto">
            <a:xfrm flipH="1">
              <a:off x="1864" y="2653"/>
              <a:ext cx="139" cy="1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61" name="Text Box 69"/>
            <p:cNvSpPr txBox="1">
              <a:spLocks noChangeArrowheads="1"/>
            </p:cNvSpPr>
            <p:nvPr/>
          </p:nvSpPr>
          <p:spPr bwMode="auto">
            <a:xfrm>
              <a:off x="2003" y="2122"/>
              <a:ext cx="513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Times New Roman" pitchFamily="18" charset="0"/>
                </a:rPr>
                <a:t>r</a:t>
              </a:r>
              <a:r>
                <a:rPr lang="fr-FR" altLang="fr-FR" sz="1800" baseline="-25000">
                  <a:latin typeface="Times New Roman" pitchFamily="18" charset="0"/>
                </a:rPr>
                <a:t>e</a:t>
              </a:r>
              <a:endParaRPr lang="fr-FR" altLang="fr-FR" sz="1800"/>
            </a:p>
          </p:txBody>
        </p:sp>
        <p:sp>
          <p:nvSpPr>
            <p:cNvPr id="62" name="Line 70"/>
            <p:cNvSpPr>
              <a:spLocks noChangeShapeType="1"/>
            </p:cNvSpPr>
            <p:nvPr/>
          </p:nvSpPr>
          <p:spPr bwMode="auto">
            <a:xfrm flipV="1">
              <a:off x="2017" y="2179"/>
              <a:ext cx="416" cy="4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63" name="Line 71"/>
            <p:cNvSpPr>
              <a:spLocks noChangeShapeType="1"/>
            </p:cNvSpPr>
            <p:nvPr/>
          </p:nvSpPr>
          <p:spPr bwMode="auto">
            <a:xfrm flipH="1" flipV="1">
              <a:off x="1101" y="3061"/>
              <a:ext cx="971" cy="6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64" name="Line 72"/>
            <p:cNvSpPr>
              <a:spLocks noChangeShapeType="1"/>
            </p:cNvSpPr>
            <p:nvPr/>
          </p:nvSpPr>
          <p:spPr bwMode="auto">
            <a:xfrm flipH="1" flipV="1">
              <a:off x="2268" y="3119"/>
              <a:ext cx="112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65" name="Text Box 73"/>
            <p:cNvSpPr txBox="1">
              <a:spLocks noChangeArrowheads="1"/>
            </p:cNvSpPr>
            <p:nvPr/>
          </p:nvSpPr>
          <p:spPr bwMode="auto">
            <a:xfrm>
              <a:off x="4468" y="845"/>
              <a:ext cx="408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solidFill>
                    <a:srgbClr val="0000FF"/>
                  </a:solidFill>
                  <a:latin typeface="Times New Roman" pitchFamily="18" charset="0"/>
                </a:rPr>
                <a:t>M</a:t>
              </a:r>
              <a:r>
                <a:rPr lang="fr-FR" altLang="fr-FR" sz="1800" baseline="-25000">
                  <a:solidFill>
                    <a:srgbClr val="0000FF"/>
                  </a:solidFill>
                  <a:latin typeface="Times New Roman" pitchFamily="18" charset="0"/>
                </a:rPr>
                <a:t>m</a:t>
              </a:r>
              <a:endParaRPr lang="fr-FR" altLang="fr-FR" sz="1800"/>
            </a:p>
          </p:txBody>
        </p:sp>
      </p:grpSp>
    </p:spTree>
    <p:extLst>
      <p:ext uri="{BB962C8B-B14F-4D97-AF65-F5344CB8AC3E}">
        <p14:creationId xmlns:p14="http://schemas.microsoft.com/office/powerpoint/2010/main" val="3426175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EC6B3-74A9-44EB-9690-B604ED3EF10A}" type="slidenum">
              <a:rPr lang="fr-CH" smtClean="0"/>
              <a:pPr/>
              <a:t>12</a:t>
            </a:fld>
            <a:endParaRPr lang="fr-CH" dirty="0"/>
          </a:p>
        </p:txBody>
      </p:sp>
      <p:sp>
        <p:nvSpPr>
          <p:cNvPr id="4" name="ZoneTexte 3"/>
          <p:cNvSpPr txBox="1"/>
          <p:nvPr/>
        </p:nvSpPr>
        <p:spPr>
          <a:xfrm>
            <a:off x="755576" y="4802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latin typeface="Verdana" pitchFamily="1" charset="0"/>
              </a:rPr>
              <a:t>Dynamique du convoi </a:t>
            </a:r>
            <a:r>
              <a:rPr lang="fr-CH" b="1" dirty="0" err="1" smtClean="0">
                <a:latin typeface="Verdana" pitchFamily="1" charset="0"/>
              </a:rPr>
              <a:t>ferrovaire</a:t>
            </a:r>
            <a:r>
              <a:rPr lang="fr-CH" b="1" dirty="0" smtClean="0">
                <a:latin typeface="Verdana" pitchFamily="1" charset="0"/>
              </a:rPr>
              <a:t>/ </a:t>
            </a:r>
            <a:r>
              <a:rPr lang="fr-CH" b="1" dirty="0" err="1" smtClean="0">
                <a:latin typeface="Verdana" pitchFamily="1" charset="0"/>
              </a:rPr>
              <a:t>Eisenbahndynamik</a:t>
            </a:r>
            <a:endParaRPr lang="fr-CH" b="1" dirty="0" smtClean="0">
              <a:latin typeface="Verdana" pitchFamily="1" charset="0"/>
            </a:endParaRPr>
          </a:p>
          <a:p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4213" y="5084763"/>
            <a:ext cx="7969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CH" altLang="fr-FR" sz="1600" b="1" dirty="0"/>
              <a:t>Fig. 10.5</a:t>
            </a:r>
            <a:r>
              <a:rPr lang="fr-CH" altLang="fr-FR" sz="1600" dirty="0"/>
              <a:t> </a:t>
            </a:r>
            <a:r>
              <a:rPr lang="en-US" altLang="fr-FR" sz="1600" dirty="0" smtClean="0"/>
              <a:t>De la rotation à la translation / </a:t>
            </a:r>
            <a:r>
              <a:rPr lang="en-US" altLang="fr-FR" sz="1600" dirty="0" err="1" smtClean="0"/>
              <a:t>Vom</a:t>
            </a:r>
            <a:r>
              <a:rPr lang="en-US" altLang="fr-FR" sz="1600" dirty="0" smtClean="0"/>
              <a:t> </a:t>
            </a:r>
            <a:r>
              <a:rPr lang="en-US" altLang="fr-FR" sz="1600" dirty="0" err="1" smtClean="0"/>
              <a:t>Drehmoment</a:t>
            </a:r>
            <a:r>
              <a:rPr lang="en-US" altLang="fr-FR" sz="1600" dirty="0" smtClean="0"/>
              <a:t> </a:t>
            </a:r>
            <a:r>
              <a:rPr lang="en-US" altLang="fr-FR" sz="1600" dirty="0" err="1" smtClean="0"/>
              <a:t>zur</a:t>
            </a:r>
            <a:r>
              <a:rPr lang="en-US" altLang="fr-FR" sz="1600" dirty="0" smtClean="0"/>
              <a:t> </a:t>
            </a:r>
            <a:r>
              <a:rPr lang="en-US" altLang="fr-FR" sz="1600" dirty="0" err="1" smtClean="0"/>
              <a:t>Zugkraft</a:t>
            </a:r>
            <a:r>
              <a:rPr lang="en-US" altLang="fr-FR" sz="1600" dirty="0" smtClean="0"/>
              <a:t>.</a:t>
            </a:r>
            <a:endParaRPr lang="fr-FR" altLang="fr-FR" sz="1600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708400" y="5659716"/>
            <a:ext cx="8515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 dirty="0" smtClean="0"/>
              <a:t>(3.18)</a:t>
            </a:r>
            <a:r>
              <a:rPr lang="fr-FR" altLang="fr-FR" sz="1800" dirty="0" smtClean="0"/>
              <a:t> </a:t>
            </a:r>
            <a:endParaRPr lang="fr-FR" altLang="fr-FR" sz="1800" dirty="0"/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755650" y="5516563"/>
          <a:ext cx="27368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6" name="Equation" r:id="rId3" imgW="1841500" imgH="495300" progId="Equation.3">
                  <p:embed/>
                </p:oleObj>
              </mc:Choice>
              <mc:Fallback>
                <p:oleObj name="Equation" r:id="rId3" imgW="18415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516563"/>
                        <a:ext cx="273685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755650" y="981075"/>
            <a:ext cx="7272338" cy="4094163"/>
            <a:chOff x="476" y="618"/>
            <a:chExt cx="4581" cy="2579"/>
          </a:xfrm>
        </p:grpSpPr>
        <p:sp>
          <p:nvSpPr>
            <p:cNvPr id="9" name="AutoShape 11"/>
            <p:cNvSpPr>
              <a:spLocks noChangeAspect="1" noChangeArrowheads="1"/>
            </p:cNvSpPr>
            <p:nvPr/>
          </p:nvSpPr>
          <p:spPr bwMode="auto">
            <a:xfrm>
              <a:off x="476" y="618"/>
              <a:ext cx="4581" cy="2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905" y="3125"/>
              <a:ext cx="1146" cy="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1" name="Arc 13"/>
            <p:cNvSpPr>
              <a:spLocks/>
            </p:cNvSpPr>
            <p:nvPr/>
          </p:nvSpPr>
          <p:spPr bwMode="auto">
            <a:xfrm>
              <a:off x="4155" y="686"/>
              <a:ext cx="329" cy="3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892" y="3061"/>
              <a:ext cx="2777" cy="135"/>
            </a:xfrm>
            <a:prstGeom prst="line">
              <a:avLst/>
            </a:prstGeom>
            <a:noFill/>
            <a:ln w="57150" cmpd="thinThick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 flipH="1">
              <a:off x="2905" y="1229"/>
              <a:ext cx="764" cy="6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 flipH="1">
              <a:off x="3877" y="686"/>
              <a:ext cx="694" cy="6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grpSp>
          <p:nvGrpSpPr>
            <p:cNvPr id="15" name="Group 17"/>
            <p:cNvGrpSpPr>
              <a:grpSpLocks/>
            </p:cNvGrpSpPr>
            <p:nvPr/>
          </p:nvGrpSpPr>
          <p:grpSpPr bwMode="auto">
            <a:xfrm>
              <a:off x="3599" y="754"/>
              <a:ext cx="833" cy="814"/>
              <a:chOff x="6657" y="806"/>
              <a:chExt cx="1152" cy="1152"/>
            </a:xfrm>
          </p:grpSpPr>
          <p:sp>
            <p:nvSpPr>
              <p:cNvPr id="66" name="Oval 18"/>
              <p:cNvSpPr>
                <a:spLocks noChangeArrowheads="1"/>
              </p:cNvSpPr>
              <p:nvPr/>
            </p:nvSpPr>
            <p:spPr bwMode="auto">
              <a:xfrm>
                <a:off x="7041" y="806"/>
                <a:ext cx="768" cy="8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CH" altLang="fr-FR" sz="1800"/>
              </a:p>
            </p:txBody>
          </p:sp>
          <p:sp>
            <p:nvSpPr>
              <p:cNvPr id="67" name="Freeform 19"/>
              <p:cNvSpPr>
                <a:spLocks/>
              </p:cNvSpPr>
              <p:nvPr/>
            </p:nvSpPr>
            <p:spPr bwMode="auto">
              <a:xfrm>
                <a:off x="7027" y="863"/>
                <a:ext cx="208" cy="384"/>
              </a:xfrm>
              <a:custGeom>
                <a:avLst/>
                <a:gdLst>
                  <a:gd name="T0" fmla="*/ 10 w 260"/>
                  <a:gd name="T1" fmla="*/ 246 h 480"/>
                  <a:gd name="T2" fmla="*/ 10 w 260"/>
                  <a:gd name="T3" fmla="*/ 184 h 480"/>
                  <a:gd name="T4" fmla="*/ 72 w 260"/>
                  <a:gd name="T5" fmla="*/ 62 h 480"/>
                  <a:gd name="T6" fmla="*/ 133 w 260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480">
                    <a:moveTo>
                      <a:pt x="20" y="480"/>
                    </a:moveTo>
                    <a:cubicBezTo>
                      <a:pt x="10" y="450"/>
                      <a:pt x="0" y="420"/>
                      <a:pt x="20" y="360"/>
                    </a:cubicBezTo>
                    <a:cubicBezTo>
                      <a:pt x="40" y="300"/>
                      <a:pt x="100" y="180"/>
                      <a:pt x="140" y="120"/>
                    </a:cubicBezTo>
                    <a:cubicBezTo>
                      <a:pt x="180" y="60"/>
                      <a:pt x="240" y="20"/>
                      <a:pt x="260" y="0"/>
                    </a:cubicBezTo>
                  </a:path>
                </a:pathLst>
              </a:custGeom>
              <a:noFill/>
              <a:ln w="28575" cmpd="sng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68" name="Line 20"/>
              <p:cNvSpPr>
                <a:spLocks noChangeShapeType="1"/>
              </p:cNvSpPr>
              <p:nvPr/>
            </p:nvSpPr>
            <p:spPr bwMode="auto">
              <a:xfrm flipV="1">
                <a:off x="6872" y="849"/>
                <a:ext cx="384" cy="2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69" name="Freeform 21"/>
              <p:cNvSpPr>
                <a:spLocks/>
              </p:cNvSpPr>
              <p:nvPr/>
            </p:nvSpPr>
            <p:spPr bwMode="auto">
              <a:xfrm>
                <a:off x="7316" y="1598"/>
                <a:ext cx="288" cy="112"/>
              </a:xfrm>
              <a:custGeom>
                <a:avLst/>
                <a:gdLst>
                  <a:gd name="T0" fmla="*/ 0 w 360"/>
                  <a:gd name="T1" fmla="*/ 62 h 140"/>
                  <a:gd name="T2" fmla="*/ 62 w 360"/>
                  <a:gd name="T3" fmla="*/ 62 h 140"/>
                  <a:gd name="T4" fmla="*/ 184 w 360"/>
                  <a:gd name="T5" fmla="*/ 0 h 1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0" h="140">
                    <a:moveTo>
                      <a:pt x="0" y="120"/>
                    </a:moveTo>
                    <a:cubicBezTo>
                      <a:pt x="30" y="130"/>
                      <a:pt x="60" y="140"/>
                      <a:pt x="120" y="120"/>
                    </a:cubicBezTo>
                    <a:cubicBezTo>
                      <a:pt x="180" y="100"/>
                      <a:pt x="320" y="20"/>
                      <a:pt x="360" y="0"/>
                    </a:cubicBezTo>
                  </a:path>
                </a:pathLst>
              </a:custGeom>
              <a:noFill/>
              <a:ln w="57150" cmpd="sng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0" name="Line 22"/>
              <p:cNvSpPr>
                <a:spLocks noChangeShapeType="1"/>
              </p:cNvSpPr>
              <p:nvPr/>
            </p:nvSpPr>
            <p:spPr bwMode="auto">
              <a:xfrm flipV="1">
                <a:off x="7233" y="1612"/>
                <a:ext cx="384" cy="2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1" name="Oval 23"/>
              <p:cNvSpPr>
                <a:spLocks noChangeArrowheads="1"/>
              </p:cNvSpPr>
              <p:nvPr/>
            </p:nvSpPr>
            <p:spPr bwMode="auto">
              <a:xfrm>
                <a:off x="6657" y="1094"/>
                <a:ext cx="768" cy="8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CH" altLang="fr-FR" sz="1800"/>
              </a:p>
            </p:txBody>
          </p:sp>
        </p:grpSp>
        <p:sp>
          <p:nvSpPr>
            <p:cNvPr id="16" name="Line 24"/>
            <p:cNvSpPr>
              <a:spLocks noChangeShapeType="1"/>
            </p:cNvSpPr>
            <p:nvPr/>
          </p:nvSpPr>
          <p:spPr bwMode="auto">
            <a:xfrm flipH="1">
              <a:off x="3391" y="1296"/>
              <a:ext cx="486" cy="4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7" name="Oval 25"/>
            <p:cNvSpPr>
              <a:spLocks noChangeArrowheads="1"/>
            </p:cNvSpPr>
            <p:nvPr/>
          </p:nvSpPr>
          <p:spPr bwMode="auto">
            <a:xfrm>
              <a:off x="2689" y="1379"/>
              <a:ext cx="706" cy="74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18" name="Oval 26"/>
            <p:cNvSpPr>
              <a:spLocks noChangeArrowheads="1"/>
            </p:cNvSpPr>
            <p:nvPr/>
          </p:nvSpPr>
          <p:spPr bwMode="auto">
            <a:xfrm>
              <a:off x="2628" y="1432"/>
              <a:ext cx="705" cy="74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19" name="Oval 27"/>
            <p:cNvSpPr>
              <a:spLocks noChangeArrowheads="1"/>
            </p:cNvSpPr>
            <p:nvPr/>
          </p:nvSpPr>
          <p:spPr bwMode="auto">
            <a:xfrm>
              <a:off x="3378" y="1547"/>
              <a:ext cx="171" cy="20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20" name="Oval 28"/>
            <p:cNvSpPr>
              <a:spLocks noChangeArrowheads="1"/>
            </p:cNvSpPr>
            <p:nvPr/>
          </p:nvSpPr>
          <p:spPr bwMode="auto">
            <a:xfrm>
              <a:off x="3322" y="1595"/>
              <a:ext cx="170" cy="20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21" name="Line 29"/>
            <p:cNvSpPr>
              <a:spLocks noChangeShapeType="1"/>
            </p:cNvSpPr>
            <p:nvPr/>
          </p:nvSpPr>
          <p:spPr bwMode="auto">
            <a:xfrm flipH="1">
              <a:off x="2281" y="1839"/>
              <a:ext cx="694" cy="6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2" name="Oval 30"/>
            <p:cNvSpPr>
              <a:spLocks noChangeArrowheads="1"/>
            </p:cNvSpPr>
            <p:nvPr/>
          </p:nvSpPr>
          <p:spPr bwMode="auto">
            <a:xfrm>
              <a:off x="1587" y="1907"/>
              <a:ext cx="1180" cy="122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23" name="Oval 31"/>
            <p:cNvSpPr>
              <a:spLocks noChangeArrowheads="1"/>
            </p:cNvSpPr>
            <p:nvPr/>
          </p:nvSpPr>
          <p:spPr bwMode="auto">
            <a:xfrm>
              <a:off x="1656" y="1975"/>
              <a:ext cx="1041" cy="108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24" name="Arc 32"/>
            <p:cNvSpPr>
              <a:spLocks/>
            </p:cNvSpPr>
            <p:nvPr/>
          </p:nvSpPr>
          <p:spPr bwMode="auto">
            <a:xfrm flipH="1">
              <a:off x="1478" y="1771"/>
              <a:ext cx="573" cy="47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5" name="Arc 33"/>
            <p:cNvSpPr>
              <a:spLocks/>
            </p:cNvSpPr>
            <p:nvPr/>
          </p:nvSpPr>
          <p:spPr bwMode="auto">
            <a:xfrm flipH="1">
              <a:off x="2558" y="1263"/>
              <a:ext cx="417" cy="44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6" name="Line 34"/>
            <p:cNvSpPr>
              <a:spLocks noChangeShapeType="1"/>
            </p:cNvSpPr>
            <p:nvPr/>
          </p:nvSpPr>
          <p:spPr bwMode="auto">
            <a:xfrm flipH="1" flipV="1">
              <a:off x="2628" y="1704"/>
              <a:ext cx="347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7" name="Line 35"/>
            <p:cNvSpPr>
              <a:spLocks noChangeShapeType="1"/>
            </p:cNvSpPr>
            <p:nvPr/>
          </p:nvSpPr>
          <p:spPr bwMode="auto">
            <a:xfrm>
              <a:off x="2905" y="2857"/>
              <a:ext cx="1180" cy="6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8" name="Line 36"/>
            <p:cNvSpPr>
              <a:spLocks noChangeShapeType="1"/>
            </p:cNvSpPr>
            <p:nvPr/>
          </p:nvSpPr>
          <p:spPr bwMode="auto">
            <a:xfrm>
              <a:off x="3404" y="1704"/>
              <a:ext cx="1" cy="1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9" name="Arc 37"/>
            <p:cNvSpPr>
              <a:spLocks/>
            </p:cNvSpPr>
            <p:nvPr/>
          </p:nvSpPr>
          <p:spPr bwMode="auto">
            <a:xfrm>
              <a:off x="3461" y="1432"/>
              <a:ext cx="208" cy="272"/>
            </a:xfrm>
            <a:custGeom>
              <a:avLst/>
              <a:gdLst>
                <a:gd name="T0" fmla="*/ 0 w 21598"/>
                <a:gd name="T1" fmla="*/ 0 h 21600"/>
                <a:gd name="T2" fmla="*/ 0 w 21598"/>
                <a:gd name="T3" fmla="*/ 0 h 21600"/>
                <a:gd name="T4" fmla="*/ 0 w 2159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8" h="21600" fill="none" extrusionOk="0">
                  <a:moveTo>
                    <a:pt x="-1" y="0"/>
                  </a:moveTo>
                  <a:cubicBezTo>
                    <a:pt x="11804" y="0"/>
                    <a:pt x="21422" y="9476"/>
                    <a:pt x="21597" y="21280"/>
                  </a:cubicBezTo>
                </a:path>
                <a:path w="21598" h="21600" stroke="0" extrusionOk="0">
                  <a:moveTo>
                    <a:pt x="-1" y="0"/>
                  </a:moveTo>
                  <a:cubicBezTo>
                    <a:pt x="11804" y="0"/>
                    <a:pt x="21422" y="9476"/>
                    <a:pt x="21597" y="2128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0" name="Text Box 38"/>
            <p:cNvSpPr txBox="1">
              <a:spLocks noChangeArrowheads="1"/>
            </p:cNvSpPr>
            <p:nvPr/>
          </p:nvSpPr>
          <p:spPr bwMode="auto">
            <a:xfrm>
              <a:off x="3599" y="1568"/>
              <a:ext cx="42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Symbol" pitchFamily="18" charset="2"/>
                </a:rPr>
                <a:t>w</a:t>
              </a:r>
              <a:r>
                <a:rPr lang="fr-FR" altLang="fr-FR" sz="1800" baseline="-25000">
                  <a:latin typeface="Times New Roman" pitchFamily="18" charset="0"/>
                </a:rPr>
                <a:t>m</a:t>
              </a:r>
              <a:endParaRPr lang="fr-FR" altLang="fr-FR" sz="1800"/>
            </a:p>
          </p:txBody>
        </p:sp>
        <p:sp>
          <p:nvSpPr>
            <p:cNvPr id="31" name="Text Box 39"/>
            <p:cNvSpPr txBox="1">
              <a:spLocks noChangeArrowheads="1"/>
            </p:cNvSpPr>
            <p:nvPr/>
          </p:nvSpPr>
          <p:spPr bwMode="auto">
            <a:xfrm>
              <a:off x="1309" y="1692"/>
              <a:ext cx="455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solidFill>
                    <a:srgbClr val="0000FF"/>
                  </a:solidFill>
                  <a:latin typeface="Times New Roman" pitchFamily="18" charset="0"/>
                </a:rPr>
                <a:t>M</a:t>
              </a:r>
              <a:r>
                <a:rPr lang="fr-FR" altLang="fr-FR" sz="1800" baseline="-25000">
                  <a:solidFill>
                    <a:srgbClr val="0000FF"/>
                  </a:solidFill>
                  <a:latin typeface="Times New Roman" pitchFamily="18" charset="0"/>
                </a:rPr>
                <a:t>e</a:t>
              </a:r>
              <a:endParaRPr lang="fr-FR" altLang="fr-FR" sz="1800"/>
            </a:p>
          </p:txBody>
        </p:sp>
        <p:sp>
          <p:nvSpPr>
            <p:cNvPr id="32" name="Text Box 40"/>
            <p:cNvSpPr txBox="1">
              <a:spLocks noChangeArrowheads="1"/>
            </p:cNvSpPr>
            <p:nvPr/>
          </p:nvSpPr>
          <p:spPr bwMode="auto">
            <a:xfrm>
              <a:off x="2302" y="1161"/>
              <a:ext cx="429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Symbol" pitchFamily="18" charset="2"/>
                </a:rPr>
                <a:t>w</a:t>
              </a:r>
              <a:r>
                <a:rPr lang="fr-FR" altLang="fr-FR" sz="1800" baseline="-25000">
                  <a:latin typeface="Times New Roman" pitchFamily="18" charset="0"/>
                </a:rPr>
                <a:t>e</a:t>
              </a:r>
              <a:endParaRPr lang="fr-FR" altLang="fr-FR" sz="1800"/>
            </a:p>
          </p:txBody>
        </p:sp>
        <p:sp>
          <p:nvSpPr>
            <p:cNvPr id="33" name="Text Box 41"/>
            <p:cNvSpPr txBox="1">
              <a:spLocks noChangeArrowheads="1"/>
            </p:cNvSpPr>
            <p:nvPr/>
          </p:nvSpPr>
          <p:spPr bwMode="auto">
            <a:xfrm>
              <a:off x="3379" y="1706"/>
              <a:ext cx="358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Times New Roman" pitchFamily="18" charset="0"/>
                </a:rPr>
                <a:t>r</a:t>
              </a:r>
              <a:r>
                <a:rPr lang="fr-FR" altLang="fr-FR" sz="1800" baseline="-25000">
                  <a:latin typeface="Times New Roman" pitchFamily="18" charset="0"/>
                </a:rPr>
                <a:t>1</a:t>
              </a:r>
              <a:endParaRPr lang="fr-FR" altLang="fr-FR" sz="1800"/>
            </a:p>
          </p:txBody>
        </p:sp>
        <p:sp>
          <p:nvSpPr>
            <p:cNvPr id="34" name="Text Box 42"/>
            <p:cNvSpPr txBox="1">
              <a:spLocks noChangeArrowheads="1"/>
            </p:cNvSpPr>
            <p:nvPr/>
          </p:nvSpPr>
          <p:spPr bwMode="auto">
            <a:xfrm>
              <a:off x="2767" y="1477"/>
              <a:ext cx="608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Times New Roman" pitchFamily="18" charset="0"/>
                </a:rPr>
                <a:t>r</a:t>
              </a:r>
              <a:r>
                <a:rPr lang="fr-FR" altLang="fr-FR" sz="1800" baseline="-25000">
                  <a:latin typeface="Times New Roman" pitchFamily="18" charset="0"/>
                </a:rPr>
                <a:t>2</a:t>
              </a:r>
              <a:endParaRPr lang="fr-FR" altLang="fr-FR" sz="1800"/>
            </a:p>
          </p:txBody>
        </p:sp>
        <p:sp>
          <p:nvSpPr>
            <p:cNvPr id="35" name="Text Box 43"/>
            <p:cNvSpPr txBox="1">
              <a:spLocks noChangeArrowheads="1"/>
            </p:cNvSpPr>
            <p:nvPr/>
          </p:nvSpPr>
          <p:spPr bwMode="auto">
            <a:xfrm>
              <a:off x="905" y="2659"/>
              <a:ext cx="645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solidFill>
                    <a:srgbClr val="0000FF"/>
                  </a:solidFill>
                  <a:latin typeface="Times New Roman" pitchFamily="18" charset="0"/>
                </a:rPr>
                <a:t>F</a:t>
              </a:r>
              <a:r>
                <a:rPr lang="fr-FR" altLang="fr-FR" sz="1800" baseline="-25000">
                  <a:solidFill>
                    <a:srgbClr val="0000FF"/>
                  </a:solidFill>
                  <a:latin typeface="Times New Roman" pitchFamily="18" charset="0"/>
                </a:rPr>
                <a:t>in</a:t>
              </a:r>
              <a:endParaRPr lang="fr-FR" altLang="fr-FR" sz="1800"/>
            </a:p>
          </p:txBody>
        </p:sp>
        <p:sp>
          <p:nvSpPr>
            <p:cNvPr id="36" name="Text Box 44"/>
            <p:cNvSpPr txBox="1">
              <a:spLocks noChangeArrowheads="1"/>
            </p:cNvSpPr>
            <p:nvPr/>
          </p:nvSpPr>
          <p:spPr bwMode="auto">
            <a:xfrm>
              <a:off x="3738" y="2552"/>
              <a:ext cx="603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solidFill>
                    <a:srgbClr val="FF0000"/>
                  </a:solidFill>
                  <a:latin typeface="Times New Roman" pitchFamily="18" charset="0"/>
                </a:rPr>
                <a:t>V</a:t>
              </a:r>
              <a:endParaRPr lang="fr-FR" altLang="fr-FR" sz="1800">
                <a:solidFill>
                  <a:srgbClr val="FF0000"/>
                </a:solidFill>
              </a:endParaRPr>
            </a:p>
          </p:txBody>
        </p:sp>
        <p:sp>
          <p:nvSpPr>
            <p:cNvPr id="37" name="Text Box 45"/>
            <p:cNvSpPr txBox="1">
              <a:spLocks noChangeArrowheads="1"/>
            </p:cNvSpPr>
            <p:nvPr/>
          </p:nvSpPr>
          <p:spPr bwMode="auto">
            <a:xfrm>
              <a:off x="2905" y="2444"/>
              <a:ext cx="1007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solidFill>
                    <a:srgbClr val="0000FF"/>
                  </a:solidFill>
                  <a:latin typeface="Times New Roman" pitchFamily="18" charset="0"/>
                </a:rPr>
                <a:t>F</a:t>
              </a:r>
              <a:r>
                <a:rPr lang="fr-FR" altLang="fr-FR" sz="1800" baseline="-25000">
                  <a:solidFill>
                    <a:srgbClr val="0000FF"/>
                  </a:solidFill>
                  <a:latin typeface="Times New Roman" pitchFamily="18" charset="0"/>
                </a:rPr>
                <a:t>in</a:t>
              </a:r>
              <a:endParaRPr lang="fr-FR" altLang="fr-FR" sz="1800"/>
            </a:p>
          </p:txBody>
        </p:sp>
        <p:sp>
          <p:nvSpPr>
            <p:cNvPr id="38" name="Line 46"/>
            <p:cNvSpPr>
              <a:spLocks noChangeShapeType="1"/>
            </p:cNvSpPr>
            <p:nvPr/>
          </p:nvSpPr>
          <p:spPr bwMode="auto">
            <a:xfrm flipV="1">
              <a:off x="3482" y="1606"/>
              <a:ext cx="56" cy="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9" name="Line 47"/>
            <p:cNvSpPr>
              <a:spLocks noChangeShapeType="1"/>
            </p:cNvSpPr>
            <p:nvPr/>
          </p:nvSpPr>
          <p:spPr bwMode="auto">
            <a:xfrm flipV="1">
              <a:off x="3066" y="1386"/>
              <a:ext cx="55" cy="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0" name="Line 48"/>
            <p:cNvSpPr>
              <a:spLocks noChangeShapeType="1"/>
            </p:cNvSpPr>
            <p:nvPr/>
          </p:nvSpPr>
          <p:spPr bwMode="auto">
            <a:xfrm flipV="1">
              <a:off x="3201" y="1460"/>
              <a:ext cx="56" cy="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1" name="Line 49"/>
            <p:cNvSpPr>
              <a:spLocks noChangeShapeType="1"/>
            </p:cNvSpPr>
            <p:nvPr/>
          </p:nvSpPr>
          <p:spPr bwMode="auto">
            <a:xfrm flipV="1">
              <a:off x="3252" y="1518"/>
              <a:ext cx="56" cy="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2" name="Line 50"/>
            <p:cNvSpPr>
              <a:spLocks noChangeShapeType="1"/>
            </p:cNvSpPr>
            <p:nvPr/>
          </p:nvSpPr>
          <p:spPr bwMode="auto">
            <a:xfrm flipV="1">
              <a:off x="2985" y="1372"/>
              <a:ext cx="55" cy="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3" name="Line 51"/>
            <p:cNvSpPr>
              <a:spLocks noChangeShapeType="1"/>
            </p:cNvSpPr>
            <p:nvPr/>
          </p:nvSpPr>
          <p:spPr bwMode="auto">
            <a:xfrm flipV="1">
              <a:off x="3361" y="1562"/>
              <a:ext cx="55" cy="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4" name="Line 52"/>
            <p:cNvSpPr>
              <a:spLocks noChangeShapeType="1"/>
            </p:cNvSpPr>
            <p:nvPr/>
          </p:nvSpPr>
          <p:spPr bwMode="auto">
            <a:xfrm flipV="1">
              <a:off x="3443" y="1549"/>
              <a:ext cx="56" cy="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5" name="Line 53"/>
            <p:cNvSpPr>
              <a:spLocks noChangeShapeType="1"/>
            </p:cNvSpPr>
            <p:nvPr/>
          </p:nvSpPr>
          <p:spPr bwMode="auto">
            <a:xfrm flipV="1">
              <a:off x="3490" y="1663"/>
              <a:ext cx="54" cy="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6" name="Line 54"/>
            <p:cNvSpPr>
              <a:spLocks noChangeShapeType="1"/>
            </p:cNvSpPr>
            <p:nvPr/>
          </p:nvSpPr>
          <p:spPr bwMode="auto">
            <a:xfrm flipV="1">
              <a:off x="3461" y="1728"/>
              <a:ext cx="55" cy="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7" name="Line 55"/>
            <p:cNvSpPr>
              <a:spLocks noChangeShapeType="1"/>
            </p:cNvSpPr>
            <p:nvPr/>
          </p:nvSpPr>
          <p:spPr bwMode="auto">
            <a:xfrm flipV="1">
              <a:off x="3296" y="1571"/>
              <a:ext cx="55" cy="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8" name="Line 56"/>
            <p:cNvSpPr>
              <a:spLocks noChangeShapeType="1"/>
            </p:cNvSpPr>
            <p:nvPr/>
          </p:nvSpPr>
          <p:spPr bwMode="auto">
            <a:xfrm flipV="1">
              <a:off x="3325" y="1836"/>
              <a:ext cx="55" cy="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9" name="Line 57"/>
            <p:cNvSpPr>
              <a:spLocks noChangeShapeType="1"/>
            </p:cNvSpPr>
            <p:nvPr/>
          </p:nvSpPr>
          <p:spPr bwMode="auto">
            <a:xfrm flipV="1">
              <a:off x="3302" y="1910"/>
              <a:ext cx="55" cy="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50" name="Line 58"/>
            <p:cNvSpPr>
              <a:spLocks noChangeShapeType="1"/>
            </p:cNvSpPr>
            <p:nvPr/>
          </p:nvSpPr>
          <p:spPr bwMode="auto">
            <a:xfrm flipV="1">
              <a:off x="2902" y="1386"/>
              <a:ext cx="55" cy="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51" name="Line 59"/>
            <p:cNvSpPr>
              <a:spLocks noChangeShapeType="1"/>
            </p:cNvSpPr>
            <p:nvPr/>
          </p:nvSpPr>
          <p:spPr bwMode="auto">
            <a:xfrm flipV="1">
              <a:off x="3132" y="1413"/>
              <a:ext cx="55" cy="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52" name="Line 60"/>
            <p:cNvSpPr>
              <a:spLocks noChangeShapeType="1"/>
            </p:cNvSpPr>
            <p:nvPr/>
          </p:nvSpPr>
          <p:spPr bwMode="auto">
            <a:xfrm flipV="1">
              <a:off x="3329" y="1795"/>
              <a:ext cx="40" cy="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53" name="Oval 61"/>
            <p:cNvSpPr>
              <a:spLocks noChangeArrowheads="1"/>
            </p:cNvSpPr>
            <p:nvPr/>
          </p:nvSpPr>
          <p:spPr bwMode="auto">
            <a:xfrm>
              <a:off x="1587" y="2043"/>
              <a:ext cx="1041" cy="108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54" name="AutoShape 62"/>
            <p:cNvSpPr>
              <a:spLocks noChangeArrowheads="1"/>
            </p:cNvSpPr>
            <p:nvPr/>
          </p:nvSpPr>
          <p:spPr bwMode="auto">
            <a:xfrm rot="245959" flipV="1">
              <a:off x="1600" y="2494"/>
              <a:ext cx="1041" cy="271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55" name="AutoShape 63"/>
            <p:cNvSpPr>
              <a:spLocks noChangeArrowheads="1"/>
            </p:cNvSpPr>
            <p:nvPr/>
          </p:nvSpPr>
          <p:spPr bwMode="auto">
            <a:xfrm rot="196234" flipV="1">
              <a:off x="1517" y="2518"/>
              <a:ext cx="1041" cy="27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56" name="Oval 64"/>
            <p:cNvSpPr>
              <a:spLocks noChangeArrowheads="1"/>
            </p:cNvSpPr>
            <p:nvPr/>
          </p:nvSpPr>
          <p:spPr bwMode="auto">
            <a:xfrm>
              <a:off x="1934" y="2518"/>
              <a:ext cx="170" cy="20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57" name="Text Box 65"/>
            <p:cNvSpPr txBox="1">
              <a:spLocks noChangeArrowheads="1"/>
            </p:cNvSpPr>
            <p:nvPr/>
          </p:nvSpPr>
          <p:spPr bwMode="auto">
            <a:xfrm>
              <a:off x="2064" y="2750"/>
              <a:ext cx="659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solidFill>
                    <a:srgbClr val="0000FF"/>
                  </a:solidFill>
                  <a:latin typeface="Times New Roman" pitchFamily="18" charset="0"/>
                </a:rPr>
                <a:t>F</a:t>
              </a:r>
              <a:r>
                <a:rPr lang="fr-FR" altLang="fr-FR" sz="1800" baseline="-25000">
                  <a:solidFill>
                    <a:srgbClr val="0000FF"/>
                  </a:solidFill>
                  <a:latin typeface="Times New Roman" pitchFamily="18" charset="0"/>
                </a:rPr>
                <a:t>ne</a:t>
              </a:r>
              <a:endParaRPr lang="fr-FR" altLang="fr-FR" sz="1800"/>
            </a:p>
          </p:txBody>
        </p:sp>
        <p:sp>
          <p:nvSpPr>
            <p:cNvPr id="58" name="Line 66"/>
            <p:cNvSpPr>
              <a:spLocks noChangeShapeType="1"/>
            </p:cNvSpPr>
            <p:nvPr/>
          </p:nvSpPr>
          <p:spPr bwMode="auto">
            <a:xfrm>
              <a:off x="2072" y="2857"/>
              <a:ext cx="0" cy="27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59" name="Line 67"/>
            <p:cNvSpPr>
              <a:spLocks noChangeShapeType="1"/>
            </p:cNvSpPr>
            <p:nvPr/>
          </p:nvSpPr>
          <p:spPr bwMode="auto">
            <a:xfrm>
              <a:off x="2003" y="2653"/>
              <a:ext cx="972" cy="6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60" name="Line 68"/>
            <p:cNvSpPr>
              <a:spLocks noChangeShapeType="1"/>
            </p:cNvSpPr>
            <p:nvPr/>
          </p:nvSpPr>
          <p:spPr bwMode="auto">
            <a:xfrm flipH="1">
              <a:off x="1864" y="2653"/>
              <a:ext cx="139" cy="1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61" name="Text Box 69"/>
            <p:cNvSpPr txBox="1">
              <a:spLocks noChangeArrowheads="1"/>
            </p:cNvSpPr>
            <p:nvPr/>
          </p:nvSpPr>
          <p:spPr bwMode="auto">
            <a:xfrm>
              <a:off x="2003" y="2122"/>
              <a:ext cx="513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Times New Roman" pitchFamily="18" charset="0"/>
                </a:rPr>
                <a:t>r</a:t>
              </a:r>
              <a:r>
                <a:rPr lang="fr-FR" altLang="fr-FR" sz="1800" baseline="-25000">
                  <a:latin typeface="Times New Roman" pitchFamily="18" charset="0"/>
                </a:rPr>
                <a:t>e</a:t>
              </a:r>
              <a:endParaRPr lang="fr-FR" altLang="fr-FR" sz="1800"/>
            </a:p>
          </p:txBody>
        </p:sp>
        <p:sp>
          <p:nvSpPr>
            <p:cNvPr id="62" name="Line 70"/>
            <p:cNvSpPr>
              <a:spLocks noChangeShapeType="1"/>
            </p:cNvSpPr>
            <p:nvPr/>
          </p:nvSpPr>
          <p:spPr bwMode="auto">
            <a:xfrm flipV="1">
              <a:off x="2017" y="2179"/>
              <a:ext cx="416" cy="4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63" name="Line 71"/>
            <p:cNvSpPr>
              <a:spLocks noChangeShapeType="1"/>
            </p:cNvSpPr>
            <p:nvPr/>
          </p:nvSpPr>
          <p:spPr bwMode="auto">
            <a:xfrm flipH="1" flipV="1">
              <a:off x="1101" y="3061"/>
              <a:ext cx="971" cy="6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64" name="Line 72"/>
            <p:cNvSpPr>
              <a:spLocks noChangeShapeType="1"/>
            </p:cNvSpPr>
            <p:nvPr/>
          </p:nvSpPr>
          <p:spPr bwMode="auto">
            <a:xfrm flipH="1" flipV="1">
              <a:off x="2268" y="3119"/>
              <a:ext cx="112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65" name="Text Box 73"/>
            <p:cNvSpPr txBox="1">
              <a:spLocks noChangeArrowheads="1"/>
            </p:cNvSpPr>
            <p:nvPr/>
          </p:nvSpPr>
          <p:spPr bwMode="auto">
            <a:xfrm>
              <a:off x="4468" y="845"/>
              <a:ext cx="408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solidFill>
                    <a:srgbClr val="0000FF"/>
                  </a:solidFill>
                  <a:latin typeface="Times New Roman" pitchFamily="18" charset="0"/>
                </a:rPr>
                <a:t>M</a:t>
              </a:r>
              <a:r>
                <a:rPr lang="fr-FR" altLang="fr-FR" sz="1800" baseline="-25000">
                  <a:solidFill>
                    <a:srgbClr val="0000FF"/>
                  </a:solidFill>
                  <a:latin typeface="Times New Roman" pitchFamily="18" charset="0"/>
                </a:rPr>
                <a:t>m</a:t>
              </a:r>
              <a:endParaRPr lang="fr-FR" altLang="fr-FR" sz="1800"/>
            </a:p>
          </p:txBody>
        </p:sp>
      </p:grpSp>
      <p:sp>
        <p:nvSpPr>
          <p:cNvPr id="72" name="Rectangle 74"/>
          <p:cNvSpPr>
            <a:spLocks noChangeArrowheads="1"/>
          </p:cNvSpPr>
          <p:nvPr/>
        </p:nvSpPr>
        <p:spPr bwMode="auto">
          <a:xfrm>
            <a:off x="7596188" y="5659716"/>
            <a:ext cx="8515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 dirty="0" smtClean="0"/>
              <a:t>(3.24)</a:t>
            </a:r>
            <a:r>
              <a:rPr lang="fr-FR" altLang="fr-FR" sz="1800" dirty="0" smtClean="0"/>
              <a:t> </a:t>
            </a:r>
            <a:endParaRPr lang="fr-FR" altLang="fr-FR" sz="1800" dirty="0"/>
          </a:p>
        </p:txBody>
      </p:sp>
      <p:graphicFrame>
        <p:nvGraphicFramePr>
          <p:cNvPr id="73" name="Object 75"/>
          <p:cNvGraphicFramePr>
            <a:graphicFrameLocks noChangeAspect="1"/>
          </p:cNvGraphicFramePr>
          <p:nvPr/>
        </p:nvGraphicFramePr>
        <p:xfrm>
          <a:off x="6084888" y="5661025"/>
          <a:ext cx="12255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Equation" r:id="rId5" imgW="774364" imgH="241195" progId="Equation.3">
                  <p:embed/>
                </p:oleObj>
              </mc:Choice>
              <mc:Fallback>
                <p:oleObj name="Equation" r:id="rId5" imgW="774364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5661025"/>
                        <a:ext cx="12255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Line 78"/>
          <p:cNvSpPr>
            <a:spLocks noChangeShapeType="1"/>
          </p:cNvSpPr>
          <p:nvPr/>
        </p:nvSpPr>
        <p:spPr bwMode="auto">
          <a:xfrm flipV="1">
            <a:off x="2843213" y="2781300"/>
            <a:ext cx="720725" cy="647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75" name="Text Box 144"/>
          <p:cNvSpPr txBox="1">
            <a:spLocks noChangeArrowheads="1"/>
          </p:cNvSpPr>
          <p:nvPr/>
        </p:nvSpPr>
        <p:spPr bwMode="auto">
          <a:xfrm>
            <a:off x="3276600" y="2349500"/>
            <a:ext cx="503238" cy="431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1800" i="1" dirty="0" smtClean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fr-CH" altLang="fr-FR" sz="1800" baseline="-25000" dirty="0" smtClean="0">
                <a:solidFill>
                  <a:srgbClr val="FF0000"/>
                </a:solidFill>
                <a:latin typeface="Times New Roman" pitchFamily="18" charset="0"/>
              </a:rPr>
              <a:t>e</a:t>
            </a:r>
            <a:endParaRPr lang="fr-FR" altLang="fr-FR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03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EC6B3-74A9-44EB-9690-B604ED3EF10A}" type="slidenum">
              <a:rPr lang="fr-CH" smtClean="0"/>
              <a:pPr/>
              <a:t>13</a:t>
            </a:fld>
            <a:endParaRPr lang="fr-CH" dirty="0"/>
          </a:p>
        </p:txBody>
      </p:sp>
      <p:sp>
        <p:nvSpPr>
          <p:cNvPr id="4" name="ZoneTexte 3"/>
          <p:cNvSpPr txBox="1"/>
          <p:nvPr/>
        </p:nvSpPr>
        <p:spPr>
          <a:xfrm>
            <a:off x="755576" y="4802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latin typeface="Verdana" pitchFamily="1" charset="0"/>
              </a:rPr>
              <a:t>Dynamique du convoi </a:t>
            </a:r>
            <a:r>
              <a:rPr lang="fr-CH" b="1" dirty="0" err="1" smtClean="0">
                <a:latin typeface="Verdana" pitchFamily="1" charset="0"/>
              </a:rPr>
              <a:t>ferrovaire</a:t>
            </a:r>
            <a:r>
              <a:rPr lang="fr-CH" b="1" dirty="0" smtClean="0">
                <a:latin typeface="Verdana" pitchFamily="1" charset="0"/>
              </a:rPr>
              <a:t>/ </a:t>
            </a:r>
            <a:r>
              <a:rPr lang="fr-CH" b="1" dirty="0" err="1" smtClean="0">
                <a:latin typeface="Verdana" pitchFamily="1" charset="0"/>
              </a:rPr>
              <a:t>Eisenbahndynamik</a:t>
            </a:r>
            <a:endParaRPr lang="fr-CH" b="1" dirty="0" smtClean="0">
              <a:latin typeface="Verdana" pitchFamily="1" charset="0"/>
            </a:endParaRPr>
          </a:p>
          <a:p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4213" y="5084763"/>
            <a:ext cx="7969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CH" altLang="fr-FR" sz="1600" b="1" dirty="0"/>
              <a:t>Fig. 10.5</a:t>
            </a:r>
            <a:r>
              <a:rPr lang="fr-CH" altLang="fr-FR" sz="1600" dirty="0"/>
              <a:t> </a:t>
            </a:r>
            <a:r>
              <a:rPr lang="en-US" altLang="fr-FR" sz="1600" dirty="0" smtClean="0"/>
              <a:t>De la rotation à la translation / </a:t>
            </a:r>
            <a:r>
              <a:rPr lang="en-US" altLang="fr-FR" sz="1600" dirty="0" err="1" smtClean="0"/>
              <a:t>Vom</a:t>
            </a:r>
            <a:r>
              <a:rPr lang="en-US" altLang="fr-FR" sz="1600" dirty="0" smtClean="0"/>
              <a:t> </a:t>
            </a:r>
            <a:r>
              <a:rPr lang="en-US" altLang="fr-FR" sz="1600" dirty="0" err="1" smtClean="0"/>
              <a:t>Drehmoment</a:t>
            </a:r>
            <a:r>
              <a:rPr lang="en-US" altLang="fr-FR" sz="1600" dirty="0" smtClean="0"/>
              <a:t> </a:t>
            </a:r>
            <a:r>
              <a:rPr lang="en-US" altLang="fr-FR" sz="1600" dirty="0" err="1" smtClean="0"/>
              <a:t>zur</a:t>
            </a:r>
            <a:r>
              <a:rPr lang="en-US" altLang="fr-FR" sz="1600" dirty="0" smtClean="0"/>
              <a:t> </a:t>
            </a:r>
            <a:r>
              <a:rPr lang="en-US" altLang="fr-FR" sz="1600" dirty="0" err="1" smtClean="0"/>
              <a:t>Zugkraft</a:t>
            </a:r>
            <a:r>
              <a:rPr lang="en-US" altLang="fr-FR" sz="1600" dirty="0" smtClean="0"/>
              <a:t>.</a:t>
            </a:r>
            <a:endParaRPr lang="fr-FR" altLang="fr-FR" sz="1600" dirty="0"/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755650" y="981075"/>
            <a:ext cx="7272338" cy="4094163"/>
            <a:chOff x="476" y="618"/>
            <a:chExt cx="4581" cy="2579"/>
          </a:xfrm>
        </p:grpSpPr>
        <p:sp>
          <p:nvSpPr>
            <p:cNvPr id="9" name="AutoShape 11"/>
            <p:cNvSpPr>
              <a:spLocks noChangeAspect="1" noChangeArrowheads="1"/>
            </p:cNvSpPr>
            <p:nvPr/>
          </p:nvSpPr>
          <p:spPr bwMode="auto">
            <a:xfrm>
              <a:off x="476" y="618"/>
              <a:ext cx="4581" cy="2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905" y="3125"/>
              <a:ext cx="1146" cy="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1" name="Arc 13"/>
            <p:cNvSpPr>
              <a:spLocks/>
            </p:cNvSpPr>
            <p:nvPr/>
          </p:nvSpPr>
          <p:spPr bwMode="auto">
            <a:xfrm>
              <a:off x="4155" y="686"/>
              <a:ext cx="329" cy="3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892" y="3061"/>
              <a:ext cx="2777" cy="135"/>
            </a:xfrm>
            <a:prstGeom prst="line">
              <a:avLst/>
            </a:prstGeom>
            <a:noFill/>
            <a:ln w="57150" cmpd="thinThick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 flipH="1">
              <a:off x="2905" y="1229"/>
              <a:ext cx="764" cy="6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 flipH="1">
              <a:off x="3877" y="686"/>
              <a:ext cx="694" cy="6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grpSp>
          <p:nvGrpSpPr>
            <p:cNvPr id="15" name="Group 17"/>
            <p:cNvGrpSpPr>
              <a:grpSpLocks/>
            </p:cNvGrpSpPr>
            <p:nvPr/>
          </p:nvGrpSpPr>
          <p:grpSpPr bwMode="auto">
            <a:xfrm>
              <a:off x="3599" y="754"/>
              <a:ext cx="833" cy="814"/>
              <a:chOff x="6657" y="806"/>
              <a:chExt cx="1152" cy="1152"/>
            </a:xfrm>
          </p:grpSpPr>
          <p:sp>
            <p:nvSpPr>
              <p:cNvPr id="66" name="Oval 18"/>
              <p:cNvSpPr>
                <a:spLocks noChangeArrowheads="1"/>
              </p:cNvSpPr>
              <p:nvPr/>
            </p:nvSpPr>
            <p:spPr bwMode="auto">
              <a:xfrm>
                <a:off x="7041" y="806"/>
                <a:ext cx="768" cy="8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CH" altLang="fr-FR" sz="1800"/>
              </a:p>
            </p:txBody>
          </p:sp>
          <p:sp>
            <p:nvSpPr>
              <p:cNvPr id="67" name="Freeform 19"/>
              <p:cNvSpPr>
                <a:spLocks/>
              </p:cNvSpPr>
              <p:nvPr/>
            </p:nvSpPr>
            <p:spPr bwMode="auto">
              <a:xfrm>
                <a:off x="7027" y="863"/>
                <a:ext cx="208" cy="384"/>
              </a:xfrm>
              <a:custGeom>
                <a:avLst/>
                <a:gdLst>
                  <a:gd name="T0" fmla="*/ 10 w 260"/>
                  <a:gd name="T1" fmla="*/ 246 h 480"/>
                  <a:gd name="T2" fmla="*/ 10 w 260"/>
                  <a:gd name="T3" fmla="*/ 184 h 480"/>
                  <a:gd name="T4" fmla="*/ 72 w 260"/>
                  <a:gd name="T5" fmla="*/ 62 h 480"/>
                  <a:gd name="T6" fmla="*/ 133 w 260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480">
                    <a:moveTo>
                      <a:pt x="20" y="480"/>
                    </a:moveTo>
                    <a:cubicBezTo>
                      <a:pt x="10" y="450"/>
                      <a:pt x="0" y="420"/>
                      <a:pt x="20" y="360"/>
                    </a:cubicBezTo>
                    <a:cubicBezTo>
                      <a:pt x="40" y="300"/>
                      <a:pt x="100" y="180"/>
                      <a:pt x="140" y="120"/>
                    </a:cubicBezTo>
                    <a:cubicBezTo>
                      <a:pt x="180" y="60"/>
                      <a:pt x="240" y="20"/>
                      <a:pt x="260" y="0"/>
                    </a:cubicBezTo>
                  </a:path>
                </a:pathLst>
              </a:custGeom>
              <a:noFill/>
              <a:ln w="28575" cmpd="sng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68" name="Line 20"/>
              <p:cNvSpPr>
                <a:spLocks noChangeShapeType="1"/>
              </p:cNvSpPr>
              <p:nvPr/>
            </p:nvSpPr>
            <p:spPr bwMode="auto">
              <a:xfrm flipV="1">
                <a:off x="6872" y="849"/>
                <a:ext cx="384" cy="2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69" name="Freeform 21"/>
              <p:cNvSpPr>
                <a:spLocks/>
              </p:cNvSpPr>
              <p:nvPr/>
            </p:nvSpPr>
            <p:spPr bwMode="auto">
              <a:xfrm>
                <a:off x="7316" y="1598"/>
                <a:ext cx="288" cy="112"/>
              </a:xfrm>
              <a:custGeom>
                <a:avLst/>
                <a:gdLst>
                  <a:gd name="T0" fmla="*/ 0 w 360"/>
                  <a:gd name="T1" fmla="*/ 62 h 140"/>
                  <a:gd name="T2" fmla="*/ 62 w 360"/>
                  <a:gd name="T3" fmla="*/ 62 h 140"/>
                  <a:gd name="T4" fmla="*/ 184 w 360"/>
                  <a:gd name="T5" fmla="*/ 0 h 1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0" h="140">
                    <a:moveTo>
                      <a:pt x="0" y="120"/>
                    </a:moveTo>
                    <a:cubicBezTo>
                      <a:pt x="30" y="130"/>
                      <a:pt x="60" y="140"/>
                      <a:pt x="120" y="120"/>
                    </a:cubicBezTo>
                    <a:cubicBezTo>
                      <a:pt x="180" y="100"/>
                      <a:pt x="320" y="20"/>
                      <a:pt x="360" y="0"/>
                    </a:cubicBezTo>
                  </a:path>
                </a:pathLst>
              </a:custGeom>
              <a:noFill/>
              <a:ln w="57150" cmpd="sng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0" name="Line 22"/>
              <p:cNvSpPr>
                <a:spLocks noChangeShapeType="1"/>
              </p:cNvSpPr>
              <p:nvPr/>
            </p:nvSpPr>
            <p:spPr bwMode="auto">
              <a:xfrm flipV="1">
                <a:off x="7233" y="1612"/>
                <a:ext cx="384" cy="2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1" name="Oval 23"/>
              <p:cNvSpPr>
                <a:spLocks noChangeArrowheads="1"/>
              </p:cNvSpPr>
              <p:nvPr/>
            </p:nvSpPr>
            <p:spPr bwMode="auto">
              <a:xfrm>
                <a:off x="6657" y="1094"/>
                <a:ext cx="768" cy="86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CH" altLang="fr-FR" sz="1800"/>
              </a:p>
            </p:txBody>
          </p:sp>
        </p:grpSp>
        <p:sp>
          <p:nvSpPr>
            <p:cNvPr id="16" name="Line 24"/>
            <p:cNvSpPr>
              <a:spLocks noChangeShapeType="1"/>
            </p:cNvSpPr>
            <p:nvPr/>
          </p:nvSpPr>
          <p:spPr bwMode="auto">
            <a:xfrm flipH="1">
              <a:off x="3391" y="1296"/>
              <a:ext cx="486" cy="4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7" name="Oval 25"/>
            <p:cNvSpPr>
              <a:spLocks noChangeArrowheads="1"/>
            </p:cNvSpPr>
            <p:nvPr/>
          </p:nvSpPr>
          <p:spPr bwMode="auto">
            <a:xfrm>
              <a:off x="2689" y="1379"/>
              <a:ext cx="706" cy="74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18" name="Oval 26"/>
            <p:cNvSpPr>
              <a:spLocks noChangeArrowheads="1"/>
            </p:cNvSpPr>
            <p:nvPr/>
          </p:nvSpPr>
          <p:spPr bwMode="auto">
            <a:xfrm>
              <a:off x="2628" y="1432"/>
              <a:ext cx="705" cy="74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19" name="Oval 27"/>
            <p:cNvSpPr>
              <a:spLocks noChangeArrowheads="1"/>
            </p:cNvSpPr>
            <p:nvPr/>
          </p:nvSpPr>
          <p:spPr bwMode="auto">
            <a:xfrm>
              <a:off x="3378" y="1547"/>
              <a:ext cx="171" cy="20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20" name="Oval 28"/>
            <p:cNvSpPr>
              <a:spLocks noChangeArrowheads="1"/>
            </p:cNvSpPr>
            <p:nvPr/>
          </p:nvSpPr>
          <p:spPr bwMode="auto">
            <a:xfrm>
              <a:off x="3322" y="1595"/>
              <a:ext cx="170" cy="20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21" name="Line 29"/>
            <p:cNvSpPr>
              <a:spLocks noChangeShapeType="1"/>
            </p:cNvSpPr>
            <p:nvPr/>
          </p:nvSpPr>
          <p:spPr bwMode="auto">
            <a:xfrm flipH="1">
              <a:off x="2281" y="1839"/>
              <a:ext cx="694" cy="6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2" name="Oval 30"/>
            <p:cNvSpPr>
              <a:spLocks noChangeArrowheads="1"/>
            </p:cNvSpPr>
            <p:nvPr/>
          </p:nvSpPr>
          <p:spPr bwMode="auto">
            <a:xfrm>
              <a:off x="1587" y="1907"/>
              <a:ext cx="1180" cy="122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23" name="Oval 31"/>
            <p:cNvSpPr>
              <a:spLocks noChangeArrowheads="1"/>
            </p:cNvSpPr>
            <p:nvPr/>
          </p:nvSpPr>
          <p:spPr bwMode="auto">
            <a:xfrm>
              <a:off x="1656" y="1975"/>
              <a:ext cx="1041" cy="108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24" name="Arc 32"/>
            <p:cNvSpPr>
              <a:spLocks/>
            </p:cNvSpPr>
            <p:nvPr/>
          </p:nvSpPr>
          <p:spPr bwMode="auto">
            <a:xfrm flipH="1">
              <a:off x="1478" y="1771"/>
              <a:ext cx="573" cy="47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5" name="Arc 33"/>
            <p:cNvSpPr>
              <a:spLocks/>
            </p:cNvSpPr>
            <p:nvPr/>
          </p:nvSpPr>
          <p:spPr bwMode="auto">
            <a:xfrm flipH="1">
              <a:off x="2558" y="1263"/>
              <a:ext cx="417" cy="44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6" name="Line 34"/>
            <p:cNvSpPr>
              <a:spLocks noChangeShapeType="1"/>
            </p:cNvSpPr>
            <p:nvPr/>
          </p:nvSpPr>
          <p:spPr bwMode="auto">
            <a:xfrm flipH="1" flipV="1">
              <a:off x="2628" y="1704"/>
              <a:ext cx="347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7" name="Line 35"/>
            <p:cNvSpPr>
              <a:spLocks noChangeShapeType="1"/>
            </p:cNvSpPr>
            <p:nvPr/>
          </p:nvSpPr>
          <p:spPr bwMode="auto">
            <a:xfrm>
              <a:off x="2905" y="2857"/>
              <a:ext cx="1180" cy="6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8" name="Line 36"/>
            <p:cNvSpPr>
              <a:spLocks noChangeShapeType="1"/>
            </p:cNvSpPr>
            <p:nvPr/>
          </p:nvSpPr>
          <p:spPr bwMode="auto">
            <a:xfrm>
              <a:off x="3404" y="1704"/>
              <a:ext cx="1" cy="1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9" name="Arc 37"/>
            <p:cNvSpPr>
              <a:spLocks/>
            </p:cNvSpPr>
            <p:nvPr/>
          </p:nvSpPr>
          <p:spPr bwMode="auto">
            <a:xfrm>
              <a:off x="3461" y="1432"/>
              <a:ext cx="208" cy="272"/>
            </a:xfrm>
            <a:custGeom>
              <a:avLst/>
              <a:gdLst>
                <a:gd name="T0" fmla="*/ 0 w 21598"/>
                <a:gd name="T1" fmla="*/ 0 h 21600"/>
                <a:gd name="T2" fmla="*/ 0 w 21598"/>
                <a:gd name="T3" fmla="*/ 0 h 21600"/>
                <a:gd name="T4" fmla="*/ 0 w 2159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8" h="21600" fill="none" extrusionOk="0">
                  <a:moveTo>
                    <a:pt x="-1" y="0"/>
                  </a:moveTo>
                  <a:cubicBezTo>
                    <a:pt x="11804" y="0"/>
                    <a:pt x="21422" y="9476"/>
                    <a:pt x="21597" y="21280"/>
                  </a:cubicBezTo>
                </a:path>
                <a:path w="21598" h="21600" stroke="0" extrusionOk="0">
                  <a:moveTo>
                    <a:pt x="-1" y="0"/>
                  </a:moveTo>
                  <a:cubicBezTo>
                    <a:pt x="11804" y="0"/>
                    <a:pt x="21422" y="9476"/>
                    <a:pt x="21597" y="2128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0" name="Text Box 38"/>
            <p:cNvSpPr txBox="1">
              <a:spLocks noChangeArrowheads="1"/>
            </p:cNvSpPr>
            <p:nvPr/>
          </p:nvSpPr>
          <p:spPr bwMode="auto">
            <a:xfrm>
              <a:off x="3599" y="1568"/>
              <a:ext cx="42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Symbol" pitchFamily="18" charset="2"/>
                </a:rPr>
                <a:t>w</a:t>
              </a:r>
              <a:r>
                <a:rPr lang="fr-FR" altLang="fr-FR" sz="1800" baseline="-25000">
                  <a:latin typeface="Times New Roman" pitchFamily="18" charset="0"/>
                </a:rPr>
                <a:t>m</a:t>
              </a:r>
              <a:endParaRPr lang="fr-FR" altLang="fr-FR" sz="1800"/>
            </a:p>
          </p:txBody>
        </p:sp>
        <p:sp>
          <p:nvSpPr>
            <p:cNvPr id="31" name="Text Box 39"/>
            <p:cNvSpPr txBox="1">
              <a:spLocks noChangeArrowheads="1"/>
            </p:cNvSpPr>
            <p:nvPr/>
          </p:nvSpPr>
          <p:spPr bwMode="auto">
            <a:xfrm>
              <a:off x="1309" y="1692"/>
              <a:ext cx="455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solidFill>
                    <a:srgbClr val="0000FF"/>
                  </a:solidFill>
                  <a:latin typeface="Times New Roman" pitchFamily="18" charset="0"/>
                </a:rPr>
                <a:t>M</a:t>
              </a:r>
              <a:r>
                <a:rPr lang="fr-FR" altLang="fr-FR" sz="1800" baseline="-25000">
                  <a:solidFill>
                    <a:srgbClr val="0000FF"/>
                  </a:solidFill>
                  <a:latin typeface="Times New Roman" pitchFamily="18" charset="0"/>
                </a:rPr>
                <a:t>e</a:t>
              </a:r>
              <a:endParaRPr lang="fr-FR" altLang="fr-FR" sz="1800"/>
            </a:p>
          </p:txBody>
        </p:sp>
        <p:sp>
          <p:nvSpPr>
            <p:cNvPr id="32" name="Text Box 40"/>
            <p:cNvSpPr txBox="1">
              <a:spLocks noChangeArrowheads="1"/>
            </p:cNvSpPr>
            <p:nvPr/>
          </p:nvSpPr>
          <p:spPr bwMode="auto">
            <a:xfrm>
              <a:off x="2302" y="1161"/>
              <a:ext cx="429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Symbol" pitchFamily="18" charset="2"/>
                </a:rPr>
                <a:t>w</a:t>
              </a:r>
              <a:r>
                <a:rPr lang="fr-FR" altLang="fr-FR" sz="1800" baseline="-25000">
                  <a:latin typeface="Times New Roman" pitchFamily="18" charset="0"/>
                </a:rPr>
                <a:t>e</a:t>
              </a:r>
              <a:endParaRPr lang="fr-FR" altLang="fr-FR" sz="1800"/>
            </a:p>
          </p:txBody>
        </p:sp>
        <p:sp>
          <p:nvSpPr>
            <p:cNvPr id="33" name="Text Box 41"/>
            <p:cNvSpPr txBox="1">
              <a:spLocks noChangeArrowheads="1"/>
            </p:cNvSpPr>
            <p:nvPr/>
          </p:nvSpPr>
          <p:spPr bwMode="auto">
            <a:xfrm>
              <a:off x="3379" y="1706"/>
              <a:ext cx="358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Times New Roman" pitchFamily="18" charset="0"/>
                </a:rPr>
                <a:t>r</a:t>
              </a:r>
              <a:r>
                <a:rPr lang="fr-FR" altLang="fr-FR" sz="1800" baseline="-25000">
                  <a:latin typeface="Times New Roman" pitchFamily="18" charset="0"/>
                </a:rPr>
                <a:t>1</a:t>
              </a:r>
              <a:endParaRPr lang="fr-FR" altLang="fr-FR" sz="1800"/>
            </a:p>
          </p:txBody>
        </p:sp>
        <p:sp>
          <p:nvSpPr>
            <p:cNvPr id="34" name="Text Box 42"/>
            <p:cNvSpPr txBox="1">
              <a:spLocks noChangeArrowheads="1"/>
            </p:cNvSpPr>
            <p:nvPr/>
          </p:nvSpPr>
          <p:spPr bwMode="auto">
            <a:xfrm>
              <a:off x="2767" y="1477"/>
              <a:ext cx="608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Times New Roman" pitchFamily="18" charset="0"/>
                </a:rPr>
                <a:t>r</a:t>
              </a:r>
              <a:r>
                <a:rPr lang="fr-FR" altLang="fr-FR" sz="1800" baseline="-25000">
                  <a:latin typeface="Times New Roman" pitchFamily="18" charset="0"/>
                </a:rPr>
                <a:t>2</a:t>
              </a:r>
              <a:endParaRPr lang="fr-FR" altLang="fr-FR" sz="1800"/>
            </a:p>
          </p:txBody>
        </p:sp>
        <p:sp>
          <p:nvSpPr>
            <p:cNvPr id="35" name="Text Box 43"/>
            <p:cNvSpPr txBox="1">
              <a:spLocks noChangeArrowheads="1"/>
            </p:cNvSpPr>
            <p:nvPr/>
          </p:nvSpPr>
          <p:spPr bwMode="auto">
            <a:xfrm>
              <a:off x="905" y="2659"/>
              <a:ext cx="645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solidFill>
                    <a:srgbClr val="0000FF"/>
                  </a:solidFill>
                  <a:latin typeface="Times New Roman" pitchFamily="18" charset="0"/>
                </a:rPr>
                <a:t>F</a:t>
              </a:r>
              <a:r>
                <a:rPr lang="fr-FR" altLang="fr-FR" sz="1800" baseline="-25000">
                  <a:solidFill>
                    <a:srgbClr val="0000FF"/>
                  </a:solidFill>
                  <a:latin typeface="Times New Roman" pitchFamily="18" charset="0"/>
                </a:rPr>
                <a:t>in</a:t>
              </a:r>
              <a:endParaRPr lang="fr-FR" altLang="fr-FR" sz="1800"/>
            </a:p>
          </p:txBody>
        </p:sp>
        <p:sp>
          <p:nvSpPr>
            <p:cNvPr id="36" name="Text Box 44"/>
            <p:cNvSpPr txBox="1">
              <a:spLocks noChangeArrowheads="1"/>
            </p:cNvSpPr>
            <p:nvPr/>
          </p:nvSpPr>
          <p:spPr bwMode="auto">
            <a:xfrm>
              <a:off x="3738" y="2552"/>
              <a:ext cx="603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solidFill>
                    <a:srgbClr val="FF0000"/>
                  </a:solidFill>
                  <a:latin typeface="Times New Roman" pitchFamily="18" charset="0"/>
                </a:rPr>
                <a:t>V</a:t>
              </a:r>
              <a:endParaRPr lang="fr-FR" altLang="fr-FR" sz="1800">
                <a:solidFill>
                  <a:srgbClr val="FF0000"/>
                </a:solidFill>
              </a:endParaRPr>
            </a:p>
          </p:txBody>
        </p:sp>
        <p:sp>
          <p:nvSpPr>
            <p:cNvPr id="37" name="Text Box 45"/>
            <p:cNvSpPr txBox="1">
              <a:spLocks noChangeArrowheads="1"/>
            </p:cNvSpPr>
            <p:nvPr/>
          </p:nvSpPr>
          <p:spPr bwMode="auto">
            <a:xfrm>
              <a:off x="2905" y="2444"/>
              <a:ext cx="1007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solidFill>
                    <a:srgbClr val="0000FF"/>
                  </a:solidFill>
                  <a:latin typeface="Times New Roman" pitchFamily="18" charset="0"/>
                </a:rPr>
                <a:t>F</a:t>
              </a:r>
              <a:r>
                <a:rPr lang="fr-FR" altLang="fr-FR" sz="1800" baseline="-25000">
                  <a:solidFill>
                    <a:srgbClr val="0000FF"/>
                  </a:solidFill>
                  <a:latin typeface="Times New Roman" pitchFamily="18" charset="0"/>
                </a:rPr>
                <a:t>in</a:t>
              </a:r>
              <a:endParaRPr lang="fr-FR" altLang="fr-FR" sz="1800"/>
            </a:p>
          </p:txBody>
        </p:sp>
        <p:sp>
          <p:nvSpPr>
            <p:cNvPr id="38" name="Line 46"/>
            <p:cNvSpPr>
              <a:spLocks noChangeShapeType="1"/>
            </p:cNvSpPr>
            <p:nvPr/>
          </p:nvSpPr>
          <p:spPr bwMode="auto">
            <a:xfrm flipV="1">
              <a:off x="3482" y="1606"/>
              <a:ext cx="56" cy="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9" name="Line 47"/>
            <p:cNvSpPr>
              <a:spLocks noChangeShapeType="1"/>
            </p:cNvSpPr>
            <p:nvPr/>
          </p:nvSpPr>
          <p:spPr bwMode="auto">
            <a:xfrm flipV="1">
              <a:off x="3066" y="1386"/>
              <a:ext cx="55" cy="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0" name="Line 48"/>
            <p:cNvSpPr>
              <a:spLocks noChangeShapeType="1"/>
            </p:cNvSpPr>
            <p:nvPr/>
          </p:nvSpPr>
          <p:spPr bwMode="auto">
            <a:xfrm flipV="1">
              <a:off x="3201" y="1460"/>
              <a:ext cx="56" cy="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1" name="Line 49"/>
            <p:cNvSpPr>
              <a:spLocks noChangeShapeType="1"/>
            </p:cNvSpPr>
            <p:nvPr/>
          </p:nvSpPr>
          <p:spPr bwMode="auto">
            <a:xfrm flipV="1">
              <a:off x="3252" y="1518"/>
              <a:ext cx="56" cy="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2" name="Line 50"/>
            <p:cNvSpPr>
              <a:spLocks noChangeShapeType="1"/>
            </p:cNvSpPr>
            <p:nvPr/>
          </p:nvSpPr>
          <p:spPr bwMode="auto">
            <a:xfrm flipV="1">
              <a:off x="2985" y="1372"/>
              <a:ext cx="55" cy="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3" name="Line 51"/>
            <p:cNvSpPr>
              <a:spLocks noChangeShapeType="1"/>
            </p:cNvSpPr>
            <p:nvPr/>
          </p:nvSpPr>
          <p:spPr bwMode="auto">
            <a:xfrm flipV="1">
              <a:off x="3361" y="1562"/>
              <a:ext cx="55" cy="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4" name="Line 52"/>
            <p:cNvSpPr>
              <a:spLocks noChangeShapeType="1"/>
            </p:cNvSpPr>
            <p:nvPr/>
          </p:nvSpPr>
          <p:spPr bwMode="auto">
            <a:xfrm flipV="1">
              <a:off x="3443" y="1549"/>
              <a:ext cx="56" cy="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5" name="Line 53"/>
            <p:cNvSpPr>
              <a:spLocks noChangeShapeType="1"/>
            </p:cNvSpPr>
            <p:nvPr/>
          </p:nvSpPr>
          <p:spPr bwMode="auto">
            <a:xfrm flipV="1">
              <a:off x="3490" y="1663"/>
              <a:ext cx="54" cy="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6" name="Line 54"/>
            <p:cNvSpPr>
              <a:spLocks noChangeShapeType="1"/>
            </p:cNvSpPr>
            <p:nvPr/>
          </p:nvSpPr>
          <p:spPr bwMode="auto">
            <a:xfrm flipV="1">
              <a:off x="3461" y="1728"/>
              <a:ext cx="55" cy="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7" name="Line 55"/>
            <p:cNvSpPr>
              <a:spLocks noChangeShapeType="1"/>
            </p:cNvSpPr>
            <p:nvPr/>
          </p:nvSpPr>
          <p:spPr bwMode="auto">
            <a:xfrm flipV="1">
              <a:off x="3296" y="1571"/>
              <a:ext cx="55" cy="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8" name="Line 56"/>
            <p:cNvSpPr>
              <a:spLocks noChangeShapeType="1"/>
            </p:cNvSpPr>
            <p:nvPr/>
          </p:nvSpPr>
          <p:spPr bwMode="auto">
            <a:xfrm flipV="1">
              <a:off x="3325" y="1836"/>
              <a:ext cx="55" cy="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9" name="Line 57"/>
            <p:cNvSpPr>
              <a:spLocks noChangeShapeType="1"/>
            </p:cNvSpPr>
            <p:nvPr/>
          </p:nvSpPr>
          <p:spPr bwMode="auto">
            <a:xfrm flipV="1">
              <a:off x="3302" y="1910"/>
              <a:ext cx="55" cy="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50" name="Line 58"/>
            <p:cNvSpPr>
              <a:spLocks noChangeShapeType="1"/>
            </p:cNvSpPr>
            <p:nvPr/>
          </p:nvSpPr>
          <p:spPr bwMode="auto">
            <a:xfrm flipV="1">
              <a:off x="2902" y="1386"/>
              <a:ext cx="55" cy="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51" name="Line 59"/>
            <p:cNvSpPr>
              <a:spLocks noChangeShapeType="1"/>
            </p:cNvSpPr>
            <p:nvPr/>
          </p:nvSpPr>
          <p:spPr bwMode="auto">
            <a:xfrm flipV="1">
              <a:off x="3132" y="1413"/>
              <a:ext cx="55" cy="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52" name="Line 60"/>
            <p:cNvSpPr>
              <a:spLocks noChangeShapeType="1"/>
            </p:cNvSpPr>
            <p:nvPr/>
          </p:nvSpPr>
          <p:spPr bwMode="auto">
            <a:xfrm flipV="1">
              <a:off x="3329" y="1795"/>
              <a:ext cx="40" cy="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53" name="Oval 61"/>
            <p:cNvSpPr>
              <a:spLocks noChangeArrowheads="1"/>
            </p:cNvSpPr>
            <p:nvPr/>
          </p:nvSpPr>
          <p:spPr bwMode="auto">
            <a:xfrm>
              <a:off x="1587" y="2043"/>
              <a:ext cx="1041" cy="108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54" name="AutoShape 62"/>
            <p:cNvSpPr>
              <a:spLocks noChangeArrowheads="1"/>
            </p:cNvSpPr>
            <p:nvPr/>
          </p:nvSpPr>
          <p:spPr bwMode="auto">
            <a:xfrm rot="245959" flipV="1">
              <a:off x="1600" y="2494"/>
              <a:ext cx="1041" cy="271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55" name="AutoShape 63"/>
            <p:cNvSpPr>
              <a:spLocks noChangeArrowheads="1"/>
            </p:cNvSpPr>
            <p:nvPr/>
          </p:nvSpPr>
          <p:spPr bwMode="auto">
            <a:xfrm rot="196234" flipV="1">
              <a:off x="1517" y="2518"/>
              <a:ext cx="1041" cy="27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56" name="Oval 64"/>
            <p:cNvSpPr>
              <a:spLocks noChangeArrowheads="1"/>
            </p:cNvSpPr>
            <p:nvPr/>
          </p:nvSpPr>
          <p:spPr bwMode="auto">
            <a:xfrm>
              <a:off x="1934" y="2518"/>
              <a:ext cx="170" cy="20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57" name="Text Box 65"/>
            <p:cNvSpPr txBox="1">
              <a:spLocks noChangeArrowheads="1"/>
            </p:cNvSpPr>
            <p:nvPr/>
          </p:nvSpPr>
          <p:spPr bwMode="auto">
            <a:xfrm>
              <a:off x="2064" y="2750"/>
              <a:ext cx="659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solidFill>
                    <a:srgbClr val="0000FF"/>
                  </a:solidFill>
                  <a:latin typeface="Times New Roman" pitchFamily="18" charset="0"/>
                </a:rPr>
                <a:t>F</a:t>
              </a:r>
              <a:r>
                <a:rPr lang="fr-FR" altLang="fr-FR" sz="1800" baseline="-25000">
                  <a:solidFill>
                    <a:srgbClr val="0000FF"/>
                  </a:solidFill>
                  <a:latin typeface="Times New Roman" pitchFamily="18" charset="0"/>
                </a:rPr>
                <a:t>ne</a:t>
              </a:r>
              <a:endParaRPr lang="fr-FR" altLang="fr-FR" sz="1800"/>
            </a:p>
          </p:txBody>
        </p:sp>
        <p:sp>
          <p:nvSpPr>
            <p:cNvPr id="58" name="Line 66"/>
            <p:cNvSpPr>
              <a:spLocks noChangeShapeType="1"/>
            </p:cNvSpPr>
            <p:nvPr/>
          </p:nvSpPr>
          <p:spPr bwMode="auto">
            <a:xfrm>
              <a:off x="2072" y="2857"/>
              <a:ext cx="0" cy="27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59" name="Line 67"/>
            <p:cNvSpPr>
              <a:spLocks noChangeShapeType="1"/>
            </p:cNvSpPr>
            <p:nvPr/>
          </p:nvSpPr>
          <p:spPr bwMode="auto">
            <a:xfrm>
              <a:off x="2003" y="2653"/>
              <a:ext cx="972" cy="6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60" name="Line 68"/>
            <p:cNvSpPr>
              <a:spLocks noChangeShapeType="1"/>
            </p:cNvSpPr>
            <p:nvPr/>
          </p:nvSpPr>
          <p:spPr bwMode="auto">
            <a:xfrm flipH="1">
              <a:off x="1864" y="2653"/>
              <a:ext cx="139" cy="1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61" name="Text Box 69"/>
            <p:cNvSpPr txBox="1">
              <a:spLocks noChangeArrowheads="1"/>
            </p:cNvSpPr>
            <p:nvPr/>
          </p:nvSpPr>
          <p:spPr bwMode="auto">
            <a:xfrm>
              <a:off x="2003" y="2122"/>
              <a:ext cx="513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Times New Roman" pitchFamily="18" charset="0"/>
                </a:rPr>
                <a:t>r</a:t>
              </a:r>
              <a:r>
                <a:rPr lang="fr-FR" altLang="fr-FR" sz="1800" baseline="-25000">
                  <a:latin typeface="Times New Roman" pitchFamily="18" charset="0"/>
                </a:rPr>
                <a:t>e</a:t>
              </a:r>
              <a:endParaRPr lang="fr-FR" altLang="fr-FR" sz="1800"/>
            </a:p>
          </p:txBody>
        </p:sp>
        <p:sp>
          <p:nvSpPr>
            <p:cNvPr id="62" name="Line 70"/>
            <p:cNvSpPr>
              <a:spLocks noChangeShapeType="1"/>
            </p:cNvSpPr>
            <p:nvPr/>
          </p:nvSpPr>
          <p:spPr bwMode="auto">
            <a:xfrm flipV="1">
              <a:off x="2017" y="2179"/>
              <a:ext cx="416" cy="4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63" name="Line 71"/>
            <p:cNvSpPr>
              <a:spLocks noChangeShapeType="1"/>
            </p:cNvSpPr>
            <p:nvPr/>
          </p:nvSpPr>
          <p:spPr bwMode="auto">
            <a:xfrm flipH="1" flipV="1">
              <a:off x="1101" y="3061"/>
              <a:ext cx="971" cy="6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64" name="Line 72"/>
            <p:cNvSpPr>
              <a:spLocks noChangeShapeType="1"/>
            </p:cNvSpPr>
            <p:nvPr/>
          </p:nvSpPr>
          <p:spPr bwMode="auto">
            <a:xfrm flipH="1" flipV="1">
              <a:off x="2268" y="3119"/>
              <a:ext cx="112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65" name="Text Box 73"/>
            <p:cNvSpPr txBox="1">
              <a:spLocks noChangeArrowheads="1"/>
            </p:cNvSpPr>
            <p:nvPr/>
          </p:nvSpPr>
          <p:spPr bwMode="auto">
            <a:xfrm>
              <a:off x="4468" y="845"/>
              <a:ext cx="408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solidFill>
                    <a:srgbClr val="0000FF"/>
                  </a:solidFill>
                  <a:latin typeface="Times New Roman" pitchFamily="18" charset="0"/>
                </a:rPr>
                <a:t>M</a:t>
              </a:r>
              <a:r>
                <a:rPr lang="fr-FR" altLang="fr-FR" sz="1800" baseline="-25000">
                  <a:solidFill>
                    <a:srgbClr val="0000FF"/>
                  </a:solidFill>
                  <a:latin typeface="Times New Roman" pitchFamily="18" charset="0"/>
                </a:rPr>
                <a:t>m</a:t>
              </a:r>
              <a:endParaRPr lang="fr-FR" altLang="fr-FR" sz="1800"/>
            </a:p>
          </p:txBody>
        </p:sp>
      </p:grpSp>
      <p:sp>
        <p:nvSpPr>
          <p:cNvPr id="72" name="Rectangle 74"/>
          <p:cNvSpPr>
            <a:spLocks noChangeArrowheads="1"/>
          </p:cNvSpPr>
          <p:nvPr/>
        </p:nvSpPr>
        <p:spPr bwMode="auto">
          <a:xfrm>
            <a:off x="7596188" y="5659716"/>
            <a:ext cx="8515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 dirty="0" smtClean="0"/>
              <a:t>(3.24)</a:t>
            </a:r>
            <a:r>
              <a:rPr lang="fr-FR" altLang="fr-FR" sz="1800" dirty="0" smtClean="0"/>
              <a:t> </a:t>
            </a:r>
            <a:endParaRPr lang="fr-FR" altLang="fr-FR" sz="1800" dirty="0"/>
          </a:p>
        </p:txBody>
      </p:sp>
      <p:graphicFrame>
        <p:nvGraphicFramePr>
          <p:cNvPr id="73" name="Object 75"/>
          <p:cNvGraphicFramePr>
            <a:graphicFrameLocks noChangeAspect="1"/>
          </p:cNvGraphicFramePr>
          <p:nvPr/>
        </p:nvGraphicFramePr>
        <p:xfrm>
          <a:off x="6084888" y="5661025"/>
          <a:ext cx="12255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4" name="Equation" r:id="rId3" imgW="774364" imgH="241195" progId="Equation.3">
                  <p:embed/>
                </p:oleObj>
              </mc:Choice>
              <mc:Fallback>
                <p:oleObj name="Equation" r:id="rId3" imgW="774364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5661025"/>
                        <a:ext cx="12255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Line 78"/>
          <p:cNvSpPr>
            <a:spLocks noChangeShapeType="1"/>
          </p:cNvSpPr>
          <p:nvPr/>
        </p:nvSpPr>
        <p:spPr bwMode="auto">
          <a:xfrm flipV="1">
            <a:off x="2843213" y="2781300"/>
            <a:ext cx="720725" cy="647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75" name="Text Box 144"/>
          <p:cNvSpPr txBox="1">
            <a:spLocks noChangeArrowheads="1"/>
          </p:cNvSpPr>
          <p:nvPr/>
        </p:nvSpPr>
        <p:spPr bwMode="auto">
          <a:xfrm>
            <a:off x="3276600" y="2349500"/>
            <a:ext cx="503238" cy="431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1800" i="1" dirty="0" smtClean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fr-CH" altLang="fr-FR" sz="1800" baseline="-25000" dirty="0" smtClean="0">
                <a:solidFill>
                  <a:srgbClr val="FF0000"/>
                </a:solidFill>
                <a:latin typeface="Times New Roman" pitchFamily="18" charset="0"/>
              </a:rPr>
              <a:t>e</a:t>
            </a:r>
            <a:endParaRPr lang="fr-FR" altLang="fr-FR" sz="1800" dirty="0">
              <a:solidFill>
                <a:srgbClr val="FF0000"/>
              </a:solidFill>
            </a:endParaRP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187450" y="5661025"/>
          <a:ext cx="100806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5" name="Equation" r:id="rId5" imgW="609336" imgH="241195" progId="Equation.3">
                  <p:embed/>
                </p:oleObj>
              </mc:Choice>
              <mc:Fallback>
                <p:oleObj name="Equation" r:id="rId5" imgW="609336" imgH="241195" progId="Equation.3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661025"/>
                        <a:ext cx="1008063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t 75"/>
          <p:cNvGraphicFramePr>
            <a:graphicFrameLocks noChangeAspect="1"/>
          </p:cNvGraphicFramePr>
          <p:nvPr/>
        </p:nvGraphicFramePr>
        <p:xfrm>
          <a:off x="3348038" y="5661025"/>
          <a:ext cx="1079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6" name="Equation" r:id="rId7" imgW="672808" imgH="241195" progId="Equation.3">
                  <p:embed/>
                </p:oleObj>
              </mc:Choice>
              <mc:Fallback>
                <p:oleObj name="Equation" r:id="rId7" imgW="672808" imgH="241195" progId="Equation.3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5661025"/>
                        <a:ext cx="10795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4282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EC6B3-74A9-44EB-9690-B604ED3EF10A}" type="slidenum">
              <a:rPr lang="fr-CH" smtClean="0"/>
              <a:pPr/>
              <a:t>14</a:t>
            </a:fld>
            <a:endParaRPr lang="fr-CH" dirty="0"/>
          </a:p>
        </p:txBody>
      </p:sp>
      <p:sp>
        <p:nvSpPr>
          <p:cNvPr id="4" name="ZoneTexte 3"/>
          <p:cNvSpPr txBox="1"/>
          <p:nvPr/>
        </p:nvSpPr>
        <p:spPr>
          <a:xfrm>
            <a:off x="755576" y="4802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latin typeface="Verdana" pitchFamily="1" charset="0"/>
              </a:rPr>
              <a:t>Dynamique du convoi </a:t>
            </a:r>
            <a:r>
              <a:rPr lang="fr-CH" b="1" dirty="0" err="1" smtClean="0">
                <a:latin typeface="Verdana" pitchFamily="1" charset="0"/>
              </a:rPr>
              <a:t>ferrovaire</a:t>
            </a:r>
            <a:r>
              <a:rPr lang="fr-CH" b="1" dirty="0" smtClean="0">
                <a:latin typeface="Verdana" pitchFamily="1" charset="0"/>
              </a:rPr>
              <a:t>/ </a:t>
            </a:r>
            <a:r>
              <a:rPr lang="fr-CH" b="1" dirty="0" err="1" smtClean="0">
                <a:latin typeface="Verdana" pitchFamily="1" charset="0"/>
              </a:rPr>
              <a:t>Eisenbahndynamik</a:t>
            </a:r>
            <a:endParaRPr lang="fr-CH" b="1" dirty="0" smtClean="0">
              <a:latin typeface="Verdana" pitchFamily="1" charset="0"/>
            </a:endParaRPr>
          </a:p>
          <a:p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83"/>
          <p:cNvGraphicFramePr>
            <a:graphicFrameLocks noGrp="1" noChangeAspect="1"/>
          </p:cNvGraphicFramePr>
          <p:nvPr>
            <p:ph idx="1"/>
          </p:nvPr>
        </p:nvGraphicFramePr>
        <p:xfrm>
          <a:off x="971550" y="1046163"/>
          <a:ext cx="7704138" cy="403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6" name="Photo Editor Photo" r:id="rId3" imgW="17992379" imgH="9426757" progId="MSPhotoEd.3">
                  <p:embed/>
                </p:oleObj>
              </mc:Choice>
              <mc:Fallback>
                <p:oleObj name="Photo Editor Photo" r:id="rId3" imgW="17992379" imgH="942675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046163"/>
                        <a:ext cx="7704138" cy="4033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84213" y="5084763"/>
            <a:ext cx="79692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CH" altLang="fr-FR" sz="1600" b="1" dirty="0"/>
              <a:t>Fig. </a:t>
            </a:r>
            <a:r>
              <a:rPr lang="fr-CH" altLang="fr-FR" sz="1600" b="1" dirty="0" smtClean="0"/>
              <a:t>3.15</a:t>
            </a:r>
            <a:r>
              <a:rPr lang="fr-CH" altLang="fr-FR" sz="1600" dirty="0" smtClean="0"/>
              <a:t> </a:t>
            </a:r>
            <a:r>
              <a:rPr lang="en-US" altLang="fr-FR" sz="1600" dirty="0" err="1" smtClean="0"/>
              <a:t>Adhérence</a:t>
            </a:r>
            <a:r>
              <a:rPr lang="en-US" altLang="fr-FR" sz="1600" dirty="0" smtClean="0"/>
              <a:t> </a:t>
            </a:r>
            <a:r>
              <a:rPr lang="en-US" altLang="fr-FR" sz="1600" dirty="0" err="1" smtClean="0"/>
              <a:t>fonction</a:t>
            </a:r>
            <a:r>
              <a:rPr lang="en-US" altLang="fr-FR" sz="1600" dirty="0" smtClean="0"/>
              <a:t> de la </a:t>
            </a:r>
            <a:r>
              <a:rPr lang="en-US" altLang="fr-FR" sz="1600" dirty="0" err="1" smtClean="0"/>
              <a:t>vitesse</a:t>
            </a:r>
            <a:r>
              <a:rPr lang="en-US" altLang="fr-FR" sz="1600" dirty="0" smtClean="0"/>
              <a:t> du train / </a:t>
            </a:r>
            <a:r>
              <a:rPr lang="en-US" altLang="fr-FR" sz="1600" dirty="0" err="1" smtClean="0"/>
              <a:t>Adhäsionsfaktor</a:t>
            </a:r>
            <a:r>
              <a:rPr lang="en-US" altLang="fr-FR" sz="1600" dirty="0" smtClean="0"/>
              <a:t> in </a:t>
            </a:r>
            <a:r>
              <a:rPr lang="en-US" altLang="fr-FR" sz="1600" dirty="0" err="1" smtClean="0"/>
              <a:t>Abhängigkeit</a:t>
            </a:r>
            <a:r>
              <a:rPr lang="en-US" altLang="fr-FR" sz="1600" dirty="0" smtClean="0"/>
              <a:t> der </a:t>
            </a:r>
            <a:r>
              <a:rPr lang="en-US" altLang="fr-FR" sz="1600" dirty="0" err="1" smtClean="0"/>
              <a:t>Zugsgeschwindigkeit</a:t>
            </a:r>
            <a:r>
              <a:rPr lang="en-US" altLang="fr-FR" sz="1600" dirty="0" smtClean="0"/>
              <a:t>.</a:t>
            </a:r>
            <a:endParaRPr lang="en-US" altLang="fr-FR" sz="1600" dirty="0"/>
          </a:p>
        </p:txBody>
      </p:sp>
      <p:sp>
        <p:nvSpPr>
          <p:cNvPr id="7" name="Rectangle 74"/>
          <p:cNvSpPr>
            <a:spLocks noChangeArrowheads="1"/>
          </p:cNvSpPr>
          <p:nvPr/>
        </p:nvSpPr>
        <p:spPr bwMode="auto">
          <a:xfrm>
            <a:off x="7596188" y="5659716"/>
            <a:ext cx="8515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 dirty="0" smtClean="0"/>
              <a:t>(3.24)</a:t>
            </a:r>
            <a:r>
              <a:rPr lang="fr-FR" altLang="fr-FR" sz="1800" dirty="0" smtClean="0"/>
              <a:t> </a:t>
            </a:r>
            <a:endParaRPr lang="fr-FR" altLang="fr-FR" sz="1800" dirty="0"/>
          </a:p>
        </p:txBody>
      </p:sp>
      <p:graphicFrame>
        <p:nvGraphicFramePr>
          <p:cNvPr id="8" name="Object 76"/>
          <p:cNvGraphicFramePr>
            <a:graphicFrameLocks noChangeAspect="1"/>
          </p:cNvGraphicFramePr>
          <p:nvPr/>
        </p:nvGraphicFramePr>
        <p:xfrm>
          <a:off x="6084888" y="5661025"/>
          <a:ext cx="12255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7" name="Equation" r:id="rId5" imgW="774364" imgH="241195" progId="Equation.3">
                  <p:embed/>
                </p:oleObj>
              </mc:Choice>
              <mc:Fallback>
                <p:oleObj name="Equation" r:id="rId5" imgW="774364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5661025"/>
                        <a:ext cx="12255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0"/>
          <p:cNvSpPr>
            <a:spLocks noChangeArrowheads="1"/>
          </p:cNvSpPr>
          <p:nvPr/>
        </p:nvSpPr>
        <p:spPr bwMode="auto">
          <a:xfrm>
            <a:off x="3563938" y="1052513"/>
            <a:ext cx="863600" cy="936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10" name="Text Box 79"/>
          <p:cNvSpPr txBox="1">
            <a:spLocks noChangeArrowheads="1"/>
          </p:cNvSpPr>
          <p:nvPr/>
        </p:nvSpPr>
        <p:spPr bwMode="auto">
          <a:xfrm>
            <a:off x="4284663" y="1052513"/>
            <a:ext cx="4608512" cy="1600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fr-FR" sz="1400" dirty="0"/>
              <a:t>1 Müller tests (1927)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fr-FR" sz="1400" dirty="0"/>
              <a:t>2 </a:t>
            </a:r>
            <a:r>
              <a:rPr lang="en-US" altLang="fr-FR" sz="1400" dirty="0" err="1"/>
              <a:t>Curtius-Kniffler</a:t>
            </a:r>
            <a:r>
              <a:rPr lang="en-US" altLang="fr-FR" sz="1400" dirty="0"/>
              <a:t> tests (1943)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fr-FR" sz="1400" dirty="0"/>
              <a:t>3 SNCF tests with CC21001 (1970)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fr-FR" sz="1400" dirty="0"/>
              <a:t>4 SNCF values for </a:t>
            </a:r>
            <a:r>
              <a:rPr lang="en-US" altLang="fr-FR" sz="1400" dirty="0" smtClean="0"/>
              <a:t>travel-time </a:t>
            </a:r>
            <a:r>
              <a:rPr lang="en-US" altLang="fr-FR" sz="1400" dirty="0"/>
              <a:t>computing (extension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fr-FR" sz="1400" dirty="0"/>
              <a:t>              from « 1 » over 100 km/h)</a:t>
            </a:r>
          </a:p>
        </p:txBody>
      </p:sp>
      <p:sp>
        <p:nvSpPr>
          <p:cNvPr id="12" name="Text Box 82"/>
          <p:cNvSpPr txBox="1">
            <a:spLocks noChangeArrowheads="1"/>
          </p:cNvSpPr>
          <p:nvPr/>
        </p:nvSpPr>
        <p:spPr bwMode="auto">
          <a:xfrm>
            <a:off x="2652713" y="4256978"/>
            <a:ext cx="20161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CH" altLang="fr-FR" sz="1200" b="1" dirty="0"/>
              <a:t>2: </a:t>
            </a:r>
            <a:r>
              <a:rPr lang="fr-CH" altLang="fr-FR" sz="1200" b="1" dirty="0" err="1"/>
              <a:t>dirty</a:t>
            </a:r>
            <a:r>
              <a:rPr lang="fr-CH" altLang="fr-FR" sz="1200" b="1" dirty="0"/>
              <a:t> rail</a:t>
            </a:r>
            <a:endParaRPr lang="fr-FR" altLang="fr-FR" sz="1200" b="1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187450" y="5661025"/>
          <a:ext cx="100806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8" name="Equation" r:id="rId7" imgW="609336" imgH="241195" progId="Equation.3">
                  <p:embed/>
                </p:oleObj>
              </mc:Choice>
              <mc:Fallback>
                <p:oleObj name="Equation" r:id="rId7" imgW="609336" imgH="241195" progId="Equation.3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661025"/>
                        <a:ext cx="1008063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81"/>
          <p:cNvSpPr txBox="1">
            <a:spLocks noChangeArrowheads="1"/>
          </p:cNvSpPr>
          <p:nvPr/>
        </p:nvSpPr>
        <p:spPr bwMode="auto">
          <a:xfrm>
            <a:off x="2195513" y="2911740"/>
            <a:ext cx="1800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CH" altLang="fr-FR" sz="1200" b="1" dirty="0"/>
              <a:t>2: clean rail</a:t>
            </a:r>
            <a:endParaRPr lang="fr-FR" alt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2820593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EC6B3-74A9-44EB-9690-B604ED3EF10A}" type="slidenum">
              <a:rPr lang="fr-CH" smtClean="0"/>
              <a:pPr/>
              <a:t>15</a:t>
            </a:fld>
            <a:endParaRPr lang="fr-CH" dirty="0"/>
          </a:p>
        </p:txBody>
      </p:sp>
      <p:sp>
        <p:nvSpPr>
          <p:cNvPr id="4" name="ZoneTexte 3"/>
          <p:cNvSpPr txBox="1"/>
          <p:nvPr/>
        </p:nvSpPr>
        <p:spPr>
          <a:xfrm>
            <a:off x="755576" y="4802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latin typeface="Verdana" pitchFamily="1" charset="0"/>
              </a:rPr>
              <a:t>Dynamique du convoi </a:t>
            </a:r>
            <a:r>
              <a:rPr lang="fr-CH" b="1" dirty="0" err="1" smtClean="0">
                <a:latin typeface="Verdana" pitchFamily="1" charset="0"/>
              </a:rPr>
              <a:t>ferrovaire</a:t>
            </a:r>
            <a:r>
              <a:rPr lang="fr-CH" b="1" dirty="0" smtClean="0">
                <a:latin typeface="Verdana" pitchFamily="1" charset="0"/>
              </a:rPr>
              <a:t>/ </a:t>
            </a:r>
            <a:r>
              <a:rPr lang="fr-CH" b="1" dirty="0" err="1" smtClean="0">
                <a:latin typeface="Verdana" pitchFamily="1" charset="0"/>
              </a:rPr>
              <a:t>Eisenbahndynamik</a:t>
            </a:r>
            <a:endParaRPr lang="fr-CH" b="1" dirty="0" smtClean="0">
              <a:latin typeface="Verdana" pitchFamily="1" charset="0"/>
            </a:endParaRPr>
          </a:p>
          <a:p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4213" y="5084763"/>
            <a:ext cx="79692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CH" altLang="fr-FR" sz="1600" b="1" dirty="0"/>
              <a:t>Fig. </a:t>
            </a:r>
            <a:r>
              <a:rPr lang="fr-CH" altLang="fr-FR" sz="1600" b="1" dirty="0" smtClean="0"/>
              <a:t>3.17</a:t>
            </a:r>
            <a:r>
              <a:rPr lang="fr-CH" altLang="fr-FR" sz="1600" dirty="0" smtClean="0"/>
              <a:t> </a:t>
            </a:r>
            <a:r>
              <a:rPr lang="en-US" altLang="fr-FR" sz="1600" dirty="0" err="1"/>
              <a:t>Adhérence</a:t>
            </a:r>
            <a:r>
              <a:rPr lang="en-US" altLang="fr-FR" sz="1600" dirty="0"/>
              <a:t> </a:t>
            </a:r>
            <a:r>
              <a:rPr lang="en-US" altLang="fr-FR" sz="1600" dirty="0" err="1"/>
              <a:t>fonction</a:t>
            </a:r>
            <a:r>
              <a:rPr lang="en-US" altLang="fr-FR" sz="1600" dirty="0"/>
              <a:t> de la </a:t>
            </a:r>
            <a:r>
              <a:rPr lang="en-US" altLang="fr-FR" sz="1600" dirty="0" err="1"/>
              <a:t>vitesse</a:t>
            </a:r>
            <a:r>
              <a:rPr lang="en-US" altLang="fr-FR" sz="1600" dirty="0"/>
              <a:t> </a:t>
            </a:r>
            <a:r>
              <a:rPr lang="en-US" altLang="fr-FR" sz="1600" dirty="0" smtClean="0"/>
              <a:t>de </a:t>
            </a:r>
            <a:r>
              <a:rPr lang="en-US" altLang="fr-FR" sz="1600" dirty="0" err="1" smtClean="0"/>
              <a:t>glissement</a:t>
            </a:r>
            <a:r>
              <a:rPr lang="en-US" altLang="fr-FR" sz="1600" dirty="0" smtClean="0"/>
              <a:t> / </a:t>
            </a:r>
            <a:r>
              <a:rPr lang="en-US" altLang="fr-FR" sz="1600" dirty="0" err="1"/>
              <a:t>Adhäsionsfaktor</a:t>
            </a:r>
            <a:r>
              <a:rPr lang="en-US" altLang="fr-FR" sz="1600" dirty="0"/>
              <a:t> in </a:t>
            </a:r>
            <a:r>
              <a:rPr lang="en-US" altLang="fr-FR" sz="1600" dirty="0" err="1"/>
              <a:t>Abhängigkeit</a:t>
            </a:r>
            <a:r>
              <a:rPr lang="en-US" altLang="fr-FR" sz="1600" dirty="0"/>
              <a:t> der </a:t>
            </a:r>
            <a:r>
              <a:rPr lang="en-US" altLang="fr-FR" sz="1600" dirty="0" err="1" smtClean="0"/>
              <a:t>Gleitgeschwindigkeit</a:t>
            </a:r>
            <a:r>
              <a:rPr lang="en-US" altLang="fr-FR" sz="1600" dirty="0" smtClean="0"/>
              <a:t>.</a:t>
            </a:r>
            <a:endParaRPr lang="en-US" altLang="fr-FR" sz="1600" dirty="0"/>
          </a:p>
          <a:p>
            <a:pPr>
              <a:spcBef>
                <a:spcPct val="50000"/>
              </a:spcBef>
              <a:buFontTx/>
              <a:buNone/>
            </a:pPr>
            <a:r>
              <a:rPr lang="fr-CH" altLang="fr-FR" sz="1600" dirty="0"/>
              <a:t>.</a:t>
            </a:r>
            <a:endParaRPr lang="fr-FR" altLang="fr-FR" sz="1600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7596188" y="5659716"/>
            <a:ext cx="8515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 dirty="0" smtClean="0"/>
              <a:t>(3.24)</a:t>
            </a:r>
            <a:r>
              <a:rPr lang="fr-FR" altLang="fr-FR" sz="1800" dirty="0" smtClean="0"/>
              <a:t> </a:t>
            </a:r>
            <a:endParaRPr lang="fr-FR" altLang="fr-FR" sz="1800" dirty="0"/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/>
        </p:nvGraphicFramePr>
        <p:xfrm>
          <a:off x="6084888" y="5661025"/>
          <a:ext cx="12255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7" name="Equation" r:id="rId3" imgW="774364" imgH="241195" progId="Equation.3">
                  <p:embed/>
                </p:oleObj>
              </mc:Choice>
              <mc:Fallback>
                <p:oleObj name="Equation" r:id="rId3" imgW="774364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5661025"/>
                        <a:ext cx="12255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3"/>
          <p:cNvGraphicFramePr>
            <a:graphicFrameLocks noChangeAspect="1"/>
          </p:cNvGraphicFramePr>
          <p:nvPr/>
        </p:nvGraphicFramePr>
        <p:xfrm>
          <a:off x="971550" y="1052513"/>
          <a:ext cx="6769100" cy="395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8" name="Photo Editor Photo" r:id="rId5" imgW="12088912" imgH="7078063" progId="MSPhotoEd.3">
                  <p:embed/>
                </p:oleObj>
              </mc:Choice>
              <mc:Fallback>
                <p:oleObj name="Photo Editor Photo" r:id="rId5" imgW="12088912" imgH="707806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052513"/>
                        <a:ext cx="6769100" cy="3954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3491880" y="1052513"/>
            <a:ext cx="5161583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CH" altLang="fr-FR" sz="1400" dirty="0"/>
              <a:t>1 </a:t>
            </a:r>
            <a:r>
              <a:rPr lang="fr-CH" altLang="fr-FR" sz="1400" dirty="0" smtClean="0"/>
              <a:t>rail propre et sec / </a:t>
            </a:r>
            <a:r>
              <a:rPr lang="fr-CH" altLang="fr-FR" sz="1400" dirty="0" err="1" smtClean="0"/>
              <a:t>trockene</a:t>
            </a:r>
            <a:r>
              <a:rPr lang="fr-CH" altLang="fr-FR" sz="1400" dirty="0" smtClean="0"/>
              <a:t> </a:t>
            </a:r>
            <a:r>
              <a:rPr lang="fr-CH" altLang="fr-FR" sz="1400" dirty="0" err="1" smtClean="0"/>
              <a:t>saubere</a:t>
            </a:r>
            <a:r>
              <a:rPr lang="fr-CH" altLang="fr-FR" sz="1400" dirty="0" smtClean="0"/>
              <a:t> </a:t>
            </a:r>
            <a:r>
              <a:rPr lang="fr-CH" altLang="fr-FR" sz="1400" dirty="0" err="1" smtClean="0"/>
              <a:t>Schiene</a:t>
            </a:r>
            <a:endParaRPr lang="fr-CH" altLang="fr-FR" sz="14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CH" altLang="fr-FR" sz="1400" dirty="0"/>
              <a:t>2 </a:t>
            </a:r>
            <a:r>
              <a:rPr lang="fr-CH" altLang="fr-FR" sz="1400" dirty="0" smtClean="0"/>
              <a:t>rail moyen /  </a:t>
            </a:r>
            <a:r>
              <a:rPr lang="fr-CH" altLang="fr-FR" sz="1400" dirty="0" err="1" smtClean="0"/>
              <a:t>mittelwertige</a:t>
            </a:r>
            <a:r>
              <a:rPr lang="fr-CH" altLang="fr-FR" sz="1400" dirty="0" smtClean="0"/>
              <a:t> </a:t>
            </a:r>
            <a:r>
              <a:rPr lang="fr-CH" altLang="fr-FR" sz="1400" dirty="0" err="1" smtClean="0"/>
              <a:t>Schiene</a:t>
            </a:r>
            <a:endParaRPr lang="fr-CH" altLang="fr-FR" sz="14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CH" altLang="fr-FR" sz="1400" dirty="0"/>
              <a:t>3 </a:t>
            </a:r>
            <a:r>
              <a:rPr lang="en-GB" altLang="fr-FR" sz="1400" dirty="0" smtClean="0"/>
              <a:t>rail </a:t>
            </a:r>
            <a:r>
              <a:rPr lang="fr-CH" altLang="fr-FR" sz="1400" dirty="0" smtClean="0"/>
              <a:t>gras avec feuilles mortes /</a:t>
            </a:r>
            <a:r>
              <a:rPr lang="fr-CH" altLang="fr-FR" sz="1400" dirty="0" err="1" smtClean="0"/>
              <a:t>fette</a:t>
            </a:r>
            <a:r>
              <a:rPr lang="fr-CH" altLang="fr-FR" sz="1400" dirty="0" smtClean="0"/>
              <a:t> </a:t>
            </a:r>
            <a:r>
              <a:rPr lang="fr-CH" altLang="fr-FR" sz="1400" dirty="0" err="1" smtClean="0"/>
              <a:t>Schiene</a:t>
            </a:r>
            <a:r>
              <a:rPr lang="fr-CH" altLang="fr-FR" sz="1400" dirty="0" smtClean="0"/>
              <a:t> mit </a:t>
            </a:r>
            <a:r>
              <a:rPr lang="fr-CH" altLang="fr-FR" sz="1400" dirty="0" err="1" smtClean="0"/>
              <a:t>Herbstblüten</a:t>
            </a:r>
            <a:endParaRPr lang="fr-FR" altLang="fr-FR" sz="1400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187450" y="5661025"/>
          <a:ext cx="100806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9" name="Equation" r:id="rId7" imgW="609336" imgH="241195" progId="Equation.3">
                  <p:embed/>
                </p:oleObj>
              </mc:Choice>
              <mc:Fallback>
                <p:oleObj name="Equation" r:id="rId7" imgW="609336" imgH="241195" progId="Equation.3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661025"/>
                        <a:ext cx="1008063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549" y="5661914"/>
            <a:ext cx="1229014" cy="401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636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EC6B3-74A9-44EB-9690-B604ED3EF10A}" type="slidenum">
              <a:rPr lang="fr-CH" smtClean="0"/>
              <a:pPr/>
              <a:t>16</a:t>
            </a:fld>
            <a:endParaRPr lang="fr-CH" dirty="0"/>
          </a:p>
        </p:txBody>
      </p:sp>
      <p:sp>
        <p:nvSpPr>
          <p:cNvPr id="4" name="ZoneTexte 3"/>
          <p:cNvSpPr txBox="1"/>
          <p:nvPr/>
        </p:nvSpPr>
        <p:spPr>
          <a:xfrm>
            <a:off x="755576" y="4802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latin typeface="Verdana" pitchFamily="1" charset="0"/>
              </a:rPr>
              <a:t>Dynamique du convoi </a:t>
            </a:r>
            <a:r>
              <a:rPr lang="fr-CH" b="1" dirty="0" err="1" smtClean="0">
                <a:latin typeface="Verdana" pitchFamily="1" charset="0"/>
              </a:rPr>
              <a:t>ferrovaire</a:t>
            </a:r>
            <a:r>
              <a:rPr lang="fr-CH" b="1" dirty="0" smtClean="0">
                <a:latin typeface="Verdana" pitchFamily="1" charset="0"/>
              </a:rPr>
              <a:t>/ </a:t>
            </a:r>
            <a:r>
              <a:rPr lang="fr-CH" b="1" dirty="0" err="1" smtClean="0">
                <a:latin typeface="Verdana" pitchFamily="1" charset="0"/>
              </a:rPr>
              <a:t>Eisenbahndynamik</a:t>
            </a:r>
            <a:endParaRPr lang="fr-CH" b="1" dirty="0" smtClean="0">
              <a:latin typeface="Verdana" pitchFamily="1" charset="0"/>
            </a:endParaRPr>
          </a:p>
          <a:p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4213" y="5084763"/>
            <a:ext cx="79692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CH" altLang="fr-FR" sz="1600" b="1" dirty="0"/>
              <a:t>Fig. </a:t>
            </a:r>
            <a:r>
              <a:rPr lang="fr-CH" altLang="fr-FR" sz="1600" b="1" dirty="0" smtClean="0"/>
              <a:t>3.19</a:t>
            </a:r>
            <a:r>
              <a:rPr lang="fr-CH" altLang="fr-FR" sz="1600" dirty="0" smtClean="0"/>
              <a:t> </a:t>
            </a:r>
            <a:r>
              <a:rPr lang="en-US" altLang="fr-FR" sz="1600" dirty="0" err="1" smtClean="0"/>
              <a:t>Cabrage</a:t>
            </a:r>
            <a:r>
              <a:rPr lang="en-US" altLang="fr-FR" sz="1600" dirty="0" smtClean="0"/>
              <a:t> au </a:t>
            </a:r>
            <a:r>
              <a:rPr lang="en-US" altLang="fr-FR" sz="1600" dirty="0" err="1" smtClean="0"/>
              <a:t>démarrage</a:t>
            </a:r>
            <a:r>
              <a:rPr lang="en-US" altLang="fr-FR" sz="1600" dirty="0" smtClean="0"/>
              <a:t>/ </a:t>
            </a:r>
            <a:r>
              <a:rPr lang="en-US" altLang="fr-FR" sz="1600" dirty="0" err="1" smtClean="0"/>
              <a:t>Gewichtänderungen</a:t>
            </a:r>
            <a:r>
              <a:rPr lang="en-US" altLang="fr-FR" sz="1600" dirty="0" smtClean="0"/>
              <a:t> </a:t>
            </a:r>
            <a:r>
              <a:rPr lang="en-US" altLang="fr-FR" sz="1600" dirty="0" err="1" smtClean="0"/>
              <a:t>beim</a:t>
            </a:r>
            <a:r>
              <a:rPr lang="en-US" altLang="fr-FR" sz="1600" dirty="0" smtClean="0"/>
              <a:t> </a:t>
            </a:r>
            <a:r>
              <a:rPr lang="en-US" altLang="fr-FR" sz="1600" dirty="0" err="1" smtClean="0"/>
              <a:t>Anfahrt</a:t>
            </a:r>
            <a:r>
              <a:rPr lang="en-US" altLang="fr-FR" sz="1600" dirty="0" smtClean="0"/>
              <a:t>.</a:t>
            </a:r>
            <a:endParaRPr lang="en-US" altLang="fr-FR" sz="1600" dirty="0"/>
          </a:p>
          <a:p>
            <a:pPr>
              <a:spcBef>
                <a:spcPct val="50000"/>
              </a:spcBef>
              <a:buFontTx/>
              <a:buNone/>
            </a:pPr>
            <a:r>
              <a:rPr lang="fr-CH" altLang="fr-FR" sz="1600" dirty="0"/>
              <a:t>.</a:t>
            </a:r>
            <a:endParaRPr lang="fr-FR" altLang="fr-FR" sz="1600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7596188" y="5659716"/>
            <a:ext cx="8515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 dirty="0" smtClean="0"/>
              <a:t>(3.24)</a:t>
            </a:r>
            <a:r>
              <a:rPr lang="fr-FR" altLang="fr-FR" sz="1800" dirty="0" smtClean="0"/>
              <a:t> </a:t>
            </a:r>
            <a:endParaRPr lang="fr-FR" altLang="fr-FR" sz="1800" dirty="0"/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/>
        </p:nvGraphicFramePr>
        <p:xfrm>
          <a:off x="6084888" y="5661025"/>
          <a:ext cx="12255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2" name="Equation" r:id="rId3" imgW="774364" imgH="241195" progId="Equation.3">
                  <p:embed/>
                </p:oleObj>
              </mc:Choice>
              <mc:Fallback>
                <p:oleObj name="Equation" r:id="rId3" imgW="774364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5661025"/>
                        <a:ext cx="12255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/>
        </p:nvGraphicFramePr>
        <p:xfrm>
          <a:off x="3348038" y="5661025"/>
          <a:ext cx="1079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" name="Equation" r:id="rId5" imgW="672808" imgH="241195" progId="Equation.3">
                  <p:embed/>
                </p:oleObj>
              </mc:Choice>
              <mc:Fallback>
                <p:oleObj name="Equation" r:id="rId5" imgW="672808" imgH="241195" progId="Equation.3">
                  <p:embed/>
                  <p:pic>
                    <p:nvPicPr>
                      <p:cNvPr id="0" name="Obje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5661025"/>
                        <a:ext cx="10795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6967768" cy="388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423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EC6B3-74A9-44EB-9690-B604ED3EF10A}" type="slidenum">
              <a:rPr lang="fr-CH" smtClean="0"/>
              <a:pPr/>
              <a:t>17</a:t>
            </a:fld>
            <a:endParaRPr lang="fr-CH" dirty="0"/>
          </a:p>
        </p:txBody>
      </p:sp>
      <p:sp>
        <p:nvSpPr>
          <p:cNvPr id="4" name="ZoneTexte 3"/>
          <p:cNvSpPr txBox="1"/>
          <p:nvPr/>
        </p:nvSpPr>
        <p:spPr>
          <a:xfrm>
            <a:off x="755576" y="4802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latin typeface="Verdana" pitchFamily="1" charset="0"/>
              </a:rPr>
              <a:t>Dynamique du convoi </a:t>
            </a:r>
            <a:r>
              <a:rPr lang="fr-CH" b="1" dirty="0" err="1" smtClean="0">
                <a:latin typeface="Verdana" pitchFamily="1" charset="0"/>
              </a:rPr>
              <a:t>ferrovaire</a:t>
            </a:r>
            <a:r>
              <a:rPr lang="fr-CH" b="1" dirty="0" smtClean="0">
                <a:latin typeface="Verdana" pitchFamily="1" charset="0"/>
              </a:rPr>
              <a:t>/ </a:t>
            </a:r>
            <a:r>
              <a:rPr lang="fr-CH" b="1" dirty="0" err="1" smtClean="0">
                <a:latin typeface="Verdana" pitchFamily="1" charset="0"/>
              </a:rPr>
              <a:t>Eisenbahndynamik</a:t>
            </a:r>
            <a:endParaRPr lang="fr-CH" b="1" dirty="0" smtClean="0">
              <a:latin typeface="Verdana" pitchFamily="1" charset="0"/>
            </a:endParaRPr>
          </a:p>
          <a:p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55756"/>
            <a:ext cx="8111620" cy="384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84213" y="5084763"/>
            <a:ext cx="796925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fr-CH" altLang="fr-FR" sz="1600" b="1" dirty="0"/>
              <a:t>Fig. </a:t>
            </a:r>
            <a:r>
              <a:rPr lang="fr-CH" altLang="fr-FR" sz="1600" b="1" dirty="0" smtClean="0"/>
              <a:t>1.2</a:t>
            </a:r>
            <a:r>
              <a:rPr lang="fr-CH" altLang="fr-FR" sz="1600" dirty="0" smtClean="0"/>
              <a:t> </a:t>
            </a:r>
            <a:r>
              <a:rPr lang="en-US" altLang="fr-FR" sz="1600" dirty="0" smtClean="0"/>
              <a:t>Flux et types de </a:t>
            </a:r>
            <a:r>
              <a:rPr lang="en-US" altLang="fr-FR" sz="1600" dirty="0" err="1" smtClean="0"/>
              <a:t>puissances</a:t>
            </a:r>
            <a:r>
              <a:rPr lang="en-US" altLang="fr-FR" sz="1600" dirty="0" smtClean="0"/>
              <a:t> / </a:t>
            </a:r>
            <a:r>
              <a:rPr lang="en-US" altLang="fr-FR" sz="1600" dirty="0" err="1" smtClean="0"/>
              <a:t>Leistungsflüsse</a:t>
            </a:r>
            <a:r>
              <a:rPr lang="en-US" altLang="fr-FR" sz="1600" dirty="0" smtClean="0"/>
              <a:t> und –</a:t>
            </a:r>
            <a:r>
              <a:rPr lang="en-US" altLang="fr-FR" sz="1600" dirty="0" err="1" smtClean="0"/>
              <a:t>Typen</a:t>
            </a:r>
            <a:endParaRPr lang="en-US" altLang="fr-FR" sz="1600" dirty="0" smtClean="0"/>
          </a:p>
          <a:p>
            <a:pPr>
              <a:spcBef>
                <a:spcPts val="1200"/>
              </a:spcBef>
              <a:buFontTx/>
              <a:buNone/>
            </a:pPr>
            <a:r>
              <a:rPr lang="en-US" altLang="fr-FR" sz="1400" i="1" dirty="0" err="1" smtClean="0"/>
              <a:t>Rendement</a:t>
            </a:r>
            <a:r>
              <a:rPr lang="en-US" altLang="fr-FR" sz="1400" i="1" dirty="0" smtClean="0"/>
              <a:t> /</a:t>
            </a:r>
            <a:r>
              <a:rPr lang="en-US" altLang="fr-FR" sz="1400" i="1" dirty="0" err="1" smtClean="0"/>
              <a:t>Wirkungsgrad</a:t>
            </a:r>
            <a:r>
              <a:rPr lang="fr-CH" altLang="fr-FR" sz="1600" dirty="0" smtClean="0"/>
              <a:t>.</a:t>
            </a:r>
            <a:endParaRPr lang="fr-FR" altLang="fr-FR" sz="1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05064"/>
            <a:ext cx="320799" cy="42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73624"/>
            <a:ext cx="504056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110768"/>
            <a:ext cx="360040" cy="372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588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-5610" y="1753472"/>
            <a:ext cx="450460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Verdana" pitchFamily="1" charset="0"/>
              </a:rPr>
              <a:t>Dynamique du convoi </a:t>
            </a:r>
            <a:r>
              <a:rPr lang="fr-CH" sz="2800" b="1" dirty="0" err="1">
                <a:latin typeface="Verdana" pitchFamily="1" charset="0"/>
              </a:rPr>
              <a:t>ferrovaire</a:t>
            </a:r>
            <a:r>
              <a:rPr lang="fr-CH" sz="2800" b="1" dirty="0">
                <a:latin typeface="Verdana" pitchFamily="1" charset="0"/>
              </a:rPr>
              <a:t>/ </a:t>
            </a:r>
            <a:r>
              <a:rPr lang="fr-CH" sz="2800" b="1" dirty="0" err="1">
                <a:latin typeface="Verdana" pitchFamily="1" charset="0"/>
              </a:rPr>
              <a:t>Eisenbahndynamik</a:t>
            </a:r>
            <a:endParaRPr lang="fr-CH" sz="2800" b="1" dirty="0">
              <a:latin typeface="Verdana" pitchFamily="1" charset="0"/>
            </a:endParaRPr>
          </a:p>
          <a:p>
            <a:endParaRPr lang="fr-CH" sz="2800" b="1" dirty="0" smtClean="0">
              <a:latin typeface="Verdana" pitchFamily="1" charset="0"/>
            </a:endParaRPr>
          </a:p>
          <a:p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0" y="1340768"/>
            <a:ext cx="4644008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-36512" y="3933056"/>
            <a:ext cx="4644008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08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Contenu</a:t>
            </a:r>
            <a:endParaRPr lang="fr-CH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fr-FR" sz="2000" dirty="0" smtClean="0"/>
              <a:t>4 </a:t>
            </a:r>
            <a:r>
              <a:rPr lang="en-US" altLang="fr-FR" dirty="0" smtClean="0"/>
              <a:t>Train </a:t>
            </a:r>
            <a:r>
              <a:rPr lang="en-US" altLang="fr-FR" dirty="0"/>
              <a:t>en </a:t>
            </a:r>
            <a:r>
              <a:rPr lang="en-US" altLang="fr-FR" dirty="0" err="1"/>
              <a:t>ligne</a:t>
            </a:r>
            <a:r>
              <a:rPr lang="en-US" altLang="fr-FR" dirty="0"/>
              <a:t> / Zug auf </a:t>
            </a:r>
            <a:r>
              <a:rPr lang="en-US" altLang="fr-FR" dirty="0" err="1"/>
              <a:t>einer</a:t>
            </a:r>
            <a:r>
              <a:rPr lang="en-US" altLang="fr-FR" dirty="0"/>
              <a:t> </a:t>
            </a:r>
            <a:r>
              <a:rPr lang="en-US" altLang="fr-FR" dirty="0" err="1"/>
              <a:t>Eisenbahnlinie</a:t>
            </a:r>
            <a:r>
              <a:rPr lang="en-US" altLang="fr-FR" dirty="0" smtClean="0"/>
              <a:t>.</a:t>
            </a:r>
          </a:p>
          <a:p>
            <a:r>
              <a:rPr lang="en-US" altLang="fr-FR" sz="2000" dirty="0" smtClean="0"/>
              <a:t>11 </a:t>
            </a:r>
            <a:r>
              <a:rPr lang="en-US" altLang="fr-FR" dirty="0" smtClean="0"/>
              <a:t>De </a:t>
            </a:r>
            <a:r>
              <a:rPr lang="en-US" altLang="fr-FR" dirty="0"/>
              <a:t>la rotation à la translation / </a:t>
            </a:r>
            <a:r>
              <a:rPr lang="en-US" altLang="fr-FR" dirty="0" err="1"/>
              <a:t>Vom</a:t>
            </a:r>
            <a:r>
              <a:rPr lang="en-US" altLang="fr-FR" dirty="0"/>
              <a:t> </a:t>
            </a:r>
            <a:r>
              <a:rPr lang="en-US" altLang="fr-FR" dirty="0" err="1"/>
              <a:t>Drehmoment</a:t>
            </a:r>
            <a:r>
              <a:rPr lang="en-US" altLang="fr-FR" dirty="0"/>
              <a:t> </a:t>
            </a:r>
            <a:r>
              <a:rPr lang="en-US" altLang="fr-FR" dirty="0" err="1"/>
              <a:t>zur</a:t>
            </a:r>
            <a:r>
              <a:rPr lang="en-US" altLang="fr-FR" dirty="0"/>
              <a:t> </a:t>
            </a:r>
            <a:r>
              <a:rPr lang="en-US" altLang="fr-FR" dirty="0" err="1"/>
              <a:t>Zugkraft</a:t>
            </a:r>
            <a:r>
              <a:rPr lang="en-US" altLang="fr-FR" dirty="0"/>
              <a:t>.</a:t>
            </a:r>
            <a:endParaRPr lang="fr-FR" altLang="fr-FR" dirty="0"/>
          </a:p>
          <a:p>
            <a:r>
              <a:rPr lang="fr-FR" altLang="fr-FR" sz="2000" dirty="0" smtClean="0"/>
              <a:t>12 </a:t>
            </a:r>
            <a:r>
              <a:rPr lang="fr-FR" altLang="fr-FR" dirty="0" smtClean="0"/>
              <a:t>Adhérence /</a:t>
            </a:r>
            <a:r>
              <a:rPr lang="fr-FR" altLang="fr-FR" dirty="0" err="1" smtClean="0"/>
              <a:t>Adhäsion</a:t>
            </a:r>
            <a:endParaRPr lang="fr-FR" altLang="fr-FR" dirty="0" smtClean="0"/>
          </a:p>
          <a:p>
            <a:r>
              <a:rPr lang="fr-FR" altLang="fr-FR" sz="2000" dirty="0" smtClean="0"/>
              <a:t>17 </a:t>
            </a:r>
            <a:r>
              <a:rPr lang="fr-FR" altLang="fr-FR" dirty="0" smtClean="0"/>
              <a:t>Rendement / </a:t>
            </a:r>
            <a:r>
              <a:rPr lang="fr-FR" altLang="fr-FR" dirty="0" err="1" smtClean="0"/>
              <a:t>Wirkungsgrad</a:t>
            </a:r>
            <a:endParaRPr lang="fr-FR" altLang="fr-FR" dirty="0"/>
          </a:p>
          <a:p>
            <a:endParaRPr lang="fr-CH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EC6B3-74A9-44EB-9690-B604ED3EF10A}" type="slidenum">
              <a:rPr lang="fr-CH" smtClean="0"/>
              <a:pPr/>
              <a:t>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2035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EC6B3-74A9-44EB-9690-B604ED3EF10A}" type="slidenum">
              <a:rPr lang="fr-CH" smtClean="0"/>
              <a:pPr/>
              <a:t>4</a:t>
            </a:fld>
            <a:endParaRPr lang="fr-CH" dirty="0"/>
          </a:p>
        </p:txBody>
      </p:sp>
      <p:sp>
        <p:nvSpPr>
          <p:cNvPr id="4" name="ZoneTexte 3"/>
          <p:cNvSpPr txBox="1"/>
          <p:nvPr/>
        </p:nvSpPr>
        <p:spPr>
          <a:xfrm>
            <a:off x="755576" y="4802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latin typeface="Verdana" pitchFamily="1" charset="0"/>
              </a:rPr>
              <a:t>Dynamique du convoi </a:t>
            </a:r>
            <a:r>
              <a:rPr lang="fr-CH" b="1" dirty="0" err="1" smtClean="0">
                <a:latin typeface="Verdana" pitchFamily="1" charset="0"/>
              </a:rPr>
              <a:t>ferrovaire</a:t>
            </a:r>
            <a:r>
              <a:rPr lang="fr-CH" b="1" dirty="0" smtClean="0">
                <a:latin typeface="Verdana" pitchFamily="1" charset="0"/>
              </a:rPr>
              <a:t>/ </a:t>
            </a:r>
            <a:r>
              <a:rPr lang="fr-CH" b="1" dirty="0" err="1" smtClean="0">
                <a:latin typeface="Verdana" pitchFamily="1" charset="0"/>
              </a:rPr>
              <a:t>Eisenbahndynamik</a:t>
            </a:r>
            <a:endParaRPr lang="fr-CH" b="1" dirty="0" smtClean="0">
              <a:latin typeface="Verdana" pitchFamily="1" charset="0"/>
            </a:endParaRPr>
          </a:p>
          <a:p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2"/>
          <p:cNvGrpSpPr>
            <a:grpSpLocks noChangeAspect="1"/>
          </p:cNvGrpSpPr>
          <p:nvPr/>
        </p:nvGrpSpPr>
        <p:grpSpPr bwMode="auto">
          <a:xfrm>
            <a:off x="-108520" y="867040"/>
            <a:ext cx="9433048" cy="3207544"/>
            <a:chOff x="2471" y="3017"/>
            <a:chExt cx="7200" cy="2448"/>
          </a:xfrm>
        </p:grpSpPr>
        <p:sp>
          <p:nvSpPr>
            <p:cNvPr id="6" name="AutoShape 3"/>
            <p:cNvSpPr>
              <a:spLocks noChangeAspect="1" noChangeArrowheads="1"/>
            </p:cNvSpPr>
            <p:nvPr/>
          </p:nvSpPr>
          <p:spPr bwMode="auto">
            <a:xfrm>
              <a:off x="2471" y="3017"/>
              <a:ext cx="7200" cy="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4775" y="4735"/>
              <a:ext cx="144" cy="144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4512" y="4830"/>
              <a:ext cx="144" cy="144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6215" y="4195"/>
              <a:ext cx="144" cy="144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10" name="Oval 7" descr="25 %"/>
            <p:cNvSpPr>
              <a:spLocks noChangeArrowheads="1"/>
            </p:cNvSpPr>
            <p:nvPr/>
          </p:nvSpPr>
          <p:spPr bwMode="auto">
            <a:xfrm>
              <a:off x="6647" y="4025"/>
              <a:ext cx="144" cy="144"/>
            </a:xfrm>
            <a:prstGeom prst="ellipse">
              <a:avLst/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5927" y="4308"/>
              <a:ext cx="144" cy="144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12" name="Oval 9" descr="25 %"/>
            <p:cNvSpPr>
              <a:spLocks noChangeArrowheads="1"/>
            </p:cNvSpPr>
            <p:nvPr/>
          </p:nvSpPr>
          <p:spPr bwMode="auto">
            <a:xfrm>
              <a:off x="7511" y="3719"/>
              <a:ext cx="144" cy="144"/>
            </a:xfrm>
            <a:prstGeom prst="ellipse">
              <a:avLst/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13" name="Oval 10" descr="25 %"/>
            <p:cNvSpPr>
              <a:spLocks noChangeArrowheads="1"/>
            </p:cNvSpPr>
            <p:nvPr/>
          </p:nvSpPr>
          <p:spPr bwMode="auto">
            <a:xfrm>
              <a:off x="6935" y="3923"/>
              <a:ext cx="144" cy="144"/>
            </a:xfrm>
            <a:prstGeom prst="ellipse">
              <a:avLst/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14" name="Oval 11" descr="25 %"/>
            <p:cNvSpPr>
              <a:spLocks noChangeArrowheads="1"/>
            </p:cNvSpPr>
            <p:nvPr/>
          </p:nvSpPr>
          <p:spPr bwMode="auto">
            <a:xfrm>
              <a:off x="7223" y="3819"/>
              <a:ext cx="144" cy="144"/>
            </a:xfrm>
            <a:prstGeom prst="ellipse">
              <a:avLst/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V="1">
              <a:off x="4055" y="3737"/>
              <a:ext cx="3888" cy="14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4055" y="5177"/>
              <a:ext cx="475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V="1">
              <a:off x="6215" y="3881"/>
              <a:ext cx="288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 rot="-1206587">
              <a:off x="4203" y="4019"/>
              <a:ext cx="2154" cy="432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 rot="-1206587">
              <a:off x="6372" y="3377"/>
              <a:ext cx="1279" cy="432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20" name="Arc 17"/>
            <p:cNvSpPr>
              <a:spLocks/>
            </p:cNvSpPr>
            <p:nvPr/>
          </p:nvSpPr>
          <p:spPr bwMode="auto">
            <a:xfrm>
              <a:off x="4487" y="4973"/>
              <a:ext cx="145" cy="204"/>
            </a:xfrm>
            <a:custGeom>
              <a:avLst/>
              <a:gdLst>
                <a:gd name="T0" fmla="*/ 0 w 21588"/>
                <a:gd name="T1" fmla="*/ 0 h 11551"/>
                <a:gd name="T2" fmla="*/ 0 w 21588"/>
                <a:gd name="T3" fmla="*/ 0 h 11551"/>
                <a:gd name="T4" fmla="*/ 0 w 21588"/>
                <a:gd name="T5" fmla="*/ 0 h 115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88" h="11551" fill="none" extrusionOk="0">
                  <a:moveTo>
                    <a:pt x="18251" y="0"/>
                  </a:moveTo>
                  <a:cubicBezTo>
                    <a:pt x="20306" y="3247"/>
                    <a:pt x="21458" y="6983"/>
                    <a:pt x="21587" y="10824"/>
                  </a:cubicBezTo>
                </a:path>
                <a:path w="21588" h="11551" stroke="0" extrusionOk="0">
                  <a:moveTo>
                    <a:pt x="18251" y="0"/>
                  </a:moveTo>
                  <a:cubicBezTo>
                    <a:pt x="20306" y="3247"/>
                    <a:pt x="21458" y="6983"/>
                    <a:pt x="21587" y="10824"/>
                  </a:cubicBezTo>
                  <a:lnTo>
                    <a:pt x="0" y="11551"/>
                  </a:lnTo>
                  <a:lnTo>
                    <a:pt x="18251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 type="triangle" w="sm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 flipV="1">
              <a:off x="7223" y="3161"/>
              <a:ext cx="864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sm" len="sm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H="1">
              <a:off x="3767" y="4457"/>
              <a:ext cx="72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sm" len="sm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5783" y="3991"/>
              <a:ext cx="1" cy="10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sm" len="sm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5783" y="3991"/>
              <a:ext cx="372" cy="9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sm" len="sm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 flipH="1">
              <a:off x="5396" y="3991"/>
              <a:ext cx="386" cy="1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sm" len="sm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4055" y="4745"/>
              <a:ext cx="1584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Symbol" pitchFamily="18" charset="2"/>
                </a:rPr>
                <a:t>a</a:t>
              </a:r>
              <a:endParaRPr lang="fr-FR" altLang="fr-FR" sz="1800"/>
            </a:p>
          </p:txBody>
        </p:sp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3479" y="4313"/>
              <a:ext cx="144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Times New Roman" pitchFamily="18" charset="0"/>
                </a:rPr>
                <a:t>F</a:t>
              </a:r>
              <a:r>
                <a:rPr lang="fr-FR" altLang="fr-FR" sz="1800" baseline="-25000">
                  <a:latin typeface="Times New Roman" pitchFamily="18" charset="0"/>
                </a:rPr>
                <a:t>out</a:t>
              </a:r>
              <a:endParaRPr lang="fr-FR" altLang="fr-FR" sz="1800"/>
            </a:p>
          </p:txBody>
        </p:sp>
        <p:sp>
          <p:nvSpPr>
            <p:cNvPr id="28" name="Text Box 25"/>
            <p:cNvSpPr txBox="1">
              <a:spLocks noChangeArrowheads="1"/>
            </p:cNvSpPr>
            <p:nvPr/>
          </p:nvSpPr>
          <p:spPr bwMode="auto">
            <a:xfrm>
              <a:off x="7655" y="3305"/>
              <a:ext cx="576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Times New Roman" pitchFamily="18" charset="0"/>
                </a:rPr>
                <a:t>F</a:t>
              </a:r>
              <a:r>
                <a:rPr lang="fr-FR" altLang="fr-FR" sz="1800" baseline="-25000">
                  <a:latin typeface="Times New Roman" pitchFamily="18" charset="0"/>
                </a:rPr>
                <a:t>in</a:t>
              </a:r>
              <a:endParaRPr lang="fr-FR" altLang="fr-FR" sz="1800"/>
            </a:p>
          </p:txBody>
        </p:sp>
        <p:sp>
          <p:nvSpPr>
            <p:cNvPr id="29" name="Text Box 26"/>
            <p:cNvSpPr txBox="1">
              <a:spLocks noChangeArrowheads="1"/>
            </p:cNvSpPr>
            <p:nvPr/>
          </p:nvSpPr>
          <p:spPr bwMode="auto">
            <a:xfrm>
              <a:off x="5063" y="4025"/>
              <a:ext cx="576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Times New Roman" pitchFamily="18" charset="0"/>
                </a:rPr>
                <a:t>F</a:t>
              </a:r>
              <a:r>
                <a:rPr lang="fr-FR" altLang="fr-FR" sz="1800" baseline="-25000">
                  <a:latin typeface="Times New Roman" pitchFamily="18" charset="0"/>
                </a:rPr>
                <a:t>d</a:t>
              </a:r>
              <a:endParaRPr lang="fr-FR" altLang="fr-FR" sz="1800"/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6071" y="4601"/>
              <a:ext cx="576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Times New Roman" pitchFamily="18" charset="0"/>
                </a:rPr>
                <a:t>F</a:t>
              </a:r>
              <a:r>
                <a:rPr lang="fr-FR" altLang="fr-FR" sz="1800" baseline="-25000">
                  <a:latin typeface="Times New Roman" pitchFamily="18" charset="0"/>
                </a:rPr>
                <a:t>ne</a:t>
              </a:r>
              <a:endParaRPr lang="fr-FR" altLang="fr-FR" sz="1800"/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5063" y="4745"/>
              <a:ext cx="1008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Times New Roman" pitchFamily="18" charset="0"/>
                </a:rPr>
                <a:t>P=mg</a:t>
              </a:r>
              <a:endParaRPr lang="fr-FR" altLang="fr-FR" sz="1800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 rot="10800000" flipH="1">
              <a:off x="5496" y="3593"/>
              <a:ext cx="385" cy="1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 flipH="1">
              <a:off x="6359" y="3449"/>
              <a:ext cx="43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4" name="Rectangle 31"/>
            <p:cNvSpPr>
              <a:spLocks noChangeArrowheads="1"/>
            </p:cNvSpPr>
            <p:nvPr/>
          </p:nvSpPr>
          <p:spPr bwMode="auto">
            <a:xfrm rot="-1312553">
              <a:off x="5577" y="4028"/>
              <a:ext cx="400" cy="1005"/>
            </a:xfrm>
            <a:prstGeom prst="rect">
              <a:avLst/>
            </a:prstGeom>
            <a:noFill/>
            <a:ln w="6350" algn="ctr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 flipV="1">
              <a:off x="6359" y="3161"/>
              <a:ext cx="288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6" name="Text Box 33"/>
            <p:cNvSpPr txBox="1">
              <a:spLocks noChangeArrowheads="1"/>
            </p:cNvSpPr>
            <p:nvPr/>
          </p:nvSpPr>
          <p:spPr bwMode="auto">
            <a:xfrm>
              <a:off x="5783" y="3737"/>
              <a:ext cx="720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Times New Roman" pitchFamily="18" charset="0"/>
                </a:rPr>
                <a:t>m</a:t>
              </a:r>
              <a:endParaRPr lang="fr-FR" altLang="fr-FR" sz="1800"/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5207" y="3449"/>
              <a:ext cx="864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solidFill>
                    <a:srgbClr val="000000"/>
                  </a:solidFill>
                  <a:latin typeface="Times New Roman" pitchFamily="18" charset="0"/>
                </a:rPr>
                <a:t>V</a:t>
              </a:r>
              <a:endParaRPr lang="fr-FR" altLang="fr-FR" sz="1800"/>
            </a:p>
          </p:txBody>
        </p:sp>
      </p:grp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611188" y="4221163"/>
            <a:ext cx="796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CH" altLang="fr-FR" sz="1600" b="1" dirty="0"/>
              <a:t>Fig. </a:t>
            </a:r>
            <a:r>
              <a:rPr lang="fr-CH" altLang="fr-FR" sz="1600" b="1" dirty="0" smtClean="0"/>
              <a:t>3.1</a:t>
            </a:r>
            <a:r>
              <a:rPr lang="fr-CH" altLang="fr-FR" sz="1600" dirty="0" smtClean="0"/>
              <a:t> </a:t>
            </a:r>
            <a:r>
              <a:rPr lang="en-US" altLang="fr-FR" sz="1800" dirty="0"/>
              <a:t>Train </a:t>
            </a:r>
            <a:r>
              <a:rPr lang="en-US" altLang="fr-FR" sz="1800" dirty="0" smtClean="0"/>
              <a:t>en </a:t>
            </a:r>
            <a:r>
              <a:rPr lang="en-US" altLang="fr-FR" sz="1800" dirty="0" err="1" smtClean="0"/>
              <a:t>ligne</a:t>
            </a:r>
            <a:r>
              <a:rPr lang="en-US" altLang="fr-FR" sz="1800" dirty="0" smtClean="0"/>
              <a:t> / Zug auf </a:t>
            </a:r>
            <a:r>
              <a:rPr lang="en-US" altLang="fr-FR" sz="1800" dirty="0" err="1" smtClean="0"/>
              <a:t>einer</a:t>
            </a:r>
            <a:r>
              <a:rPr lang="en-US" altLang="fr-FR" sz="1800" dirty="0" smtClean="0"/>
              <a:t> </a:t>
            </a:r>
            <a:r>
              <a:rPr lang="en-US" altLang="fr-FR" sz="1800" dirty="0" err="1" smtClean="0"/>
              <a:t>Eisenbahnlinie</a:t>
            </a:r>
            <a:r>
              <a:rPr lang="en-US" altLang="fr-FR" sz="1800" dirty="0" smtClean="0"/>
              <a:t>.</a:t>
            </a:r>
            <a:endParaRPr lang="fr-FR" altLang="fr-FR" sz="1800" dirty="0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755650" y="4724400"/>
          <a:ext cx="172878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Equation" r:id="rId3" imgW="1193800" imgH="241300" progId="Equation.3">
                  <p:embed/>
                </p:oleObj>
              </mc:Choice>
              <mc:Fallback>
                <p:oleObj name="Equation" r:id="rId3" imgW="11938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724400"/>
                        <a:ext cx="1728788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3995738" y="4723091"/>
            <a:ext cx="723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 dirty="0" smtClean="0"/>
              <a:t>(3.2)</a:t>
            </a:r>
            <a:r>
              <a:rPr lang="fr-FR" altLang="fr-FR" sz="1800" dirty="0" smtClean="0"/>
              <a:t> </a:t>
            </a:r>
            <a:endParaRPr lang="fr-FR" altLang="fr-FR" sz="1800" dirty="0"/>
          </a:p>
        </p:txBody>
      </p:sp>
    </p:spTree>
    <p:extLst>
      <p:ext uri="{BB962C8B-B14F-4D97-AF65-F5344CB8AC3E}">
        <p14:creationId xmlns:p14="http://schemas.microsoft.com/office/powerpoint/2010/main" val="497169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EC6B3-74A9-44EB-9690-B604ED3EF10A}" type="slidenum">
              <a:rPr lang="fr-CH" smtClean="0"/>
              <a:pPr/>
              <a:t>5</a:t>
            </a:fld>
            <a:endParaRPr lang="fr-CH" dirty="0"/>
          </a:p>
        </p:txBody>
      </p:sp>
      <p:sp>
        <p:nvSpPr>
          <p:cNvPr id="4" name="ZoneTexte 3"/>
          <p:cNvSpPr txBox="1"/>
          <p:nvPr/>
        </p:nvSpPr>
        <p:spPr>
          <a:xfrm>
            <a:off x="755576" y="4802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latin typeface="Verdana" pitchFamily="1" charset="0"/>
              </a:rPr>
              <a:t>Dynamique du convoi </a:t>
            </a:r>
            <a:r>
              <a:rPr lang="fr-CH" b="1" dirty="0" err="1" smtClean="0">
                <a:latin typeface="Verdana" pitchFamily="1" charset="0"/>
              </a:rPr>
              <a:t>ferrovaire</a:t>
            </a:r>
            <a:r>
              <a:rPr lang="fr-CH" b="1" dirty="0" smtClean="0">
                <a:latin typeface="Verdana" pitchFamily="1" charset="0"/>
              </a:rPr>
              <a:t>/ </a:t>
            </a:r>
            <a:r>
              <a:rPr lang="fr-CH" b="1" dirty="0" err="1" smtClean="0">
                <a:latin typeface="Verdana" pitchFamily="1" charset="0"/>
              </a:rPr>
              <a:t>Eisenbahndynamik</a:t>
            </a:r>
            <a:endParaRPr lang="fr-CH" b="1" dirty="0" smtClean="0">
              <a:latin typeface="Verdana" pitchFamily="1" charset="0"/>
            </a:endParaRPr>
          </a:p>
          <a:p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2"/>
          <p:cNvGrpSpPr>
            <a:grpSpLocks noChangeAspect="1"/>
          </p:cNvGrpSpPr>
          <p:nvPr/>
        </p:nvGrpSpPr>
        <p:grpSpPr bwMode="auto">
          <a:xfrm>
            <a:off x="-108520" y="867040"/>
            <a:ext cx="9433048" cy="3207544"/>
            <a:chOff x="2471" y="3017"/>
            <a:chExt cx="7200" cy="2448"/>
          </a:xfrm>
        </p:grpSpPr>
        <p:sp>
          <p:nvSpPr>
            <p:cNvPr id="6" name="AutoShape 3"/>
            <p:cNvSpPr>
              <a:spLocks noChangeAspect="1" noChangeArrowheads="1"/>
            </p:cNvSpPr>
            <p:nvPr/>
          </p:nvSpPr>
          <p:spPr bwMode="auto">
            <a:xfrm>
              <a:off x="2471" y="3017"/>
              <a:ext cx="7200" cy="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4775" y="4735"/>
              <a:ext cx="144" cy="144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4512" y="4830"/>
              <a:ext cx="144" cy="144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6215" y="4195"/>
              <a:ext cx="144" cy="144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10" name="Oval 7" descr="25 %"/>
            <p:cNvSpPr>
              <a:spLocks noChangeArrowheads="1"/>
            </p:cNvSpPr>
            <p:nvPr/>
          </p:nvSpPr>
          <p:spPr bwMode="auto">
            <a:xfrm>
              <a:off x="6647" y="4025"/>
              <a:ext cx="144" cy="144"/>
            </a:xfrm>
            <a:prstGeom prst="ellipse">
              <a:avLst/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5927" y="4308"/>
              <a:ext cx="144" cy="144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12" name="Oval 9" descr="25 %"/>
            <p:cNvSpPr>
              <a:spLocks noChangeArrowheads="1"/>
            </p:cNvSpPr>
            <p:nvPr/>
          </p:nvSpPr>
          <p:spPr bwMode="auto">
            <a:xfrm>
              <a:off x="7511" y="3719"/>
              <a:ext cx="144" cy="144"/>
            </a:xfrm>
            <a:prstGeom prst="ellipse">
              <a:avLst/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13" name="Oval 10" descr="25 %"/>
            <p:cNvSpPr>
              <a:spLocks noChangeArrowheads="1"/>
            </p:cNvSpPr>
            <p:nvPr/>
          </p:nvSpPr>
          <p:spPr bwMode="auto">
            <a:xfrm>
              <a:off x="6935" y="3923"/>
              <a:ext cx="144" cy="144"/>
            </a:xfrm>
            <a:prstGeom prst="ellipse">
              <a:avLst/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14" name="Oval 11" descr="25 %"/>
            <p:cNvSpPr>
              <a:spLocks noChangeArrowheads="1"/>
            </p:cNvSpPr>
            <p:nvPr/>
          </p:nvSpPr>
          <p:spPr bwMode="auto">
            <a:xfrm>
              <a:off x="7223" y="3819"/>
              <a:ext cx="144" cy="144"/>
            </a:xfrm>
            <a:prstGeom prst="ellipse">
              <a:avLst/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V="1">
              <a:off x="4055" y="3737"/>
              <a:ext cx="3888" cy="14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4055" y="5177"/>
              <a:ext cx="475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V="1">
              <a:off x="6215" y="3881"/>
              <a:ext cx="288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 rot="-1206587">
              <a:off x="4203" y="4019"/>
              <a:ext cx="2154" cy="432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 rot="-1206587">
              <a:off x="6372" y="3377"/>
              <a:ext cx="1279" cy="432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20" name="Arc 17"/>
            <p:cNvSpPr>
              <a:spLocks/>
            </p:cNvSpPr>
            <p:nvPr/>
          </p:nvSpPr>
          <p:spPr bwMode="auto">
            <a:xfrm>
              <a:off x="4487" y="4973"/>
              <a:ext cx="145" cy="204"/>
            </a:xfrm>
            <a:custGeom>
              <a:avLst/>
              <a:gdLst>
                <a:gd name="T0" fmla="*/ 0 w 21588"/>
                <a:gd name="T1" fmla="*/ 0 h 11551"/>
                <a:gd name="T2" fmla="*/ 0 w 21588"/>
                <a:gd name="T3" fmla="*/ 0 h 11551"/>
                <a:gd name="T4" fmla="*/ 0 w 21588"/>
                <a:gd name="T5" fmla="*/ 0 h 115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88" h="11551" fill="none" extrusionOk="0">
                  <a:moveTo>
                    <a:pt x="18251" y="0"/>
                  </a:moveTo>
                  <a:cubicBezTo>
                    <a:pt x="20306" y="3247"/>
                    <a:pt x="21458" y="6983"/>
                    <a:pt x="21587" y="10824"/>
                  </a:cubicBezTo>
                </a:path>
                <a:path w="21588" h="11551" stroke="0" extrusionOk="0">
                  <a:moveTo>
                    <a:pt x="18251" y="0"/>
                  </a:moveTo>
                  <a:cubicBezTo>
                    <a:pt x="20306" y="3247"/>
                    <a:pt x="21458" y="6983"/>
                    <a:pt x="21587" y="10824"/>
                  </a:cubicBezTo>
                  <a:lnTo>
                    <a:pt x="0" y="11551"/>
                  </a:lnTo>
                  <a:lnTo>
                    <a:pt x="18251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 type="triangle" w="sm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 flipV="1">
              <a:off x="7223" y="3161"/>
              <a:ext cx="864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sm" len="sm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H="1">
              <a:off x="3767" y="4457"/>
              <a:ext cx="72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sm" len="sm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5783" y="3991"/>
              <a:ext cx="1" cy="10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sm" len="sm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5783" y="3991"/>
              <a:ext cx="372" cy="9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sm" len="sm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 flipH="1">
              <a:off x="5396" y="3991"/>
              <a:ext cx="386" cy="1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sm" len="sm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4055" y="4745"/>
              <a:ext cx="1584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Symbol" pitchFamily="18" charset="2"/>
                </a:rPr>
                <a:t>a</a:t>
              </a:r>
              <a:endParaRPr lang="fr-FR" altLang="fr-FR" sz="1800"/>
            </a:p>
          </p:txBody>
        </p:sp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3479" y="4313"/>
              <a:ext cx="144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Times New Roman" pitchFamily="18" charset="0"/>
                </a:rPr>
                <a:t>F</a:t>
              </a:r>
              <a:r>
                <a:rPr lang="fr-FR" altLang="fr-FR" sz="1800" baseline="-25000">
                  <a:latin typeface="Times New Roman" pitchFamily="18" charset="0"/>
                </a:rPr>
                <a:t>out</a:t>
              </a:r>
              <a:endParaRPr lang="fr-FR" altLang="fr-FR" sz="1800"/>
            </a:p>
          </p:txBody>
        </p:sp>
        <p:sp>
          <p:nvSpPr>
            <p:cNvPr id="28" name="Text Box 25"/>
            <p:cNvSpPr txBox="1">
              <a:spLocks noChangeArrowheads="1"/>
            </p:cNvSpPr>
            <p:nvPr/>
          </p:nvSpPr>
          <p:spPr bwMode="auto">
            <a:xfrm>
              <a:off x="7655" y="3305"/>
              <a:ext cx="576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Times New Roman" pitchFamily="18" charset="0"/>
                </a:rPr>
                <a:t>F</a:t>
              </a:r>
              <a:r>
                <a:rPr lang="fr-FR" altLang="fr-FR" sz="1800" baseline="-25000">
                  <a:latin typeface="Times New Roman" pitchFamily="18" charset="0"/>
                </a:rPr>
                <a:t>in</a:t>
              </a:r>
              <a:endParaRPr lang="fr-FR" altLang="fr-FR" sz="1800"/>
            </a:p>
          </p:txBody>
        </p:sp>
        <p:sp>
          <p:nvSpPr>
            <p:cNvPr id="29" name="Text Box 26"/>
            <p:cNvSpPr txBox="1">
              <a:spLocks noChangeArrowheads="1"/>
            </p:cNvSpPr>
            <p:nvPr/>
          </p:nvSpPr>
          <p:spPr bwMode="auto">
            <a:xfrm>
              <a:off x="5063" y="4025"/>
              <a:ext cx="576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Times New Roman" pitchFamily="18" charset="0"/>
                </a:rPr>
                <a:t>F</a:t>
              </a:r>
              <a:r>
                <a:rPr lang="fr-FR" altLang="fr-FR" sz="1800" baseline="-25000">
                  <a:latin typeface="Times New Roman" pitchFamily="18" charset="0"/>
                </a:rPr>
                <a:t>d</a:t>
              </a:r>
              <a:endParaRPr lang="fr-FR" altLang="fr-FR" sz="1800"/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6071" y="4601"/>
              <a:ext cx="576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Times New Roman" pitchFamily="18" charset="0"/>
                </a:rPr>
                <a:t>F</a:t>
              </a:r>
              <a:r>
                <a:rPr lang="fr-FR" altLang="fr-FR" sz="1800" baseline="-25000">
                  <a:latin typeface="Times New Roman" pitchFamily="18" charset="0"/>
                </a:rPr>
                <a:t>ne</a:t>
              </a:r>
              <a:endParaRPr lang="fr-FR" altLang="fr-FR" sz="1800"/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5063" y="4745"/>
              <a:ext cx="1008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Times New Roman" pitchFamily="18" charset="0"/>
                </a:rPr>
                <a:t>P=mg</a:t>
              </a:r>
              <a:endParaRPr lang="fr-FR" altLang="fr-FR" sz="1800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 rot="10800000" flipH="1">
              <a:off x="5496" y="3593"/>
              <a:ext cx="385" cy="1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 flipH="1">
              <a:off x="6359" y="3449"/>
              <a:ext cx="43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4" name="Rectangle 31"/>
            <p:cNvSpPr>
              <a:spLocks noChangeArrowheads="1"/>
            </p:cNvSpPr>
            <p:nvPr/>
          </p:nvSpPr>
          <p:spPr bwMode="auto">
            <a:xfrm rot="-1312553">
              <a:off x="5577" y="4028"/>
              <a:ext cx="400" cy="1005"/>
            </a:xfrm>
            <a:prstGeom prst="rect">
              <a:avLst/>
            </a:prstGeom>
            <a:noFill/>
            <a:ln w="6350" algn="ctr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 flipV="1">
              <a:off x="6359" y="3161"/>
              <a:ext cx="288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6" name="Text Box 33"/>
            <p:cNvSpPr txBox="1">
              <a:spLocks noChangeArrowheads="1"/>
            </p:cNvSpPr>
            <p:nvPr/>
          </p:nvSpPr>
          <p:spPr bwMode="auto">
            <a:xfrm>
              <a:off x="5783" y="3737"/>
              <a:ext cx="720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Times New Roman" pitchFamily="18" charset="0"/>
                </a:rPr>
                <a:t>m</a:t>
              </a:r>
              <a:endParaRPr lang="fr-FR" altLang="fr-FR" sz="1800"/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5207" y="3449"/>
              <a:ext cx="864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solidFill>
                    <a:srgbClr val="000000"/>
                  </a:solidFill>
                  <a:latin typeface="Times New Roman" pitchFamily="18" charset="0"/>
                </a:rPr>
                <a:t>V</a:t>
              </a:r>
              <a:endParaRPr lang="fr-FR" altLang="fr-FR" sz="1800"/>
            </a:p>
          </p:txBody>
        </p:sp>
      </p:grp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611188" y="4221163"/>
            <a:ext cx="796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CH" altLang="fr-FR" sz="1600" b="1" dirty="0"/>
              <a:t>Fig. </a:t>
            </a:r>
            <a:r>
              <a:rPr lang="fr-CH" altLang="fr-FR" sz="1600" b="1" dirty="0" smtClean="0"/>
              <a:t>3.1</a:t>
            </a:r>
            <a:r>
              <a:rPr lang="fr-CH" altLang="fr-FR" sz="1600" dirty="0" smtClean="0"/>
              <a:t> </a:t>
            </a:r>
            <a:r>
              <a:rPr lang="en-US" altLang="fr-FR" sz="1800" dirty="0"/>
              <a:t>Train </a:t>
            </a:r>
            <a:r>
              <a:rPr lang="en-US" altLang="fr-FR" sz="1800" dirty="0" smtClean="0"/>
              <a:t>en </a:t>
            </a:r>
            <a:r>
              <a:rPr lang="en-US" altLang="fr-FR" sz="1800" dirty="0" err="1" smtClean="0"/>
              <a:t>ligne</a:t>
            </a:r>
            <a:r>
              <a:rPr lang="en-US" altLang="fr-FR" sz="1800" dirty="0" smtClean="0"/>
              <a:t> / Zug auf </a:t>
            </a:r>
            <a:r>
              <a:rPr lang="en-US" altLang="fr-FR" sz="1800" dirty="0" err="1" smtClean="0"/>
              <a:t>einer</a:t>
            </a:r>
            <a:r>
              <a:rPr lang="en-US" altLang="fr-FR" sz="1800" dirty="0" smtClean="0"/>
              <a:t> </a:t>
            </a:r>
            <a:r>
              <a:rPr lang="en-US" altLang="fr-FR" sz="1800" dirty="0" err="1" smtClean="0"/>
              <a:t>Eisenbahnlinie</a:t>
            </a:r>
            <a:r>
              <a:rPr lang="en-US" altLang="fr-FR" sz="1800" dirty="0" smtClean="0"/>
              <a:t>.</a:t>
            </a:r>
            <a:endParaRPr lang="fr-FR" altLang="fr-FR" sz="1800" dirty="0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755650" y="4724400"/>
          <a:ext cx="172878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6" name="Equation" r:id="rId3" imgW="1193800" imgH="241300" progId="Equation.3">
                  <p:embed/>
                </p:oleObj>
              </mc:Choice>
              <mc:Fallback>
                <p:oleObj name="Equation" r:id="rId3" imgW="11938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724400"/>
                        <a:ext cx="1728788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3995738" y="4723091"/>
            <a:ext cx="723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 dirty="0" smtClean="0"/>
              <a:t>(3.2)</a:t>
            </a:r>
            <a:r>
              <a:rPr lang="fr-FR" altLang="fr-FR" sz="1800" dirty="0" smtClean="0"/>
              <a:t> </a:t>
            </a:r>
            <a:endParaRPr lang="fr-FR" altLang="fr-FR" sz="1800" dirty="0"/>
          </a:p>
        </p:txBody>
      </p:sp>
      <p:graphicFrame>
        <p:nvGraphicFramePr>
          <p:cNvPr id="41" name="Object 41"/>
          <p:cNvGraphicFramePr>
            <a:graphicFrameLocks noChangeAspect="1"/>
          </p:cNvGraphicFramePr>
          <p:nvPr/>
        </p:nvGraphicFramePr>
        <p:xfrm>
          <a:off x="755650" y="5157788"/>
          <a:ext cx="2087563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" name="Equation" r:id="rId5" imgW="1409088" imgH="266584" progId="Equation.3">
                  <p:embed/>
                </p:oleObj>
              </mc:Choice>
              <mc:Fallback>
                <p:oleObj name="Equation" r:id="rId5" imgW="1409088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157788"/>
                        <a:ext cx="2087563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44"/>
          <p:cNvSpPr>
            <a:spLocks noChangeArrowheads="1"/>
          </p:cNvSpPr>
          <p:nvPr/>
        </p:nvSpPr>
        <p:spPr bwMode="auto">
          <a:xfrm>
            <a:off x="3995738" y="5227916"/>
            <a:ext cx="723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 dirty="0" smtClean="0"/>
              <a:t>(3.5)</a:t>
            </a:r>
            <a:r>
              <a:rPr lang="fr-FR" altLang="fr-FR" sz="1800" dirty="0" smtClean="0"/>
              <a:t> </a:t>
            </a:r>
            <a:endParaRPr lang="fr-FR" altLang="fr-FR" sz="1800" dirty="0"/>
          </a:p>
        </p:txBody>
      </p:sp>
    </p:spTree>
    <p:extLst>
      <p:ext uri="{BB962C8B-B14F-4D97-AF65-F5344CB8AC3E}">
        <p14:creationId xmlns:p14="http://schemas.microsoft.com/office/powerpoint/2010/main" val="993158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EC6B3-74A9-44EB-9690-B604ED3EF10A}" type="slidenum">
              <a:rPr lang="fr-CH" smtClean="0"/>
              <a:pPr/>
              <a:t>6</a:t>
            </a:fld>
            <a:endParaRPr lang="fr-CH" dirty="0"/>
          </a:p>
        </p:txBody>
      </p:sp>
      <p:sp>
        <p:nvSpPr>
          <p:cNvPr id="4" name="ZoneTexte 3"/>
          <p:cNvSpPr txBox="1"/>
          <p:nvPr/>
        </p:nvSpPr>
        <p:spPr>
          <a:xfrm>
            <a:off x="755576" y="4802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latin typeface="Verdana" pitchFamily="1" charset="0"/>
              </a:rPr>
              <a:t>Dynamique du convoi </a:t>
            </a:r>
            <a:r>
              <a:rPr lang="fr-CH" b="1" dirty="0" err="1" smtClean="0">
                <a:latin typeface="Verdana" pitchFamily="1" charset="0"/>
              </a:rPr>
              <a:t>ferrovaire</a:t>
            </a:r>
            <a:r>
              <a:rPr lang="fr-CH" b="1" dirty="0" smtClean="0">
                <a:latin typeface="Verdana" pitchFamily="1" charset="0"/>
              </a:rPr>
              <a:t>/ </a:t>
            </a:r>
            <a:r>
              <a:rPr lang="fr-CH" b="1" dirty="0" err="1" smtClean="0">
                <a:latin typeface="Verdana" pitchFamily="1" charset="0"/>
              </a:rPr>
              <a:t>Eisenbahndynamik</a:t>
            </a:r>
            <a:endParaRPr lang="fr-CH" b="1" dirty="0" smtClean="0">
              <a:latin typeface="Verdana" pitchFamily="1" charset="0"/>
            </a:endParaRPr>
          </a:p>
          <a:p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2"/>
          <p:cNvGrpSpPr>
            <a:grpSpLocks noChangeAspect="1"/>
          </p:cNvGrpSpPr>
          <p:nvPr/>
        </p:nvGrpSpPr>
        <p:grpSpPr bwMode="auto">
          <a:xfrm>
            <a:off x="-108520" y="867040"/>
            <a:ext cx="9433048" cy="3207544"/>
            <a:chOff x="2471" y="3017"/>
            <a:chExt cx="7200" cy="2448"/>
          </a:xfrm>
        </p:grpSpPr>
        <p:sp>
          <p:nvSpPr>
            <p:cNvPr id="6" name="AutoShape 3"/>
            <p:cNvSpPr>
              <a:spLocks noChangeAspect="1" noChangeArrowheads="1"/>
            </p:cNvSpPr>
            <p:nvPr/>
          </p:nvSpPr>
          <p:spPr bwMode="auto">
            <a:xfrm>
              <a:off x="2471" y="3017"/>
              <a:ext cx="7200" cy="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4775" y="4735"/>
              <a:ext cx="144" cy="144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4512" y="4830"/>
              <a:ext cx="144" cy="144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6215" y="4195"/>
              <a:ext cx="144" cy="144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10" name="Oval 7" descr="25 %"/>
            <p:cNvSpPr>
              <a:spLocks noChangeArrowheads="1"/>
            </p:cNvSpPr>
            <p:nvPr/>
          </p:nvSpPr>
          <p:spPr bwMode="auto">
            <a:xfrm>
              <a:off x="6647" y="4025"/>
              <a:ext cx="144" cy="144"/>
            </a:xfrm>
            <a:prstGeom prst="ellipse">
              <a:avLst/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5927" y="4308"/>
              <a:ext cx="144" cy="144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12" name="Oval 9" descr="25 %"/>
            <p:cNvSpPr>
              <a:spLocks noChangeArrowheads="1"/>
            </p:cNvSpPr>
            <p:nvPr/>
          </p:nvSpPr>
          <p:spPr bwMode="auto">
            <a:xfrm>
              <a:off x="7511" y="3719"/>
              <a:ext cx="144" cy="144"/>
            </a:xfrm>
            <a:prstGeom prst="ellipse">
              <a:avLst/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13" name="Oval 10" descr="25 %"/>
            <p:cNvSpPr>
              <a:spLocks noChangeArrowheads="1"/>
            </p:cNvSpPr>
            <p:nvPr/>
          </p:nvSpPr>
          <p:spPr bwMode="auto">
            <a:xfrm>
              <a:off x="6935" y="3923"/>
              <a:ext cx="144" cy="144"/>
            </a:xfrm>
            <a:prstGeom prst="ellipse">
              <a:avLst/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14" name="Oval 11" descr="25 %"/>
            <p:cNvSpPr>
              <a:spLocks noChangeArrowheads="1"/>
            </p:cNvSpPr>
            <p:nvPr/>
          </p:nvSpPr>
          <p:spPr bwMode="auto">
            <a:xfrm>
              <a:off x="7223" y="3819"/>
              <a:ext cx="144" cy="144"/>
            </a:xfrm>
            <a:prstGeom prst="ellipse">
              <a:avLst/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V="1">
              <a:off x="4055" y="3737"/>
              <a:ext cx="3888" cy="14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4055" y="5177"/>
              <a:ext cx="475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V="1">
              <a:off x="6215" y="3881"/>
              <a:ext cx="288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 rot="-1206587">
              <a:off x="4203" y="4019"/>
              <a:ext cx="2154" cy="432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 rot="-1206587">
              <a:off x="6372" y="3377"/>
              <a:ext cx="1279" cy="432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20" name="Arc 17"/>
            <p:cNvSpPr>
              <a:spLocks/>
            </p:cNvSpPr>
            <p:nvPr/>
          </p:nvSpPr>
          <p:spPr bwMode="auto">
            <a:xfrm>
              <a:off x="4487" y="4973"/>
              <a:ext cx="145" cy="204"/>
            </a:xfrm>
            <a:custGeom>
              <a:avLst/>
              <a:gdLst>
                <a:gd name="T0" fmla="*/ 0 w 21588"/>
                <a:gd name="T1" fmla="*/ 0 h 11551"/>
                <a:gd name="T2" fmla="*/ 0 w 21588"/>
                <a:gd name="T3" fmla="*/ 0 h 11551"/>
                <a:gd name="T4" fmla="*/ 0 w 21588"/>
                <a:gd name="T5" fmla="*/ 0 h 115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88" h="11551" fill="none" extrusionOk="0">
                  <a:moveTo>
                    <a:pt x="18251" y="0"/>
                  </a:moveTo>
                  <a:cubicBezTo>
                    <a:pt x="20306" y="3247"/>
                    <a:pt x="21458" y="6983"/>
                    <a:pt x="21587" y="10824"/>
                  </a:cubicBezTo>
                </a:path>
                <a:path w="21588" h="11551" stroke="0" extrusionOk="0">
                  <a:moveTo>
                    <a:pt x="18251" y="0"/>
                  </a:moveTo>
                  <a:cubicBezTo>
                    <a:pt x="20306" y="3247"/>
                    <a:pt x="21458" y="6983"/>
                    <a:pt x="21587" y="10824"/>
                  </a:cubicBezTo>
                  <a:lnTo>
                    <a:pt x="0" y="11551"/>
                  </a:lnTo>
                  <a:lnTo>
                    <a:pt x="18251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 type="triangle" w="sm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 flipV="1">
              <a:off x="7223" y="3161"/>
              <a:ext cx="864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sm" len="sm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H="1">
              <a:off x="3767" y="4457"/>
              <a:ext cx="72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sm" len="sm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5783" y="3991"/>
              <a:ext cx="1" cy="10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sm" len="sm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5783" y="3991"/>
              <a:ext cx="372" cy="9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sm" len="sm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 flipH="1">
              <a:off x="5396" y="3991"/>
              <a:ext cx="386" cy="1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sm" len="sm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4055" y="4745"/>
              <a:ext cx="1584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Symbol" pitchFamily="18" charset="2"/>
                </a:rPr>
                <a:t>a</a:t>
              </a:r>
              <a:endParaRPr lang="fr-FR" altLang="fr-FR" sz="1800"/>
            </a:p>
          </p:txBody>
        </p:sp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3479" y="4313"/>
              <a:ext cx="144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Times New Roman" pitchFamily="18" charset="0"/>
                </a:rPr>
                <a:t>F</a:t>
              </a:r>
              <a:r>
                <a:rPr lang="fr-FR" altLang="fr-FR" sz="1800" baseline="-25000">
                  <a:latin typeface="Times New Roman" pitchFamily="18" charset="0"/>
                </a:rPr>
                <a:t>out</a:t>
              </a:r>
              <a:endParaRPr lang="fr-FR" altLang="fr-FR" sz="1800"/>
            </a:p>
          </p:txBody>
        </p:sp>
        <p:sp>
          <p:nvSpPr>
            <p:cNvPr id="28" name="Text Box 25"/>
            <p:cNvSpPr txBox="1">
              <a:spLocks noChangeArrowheads="1"/>
            </p:cNvSpPr>
            <p:nvPr/>
          </p:nvSpPr>
          <p:spPr bwMode="auto">
            <a:xfrm>
              <a:off x="7655" y="3305"/>
              <a:ext cx="576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Times New Roman" pitchFamily="18" charset="0"/>
                </a:rPr>
                <a:t>F</a:t>
              </a:r>
              <a:r>
                <a:rPr lang="fr-FR" altLang="fr-FR" sz="1800" baseline="-25000">
                  <a:latin typeface="Times New Roman" pitchFamily="18" charset="0"/>
                </a:rPr>
                <a:t>in</a:t>
              </a:r>
              <a:endParaRPr lang="fr-FR" altLang="fr-FR" sz="1800"/>
            </a:p>
          </p:txBody>
        </p:sp>
        <p:sp>
          <p:nvSpPr>
            <p:cNvPr id="29" name="Text Box 26"/>
            <p:cNvSpPr txBox="1">
              <a:spLocks noChangeArrowheads="1"/>
            </p:cNvSpPr>
            <p:nvPr/>
          </p:nvSpPr>
          <p:spPr bwMode="auto">
            <a:xfrm>
              <a:off x="5063" y="4025"/>
              <a:ext cx="576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Times New Roman" pitchFamily="18" charset="0"/>
                </a:rPr>
                <a:t>F</a:t>
              </a:r>
              <a:r>
                <a:rPr lang="fr-FR" altLang="fr-FR" sz="1800" baseline="-25000">
                  <a:latin typeface="Times New Roman" pitchFamily="18" charset="0"/>
                </a:rPr>
                <a:t>d</a:t>
              </a:r>
              <a:endParaRPr lang="fr-FR" altLang="fr-FR" sz="1800"/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6071" y="4601"/>
              <a:ext cx="576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Times New Roman" pitchFamily="18" charset="0"/>
                </a:rPr>
                <a:t>F</a:t>
              </a:r>
              <a:r>
                <a:rPr lang="fr-FR" altLang="fr-FR" sz="1800" baseline="-25000">
                  <a:latin typeface="Times New Roman" pitchFamily="18" charset="0"/>
                </a:rPr>
                <a:t>ne</a:t>
              </a:r>
              <a:endParaRPr lang="fr-FR" altLang="fr-FR" sz="1800"/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5063" y="4745"/>
              <a:ext cx="1008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Times New Roman" pitchFamily="18" charset="0"/>
                </a:rPr>
                <a:t>P=mg</a:t>
              </a:r>
              <a:endParaRPr lang="fr-FR" altLang="fr-FR" sz="1800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 rot="10800000" flipH="1">
              <a:off x="5496" y="3593"/>
              <a:ext cx="385" cy="1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 flipH="1">
              <a:off x="6359" y="3449"/>
              <a:ext cx="43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4" name="Rectangle 31"/>
            <p:cNvSpPr>
              <a:spLocks noChangeArrowheads="1"/>
            </p:cNvSpPr>
            <p:nvPr/>
          </p:nvSpPr>
          <p:spPr bwMode="auto">
            <a:xfrm rot="-1312553">
              <a:off x="5577" y="4028"/>
              <a:ext cx="400" cy="1005"/>
            </a:xfrm>
            <a:prstGeom prst="rect">
              <a:avLst/>
            </a:prstGeom>
            <a:noFill/>
            <a:ln w="6350" algn="ctr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 flipV="1">
              <a:off x="6359" y="3161"/>
              <a:ext cx="288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6" name="Text Box 33"/>
            <p:cNvSpPr txBox="1">
              <a:spLocks noChangeArrowheads="1"/>
            </p:cNvSpPr>
            <p:nvPr/>
          </p:nvSpPr>
          <p:spPr bwMode="auto">
            <a:xfrm>
              <a:off x="5783" y="3737"/>
              <a:ext cx="720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Times New Roman" pitchFamily="18" charset="0"/>
                </a:rPr>
                <a:t>m</a:t>
              </a:r>
              <a:endParaRPr lang="fr-FR" altLang="fr-FR" sz="1800"/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5207" y="3449"/>
              <a:ext cx="864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solidFill>
                    <a:srgbClr val="000000"/>
                  </a:solidFill>
                  <a:latin typeface="Times New Roman" pitchFamily="18" charset="0"/>
                </a:rPr>
                <a:t>V</a:t>
              </a:r>
              <a:endParaRPr lang="fr-FR" altLang="fr-FR" sz="1800"/>
            </a:p>
          </p:txBody>
        </p:sp>
      </p:grp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611188" y="4221163"/>
            <a:ext cx="796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CH" altLang="fr-FR" sz="1600" b="1" dirty="0"/>
              <a:t>Fig. </a:t>
            </a:r>
            <a:r>
              <a:rPr lang="fr-CH" altLang="fr-FR" sz="1600" b="1" dirty="0" smtClean="0"/>
              <a:t>3.1</a:t>
            </a:r>
            <a:r>
              <a:rPr lang="fr-CH" altLang="fr-FR" sz="1600" dirty="0" smtClean="0"/>
              <a:t> </a:t>
            </a:r>
            <a:r>
              <a:rPr lang="en-US" altLang="fr-FR" sz="1800" dirty="0"/>
              <a:t>Train </a:t>
            </a:r>
            <a:r>
              <a:rPr lang="en-US" altLang="fr-FR" sz="1800" dirty="0" smtClean="0"/>
              <a:t>en </a:t>
            </a:r>
            <a:r>
              <a:rPr lang="en-US" altLang="fr-FR" sz="1800" dirty="0" err="1" smtClean="0"/>
              <a:t>ligne</a:t>
            </a:r>
            <a:r>
              <a:rPr lang="en-US" altLang="fr-FR" sz="1800" dirty="0" smtClean="0"/>
              <a:t> / Zug auf </a:t>
            </a:r>
            <a:r>
              <a:rPr lang="en-US" altLang="fr-FR" sz="1800" dirty="0" err="1" smtClean="0"/>
              <a:t>einer</a:t>
            </a:r>
            <a:r>
              <a:rPr lang="en-US" altLang="fr-FR" sz="1800" dirty="0" smtClean="0"/>
              <a:t> </a:t>
            </a:r>
            <a:r>
              <a:rPr lang="en-US" altLang="fr-FR" sz="1800" dirty="0" err="1" smtClean="0"/>
              <a:t>Eisenbahnlinie</a:t>
            </a:r>
            <a:r>
              <a:rPr lang="en-US" altLang="fr-FR" sz="1800" dirty="0" smtClean="0"/>
              <a:t>.</a:t>
            </a:r>
            <a:endParaRPr lang="fr-FR" altLang="fr-FR" sz="1800" dirty="0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755650" y="4724400"/>
          <a:ext cx="172878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9" name="Equation" r:id="rId3" imgW="1193800" imgH="241300" progId="Equation.3">
                  <p:embed/>
                </p:oleObj>
              </mc:Choice>
              <mc:Fallback>
                <p:oleObj name="Equation" r:id="rId3" imgW="11938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724400"/>
                        <a:ext cx="1728788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3995738" y="4723091"/>
            <a:ext cx="723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 dirty="0" smtClean="0"/>
              <a:t>(3.2)</a:t>
            </a:r>
            <a:r>
              <a:rPr lang="fr-FR" altLang="fr-FR" sz="1800" dirty="0" smtClean="0"/>
              <a:t> </a:t>
            </a:r>
            <a:endParaRPr lang="fr-FR" altLang="fr-FR" sz="1800" dirty="0"/>
          </a:p>
        </p:txBody>
      </p:sp>
      <p:graphicFrame>
        <p:nvGraphicFramePr>
          <p:cNvPr id="41" name="Object 41"/>
          <p:cNvGraphicFramePr>
            <a:graphicFrameLocks noChangeAspect="1"/>
          </p:cNvGraphicFramePr>
          <p:nvPr/>
        </p:nvGraphicFramePr>
        <p:xfrm>
          <a:off x="755650" y="5157788"/>
          <a:ext cx="2087563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0" name="Equation" r:id="rId5" imgW="1409088" imgH="266584" progId="Equation.3">
                  <p:embed/>
                </p:oleObj>
              </mc:Choice>
              <mc:Fallback>
                <p:oleObj name="Equation" r:id="rId5" imgW="1409088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157788"/>
                        <a:ext cx="2087563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3"/>
          <p:cNvGraphicFramePr>
            <a:graphicFrameLocks noChangeAspect="1"/>
          </p:cNvGraphicFramePr>
          <p:nvPr/>
        </p:nvGraphicFramePr>
        <p:xfrm>
          <a:off x="755650" y="5661025"/>
          <a:ext cx="1439863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1" name="Equation" r:id="rId7" imgW="1015559" imgH="266584" progId="Equation.3">
                  <p:embed/>
                </p:oleObj>
              </mc:Choice>
              <mc:Fallback>
                <p:oleObj name="Equation" r:id="rId7" imgW="1015559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661025"/>
                        <a:ext cx="1439863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44"/>
          <p:cNvSpPr>
            <a:spLocks noChangeArrowheads="1"/>
          </p:cNvSpPr>
          <p:nvPr/>
        </p:nvSpPr>
        <p:spPr bwMode="auto">
          <a:xfrm>
            <a:off x="3995738" y="5227916"/>
            <a:ext cx="723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 dirty="0" smtClean="0"/>
              <a:t>(3.5)</a:t>
            </a:r>
            <a:r>
              <a:rPr lang="fr-FR" altLang="fr-FR" sz="1800" dirty="0" smtClean="0"/>
              <a:t> </a:t>
            </a:r>
            <a:endParaRPr lang="fr-FR" altLang="fr-FR" sz="1800" dirty="0"/>
          </a:p>
        </p:txBody>
      </p:sp>
      <p:sp>
        <p:nvSpPr>
          <p:cNvPr id="44" name="Rectangle 45"/>
          <p:cNvSpPr>
            <a:spLocks noChangeArrowheads="1"/>
          </p:cNvSpPr>
          <p:nvPr/>
        </p:nvSpPr>
        <p:spPr bwMode="auto">
          <a:xfrm>
            <a:off x="3995738" y="5732741"/>
            <a:ext cx="8515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 dirty="0" smtClean="0"/>
              <a:t>(3.13)</a:t>
            </a:r>
            <a:r>
              <a:rPr lang="fr-FR" altLang="fr-FR" sz="1800" dirty="0" smtClean="0"/>
              <a:t> </a:t>
            </a:r>
            <a:endParaRPr lang="fr-FR" altLang="fr-FR" sz="1800" dirty="0"/>
          </a:p>
        </p:txBody>
      </p:sp>
    </p:spTree>
    <p:extLst>
      <p:ext uri="{BB962C8B-B14F-4D97-AF65-F5344CB8AC3E}">
        <p14:creationId xmlns:p14="http://schemas.microsoft.com/office/powerpoint/2010/main" val="3811624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EC6B3-74A9-44EB-9690-B604ED3EF10A}" type="slidenum">
              <a:rPr lang="fr-CH" smtClean="0"/>
              <a:pPr/>
              <a:t>7</a:t>
            </a:fld>
            <a:endParaRPr lang="fr-CH" dirty="0"/>
          </a:p>
        </p:txBody>
      </p:sp>
      <p:sp>
        <p:nvSpPr>
          <p:cNvPr id="4" name="ZoneTexte 3"/>
          <p:cNvSpPr txBox="1"/>
          <p:nvPr/>
        </p:nvSpPr>
        <p:spPr>
          <a:xfrm>
            <a:off x="755576" y="4802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latin typeface="Verdana" pitchFamily="1" charset="0"/>
              </a:rPr>
              <a:t>Dynamique du convoi </a:t>
            </a:r>
            <a:r>
              <a:rPr lang="fr-CH" b="1" dirty="0" err="1" smtClean="0">
                <a:latin typeface="Verdana" pitchFamily="1" charset="0"/>
              </a:rPr>
              <a:t>ferrovaire</a:t>
            </a:r>
            <a:r>
              <a:rPr lang="fr-CH" b="1" dirty="0" smtClean="0">
                <a:latin typeface="Verdana" pitchFamily="1" charset="0"/>
              </a:rPr>
              <a:t>/ </a:t>
            </a:r>
            <a:r>
              <a:rPr lang="fr-CH" b="1" dirty="0" err="1" smtClean="0">
                <a:latin typeface="Verdana" pitchFamily="1" charset="0"/>
              </a:rPr>
              <a:t>Eisenbahndynamik</a:t>
            </a:r>
            <a:endParaRPr lang="fr-CH" b="1" dirty="0" smtClean="0">
              <a:latin typeface="Verdana" pitchFamily="1" charset="0"/>
            </a:endParaRPr>
          </a:p>
          <a:p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2"/>
          <p:cNvGrpSpPr>
            <a:grpSpLocks noChangeAspect="1"/>
          </p:cNvGrpSpPr>
          <p:nvPr/>
        </p:nvGrpSpPr>
        <p:grpSpPr bwMode="auto">
          <a:xfrm>
            <a:off x="-108520" y="867040"/>
            <a:ext cx="9433048" cy="3207544"/>
            <a:chOff x="2471" y="3017"/>
            <a:chExt cx="7200" cy="2448"/>
          </a:xfrm>
        </p:grpSpPr>
        <p:sp>
          <p:nvSpPr>
            <p:cNvPr id="6" name="AutoShape 3"/>
            <p:cNvSpPr>
              <a:spLocks noChangeAspect="1" noChangeArrowheads="1"/>
            </p:cNvSpPr>
            <p:nvPr/>
          </p:nvSpPr>
          <p:spPr bwMode="auto">
            <a:xfrm>
              <a:off x="2471" y="3017"/>
              <a:ext cx="7200" cy="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4775" y="4735"/>
              <a:ext cx="144" cy="144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4512" y="4830"/>
              <a:ext cx="144" cy="144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6215" y="4195"/>
              <a:ext cx="144" cy="144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10" name="Oval 7" descr="25 %"/>
            <p:cNvSpPr>
              <a:spLocks noChangeArrowheads="1"/>
            </p:cNvSpPr>
            <p:nvPr/>
          </p:nvSpPr>
          <p:spPr bwMode="auto">
            <a:xfrm>
              <a:off x="6647" y="4025"/>
              <a:ext cx="144" cy="144"/>
            </a:xfrm>
            <a:prstGeom prst="ellipse">
              <a:avLst/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5927" y="4308"/>
              <a:ext cx="144" cy="144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12" name="Oval 9" descr="25 %"/>
            <p:cNvSpPr>
              <a:spLocks noChangeArrowheads="1"/>
            </p:cNvSpPr>
            <p:nvPr/>
          </p:nvSpPr>
          <p:spPr bwMode="auto">
            <a:xfrm>
              <a:off x="7511" y="3719"/>
              <a:ext cx="144" cy="144"/>
            </a:xfrm>
            <a:prstGeom prst="ellipse">
              <a:avLst/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13" name="Oval 10" descr="25 %"/>
            <p:cNvSpPr>
              <a:spLocks noChangeArrowheads="1"/>
            </p:cNvSpPr>
            <p:nvPr/>
          </p:nvSpPr>
          <p:spPr bwMode="auto">
            <a:xfrm>
              <a:off x="6935" y="3923"/>
              <a:ext cx="144" cy="144"/>
            </a:xfrm>
            <a:prstGeom prst="ellipse">
              <a:avLst/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14" name="Oval 11" descr="25 %"/>
            <p:cNvSpPr>
              <a:spLocks noChangeArrowheads="1"/>
            </p:cNvSpPr>
            <p:nvPr/>
          </p:nvSpPr>
          <p:spPr bwMode="auto">
            <a:xfrm>
              <a:off x="7223" y="3819"/>
              <a:ext cx="144" cy="144"/>
            </a:xfrm>
            <a:prstGeom prst="ellipse">
              <a:avLst/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V="1">
              <a:off x="4055" y="3737"/>
              <a:ext cx="3888" cy="14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4055" y="5177"/>
              <a:ext cx="475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V="1">
              <a:off x="6215" y="3881"/>
              <a:ext cx="288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 rot="-1206587">
              <a:off x="4203" y="4019"/>
              <a:ext cx="2154" cy="432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 rot="-1206587">
              <a:off x="6372" y="3377"/>
              <a:ext cx="1279" cy="432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20" name="Arc 17"/>
            <p:cNvSpPr>
              <a:spLocks/>
            </p:cNvSpPr>
            <p:nvPr/>
          </p:nvSpPr>
          <p:spPr bwMode="auto">
            <a:xfrm>
              <a:off x="4487" y="4973"/>
              <a:ext cx="145" cy="204"/>
            </a:xfrm>
            <a:custGeom>
              <a:avLst/>
              <a:gdLst>
                <a:gd name="T0" fmla="*/ 0 w 21588"/>
                <a:gd name="T1" fmla="*/ 0 h 11551"/>
                <a:gd name="T2" fmla="*/ 0 w 21588"/>
                <a:gd name="T3" fmla="*/ 0 h 11551"/>
                <a:gd name="T4" fmla="*/ 0 w 21588"/>
                <a:gd name="T5" fmla="*/ 0 h 115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88" h="11551" fill="none" extrusionOk="0">
                  <a:moveTo>
                    <a:pt x="18251" y="0"/>
                  </a:moveTo>
                  <a:cubicBezTo>
                    <a:pt x="20306" y="3247"/>
                    <a:pt x="21458" y="6983"/>
                    <a:pt x="21587" y="10824"/>
                  </a:cubicBezTo>
                </a:path>
                <a:path w="21588" h="11551" stroke="0" extrusionOk="0">
                  <a:moveTo>
                    <a:pt x="18251" y="0"/>
                  </a:moveTo>
                  <a:cubicBezTo>
                    <a:pt x="20306" y="3247"/>
                    <a:pt x="21458" y="6983"/>
                    <a:pt x="21587" y="10824"/>
                  </a:cubicBezTo>
                  <a:lnTo>
                    <a:pt x="0" y="11551"/>
                  </a:lnTo>
                  <a:lnTo>
                    <a:pt x="18251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 type="triangle" w="sm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 flipV="1">
              <a:off x="7223" y="3161"/>
              <a:ext cx="864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sm" len="sm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H="1">
              <a:off x="3767" y="4457"/>
              <a:ext cx="72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sm" len="sm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5783" y="3991"/>
              <a:ext cx="1" cy="10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sm" len="sm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5783" y="3991"/>
              <a:ext cx="372" cy="9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sm" len="sm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 flipH="1">
              <a:off x="5396" y="3991"/>
              <a:ext cx="386" cy="1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sm" len="sm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4055" y="4745"/>
              <a:ext cx="1584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Symbol" pitchFamily="18" charset="2"/>
                </a:rPr>
                <a:t>a</a:t>
              </a:r>
              <a:endParaRPr lang="fr-FR" altLang="fr-FR" sz="1800"/>
            </a:p>
          </p:txBody>
        </p:sp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3479" y="4313"/>
              <a:ext cx="144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Times New Roman" pitchFamily="18" charset="0"/>
                </a:rPr>
                <a:t>F</a:t>
              </a:r>
              <a:r>
                <a:rPr lang="fr-FR" altLang="fr-FR" sz="1800" baseline="-25000">
                  <a:latin typeface="Times New Roman" pitchFamily="18" charset="0"/>
                </a:rPr>
                <a:t>out</a:t>
              </a:r>
              <a:endParaRPr lang="fr-FR" altLang="fr-FR" sz="1800"/>
            </a:p>
          </p:txBody>
        </p:sp>
        <p:sp>
          <p:nvSpPr>
            <p:cNvPr id="28" name="Text Box 25"/>
            <p:cNvSpPr txBox="1">
              <a:spLocks noChangeArrowheads="1"/>
            </p:cNvSpPr>
            <p:nvPr/>
          </p:nvSpPr>
          <p:spPr bwMode="auto">
            <a:xfrm>
              <a:off x="7655" y="3305"/>
              <a:ext cx="576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Times New Roman" pitchFamily="18" charset="0"/>
                </a:rPr>
                <a:t>F</a:t>
              </a:r>
              <a:r>
                <a:rPr lang="fr-FR" altLang="fr-FR" sz="1800" baseline="-25000">
                  <a:latin typeface="Times New Roman" pitchFamily="18" charset="0"/>
                </a:rPr>
                <a:t>in</a:t>
              </a:r>
              <a:endParaRPr lang="fr-FR" altLang="fr-FR" sz="1800"/>
            </a:p>
          </p:txBody>
        </p:sp>
        <p:sp>
          <p:nvSpPr>
            <p:cNvPr id="29" name="Text Box 26"/>
            <p:cNvSpPr txBox="1">
              <a:spLocks noChangeArrowheads="1"/>
            </p:cNvSpPr>
            <p:nvPr/>
          </p:nvSpPr>
          <p:spPr bwMode="auto">
            <a:xfrm>
              <a:off x="5063" y="4025"/>
              <a:ext cx="576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Times New Roman" pitchFamily="18" charset="0"/>
                </a:rPr>
                <a:t>F</a:t>
              </a:r>
              <a:r>
                <a:rPr lang="fr-FR" altLang="fr-FR" sz="1800" baseline="-25000">
                  <a:latin typeface="Times New Roman" pitchFamily="18" charset="0"/>
                </a:rPr>
                <a:t>d</a:t>
              </a:r>
              <a:endParaRPr lang="fr-FR" altLang="fr-FR" sz="1800"/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6071" y="4601"/>
              <a:ext cx="576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Times New Roman" pitchFamily="18" charset="0"/>
                </a:rPr>
                <a:t>F</a:t>
              </a:r>
              <a:r>
                <a:rPr lang="fr-FR" altLang="fr-FR" sz="1800" baseline="-25000">
                  <a:latin typeface="Times New Roman" pitchFamily="18" charset="0"/>
                </a:rPr>
                <a:t>ne</a:t>
              </a:r>
              <a:endParaRPr lang="fr-FR" altLang="fr-FR" sz="1800"/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5063" y="4745"/>
              <a:ext cx="1008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Times New Roman" pitchFamily="18" charset="0"/>
                </a:rPr>
                <a:t>P=mg</a:t>
              </a:r>
              <a:endParaRPr lang="fr-FR" altLang="fr-FR" sz="1800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 rot="10800000" flipH="1">
              <a:off x="5496" y="3593"/>
              <a:ext cx="385" cy="1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 flipH="1">
              <a:off x="6359" y="3449"/>
              <a:ext cx="43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4" name="Rectangle 31"/>
            <p:cNvSpPr>
              <a:spLocks noChangeArrowheads="1"/>
            </p:cNvSpPr>
            <p:nvPr/>
          </p:nvSpPr>
          <p:spPr bwMode="auto">
            <a:xfrm rot="-1312553">
              <a:off x="5577" y="4028"/>
              <a:ext cx="400" cy="1005"/>
            </a:xfrm>
            <a:prstGeom prst="rect">
              <a:avLst/>
            </a:prstGeom>
            <a:noFill/>
            <a:ln w="6350" algn="ctr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1800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 flipV="1">
              <a:off x="6359" y="3161"/>
              <a:ext cx="288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6" name="Text Box 33"/>
            <p:cNvSpPr txBox="1">
              <a:spLocks noChangeArrowheads="1"/>
            </p:cNvSpPr>
            <p:nvPr/>
          </p:nvSpPr>
          <p:spPr bwMode="auto">
            <a:xfrm>
              <a:off x="5783" y="3737"/>
              <a:ext cx="720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latin typeface="Times New Roman" pitchFamily="18" charset="0"/>
                </a:rPr>
                <a:t>m</a:t>
              </a:r>
              <a:endParaRPr lang="fr-FR" altLang="fr-FR" sz="1800"/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5207" y="3449"/>
              <a:ext cx="864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i="1">
                  <a:solidFill>
                    <a:srgbClr val="000000"/>
                  </a:solidFill>
                  <a:latin typeface="Times New Roman" pitchFamily="18" charset="0"/>
                </a:rPr>
                <a:t>V</a:t>
              </a:r>
              <a:endParaRPr lang="fr-FR" altLang="fr-FR" sz="1800"/>
            </a:p>
          </p:txBody>
        </p:sp>
      </p:grp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611188" y="4221163"/>
            <a:ext cx="796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CH" altLang="fr-FR" sz="1600" b="1" dirty="0"/>
              <a:t>Fig. </a:t>
            </a:r>
            <a:r>
              <a:rPr lang="fr-CH" altLang="fr-FR" sz="1600" b="1" dirty="0" smtClean="0"/>
              <a:t>3.1</a:t>
            </a:r>
            <a:r>
              <a:rPr lang="fr-CH" altLang="fr-FR" sz="1600" dirty="0" smtClean="0"/>
              <a:t> </a:t>
            </a:r>
            <a:r>
              <a:rPr lang="en-US" altLang="fr-FR" sz="1800" dirty="0"/>
              <a:t>Train </a:t>
            </a:r>
            <a:r>
              <a:rPr lang="en-US" altLang="fr-FR" sz="1800" dirty="0" smtClean="0"/>
              <a:t>en </a:t>
            </a:r>
            <a:r>
              <a:rPr lang="en-US" altLang="fr-FR" sz="1800" dirty="0" err="1" smtClean="0"/>
              <a:t>ligne</a:t>
            </a:r>
            <a:r>
              <a:rPr lang="en-US" altLang="fr-FR" sz="1800" dirty="0" smtClean="0"/>
              <a:t> / Zug auf </a:t>
            </a:r>
            <a:r>
              <a:rPr lang="en-US" altLang="fr-FR" sz="1800" dirty="0" err="1" smtClean="0"/>
              <a:t>einer</a:t>
            </a:r>
            <a:r>
              <a:rPr lang="en-US" altLang="fr-FR" sz="1800" dirty="0" smtClean="0"/>
              <a:t> </a:t>
            </a:r>
            <a:r>
              <a:rPr lang="en-US" altLang="fr-FR" sz="1800" dirty="0" err="1" smtClean="0"/>
              <a:t>Eisenbahnlinie</a:t>
            </a:r>
            <a:r>
              <a:rPr lang="en-US" altLang="fr-FR" sz="1800" dirty="0" smtClean="0"/>
              <a:t>.</a:t>
            </a:r>
            <a:endParaRPr lang="fr-FR" altLang="fr-FR" sz="1800" dirty="0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755650" y="4724400"/>
          <a:ext cx="172878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4" name="Equation" r:id="rId3" imgW="1193800" imgH="241300" progId="Equation.3">
                  <p:embed/>
                </p:oleObj>
              </mc:Choice>
              <mc:Fallback>
                <p:oleObj name="Equation" r:id="rId3" imgW="11938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724400"/>
                        <a:ext cx="1728788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3995738" y="4723091"/>
            <a:ext cx="723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 dirty="0" smtClean="0"/>
              <a:t>(3.2)</a:t>
            </a:r>
            <a:r>
              <a:rPr lang="fr-FR" altLang="fr-FR" sz="1800" dirty="0" smtClean="0"/>
              <a:t> </a:t>
            </a:r>
            <a:endParaRPr lang="fr-FR" altLang="fr-FR" sz="1800" dirty="0"/>
          </a:p>
        </p:txBody>
      </p:sp>
      <p:graphicFrame>
        <p:nvGraphicFramePr>
          <p:cNvPr id="41" name="Object 41"/>
          <p:cNvGraphicFramePr>
            <a:graphicFrameLocks noChangeAspect="1"/>
          </p:cNvGraphicFramePr>
          <p:nvPr/>
        </p:nvGraphicFramePr>
        <p:xfrm>
          <a:off x="755650" y="5157788"/>
          <a:ext cx="2087563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5" name="Equation" r:id="rId5" imgW="1409088" imgH="266584" progId="Equation.3">
                  <p:embed/>
                </p:oleObj>
              </mc:Choice>
              <mc:Fallback>
                <p:oleObj name="Equation" r:id="rId5" imgW="1409088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157788"/>
                        <a:ext cx="2087563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3"/>
          <p:cNvGraphicFramePr>
            <a:graphicFrameLocks noChangeAspect="1"/>
          </p:cNvGraphicFramePr>
          <p:nvPr/>
        </p:nvGraphicFramePr>
        <p:xfrm>
          <a:off x="755650" y="5661025"/>
          <a:ext cx="1439863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6" name="Equation" r:id="rId7" imgW="1015559" imgH="266584" progId="Equation.3">
                  <p:embed/>
                </p:oleObj>
              </mc:Choice>
              <mc:Fallback>
                <p:oleObj name="Equation" r:id="rId7" imgW="1015559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661025"/>
                        <a:ext cx="1439863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44"/>
          <p:cNvSpPr>
            <a:spLocks noChangeArrowheads="1"/>
          </p:cNvSpPr>
          <p:nvPr/>
        </p:nvSpPr>
        <p:spPr bwMode="auto">
          <a:xfrm>
            <a:off x="3995738" y="5227916"/>
            <a:ext cx="723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 dirty="0" smtClean="0"/>
              <a:t>(3.5)</a:t>
            </a:r>
            <a:r>
              <a:rPr lang="fr-FR" altLang="fr-FR" sz="1800" dirty="0" smtClean="0"/>
              <a:t> </a:t>
            </a:r>
            <a:endParaRPr lang="fr-FR" altLang="fr-FR" sz="1800" dirty="0"/>
          </a:p>
        </p:txBody>
      </p:sp>
      <p:sp>
        <p:nvSpPr>
          <p:cNvPr id="44" name="Rectangle 45"/>
          <p:cNvSpPr>
            <a:spLocks noChangeArrowheads="1"/>
          </p:cNvSpPr>
          <p:nvPr/>
        </p:nvSpPr>
        <p:spPr bwMode="auto">
          <a:xfrm>
            <a:off x="3995738" y="5732741"/>
            <a:ext cx="8515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 dirty="0" smtClean="0"/>
              <a:t>(3.13)</a:t>
            </a:r>
            <a:r>
              <a:rPr lang="fr-FR" altLang="fr-FR" sz="1800" dirty="0" smtClean="0"/>
              <a:t> </a:t>
            </a:r>
            <a:endParaRPr lang="fr-FR" altLang="fr-FR" sz="1800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280919"/>
              </p:ext>
            </p:extLst>
          </p:nvPr>
        </p:nvGraphicFramePr>
        <p:xfrm>
          <a:off x="5603752" y="4655241"/>
          <a:ext cx="1215739" cy="45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7" name="Equation" r:id="rId9" imgW="609600" imgH="228600" progId="Equation.3">
                  <p:embed/>
                </p:oleObj>
              </mc:Choice>
              <mc:Fallback>
                <p:oleObj name="Equation" r:id="rId9" imgW="609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752" y="4655241"/>
                        <a:ext cx="1215739" cy="45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7443669" y="4704021"/>
            <a:ext cx="723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 dirty="0" smtClean="0"/>
              <a:t>(3.3)</a:t>
            </a:r>
            <a:r>
              <a:rPr lang="fr-FR" altLang="fr-FR" sz="1800" dirty="0" smtClean="0"/>
              <a:t> </a:t>
            </a:r>
            <a:endParaRPr lang="fr-FR" altLang="fr-FR" sz="1800" dirty="0"/>
          </a:p>
        </p:txBody>
      </p:sp>
    </p:spTree>
    <p:extLst>
      <p:ext uri="{BB962C8B-B14F-4D97-AF65-F5344CB8AC3E}">
        <p14:creationId xmlns:p14="http://schemas.microsoft.com/office/powerpoint/2010/main" val="839415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EC6B3-74A9-44EB-9690-B604ED3EF10A}" type="slidenum">
              <a:rPr lang="fr-CH" smtClean="0"/>
              <a:pPr/>
              <a:t>8</a:t>
            </a:fld>
            <a:endParaRPr lang="fr-CH" dirty="0"/>
          </a:p>
        </p:txBody>
      </p:sp>
      <p:sp>
        <p:nvSpPr>
          <p:cNvPr id="4" name="ZoneTexte 3"/>
          <p:cNvSpPr txBox="1"/>
          <p:nvPr/>
        </p:nvSpPr>
        <p:spPr>
          <a:xfrm>
            <a:off x="755576" y="4802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latin typeface="Verdana" pitchFamily="1" charset="0"/>
              </a:rPr>
              <a:t>Dynamique du convoi </a:t>
            </a:r>
            <a:r>
              <a:rPr lang="fr-CH" b="1" dirty="0" err="1" smtClean="0">
                <a:latin typeface="Verdana" pitchFamily="1" charset="0"/>
              </a:rPr>
              <a:t>ferrovaire</a:t>
            </a:r>
            <a:r>
              <a:rPr lang="fr-CH" b="1" dirty="0" smtClean="0">
                <a:latin typeface="Verdana" pitchFamily="1" charset="0"/>
              </a:rPr>
              <a:t>/ </a:t>
            </a:r>
            <a:r>
              <a:rPr lang="fr-CH" b="1" dirty="0" err="1" smtClean="0">
                <a:latin typeface="Verdana" pitchFamily="1" charset="0"/>
              </a:rPr>
              <a:t>Eisenbahndynamik</a:t>
            </a:r>
            <a:endParaRPr lang="fr-CH" b="1" dirty="0" smtClean="0">
              <a:latin typeface="Verdana" pitchFamily="1" charset="0"/>
            </a:endParaRPr>
          </a:p>
          <a:p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285928"/>
              </p:ext>
            </p:extLst>
          </p:nvPr>
        </p:nvGraphicFramePr>
        <p:xfrm>
          <a:off x="755576" y="5878385"/>
          <a:ext cx="2087563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Equation" r:id="rId3" imgW="1409088" imgH="266584" progId="Equation.3">
                  <p:embed/>
                </p:oleObj>
              </mc:Choice>
              <mc:Fallback>
                <p:oleObj name="Equation" r:id="rId3" imgW="1409088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5878385"/>
                        <a:ext cx="2087563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4"/>
          <p:cNvSpPr>
            <a:spLocks noChangeArrowheads="1"/>
          </p:cNvSpPr>
          <p:nvPr/>
        </p:nvSpPr>
        <p:spPr bwMode="auto">
          <a:xfrm>
            <a:off x="3995664" y="5948513"/>
            <a:ext cx="723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 dirty="0" smtClean="0"/>
              <a:t>(3.5)</a:t>
            </a:r>
            <a:r>
              <a:rPr lang="fr-FR" altLang="fr-FR" sz="1800" dirty="0" smtClean="0"/>
              <a:t> </a:t>
            </a:r>
            <a:endParaRPr lang="fr-FR" altLang="fr-FR" sz="1800" dirty="0"/>
          </a:p>
        </p:txBody>
      </p:sp>
      <p:sp>
        <p:nvSpPr>
          <p:cNvPr id="7" name="Text Box 36"/>
          <p:cNvSpPr txBox="1">
            <a:spLocks noChangeArrowheads="1"/>
          </p:cNvSpPr>
          <p:nvPr/>
        </p:nvSpPr>
        <p:spPr bwMode="auto">
          <a:xfrm>
            <a:off x="611188" y="5373688"/>
            <a:ext cx="79692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fr-FR" sz="1600" b="1" dirty="0"/>
              <a:t>Fig. </a:t>
            </a:r>
            <a:r>
              <a:rPr lang="en-US" altLang="fr-FR" sz="1600" b="1" dirty="0" smtClean="0"/>
              <a:t>3.3</a:t>
            </a:r>
            <a:r>
              <a:rPr lang="en-US" altLang="fr-FR" sz="1600" dirty="0" smtClean="0"/>
              <a:t> </a:t>
            </a:r>
            <a:r>
              <a:rPr lang="en-US" altLang="fr-FR" sz="1600" dirty="0" err="1" smtClean="0"/>
              <a:t>Frottements</a:t>
            </a:r>
            <a:r>
              <a:rPr lang="en-US" altLang="fr-FR" sz="1600" dirty="0" smtClean="0"/>
              <a:t> pour </a:t>
            </a:r>
            <a:r>
              <a:rPr lang="en-US" altLang="fr-FR" sz="1600" dirty="0" err="1" smtClean="0"/>
              <a:t>engins</a:t>
            </a:r>
            <a:r>
              <a:rPr lang="en-US" altLang="fr-FR" sz="1600" dirty="0" smtClean="0"/>
              <a:t> de traction/ </a:t>
            </a:r>
            <a:r>
              <a:rPr lang="en-US" altLang="fr-FR" sz="1600" dirty="0" err="1" smtClean="0"/>
              <a:t>Reibungskräften</a:t>
            </a:r>
            <a:r>
              <a:rPr lang="en-US" altLang="fr-FR" sz="1600" dirty="0" smtClean="0"/>
              <a:t> </a:t>
            </a:r>
            <a:r>
              <a:rPr lang="en-US" altLang="fr-FR" sz="1600" dirty="0" err="1" smtClean="0"/>
              <a:t>für</a:t>
            </a:r>
            <a:r>
              <a:rPr lang="en-US" altLang="fr-FR" sz="1600" dirty="0" smtClean="0"/>
              <a:t> </a:t>
            </a:r>
            <a:r>
              <a:rPr lang="en-US" altLang="fr-FR" sz="1600" dirty="0" err="1" smtClean="0"/>
              <a:t>Triebfahrzeugen</a:t>
            </a:r>
            <a:endParaRPr lang="en-US" altLang="fr-FR" sz="1600" dirty="0"/>
          </a:p>
        </p:txBody>
      </p:sp>
      <p:sp>
        <p:nvSpPr>
          <p:cNvPr id="8" name="Text Box 46"/>
          <p:cNvSpPr txBox="1">
            <a:spLocks noChangeArrowheads="1"/>
          </p:cNvSpPr>
          <p:nvPr/>
        </p:nvSpPr>
        <p:spPr bwMode="auto">
          <a:xfrm>
            <a:off x="5364163" y="2565400"/>
            <a:ext cx="3617912" cy="275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>
                <a:latin typeface="Times New Roman" pitchFamily="18" charset="0"/>
              </a:rPr>
              <a:t>  1 </a:t>
            </a:r>
            <a:r>
              <a:rPr lang="fr-FR" altLang="fr-FR" sz="1400" dirty="0" err="1" smtClean="0">
                <a:latin typeface="Times New Roman" pitchFamily="18" charset="0"/>
              </a:rPr>
              <a:t>Lokomotive</a:t>
            </a:r>
            <a:r>
              <a:rPr lang="fr-FR" altLang="fr-FR" sz="1400" dirty="0" smtClean="0">
                <a:latin typeface="Times New Roman" pitchFamily="18" charset="0"/>
              </a:rPr>
              <a:t> </a:t>
            </a:r>
            <a:r>
              <a:rPr lang="fr-FR" altLang="fr-FR" sz="1400" dirty="0" err="1">
                <a:latin typeface="Times New Roman" pitchFamily="18" charset="0"/>
              </a:rPr>
              <a:t>Ae</a:t>
            </a:r>
            <a:r>
              <a:rPr lang="fr-FR" altLang="fr-FR" sz="1400" dirty="0">
                <a:latin typeface="Times New Roman" pitchFamily="18" charset="0"/>
              </a:rPr>
              <a:t> 6/6 (CFF): </a:t>
            </a:r>
            <a:r>
              <a:rPr lang="fr-FR" altLang="fr-FR" sz="1400" dirty="0" err="1">
                <a:latin typeface="Times New Roman" pitchFamily="18" charset="0"/>
              </a:rPr>
              <a:t>CoCo</a:t>
            </a:r>
            <a:r>
              <a:rPr lang="fr-FR" altLang="fr-FR" sz="1400" dirty="0">
                <a:latin typeface="Times New Roman" pitchFamily="18" charset="0"/>
              </a:rPr>
              <a:t>, 120 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>
                <a:latin typeface="Times New Roman" pitchFamily="18" charset="0"/>
              </a:rPr>
              <a:t>  2 </a:t>
            </a:r>
            <a:r>
              <a:rPr lang="fr-FR" altLang="fr-FR" sz="1400" dirty="0" err="1" smtClean="0">
                <a:latin typeface="Times New Roman" pitchFamily="18" charset="0"/>
              </a:rPr>
              <a:t>Lokomotive</a:t>
            </a:r>
            <a:r>
              <a:rPr lang="fr-FR" altLang="fr-FR" sz="1400" dirty="0" smtClean="0">
                <a:latin typeface="Times New Roman" pitchFamily="18" charset="0"/>
              </a:rPr>
              <a:t> </a:t>
            </a:r>
            <a:r>
              <a:rPr lang="fr-FR" altLang="fr-FR" sz="1400" dirty="0">
                <a:latin typeface="Times New Roman" pitchFamily="18" charset="0"/>
              </a:rPr>
              <a:t>9001 (SNCF): BB, 80t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>
                <a:latin typeface="Times New Roman" pitchFamily="18" charset="0"/>
              </a:rPr>
              <a:t>  3 </a:t>
            </a:r>
            <a:r>
              <a:rPr lang="fr-FR" altLang="fr-FR" sz="1400" dirty="0" err="1" smtClean="0">
                <a:latin typeface="Times New Roman" pitchFamily="18" charset="0"/>
              </a:rPr>
              <a:t>Lokomotive</a:t>
            </a:r>
            <a:r>
              <a:rPr lang="fr-FR" altLang="fr-FR" sz="1400" dirty="0" smtClean="0">
                <a:latin typeface="Times New Roman" pitchFamily="18" charset="0"/>
              </a:rPr>
              <a:t> </a:t>
            </a:r>
            <a:r>
              <a:rPr lang="fr-FR" altLang="fr-FR" sz="1400" dirty="0">
                <a:latin typeface="Times New Roman" pitchFamily="18" charset="0"/>
              </a:rPr>
              <a:t>6001 (SNCF): CC, 120 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>
                <a:latin typeface="Times New Roman" pitchFamily="18" charset="0"/>
              </a:rPr>
              <a:t>  4 </a:t>
            </a:r>
            <a:r>
              <a:rPr lang="fr-FR" altLang="fr-FR" sz="1400" dirty="0" err="1" smtClean="0">
                <a:latin typeface="Times New Roman" pitchFamily="18" charset="0"/>
              </a:rPr>
              <a:t>Lokomotive</a:t>
            </a:r>
            <a:r>
              <a:rPr lang="fr-FR" altLang="fr-FR" sz="1400" dirty="0" smtClean="0">
                <a:latin typeface="Times New Roman" pitchFamily="18" charset="0"/>
              </a:rPr>
              <a:t> </a:t>
            </a:r>
            <a:r>
              <a:rPr lang="fr-FR" altLang="fr-FR" sz="1400" dirty="0">
                <a:latin typeface="Times New Roman" pitchFamily="18" charset="0"/>
              </a:rPr>
              <a:t>Re460 (CFF) : </a:t>
            </a:r>
            <a:r>
              <a:rPr lang="fr-FR" altLang="fr-FR" sz="1400" dirty="0" err="1">
                <a:latin typeface="Times New Roman" pitchFamily="18" charset="0"/>
              </a:rPr>
              <a:t>BoBo</a:t>
            </a:r>
            <a:r>
              <a:rPr lang="fr-FR" altLang="fr-FR" sz="1400" dirty="0">
                <a:latin typeface="Times New Roman" pitchFamily="18" charset="0"/>
              </a:rPr>
              <a:t>, 84 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>
                <a:latin typeface="Times New Roman" pitchFamily="18" charset="0"/>
              </a:rPr>
              <a:t>  5 </a:t>
            </a:r>
            <a:r>
              <a:rPr lang="fr-FR" altLang="fr-FR" sz="1400" dirty="0" err="1" smtClean="0">
                <a:latin typeface="Times New Roman" pitchFamily="18" charset="0"/>
              </a:rPr>
              <a:t>Lokomotive</a:t>
            </a:r>
            <a:r>
              <a:rPr lang="fr-FR" altLang="fr-FR" sz="1400" dirty="0" smtClean="0">
                <a:latin typeface="Times New Roman" pitchFamily="18" charset="0"/>
              </a:rPr>
              <a:t> </a:t>
            </a:r>
            <a:r>
              <a:rPr lang="fr-FR" altLang="fr-FR" sz="1400" dirty="0">
                <a:latin typeface="Times New Roman" pitchFamily="18" charset="0"/>
              </a:rPr>
              <a:t>2D2 (PO) </a:t>
            </a:r>
            <a:r>
              <a:rPr lang="fr-FR" altLang="fr-FR" sz="1400" dirty="0" err="1" smtClean="0">
                <a:latin typeface="Times New Roman" pitchFamily="18" charset="0"/>
              </a:rPr>
              <a:t>oder</a:t>
            </a:r>
            <a:r>
              <a:rPr lang="fr-FR" altLang="fr-FR" sz="1400" dirty="0" smtClean="0">
                <a:latin typeface="Times New Roman" pitchFamily="18" charset="0"/>
              </a:rPr>
              <a:t> </a:t>
            </a:r>
            <a:r>
              <a:rPr lang="fr-FR" altLang="fr-FR" sz="1400" dirty="0">
                <a:latin typeface="Times New Roman" pitchFamily="18" charset="0"/>
              </a:rPr>
              <a:t>Dm3 (LKAB)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>
                <a:latin typeface="Times New Roman" pitchFamily="18" charset="0"/>
              </a:rPr>
              <a:t>  6 </a:t>
            </a:r>
            <a:r>
              <a:rPr lang="fr-FR" altLang="fr-FR" sz="1400" dirty="0" err="1" smtClean="0">
                <a:latin typeface="Times New Roman" pitchFamily="18" charset="0"/>
              </a:rPr>
              <a:t>Lokomotive</a:t>
            </a:r>
            <a:r>
              <a:rPr lang="fr-FR" altLang="fr-FR" sz="1400" dirty="0" smtClean="0">
                <a:latin typeface="Times New Roman" pitchFamily="18" charset="0"/>
              </a:rPr>
              <a:t> </a:t>
            </a:r>
            <a:r>
              <a:rPr lang="fr-FR" altLang="fr-FR" sz="1400" dirty="0">
                <a:latin typeface="Times New Roman" pitchFamily="18" charset="0"/>
              </a:rPr>
              <a:t>BBB (FS)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>
                <a:latin typeface="Times New Roman" pitchFamily="18" charset="0"/>
              </a:rPr>
              <a:t>  7 </a:t>
            </a:r>
            <a:r>
              <a:rPr lang="fr-FR" altLang="fr-FR" sz="1400" dirty="0" err="1" smtClean="0">
                <a:latin typeface="Times New Roman" pitchFamily="18" charset="0"/>
              </a:rPr>
              <a:t>Lokomotive</a:t>
            </a:r>
            <a:r>
              <a:rPr lang="fr-FR" altLang="fr-FR" sz="1400" dirty="0" smtClean="0">
                <a:latin typeface="Times New Roman" pitchFamily="18" charset="0"/>
              </a:rPr>
              <a:t> </a:t>
            </a:r>
            <a:r>
              <a:rPr lang="fr-FR" altLang="fr-FR" sz="1400" dirty="0" err="1">
                <a:latin typeface="Times New Roman" pitchFamily="18" charset="0"/>
              </a:rPr>
              <a:t>Re</a:t>
            </a:r>
            <a:r>
              <a:rPr lang="fr-FR" altLang="fr-FR" sz="1400" dirty="0">
                <a:latin typeface="Times New Roman" pitchFamily="18" charset="0"/>
              </a:rPr>
              <a:t> 4/4 II (CFF) : </a:t>
            </a:r>
            <a:r>
              <a:rPr lang="fr-FR" altLang="fr-FR" sz="1400" dirty="0" err="1">
                <a:latin typeface="Times New Roman" pitchFamily="18" charset="0"/>
              </a:rPr>
              <a:t>BoBo</a:t>
            </a:r>
            <a:r>
              <a:rPr lang="fr-FR" altLang="fr-FR" sz="1400" dirty="0">
                <a:latin typeface="Times New Roman" pitchFamily="18" charset="0"/>
              </a:rPr>
              <a:t>, 80 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>
                <a:latin typeface="Times New Roman" pitchFamily="18" charset="0"/>
              </a:rPr>
              <a:t>  8 </a:t>
            </a:r>
            <a:r>
              <a:rPr lang="fr-FR" altLang="fr-FR" sz="1400" dirty="0" err="1" smtClean="0">
                <a:latin typeface="Times New Roman" pitchFamily="18" charset="0"/>
              </a:rPr>
              <a:t>Lokomotive</a:t>
            </a:r>
            <a:r>
              <a:rPr lang="fr-FR" altLang="fr-FR" sz="1400" dirty="0" smtClean="0">
                <a:latin typeface="Times New Roman" pitchFamily="18" charset="0"/>
              </a:rPr>
              <a:t> </a:t>
            </a:r>
            <a:r>
              <a:rPr lang="fr-FR" altLang="fr-FR" sz="1400" dirty="0" err="1">
                <a:latin typeface="Times New Roman" pitchFamily="18" charset="0"/>
              </a:rPr>
              <a:t>Re</a:t>
            </a:r>
            <a:r>
              <a:rPr lang="fr-FR" altLang="fr-FR" sz="1400" dirty="0">
                <a:latin typeface="Times New Roman" pitchFamily="18" charset="0"/>
              </a:rPr>
              <a:t> 6/6 (CFF) : </a:t>
            </a:r>
            <a:r>
              <a:rPr lang="fr-FR" altLang="fr-FR" sz="1400" dirty="0" err="1">
                <a:latin typeface="Times New Roman" pitchFamily="18" charset="0"/>
              </a:rPr>
              <a:t>BoBoBo</a:t>
            </a:r>
            <a:r>
              <a:rPr lang="fr-FR" altLang="fr-FR" sz="1400" dirty="0">
                <a:latin typeface="Times New Roman" pitchFamily="18" charset="0"/>
              </a:rPr>
              <a:t>, 120 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400" dirty="0">
                <a:latin typeface="Times New Roman" pitchFamily="18" charset="0"/>
              </a:rPr>
              <a:t>  9 </a:t>
            </a:r>
            <a:r>
              <a:rPr lang="en-GB" altLang="fr-FR" sz="1400" dirty="0" err="1" smtClean="0">
                <a:latin typeface="Times New Roman" pitchFamily="18" charset="0"/>
              </a:rPr>
              <a:t>Triebwagen</a:t>
            </a:r>
            <a:r>
              <a:rPr lang="en-GB" altLang="fr-FR" sz="1400" dirty="0" smtClean="0">
                <a:latin typeface="Times New Roman" pitchFamily="18" charset="0"/>
              </a:rPr>
              <a:t> BOB</a:t>
            </a:r>
            <a:r>
              <a:rPr lang="en-GB" altLang="fr-FR" sz="1400" dirty="0">
                <a:latin typeface="Times New Roman" pitchFamily="18" charset="0"/>
              </a:rPr>
              <a:t>, </a:t>
            </a:r>
            <a:r>
              <a:rPr lang="en-GB" altLang="fr-FR" sz="1400" dirty="0" err="1" smtClean="0">
                <a:latin typeface="Times New Roman" pitchFamily="18" charset="0"/>
              </a:rPr>
              <a:t>Zahnstangenbetrieb</a:t>
            </a:r>
            <a:endParaRPr lang="en-GB" altLang="fr-FR" sz="14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400" dirty="0">
                <a:latin typeface="Times New Roman" pitchFamily="18" charset="0"/>
              </a:rPr>
              <a:t>10 </a:t>
            </a:r>
            <a:r>
              <a:rPr lang="en-GB" altLang="fr-FR" sz="1400" dirty="0" err="1">
                <a:latin typeface="Times New Roman" pitchFamily="18" charset="0"/>
              </a:rPr>
              <a:t>Triebwagen</a:t>
            </a:r>
            <a:r>
              <a:rPr lang="en-GB" altLang="fr-FR" sz="1400" dirty="0">
                <a:latin typeface="Times New Roman" pitchFamily="18" charset="0"/>
              </a:rPr>
              <a:t> </a:t>
            </a:r>
            <a:r>
              <a:rPr lang="en-GB" altLang="fr-FR" sz="1400" dirty="0" smtClean="0">
                <a:latin typeface="Times New Roman" pitchFamily="18" charset="0"/>
              </a:rPr>
              <a:t>BOB</a:t>
            </a:r>
            <a:r>
              <a:rPr lang="en-GB" altLang="fr-FR" sz="1400" dirty="0">
                <a:latin typeface="Times New Roman" pitchFamily="18" charset="0"/>
              </a:rPr>
              <a:t>, </a:t>
            </a:r>
            <a:r>
              <a:rPr lang="en-GB" altLang="fr-FR" sz="1400" dirty="0" err="1" smtClean="0">
                <a:latin typeface="Times New Roman" pitchFamily="18" charset="0"/>
              </a:rPr>
              <a:t>Adhäsionsbetrieb</a:t>
            </a:r>
            <a:endParaRPr lang="en-GB" altLang="fr-FR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400" dirty="0">
                <a:latin typeface="Times New Roman" pitchFamily="18" charset="0"/>
              </a:rPr>
              <a:t>11 </a:t>
            </a:r>
            <a:r>
              <a:rPr lang="en-GB" altLang="fr-FR" sz="1400" dirty="0" err="1">
                <a:latin typeface="Times New Roman" pitchFamily="18" charset="0"/>
              </a:rPr>
              <a:t>Triebwagen</a:t>
            </a:r>
            <a:r>
              <a:rPr lang="en-GB" altLang="fr-FR" sz="1400" dirty="0" smtClean="0">
                <a:latin typeface="Times New Roman" pitchFamily="18" charset="0"/>
              </a:rPr>
              <a:t> </a:t>
            </a:r>
            <a:r>
              <a:rPr lang="en-GB" altLang="fr-FR" sz="1400" dirty="0">
                <a:latin typeface="Times New Roman" pitchFamily="18" charset="0"/>
              </a:rPr>
              <a:t>TSOL </a:t>
            </a:r>
            <a:r>
              <a:rPr lang="en-GB" altLang="fr-FR" sz="1400" dirty="0" err="1" smtClean="0">
                <a:latin typeface="Times New Roman" pitchFamily="18" charset="0"/>
              </a:rPr>
              <a:t>oder</a:t>
            </a:r>
            <a:r>
              <a:rPr lang="en-GB" altLang="fr-FR" sz="1400" dirty="0" smtClean="0">
                <a:latin typeface="Times New Roman" pitchFamily="18" charset="0"/>
              </a:rPr>
              <a:t> </a:t>
            </a:r>
            <a:r>
              <a:rPr lang="en-GB" altLang="fr-FR" sz="1400" dirty="0" err="1">
                <a:latin typeface="Times New Roman" pitchFamily="18" charset="0"/>
              </a:rPr>
              <a:t>Stadtbahn</a:t>
            </a:r>
            <a:r>
              <a:rPr lang="en-GB" altLang="fr-FR" sz="1400" dirty="0">
                <a:latin typeface="Times New Roman" pitchFamily="18" charset="0"/>
              </a:rPr>
              <a:t> 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400" dirty="0"/>
          </a:p>
        </p:txBody>
      </p:sp>
      <p:graphicFrame>
        <p:nvGraphicFramePr>
          <p:cNvPr id="9" name="Object 49"/>
          <p:cNvGraphicFramePr>
            <a:graphicFrameLocks noGrp="1" noChangeAspect="1"/>
          </p:cNvGraphicFramePr>
          <p:nvPr>
            <p:ph idx="1"/>
          </p:nvPr>
        </p:nvGraphicFramePr>
        <p:xfrm>
          <a:off x="611188" y="981075"/>
          <a:ext cx="4537075" cy="442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Photo Editor Photo" r:id="rId5" imgW="6317528" imgH="6157494" progId="MSPhotoEd.3">
                  <p:embed/>
                </p:oleObj>
              </mc:Choice>
              <mc:Fallback>
                <p:oleObj name="Photo Editor Photo" r:id="rId5" imgW="6317528" imgH="615749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981075"/>
                        <a:ext cx="4537075" cy="442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6471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EC6B3-74A9-44EB-9690-B604ED3EF10A}" type="slidenum">
              <a:rPr lang="fr-CH" smtClean="0"/>
              <a:pPr/>
              <a:t>9</a:t>
            </a:fld>
            <a:endParaRPr lang="fr-CH" dirty="0"/>
          </a:p>
        </p:txBody>
      </p:sp>
      <p:sp>
        <p:nvSpPr>
          <p:cNvPr id="4" name="ZoneTexte 3"/>
          <p:cNvSpPr txBox="1"/>
          <p:nvPr/>
        </p:nvSpPr>
        <p:spPr>
          <a:xfrm>
            <a:off x="755576" y="4802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latin typeface="Verdana" pitchFamily="1" charset="0"/>
              </a:rPr>
              <a:t>Dynamique du convoi </a:t>
            </a:r>
            <a:r>
              <a:rPr lang="fr-CH" b="1" dirty="0" err="1" smtClean="0">
                <a:latin typeface="Verdana" pitchFamily="1" charset="0"/>
              </a:rPr>
              <a:t>ferrovaire</a:t>
            </a:r>
            <a:r>
              <a:rPr lang="fr-CH" b="1" dirty="0" smtClean="0">
                <a:latin typeface="Verdana" pitchFamily="1" charset="0"/>
              </a:rPr>
              <a:t>/ </a:t>
            </a:r>
            <a:r>
              <a:rPr lang="fr-CH" b="1" dirty="0" err="1" smtClean="0">
                <a:latin typeface="Verdana" pitchFamily="1" charset="0"/>
              </a:rPr>
              <a:t>Eisenbahndynamik</a:t>
            </a:r>
            <a:endParaRPr lang="fr-CH" b="1" dirty="0" smtClean="0">
              <a:latin typeface="Verdana" pitchFamily="1" charset="0"/>
            </a:endParaRPr>
          </a:p>
          <a:p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864367"/>
              </p:ext>
            </p:extLst>
          </p:nvPr>
        </p:nvGraphicFramePr>
        <p:xfrm>
          <a:off x="755576" y="5878385"/>
          <a:ext cx="2087563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Equation" r:id="rId3" imgW="1409088" imgH="266584" progId="Equation.3">
                  <p:embed/>
                </p:oleObj>
              </mc:Choice>
              <mc:Fallback>
                <p:oleObj name="Equation" r:id="rId3" imgW="1409088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5878385"/>
                        <a:ext cx="2087563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4"/>
          <p:cNvSpPr>
            <a:spLocks noChangeArrowheads="1"/>
          </p:cNvSpPr>
          <p:nvPr/>
        </p:nvSpPr>
        <p:spPr bwMode="auto">
          <a:xfrm>
            <a:off x="3995664" y="5948513"/>
            <a:ext cx="723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 dirty="0" smtClean="0"/>
              <a:t>(3.5)</a:t>
            </a:r>
            <a:r>
              <a:rPr lang="fr-FR" altLang="fr-FR" sz="1800" dirty="0" smtClean="0"/>
              <a:t> </a:t>
            </a:r>
            <a:endParaRPr lang="fr-FR" altLang="fr-FR" sz="18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5535" y="5373688"/>
            <a:ext cx="84969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fr-FR" sz="1600" b="1" dirty="0"/>
              <a:t>Fig. </a:t>
            </a:r>
            <a:r>
              <a:rPr lang="de-DE" altLang="fr-FR" sz="1600" b="1" dirty="0" smtClean="0"/>
              <a:t>3.4</a:t>
            </a:r>
            <a:r>
              <a:rPr lang="de-DE" altLang="fr-FR" sz="1600" dirty="0" smtClean="0"/>
              <a:t> </a:t>
            </a:r>
            <a:r>
              <a:rPr lang="en-US" altLang="fr-FR" sz="1600" dirty="0" err="1" smtClean="0"/>
              <a:t>Frottements</a:t>
            </a:r>
            <a:r>
              <a:rPr lang="en-US" altLang="fr-FR" sz="1600" dirty="0" smtClean="0"/>
              <a:t> pour trains voyageurs </a:t>
            </a:r>
            <a:r>
              <a:rPr lang="en-US" altLang="fr-FR" sz="1600" dirty="0" err="1" smtClean="0"/>
              <a:t>remorqués</a:t>
            </a:r>
            <a:r>
              <a:rPr lang="en-US" altLang="fr-FR" sz="1600" dirty="0" smtClean="0"/>
              <a:t> / </a:t>
            </a:r>
            <a:r>
              <a:rPr lang="en-US" altLang="fr-FR" sz="1600" dirty="0" err="1" smtClean="0"/>
              <a:t>Reibungskräfte</a:t>
            </a:r>
            <a:r>
              <a:rPr lang="en-US" altLang="fr-FR" sz="1600" dirty="0" smtClean="0"/>
              <a:t> </a:t>
            </a:r>
            <a:r>
              <a:rPr lang="en-US" altLang="fr-FR" sz="1600" dirty="0" err="1" smtClean="0"/>
              <a:t>für</a:t>
            </a:r>
            <a:r>
              <a:rPr lang="en-US" altLang="fr-FR" sz="1600" dirty="0" smtClean="0"/>
              <a:t> </a:t>
            </a:r>
            <a:r>
              <a:rPr lang="en-US" altLang="fr-FR" sz="1600" dirty="0" err="1" smtClean="0"/>
              <a:t>Personenzüge</a:t>
            </a:r>
            <a:endParaRPr lang="en-US" altLang="fr-FR" sz="1600" dirty="0"/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33600"/>
            <a:ext cx="5372100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4356100" y="1268413"/>
            <a:ext cx="425767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 dirty="0">
                <a:latin typeface="Times New Roman" pitchFamily="18" charset="0"/>
              </a:rPr>
              <a:t>1 </a:t>
            </a:r>
            <a:r>
              <a:rPr lang="en-US" altLang="fr-FR" sz="1400" dirty="0" err="1" smtClean="0">
                <a:latin typeface="Times New Roman" pitchFamily="18" charset="0"/>
              </a:rPr>
              <a:t>Voiture</a:t>
            </a:r>
            <a:r>
              <a:rPr lang="en-US" altLang="fr-FR" sz="1400" dirty="0" smtClean="0">
                <a:latin typeface="Times New Roman" pitchFamily="18" charset="0"/>
              </a:rPr>
              <a:t> /</a:t>
            </a:r>
            <a:r>
              <a:rPr lang="en-US" altLang="fr-FR" sz="1400" dirty="0" err="1" smtClean="0">
                <a:latin typeface="Times New Roman" pitchFamily="18" charset="0"/>
              </a:rPr>
              <a:t>Wagen</a:t>
            </a:r>
            <a:r>
              <a:rPr lang="en-US" altLang="fr-FR" sz="1400" dirty="0" smtClean="0">
                <a:latin typeface="Times New Roman" pitchFamily="18" charset="0"/>
              </a:rPr>
              <a:t> UIC </a:t>
            </a:r>
            <a:r>
              <a:rPr lang="en-US" altLang="fr-FR" sz="1400" dirty="0">
                <a:latin typeface="Times New Roman" pitchFamily="18" charset="0"/>
              </a:rPr>
              <a:t>1960 (SNCF, CFF, DB, FS)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 dirty="0">
                <a:latin typeface="Times New Roman" pitchFamily="18" charset="0"/>
              </a:rPr>
              <a:t>2 </a:t>
            </a:r>
            <a:r>
              <a:rPr lang="en-US" altLang="fr-FR" sz="1400" dirty="0" err="1" smtClean="0">
                <a:latin typeface="Times New Roman" pitchFamily="18" charset="0"/>
              </a:rPr>
              <a:t>Wagen</a:t>
            </a:r>
            <a:r>
              <a:rPr lang="en-US" altLang="fr-FR" sz="1400" dirty="0">
                <a:latin typeface="Times New Roman" pitchFamily="18" charset="0"/>
              </a:rPr>
              <a:t>: </a:t>
            </a:r>
            <a:r>
              <a:rPr lang="en-US" altLang="fr-FR" sz="1400" dirty="0" err="1">
                <a:latin typeface="Times New Roman" pitchFamily="18" charset="0"/>
              </a:rPr>
              <a:t>Corail</a:t>
            </a:r>
            <a:r>
              <a:rPr lang="en-US" altLang="fr-FR" sz="1400" dirty="0">
                <a:latin typeface="Times New Roman" pitchFamily="18" charset="0"/>
              </a:rPr>
              <a:t> 1975 (SNCF), </a:t>
            </a:r>
            <a:r>
              <a:rPr lang="en-US" altLang="fr-FR" sz="1400" dirty="0" err="1">
                <a:latin typeface="Times New Roman" pitchFamily="18" charset="0"/>
              </a:rPr>
              <a:t>Eurofima</a:t>
            </a:r>
            <a:r>
              <a:rPr lang="en-US" altLang="fr-FR" sz="1400" dirty="0">
                <a:latin typeface="Times New Roman" pitchFamily="18" charset="0"/>
              </a:rPr>
              <a:t> 1980 (DB, FS,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 dirty="0">
                <a:latin typeface="Times New Roman" pitchFamily="18" charset="0"/>
              </a:rPr>
              <a:t>                                    ÖBB,…) </a:t>
            </a:r>
            <a:r>
              <a:rPr lang="en-US" altLang="fr-FR" sz="1400" dirty="0" err="1" smtClean="0">
                <a:latin typeface="Times New Roman" pitchFamily="18" charset="0"/>
              </a:rPr>
              <a:t>oder</a:t>
            </a:r>
            <a:r>
              <a:rPr lang="en-US" altLang="fr-FR" sz="1400" dirty="0" smtClean="0">
                <a:latin typeface="Times New Roman" pitchFamily="18" charset="0"/>
              </a:rPr>
              <a:t> </a:t>
            </a:r>
            <a:r>
              <a:rPr lang="en-US" altLang="fr-FR" sz="1400" dirty="0">
                <a:latin typeface="Times New Roman" pitchFamily="18" charset="0"/>
              </a:rPr>
              <a:t>VUIV 1985 (CFF)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 dirty="0">
                <a:latin typeface="Times New Roman" pitchFamily="18" charset="0"/>
              </a:rPr>
              <a:t>3 </a:t>
            </a:r>
            <a:r>
              <a:rPr lang="en-US" altLang="fr-FR" sz="1400" dirty="0" err="1" smtClean="0">
                <a:latin typeface="Times New Roman" pitchFamily="18" charset="0"/>
              </a:rPr>
              <a:t>Voiture</a:t>
            </a:r>
            <a:r>
              <a:rPr lang="en-US" altLang="fr-FR" sz="1400" dirty="0" smtClean="0">
                <a:latin typeface="Times New Roman" pitchFamily="18" charset="0"/>
              </a:rPr>
              <a:t> </a:t>
            </a:r>
            <a:r>
              <a:rPr lang="en-US" altLang="fr-FR" sz="1400" dirty="0" err="1" smtClean="0">
                <a:latin typeface="Times New Roman" pitchFamily="18" charset="0"/>
              </a:rPr>
              <a:t>légère</a:t>
            </a:r>
            <a:r>
              <a:rPr lang="en-US" altLang="fr-FR" sz="1400" dirty="0" smtClean="0">
                <a:latin typeface="Times New Roman" pitchFamily="18" charset="0"/>
              </a:rPr>
              <a:t> / </a:t>
            </a:r>
            <a:r>
              <a:rPr lang="en-US" altLang="fr-FR" sz="1400" dirty="0" err="1" smtClean="0">
                <a:latin typeface="Times New Roman" pitchFamily="18" charset="0"/>
              </a:rPr>
              <a:t>Leichtstahlwagen</a:t>
            </a:r>
            <a:r>
              <a:rPr lang="en-US" altLang="fr-FR" sz="1400" dirty="0" smtClean="0">
                <a:latin typeface="Times New Roman" pitchFamily="18" charset="0"/>
              </a:rPr>
              <a:t> </a:t>
            </a:r>
            <a:r>
              <a:rPr lang="en-US" altLang="fr-FR" sz="1400" dirty="0">
                <a:latin typeface="Times New Roman" pitchFamily="18" charset="0"/>
              </a:rPr>
              <a:t>1940 (CFF)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 dirty="0">
                <a:latin typeface="Times New Roman" pitchFamily="18" charset="0"/>
              </a:rPr>
              <a:t>3 </a:t>
            </a:r>
            <a:r>
              <a:rPr lang="en-US" altLang="fr-FR" sz="1400" i="1" dirty="0">
                <a:latin typeface="Times New Roman" pitchFamily="18" charset="0"/>
              </a:rPr>
              <a:t>plus 20 [N/t]:</a:t>
            </a:r>
            <a:r>
              <a:rPr lang="en-US" altLang="fr-FR" sz="1400" dirty="0">
                <a:latin typeface="Times New Roman" pitchFamily="18" charset="0"/>
              </a:rPr>
              <a:t> </a:t>
            </a:r>
            <a:r>
              <a:rPr lang="en-US" altLang="fr-FR" sz="1400" dirty="0" smtClean="0">
                <a:latin typeface="Times New Roman" pitchFamily="18" charset="0"/>
              </a:rPr>
              <a:t>BOB-</a:t>
            </a:r>
            <a:r>
              <a:rPr lang="en-US" altLang="fr-FR" sz="1400" dirty="0" err="1" smtClean="0">
                <a:latin typeface="Times New Roman" pitchFamily="18" charset="0"/>
              </a:rPr>
              <a:t>Wagen</a:t>
            </a:r>
            <a:r>
              <a:rPr lang="en-US" altLang="fr-FR" sz="1400" dirty="0" smtClean="0">
                <a:latin typeface="Times New Roman" pitchFamily="18" charset="0"/>
              </a:rPr>
              <a:t> auf </a:t>
            </a:r>
            <a:r>
              <a:rPr lang="en-US" altLang="fr-FR" sz="1400" dirty="0" err="1" smtClean="0">
                <a:latin typeface="Times New Roman" pitchFamily="18" charset="0"/>
              </a:rPr>
              <a:t>Zahnstangenabschnitt</a:t>
            </a:r>
            <a:endParaRPr lang="en-US" altLang="fr-FR" sz="1400" dirty="0" smtClean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 dirty="0">
                <a:latin typeface="Times New Roman" pitchFamily="18" charset="0"/>
              </a:rPr>
              <a:t>	</a:t>
            </a:r>
            <a:r>
              <a:rPr lang="en-US" altLang="fr-FR" sz="1400" dirty="0" smtClean="0">
                <a:latin typeface="Times New Roman" pitchFamily="18" charset="0"/>
              </a:rPr>
              <a:t>      </a:t>
            </a:r>
            <a:r>
              <a:rPr lang="en-US" altLang="fr-FR" sz="1400" dirty="0" err="1" smtClean="0">
                <a:latin typeface="Times New Roman" pitchFamily="18" charset="0"/>
              </a:rPr>
              <a:t>voiture</a:t>
            </a:r>
            <a:r>
              <a:rPr lang="en-US" altLang="fr-FR" sz="1400" dirty="0" smtClean="0">
                <a:latin typeface="Times New Roman" pitchFamily="18" charset="0"/>
              </a:rPr>
              <a:t> BOB </a:t>
            </a:r>
            <a:r>
              <a:rPr lang="en-US" altLang="fr-FR" sz="1400" dirty="0" err="1" smtClean="0">
                <a:latin typeface="Times New Roman" pitchFamily="18" charset="0"/>
              </a:rPr>
              <a:t>sur</a:t>
            </a:r>
            <a:r>
              <a:rPr lang="en-US" altLang="fr-FR" sz="1400" dirty="0" smtClean="0">
                <a:latin typeface="Times New Roman" pitchFamily="18" charset="0"/>
              </a:rPr>
              <a:t> </a:t>
            </a:r>
            <a:r>
              <a:rPr lang="en-US" altLang="fr-FR" sz="1400" dirty="0" err="1" smtClean="0">
                <a:latin typeface="Times New Roman" pitchFamily="18" charset="0"/>
              </a:rPr>
              <a:t>tronçon</a:t>
            </a:r>
            <a:r>
              <a:rPr lang="en-US" altLang="fr-FR" sz="1400" dirty="0" smtClean="0">
                <a:latin typeface="Times New Roman" pitchFamily="18" charset="0"/>
              </a:rPr>
              <a:t> à </a:t>
            </a:r>
            <a:r>
              <a:rPr lang="en-US" altLang="fr-FR" sz="1400" dirty="0" err="1" smtClean="0">
                <a:latin typeface="Times New Roman" pitchFamily="18" charset="0"/>
              </a:rPr>
              <a:t>crémaillère</a:t>
            </a:r>
            <a:endParaRPr lang="en-US" altLang="fr-FR" sz="14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1400" dirty="0"/>
          </a:p>
        </p:txBody>
      </p:sp>
    </p:spTree>
    <p:extLst>
      <p:ext uri="{BB962C8B-B14F-4D97-AF65-F5344CB8AC3E}">
        <p14:creationId xmlns:p14="http://schemas.microsoft.com/office/powerpoint/2010/main" val="4026761217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PT EIAFR 2012_blanc_final">
  <a:themeElements>
    <a:clrScheme name="Personnalisé 1">
      <a:dk1>
        <a:srgbClr val="797979"/>
      </a:dk1>
      <a:lt1>
        <a:sysClr val="window" lastClr="FFFFFF"/>
      </a:lt1>
      <a:dk2>
        <a:srgbClr val="007CB7"/>
      </a:dk2>
      <a:lt2>
        <a:srgbClr val="D1E7F2"/>
      </a:lt2>
      <a:accent1>
        <a:srgbClr val="4FA1CF"/>
      </a:accent1>
      <a:accent2>
        <a:srgbClr val="E01257"/>
      </a:accent2>
      <a:accent3>
        <a:srgbClr val="31939E"/>
      </a:accent3>
      <a:accent4>
        <a:srgbClr val="595959"/>
      </a:accent4>
      <a:accent5>
        <a:srgbClr val="6E95A6"/>
      </a:accent5>
      <a:accent6>
        <a:srgbClr val="FF6633"/>
      </a:accent6>
      <a:hlink>
        <a:srgbClr val="7BB9DB"/>
      </a:hlink>
      <a:folHlink>
        <a:srgbClr val="0A3B5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0513a8f-eda8-4045-9dbf-9684c8bf07b0"/>
    <Année_x0020_académiqueTaxHTField0 xmlns="b0513a8f-eda8-4045-9dbf-9684c8bf07b0">
      <Terms xmlns="http://schemas.microsoft.com/office/infopath/2007/PartnerControls"/>
    </Année_x0020_académiqueTaxHTField0>
    <Type_x0020_d_x0027_informationTaxHTField0 xmlns="b0513a8f-eda8-4045-9dbf-9684c8bf07b0">
      <Terms xmlns="http://schemas.microsoft.com/office/infopath/2007/PartnerControls"/>
    </Type_x0020_d_x0027_informationTaxHTField0>
    <Fin_x0020_de_x0020_validité_x0020_de_x0020_l_x0027_information xmlns="b0513a8f-eda8-4045-9dbf-9684c8bf07b0" xsi:nil="true"/>
    <Début_x0020_de_x0020_validité_x0020_de_x0020_l_x0027_information xmlns="b0513a8f-eda8-4045-9dbf-9684c8bf07b0" xsi:nil="true"/>
    <Référence_x0020_métier xmlns="b0513a8f-eda8-4045-9dbf-9684c8bf07b0" xsi:nil="true"/>
    <Entités_x0020_concernéesTaxHTField0 xmlns="b0513a8f-eda8-4045-9dbf-9684c8bf07b0">
      <Terms xmlns="http://schemas.microsoft.com/office/infopath/2007/PartnerControls"/>
    </Entités_x0020_concernéesTaxHTField0>
    <ProcessusTaxHTField0 xmlns="b0513a8f-eda8-4045-9dbf-9684c8bf07b0">
      <Terms xmlns="http://schemas.microsoft.com/office/infopath/2007/PartnerControls"/>
    </ProcessusTaxHTField0>
    <_dlc_DocId xmlns="b0513a8f-eda8-4045-9dbf-9684c8bf07b0">EIFR-3286-54</_dlc_DocId>
    <_dlc_DocIdUrl xmlns="b0513a8f-eda8-4045-9dbf-9684c8bf07b0">
      <Url>https://ged.hefr.ch/eifr/formation/formation_continue/CAS_genie_ferroviaire_installations_electriques/Formation/_layouts/DocIdRedir.aspx?ID=EIFR-3286-54</Url>
      <Description>EIFR-3286-54</Description>
    </_dlc_DocIdUrl>
    <_dlc_DocIdPersistId xmlns="b0513a8f-eda8-4045-9dbf-9684c8bf07b0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B28E2BFB55EE4EB8B10C5494943B5D" ma:contentTypeVersion="21" ma:contentTypeDescription="Crée un document." ma:contentTypeScope="" ma:versionID="7081991d2a686472d67d66feec0a092c">
  <xsd:schema xmlns:xsd="http://www.w3.org/2001/XMLSchema" xmlns:xs="http://www.w3.org/2001/XMLSchema" xmlns:p="http://schemas.microsoft.com/office/2006/metadata/properties" xmlns:ns1="http://schemas.microsoft.com/sharepoint/v3" xmlns:ns2="b0513a8f-eda8-4045-9dbf-9684c8bf07b0" targetNamespace="http://schemas.microsoft.com/office/2006/metadata/properties" ma:root="true" ma:fieldsID="00f206883ebdd87e07dba69c22f0db4c" ns1:_="" ns2:_="">
    <xsd:import namespace="http://schemas.microsoft.com/sharepoint/v3"/>
    <xsd:import namespace="b0513a8f-eda8-4045-9dbf-9684c8bf07b0"/>
    <xsd:element name="properties">
      <xsd:complexType>
        <xsd:sequence>
          <xsd:element name="documentManagement">
            <xsd:complexType>
              <xsd:all>
                <xsd:element ref="ns2:Référence_x0020_métier" minOccurs="0"/>
                <xsd:element ref="ns2:Début_x0020_de_x0020_validité_x0020_de_x0020_l_x0027_information" minOccurs="0"/>
                <xsd:element ref="ns2:Fin_x0020_de_x0020_validité_x0020_de_x0020_l_x0027_information" minOccurs="0"/>
                <xsd:element ref="ns2:Entités_x0020_concernéesTaxHTField0" minOccurs="0"/>
                <xsd:element ref="ns2:TaxCatchAllLabel" minOccurs="0"/>
                <xsd:element ref="ns2:Année_x0020_académiqueTaxHTField0" minOccurs="0"/>
                <xsd:element ref="ns2:TaxCatchAll" minOccurs="0"/>
                <xsd:element ref="ns2:Type_x0020_d_x0027_informationTaxHTField0" minOccurs="0"/>
                <xsd:element ref="ns2:ProcessusTaxHTField0" minOccurs="0"/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4" nillable="true" ma:displayName="Date de début de planification" ma:description="" ma:hidden="true" ma:internalName="PublishingStartDate">
      <xsd:simpleType>
        <xsd:restriction base="dms:Unknown"/>
      </xsd:simpleType>
    </xsd:element>
    <xsd:element name="PublishingExpirationDate" ma:index="25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13a8f-eda8-4045-9dbf-9684c8bf07b0" elementFormDefault="qualified">
    <xsd:import namespace="http://schemas.microsoft.com/office/2006/documentManagement/types"/>
    <xsd:import namespace="http://schemas.microsoft.com/office/infopath/2007/PartnerControls"/>
    <xsd:element name="Référence_x0020_métier" ma:index="5" nillable="true" ma:displayName="Référence métier" ma:description="Pour répondre à des besoins de catégorisation propres à une entité : par exemple n°AGP, n° de commande, référence fournisseur, etc." ma:internalName="R_x00e9_f_x00e9_rence_x0020_m_x00e9_tier">
      <xsd:simpleType>
        <xsd:restriction base="dms:Text">
          <xsd:maxLength value="255"/>
        </xsd:restriction>
      </xsd:simpleType>
    </xsd:element>
    <xsd:element name="Début_x0020_de_x0020_validité_x0020_de_x0020_l_x0027_information" ma:index="6" nillable="true" ma:displayName="Début de validité de l'information" ma:description="Lorsque la date d’entrée en vigueur est importante : par exemple pour un contrat de confidentialité" ma:format="DateOnly" ma:internalName="D_x00e9_but_x0020_de_x0020_validit_x00e9__x0020_de_x0020_l_x0027_information">
      <xsd:simpleType>
        <xsd:restriction base="dms:DateTime"/>
      </xsd:simpleType>
    </xsd:element>
    <xsd:element name="Fin_x0020_de_x0020_validité_x0020_de_x0020_l_x0027_information" ma:index="7" nillable="true" ma:displayName="Fin de validité de l'information" ma:description="Lorsque cette date est importante : par exemple pour un contrat de confidentialité" ma:format="DateOnly" ma:internalName="Fin_x0020_de_x0020_validit_x00e9__x0020_de_x0020_l_x0027_information">
      <xsd:simpleType>
        <xsd:restriction base="dms:DateTime"/>
      </xsd:simpleType>
    </xsd:element>
    <xsd:element name="Entités_x0020_concernéesTaxHTField0" ma:index="11" nillable="true" ma:taxonomy="true" ma:internalName="Entit_x00e9_s_x0020_concern_x00e9_esTaxHTField0" ma:taxonomyFieldName="Entit_x00e9_s_x0020_concern_x00e9_es" ma:displayName="Entités concernées" ma:default="" ma:fieldId="{5eee7275-3564-4370-b0cf-bec157453e4f}" ma:taxonomyMulti="true" ma:sspId="b322d84b-9107-45f9-98b0-fcc71aaba640" ma:termSetId="9cb2da83-3616-40d3-b0f6-9cac6bedf1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6" nillable="true" ma:displayName="Taxonomy Catch All Column1" ma:description="" ma:hidden="true" ma:list="{a56dbd7b-4ad1-4986-9beb-04ab11716f43}" ma:internalName="TaxCatchAllLabel" ma:readOnly="true" ma:showField="CatchAllDataLabel" ma:web="17d9e71b-89ef-42fd-ac4c-53bb660edb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nnée_x0020_académiqueTaxHTField0" ma:index="17" nillable="true" ma:taxonomy="true" ma:internalName="Ann_x00e9_e_x0020_acad_x00e9_miqueTaxHTField0" ma:taxonomyFieldName="Ann_x00e9_e_x0020_acad_x00e9_mique" ma:displayName="Année académique" ma:default="" ma:fieldId="{9b47c92b-231a-4d7a-b0e3-8a3a8735a73f}" ma:sspId="b322d84b-9107-45f9-98b0-fcc71aaba640" ma:termSetId="7c41caeb-327a-40eb-bf51-087b2e28cf2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description="" ma:hidden="true" ma:list="{a56dbd7b-4ad1-4986-9beb-04ab11716f43}" ma:internalName="TaxCatchAll" ma:showField="CatchAllData" ma:web="17d9e71b-89ef-42fd-ac4c-53bb660edb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ype_x0020_d_x0027_informationTaxHTField0" ma:index="19" nillable="true" ma:taxonomy="true" ma:internalName="Type_x0020_d_x0027_informationTaxHTField0" ma:taxonomyFieldName="Type_x0020_d_x0027_information" ma:displayName="Type d'information" ma:default="" ma:fieldId="{b593b4c1-edb5-4b04-805d-05d349538675}" ma:taxonomyMulti="true" ma:sspId="b322d84b-9107-45f9-98b0-fcc71aaba640" ma:termSetId="23e13dc8-cd61-4354-8fa6-d49e034b2f9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cessusTaxHTField0" ma:index="20" nillable="true" ma:taxonomy="true" ma:internalName="ProcessusTaxHTField0" ma:taxonomyFieldName="Processus" ma:displayName="Processus" ma:default="" ma:fieldId="{f929ce62-c6db-4fe6-b7f3-bc52d400d846}" ma:taxonomyMulti="true" ma:sspId="b322d84b-9107-45f9-98b0-fcc71aaba640" ma:termSetId="933696de-ea79-43b6-96be-a9fb7a9675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1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22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b322d84b-9107-45f9-98b0-fcc71aaba640" ContentTypeId="0x0101" PreviousValue="false"/>
</file>

<file path=customXml/itemProps1.xml><?xml version="1.0" encoding="utf-8"?>
<ds:datastoreItem xmlns:ds="http://schemas.openxmlformats.org/officeDocument/2006/customXml" ds:itemID="{03C4D178-8CF0-4F41-967B-CA8B1FA9347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946968C-2E92-4EBA-A3DA-EB1F6097FE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5DBF72-6690-4182-BE9D-8CAF39A6BCDA}">
  <ds:schemaRefs>
    <ds:schemaRef ds:uri="http://schemas.microsoft.com/office/infopath/2007/PartnerControls"/>
    <ds:schemaRef ds:uri="http://purl.org/dc/terms/"/>
    <ds:schemaRef ds:uri="http://purl.org/dc/elements/1.1/"/>
    <ds:schemaRef ds:uri="http://schemas.microsoft.com/sharepoint/v3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b0513a8f-eda8-4045-9dbf-9684c8bf07b0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D9D0C6D4-E250-4900-911E-BBF4FD2724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0513a8f-eda8-4045-9dbf-9684c8bf07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E0D11B5E-527C-4937-875F-3940C187D9A1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Modèle PPT EIAFR 2012_blanc_final</Template>
  <TotalTime>452</TotalTime>
  <Words>669</Words>
  <Application>Microsoft Office PowerPoint</Application>
  <PresentationFormat>Affichage à l'écran (4:3)</PresentationFormat>
  <Paragraphs>178</Paragraphs>
  <Slides>17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20" baseType="lpstr">
      <vt:lpstr>Modèle PPT EIAFR 2012_blanc_final</vt:lpstr>
      <vt:lpstr>Equation</vt:lpstr>
      <vt:lpstr>Photo Editor Photo</vt:lpstr>
      <vt:lpstr>Présentation PowerPoint</vt:lpstr>
      <vt:lpstr>Présentation PowerPoint</vt:lpstr>
      <vt:lpstr>Contenu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HEFR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 pour les présentations réseaux électriques et HT</dc:title>
  <dc:creator>yves.schouwey</dc:creator>
  <cp:lastModifiedBy>allenbachjm</cp:lastModifiedBy>
  <cp:revision>115</cp:revision>
  <cp:lastPrinted>2014-05-08T05:50:23Z</cp:lastPrinted>
  <dcterms:created xsi:type="dcterms:W3CDTF">2012-07-09T07:18:51Z</dcterms:created>
  <dcterms:modified xsi:type="dcterms:W3CDTF">2016-10-27T07:42:13Z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0x010100E6B28E2BFB55EE4EB8B10C5494943B5D</vt:lpwstr>
  </property>
  <property fmtid="{D5CDD505-2E9C-101B-9397-08002B2CF9AE}" pid="3" name="_dlc_DocIdItemGuid">
    <vt:lpwstr>ac0ae854-6845-4a58-b3d6-daf17e8af148</vt:lpwstr>
  </property>
  <property fmtid="{D5CDD505-2E9C-101B-9397-08002B2CF9AE}" pid="4" name="Processus">
    <vt:lpwstr/>
  </property>
  <property fmtid="{D5CDD505-2E9C-101B-9397-08002B2CF9AE}" pid="5" name="Type d'information">
    <vt:lpwstr/>
  </property>
  <property fmtid="{D5CDD505-2E9C-101B-9397-08002B2CF9AE}" pid="6" name="Entités concernées">
    <vt:lpwstr/>
  </property>
  <property fmtid="{D5CDD505-2E9C-101B-9397-08002B2CF9AE}" pid="7" name="Année académique">
    <vt:lpwstr/>
  </property>
</Properties>
</file>