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8"/>
  </p:notesMasterIdLst>
  <p:sldIdLst>
    <p:sldId id="256" r:id="rId7"/>
    <p:sldId id="269" r:id="rId8"/>
    <p:sldId id="268" r:id="rId9"/>
    <p:sldId id="270" r:id="rId10"/>
    <p:sldId id="271" r:id="rId11"/>
    <p:sldId id="272" r:id="rId12"/>
    <p:sldId id="275" r:id="rId13"/>
    <p:sldId id="273" r:id="rId14"/>
    <p:sldId id="278" r:id="rId15"/>
    <p:sldId id="279" r:id="rId16"/>
    <p:sldId id="280" r:id="rId17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2835">
          <p15:clr>
            <a:srgbClr val="A4A3A4"/>
          </p15:clr>
        </p15:guide>
        <p15:guide id="3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  <a:srgbClr val="ACA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 autoAdjust="0"/>
    <p:restoredTop sz="94645" autoAdjust="0"/>
  </p:normalViewPr>
  <p:slideViewPr>
    <p:cSldViewPr>
      <p:cViewPr varScale="1">
        <p:scale>
          <a:sx n="116" d="100"/>
          <a:sy n="116" d="100"/>
        </p:scale>
        <p:origin x="1464" y="102"/>
      </p:cViewPr>
      <p:guideLst>
        <p:guide orient="horz" pos="3974"/>
        <p:guide pos="2835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2B6BC-DEAA-479E-98BC-4E921B6BFA47}" type="datetimeFigureOut">
              <a:rPr lang="fr-CH" smtClean="0"/>
              <a:t>28.10.2016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A7F64-8800-4636-9938-9BBD3B4FC4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003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38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83968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EEC6B3-74A9-44EB-9690-B604ED3EF10A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5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21288"/>
            <a:ext cx="1174901" cy="7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1484"/>
            <a:ext cx="2592288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90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83968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EEC6B3-74A9-44EB-9690-B604ED3EF10A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9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21288"/>
            <a:ext cx="1174901" cy="7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9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83968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EEC6B3-74A9-44EB-9690-B604ED3EF10A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7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21288"/>
            <a:ext cx="1174901" cy="7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283968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EEC6B3-74A9-44EB-9690-B604ED3EF10A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4" name="Picture 2" descr="Y:\PFP\Adm\Templates\Logos\HES·S-fran._all._angl.-cou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21288"/>
            <a:ext cx="1174901" cy="7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1484"/>
            <a:ext cx="2592288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7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64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79912" y="4149080"/>
            <a:ext cx="5224683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fr-CH" sz="2000" b="1" dirty="0">
                <a:latin typeface="Verdana" pitchFamily="1" charset="0"/>
              </a:rPr>
              <a:t>Génie électrique ferroviaire </a:t>
            </a:r>
          </a:p>
          <a:p>
            <a:endParaRPr lang="fr-CH" sz="1600" b="1" dirty="0">
              <a:latin typeface="Verdana" pitchFamily="1" charset="0"/>
            </a:endParaRPr>
          </a:p>
          <a:p>
            <a:r>
              <a:rPr lang="fr-CH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1" charset="0"/>
                <a:cs typeface="Arial" pitchFamily="34" charset="0"/>
              </a:rPr>
              <a:t>Introduction</a:t>
            </a:r>
            <a:endParaRPr lang="fr-CH" sz="17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779912" y="3933056"/>
            <a:ext cx="536969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779912" y="5669199"/>
            <a:ext cx="536408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patrick.favreper\Desktop\1 (2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5" b="8341"/>
          <a:stretch/>
        </p:blipFill>
        <p:spPr bwMode="auto">
          <a:xfrm>
            <a:off x="0" y="-5316"/>
            <a:ext cx="9158495" cy="37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76256" y="0"/>
            <a:ext cx="2282239" cy="373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Zone pour image illustrant la leçon</a:t>
            </a:r>
            <a:endParaRPr lang="fr-CH" dirty="0"/>
          </a:p>
        </p:txBody>
      </p:sp>
      <p:sp>
        <p:nvSpPr>
          <p:cNvPr id="7" name="ZoneTexte 6"/>
          <p:cNvSpPr txBox="1"/>
          <p:nvPr/>
        </p:nvSpPr>
        <p:spPr>
          <a:xfrm>
            <a:off x="3851920" y="5733256"/>
            <a:ext cx="489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i="1" dirty="0" smtClean="0"/>
              <a:t>Jean-Marc </a:t>
            </a:r>
            <a:r>
              <a:rPr lang="fr-CH" i="1" dirty="0" err="1" smtClean="0"/>
              <a:t>Allenbach</a:t>
            </a:r>
            <a:endParaRPr lang="fr-CH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3851919" y="6444044"/>
            <a:ext cx="489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2015-11-23</a:t>
            </a:r>
            <a:endParaRPr lang="fr-CH" dirty="0"/>
          </a:p>
        </p:txBody>
      </p:sp>
      <p:pic>
        <p:nvPicPr>
          <p:cNvPr id="1027" name="Picture 3" descr="C:\A_EnseignHepia\CAS_Eisenbahn\120627_TPG_JAlpin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32" y="-5316"/>
            <a:ext cx="2491563" cy="37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50726"/>
            <a:ext cx="2676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75677"/>
            <a:ext cx="1943447" cy="55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7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39752" y="4802"/>
            <a:ext cx="4504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Introduction / </a:t>
            </a:r>
            <a:r>
              <a:rPr lang="fr-CH" b="1" dirty="0" err="1" smtClean="0">
                <a:latin typeface="Verdana" pitchFamily="1" charset="0"/>
              </a:rPr>
              <a:t>Einführung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539750" y="558801"/>
            <a:ext cx="7910513" cy="853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altLang="fr-FR" sz="2800" dirty="0" smtClean="0"/>
              <a:t>La locomotive / Die </a:t>
            </a:r>
            <a:r>
              <a:rPr lang="fr-CH" altLang="fr-FR" sz="2800" dirty="0" err="1" smtClean="0"/>
              <a:t>Lokomotive</a:t>
            </a:r>
            <a:r>
              <a:rPr lang="fr-CH" altLang="fr-FR" sz="2800" dirty="0" smtClean="0"/>
              <a:t> (3)</a:t>
            </a:r>
            <a:endParaRPr lang="fr-FR" altLang="fr-FR" sz="2800" dirty="0" smtClean="0"/>
          </a:p>
        </p:txBody>
      </p:sp>
      <p:sp>
        <p:nvSpPr>
          <p:cNvPr id="9" name="ZoneTexte 9"/>
          <p:cNvSpPr txBox="1">
            <a:spLocks noChangeArrowheads="1"/>
          </p:cNvSpPr>
          <p:nvPr/>
        </p:nvSpPr>
        <p:spPr bwMode="auto">
          <a:xfrm>
            <a:off x="681957" y="5551488"/>
            <a:ext cx="327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8C8C8E"/>
                </a:solidFill>
                <a:latin typeface="HelveticaNeueLT Com 65 Md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8C8C8E"/>
                </a:solidFill>
                <a:latin typeface="HelveticaNeueLT Com 65 M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8C8C8E"/>
                </a:solidFill>
                <a:latin typeface="HelveticaNeueLT Com 65 M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8C8C8E"/>
                </a:solidFill>
                <a:latin typeface="HelveticaNeueLT Com 65 M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000" dirty="0">
                <a:solidFill>
                  <a:schemeClr val="tx2"/>
                </a:solidFill>
              </a:rPr>
              <a:t>Entraînement électrique</a:t>
            </a:r>
          </a:p>
        </p:txBody>
      </p:sp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690563" y="5131148"/>
            <a:ext cx="309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8C8C8E"/>
                </a:solidFill>
                <a:latin typeface="HelveticaNeueLT Com 65 Md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8C8C8E"/>
                </a:solidFill>
                <a:latin typeface="HelveticaNeueLT Com 65 M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8C8C8E"/>
                </a:solidFill>
                <a:latin typeface="HelveticaNeueLT Com 65 M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8C8C8E"/>
                </a:solidFill>
                <a:latin typeface="HelveticaNeueLT Com 65 M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fr-FR" sz="2000">
                <a:solidFill>
                  <a:schemeClr val="tx2"/>
                </a:solidFill>
              </a:rPr>
              <a:t>Elektrisches Antrieb</a:t>
            </a:r>
            <a:endParaRPr lang="fr-CH" altLang="fr-FR" sz="2000">
              <a:solidFill>
                <a:schemeClr val="tx2"/>
              </a:solidFill>
            </a:endParaRPr>
          </a:p>
        </p:txBody>
      </p:sp>
      <p:pic>
        <p:nvPicPr>
          <p:cNvPr id="15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5" y="1196752"/>
            <a:ext cx="596713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50"/>
          <p:cNvGrpSpPr>
            <a:grpSpLocks noChangeAspect="1"/>
          </p:cNvGrpSpPr>
          <p:nvPr/>
        </p:nvGrpSpPr>
        <p:grpSpPr bwMode="auto">
          <a:xfrm>
            <a:off x="5029199" y="3178468"/>
            <a:ext cx="3586163" cy="2889250"/>
            <a:chOff x="360" y="360"/>
            <a:chExt cx="7560" cy="6090"/>
          </a:xfrm>
        </p:grpSpPr>
        <p:sp>
          <p:nvSpPr>
            <p:cNvPr id="17" name="AutoShape 88"/>
            <p:cNvSpPr>
              <a:spLocks noChangeAspect="1" noChangeArrowheads="1" noTextEdit="1"/>
            </p:cNvSpPr>
            <p:nvPr/>
          </p:nvSpPr>
          <p:spPr bwMode="auto">
            <a:xfrm>
              <a:off x="360" y="360"/>
              <a:ext cx="7560" cy="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Freeform 87"/>
            <p:cNvSpPr>
              <a:spLocks/>
            </p:cNvSpPr>
            <p:nvPr/>
          </p:nvSpPr>
          <p:spPr bwMode="auto">
            <a:xfrm>
              <a:off x="2700" y="1080"/>
              <a:ext cx="4230" cy="3270"/>
            </a:xfrm>
            <a:custGeom>
              <a:avLst/>
              <a:gdLst>
                <a:gd name="T0" fmla="*/ 0 w 4230"/>
                <a:gd name="T1" fmla="*/ 0 h 3270"/>
                <a:gd name="T2" fmla="*/ 150 w 4230"/>
                <a:gd name="T3" fmla="*/ 345 h 3270"/>
                <a:gd name="T4" fmla="*/ 300 w 4230"/>
                <a:gd name="T5" fmla="*/ 645 h 3270"/>
                <a:gd name="T6" fmla="*/ 435 w 4230"/>
                <a:gd name="T7" fmla="*/ 900 h 3270"/>
                <a:gd name="T8" fmla="*/ 585 w 4230"/>
                <a:gd name="T9" fmla="*/ 1125 h 3270"/>
                <a:gd name="T10" fmla="*/ 735 w 4230"/>
                <a:gd name="T11" fmla="*/ 1335 h 3270"/>
                <a:gd name="T12" fmla="*/ 870 w 4230"/>
                <a:gd name="T13" fmla="*/ 1515 h 3270"/>
                <a:gd name="T14" fmla="*/ 1020 w 4230"/>
                <a:gd name="T15" fmla="*/ 1680 h 3270"/>
                <a:gd name="T16" fmla="*/ 1170 w 4230"/>
                <a:gd name="T17" fmla="*/ 1815 h 3270"/>
                <a:gd name="T18" fmla="*/ 1320 w 4230"/>
                <a:gd name="T19" fmla="*/ 1950 h 3270"/>
                <a:gd name="T20" fmla="*/ 1455 w 4230"/>
                <a:gd name="T21" fmla="*/ 2070 h 3270"/>
                <a:gd name="T22" fmla="*/ 1605 w 4230"/>
                <a:gd name="T23" fmla="*/ 2190 h 3270"/>
                <a:gd name="T24" fmla="*/ 1755 w 4230"/>
                <a:gd name="T25" fmla="*/ 2280 h 3270"/>
                <a:gd name="T26" fmla="*/ 1890 w 4230"/>
                <a:gd name="T27" fmla="*/ 2385 h 3270"/>
                <a:gd name="T28" fmla="*/ 2040 w 4230"/>
                <a:gd name="T29" fmla="*/ 2475 h 3270"/>
                <a:gd name="T30" fmla="*/ 2190 w 4230"/>
                <a:gd name="T31" fmla="*/ 2550 h 3270"/>
                <a:gd name="T32" fmla="*/ 2325 w 4230"/>
                <a:gd name="T33" fmla="*/ 2625 h 3270"/>
                <a:gd name="T34" fmla="*/ 2475 w 4230"/>
                <a:gd name="T35" fmla="*/ 2700 h 3270"/>
                <a:gd name="T36" fmla="*/ 2625 w 4230"/>
                <a:gd name="T37" fmla="*/ 2760 h 3270"/>
                <a:gd name="T38" fmla="*/ 2775 w 4230"/>
                <a:gd name="T39" fmla="*/ 2820 h 3270"/>
                <a:gd name="T40" fmla="*/ 2910 w 4230"/>
                <a:gd name="T41" fmla="*/ 2880 h 3270"/>
                <a:gd name="T42" fmla="*/ 3060 w 4230"/>
                <a:gd name="T43" fmla="*/ 2925 h 3270"/>
                <a:gd name="T44" fmla="*/ 3210 w 4230"/>
                <a:gd name="T45" fmla="*/ 2985 h 3270"/>
                <a:gd name="T46" fmla="*/ 3345 w 4230"/>
                <a:gd name="T47" fmla="*/ 3030 h 3270"/>
                <a:gd name="T48" fmla="*/ 3495 w 4230"/>
                <a:gd name="T49" fmla="*/ 3075 h 3270"/>
                <a:gd name="T50" fmla="*/ 3645 w 4230"/>
                <a:gd name="T51" fmla="*/ 3120 h 3270"/>
                <a:gd name="T52" fmla="*/ 3780 w 4230"/>
                <a:gd name="T53" fmla="*/ 3150 h 3270"/>
                <a:gd name="T54" fmla="*/ 3930 w 4230"/>
                <a:gd name="T55" fmla="*/ 3195 h 3270"/>
                <a:gd name="T56" fmla="*/ 4080 w 4230"/>
                <a:gd name="T57" fmla="*/ 3225 h 3270"/>
                <a:gd name="T58" fmla="*/ 4230 w 4230"/>
                <a:gd name="T59" fmla="*/ 3270 h 32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30" h="3270">
                  <a:moveTo>
                    <a:pt x="0" y="0"/>
                  </a:moveTo>
                  <a:lnTo>
                    <a:pt x="150" y="345"/>
                  </a:lnTo>
                  <a:lnTo>
                    <a:pt x="300" y="645"/>
                  </a:lnTo>
                  <a:lnTo>
                    <a:pt x="435" y="900"/>
                  </a:lnTo>
                  <a:lnTo>
                    <a:pt x="585" y="1125"/>
                  </a:lnTo>
                  <a:lnTo>
                    <a:pt x="735" y="1335"/>
                  </a:lnTo>
                  <a:lnTo>
                    <a:pt x="870" y="1515"/>
                  </a:lnTo>
                  <a:lnTo>
                    <a:pt x="1020" y="1680"/>
                  </a:lnTo>
                  <a:lnTo>
                    <a:pt x="1170" y="1815"/>
                  </a:lnTo>
                  <a:lnTo>
                    <a:pt x="1320" y="1950"/>
                  </a:lnTo>
                  <a:lnTo>
                    <a:pt x="1455" y="2070"/>
                  </a:lnTo>
                  <a:lnTo>
                    <a:pt x="1605" y="2190"/>
                  </a:lnTo>
                  <a:lnTo>
                    <a:pt x="1755" y="2280"/>
                  </a:lnTo>
                  <a:lnTo>
                    <a:pt x="1890" y="2385"/>
                  </a:lnTo>
                  <a:lnTo>
                    <a:pt x="2040" y="2475"/>
                  </a:lnTo>
                  <a:lnTo>
                    <a:pt x="2190" y="2550"/>
                  </a:lnTo>
                  <a:lnTo>
                    <a:pt x="2325" y="2625"/>
                  </a:lnTo>
                  <a:lnTo>
                    <a:pt x="2475" y="2700"/>
                  </a:lnTo>
                  <a:lnTo>
                    <a:pt x="2625" y="2760"/>
                  </a:lnTo>
                  <a:lnTo>
                    <a:pt x="2775" y="2820"/>
                  </a:lnTo>
                  <a:lnTo>
                    <a:pt x="2910" y="2880"/>
                  </a:lnTo>
                  <a:lnTo>
                    <a:pt x="3060" y="2925"/>
                  </a:lnTo>
                  <a:lnTo>
                    <a:pt x="3210" y="2985"/>
                  </a:lnTo>
                  <a:lnTo>
                    <a:pt x="3345" y="3030"/>
                  </a:lnTo>
                  <a:lnTo>
                    <a:pt x="3495" y="3075"/>
                  </a:lnTo>
                  <a:lnTo>
                    <a:pt x="3645" y="3120"/>
                  </a:lnTo>
                  <a:lnTo>
                    <a:pt x="3780" y="3150"/>
                  </a:lnTo>
                  <a:lnTo>
                    <a:pt x="3930" y="3195"/>
                  </a:lnTo>
                  <a:lnTo>
                    <a:pt x="4080" y="3225"/>
                  </a:lnTo>
                  <a:lnTo>
                    <a:pt x="4230" y="327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Freeform 86"/>
            <p:cNvSpPr>
              <a:spLocks/>
            </p:cNvSpPr>
            <p:nvPr/>
          </p:nvSpPr>
          <p:spPr bwMode="auto">
            <a:xfrm>
              <a:off x="2880" y="1035"/>
              <a:ext cx="4050" cy="3150"/>
            </a:xfrm>
            <a:custGeom>
              <a:avLst/>
              <a:gdLst>
                <a:gd name="T0" fmla="*/ 0 w 4020"/>
                <a:gd name="T1" fmla="*/ 0 h 3150"/>
                <a:gd name="T2" fmla="*/ 137 w 4020"/>
                <a:gd name="T3" fmla="*/ 330 h 3150"/>
                <a:gd name="T4" fmla="*/ 274 w 4020"/>
                <a:gd name="T5" fmla="*/ 600 h 3150"/>
                <a:gd name="T6" fmla="*/ 411 w 4020"/>
                <a:gd name="T7" fmla="*/ 855 h 3150"/>
                <a:gd name="T8" fmla="*/ 563 w 4020"/>
                <a:gd name="T9" fmla="*/ 1065 h 3150"/>
                <a:gd name="T10" fmla="*/ 700 w 4020"/>
                <a:gd name="T11" fmla="*/ 1260 h 3150"/>
                <a:gd name="T12" fmla="*/ 837 w 4020"/>
                <a:gd name="T13" fmla="*/ 1440 h 3150"/>
                <a:gd name="T14" fmla="*/ 974 w 4020"/>
                <a:gd name="T15" fmla="*/ 1590 h 3150"/>
                <a:gd name="T16" fmla="*/ 1126 w 4020"/>
                <a:gd name="T17" fmla="*/ 1725 h 3150"/>
                <a:gd name="T18" fmla="*/ 1263 w 4020"/>
                <a:gd name="T19" fmla="*/ 1860 h 3150"/>
                <a:gd name="T20" fmla="*/ 1400 w 4020"/>
                <a:gd name="T21" fmla="*/ 1980 h 3150"/>
                <a:gd name="T22" fmla="*/ 1537 w 4020"/>
                <a:gd name="T23" fmla="*/ 2085 h 3150"/>
                <a:gd name="T24" fmla="*/ 1690 w 4020"/>
                <a:gd name="T25" fmla="*/ 2190 h 3150"/>
                <a:gd name="T26" fmla="*/ 1827 w 4020"/>
                <a:gd name="T27" fmla="*/ 2280 h 3150"/>
                <a:gd name="T28" fmla="*/ 1964 w 4020"/>
                <a:gd name="T29" fmla="*/ 2355 h 3150"/>
                <a:gd name="T30" fmla="*/ 2101 w 4020"/>
                <a:gd name="T31" fmla="*/ 2430 h 3150"/>
                <a:gd name="T32" fmla="*/ 2254 w 4020"/>
                <a:gd name="T33" fmla="*/ 2505 h 3150"/>
                <a:gd name="T34" fmla="*/ 2391 w 4020"/>
                <a:gd name="T35" fmla="*/ 2580 h 3150"/>
                <a:gd name="T36" fmla="*/ 2528 w 4020"/>
                <a:gd name="T37" fmla="*/ 2640 h 3150"/>
                <a:gd name="T38" fmla="*/ 2665 w 4020"/>
                <a:gd name="T39" fmla="*/ 2700 h 3150"/>
                <a:gd name="T40" fmla="*/ 2802 w 4020"/>
                <a:gd name="T41" fmla="*/ 2760 h 3150"/>
                <a:gd name="T42" fmla="*/ 2954 w 4020"/>
                <a:gd name="T43" fmla="*/ 2805 h 3150"/>
                <a:gd name="T44" fmla="*/ 3091 w 4020"/>
                <a:gd name="T45" fmla="*/ 2865 h 3150"/>
                <a:gd name="T46" fmla="*/ 3228 w 4020"/>
                <a:gd name="T47" fmla="*/ 2910 h 3150"/>
                <a:gd name="T48" fmla="*/ 3365 w 4020"/>
                <a:gd name="T49" fmla="*/ 2955 h 3150"/>
                <a:gd name="T50" fmla="*/ 3517 w 4020"/>
                <a:gd name="T51" fmla="*/ 3000 h 3150"/>
                <a:gd name="T52" fmla="*/ 3654 w 4020"/>
                <a:gd name="T53" fmla="*/ 3030 h 3150"/>
                <a:gd name="T54" fmla="*/ 3791 w 4020"/>
                <a:gd name="T55" fmla="*/ 3075 h 3150"/>
                <a:gd name="T56" fmla="*/ 3928 w 4020"/>
                <a:gd name="T57" fmla="*/ 3105 h 3150"/>
                <a:gd name="T58" fmla="*/ 4080 w 4020"/>
                <a:gd name="T59" fmla="*/ 3150 h 31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20" h="3150">
                  <a:moveTo>
                    <a:pt x="0" y="0"/>
                  </a:moveTo>
                  <a:lnTo>
                    <a:pt x="135" y="330"/>
                  </a:lnTo>
                  <a:lnTo>
                    <a:pt x="270" y="600"/>
                  </a:lnTo>
                  <a:lnTo>
                    <a:pt x="405" y="855"/>
                  </a:lnTo>
                  <a:lnTo>
                    <a:pt x="555" y="1065"/>
                  </a:lnTo>
                  <a:lnTo>
                    <a:pt x="690" y="1260"/>
                  </a:lnTo>
                  <a:lnTo>
                    <a:pt x="825" y="1440"/>
                  </a:lnTo>
                  <a:lnTo>
                    <a:pt x="960" y="1590"/>
                  </a:lnTo>
                  <a:lnTo>
                    <a:pt x="1110" y="1725"/>
                  </a:lnTo>
                  <a:lnTo>
                    <a:pt x="1245" y="1860"/>
                  </a:lnTo>
                  <a:lnTo>
                    <a:pt x="1380" y="1980"/>
                  </a:lnTo>
                  <a:lnTo>
                    <a:pt x="1515" y="2085"/>
                  </a:lnTo>
                  <a:lnTo>
                    <a:pt x="1665" y="2190"/>
                  </a:lnTo>
                  <a:lnTo>
                    <a:pt x="1800" y="2280"/>
                  </a:lnTo>
                  <a:lnTo>
                    <a:pt x="1935" y="2355"/>
                  </a:lnTo>
                  <a:lnTo>
                    <a:pt x="2070" y="2430"/>
                  </a:lnTo>
                  <a:lnTo>
                    <a:pt x="2220" y="2505"/>
                  </a:lnTo>
                  <a:lnTo>
                    <a:pt x="2355" y="2580"/>
                  </a:lnTo>
                  <a:lnTo>
                    <a:pt x="2490" y="2640"/>
                  </a:lnTo>
                  <a:lnTo>
                    <a:pt x="2625" y="2700"/>
                  </a:lnTo>
                  <a:lnTo>
                    <a:pt x="2760" y="2760"/>
                  </a:lnTo>
                  <a:lnTo>
                    <a:pt x="2910" y="2805"/>
                  </a:lnTo>
                  <a:lnTo>
                    <a:pt x="3045" y="2865"/>
                  </a:lnTo>
                  <a:lnTo>
                    <a:pt x="3180" y="2910"/>
                  </a:lnTo>
                  <a:lnTo>
                    <a:pt x="3315" y="2955"/>
                  </a:lnTo>
                  <a:lnTo>
                    <a:pt x="3465" y="3000"/>
                  </a:lnTo>
                  <a:lnTo>
                    <a:pt x="3600" y="3030"/>
                  </a:lnTo>
                  <a:lnTo>
                    <a:pt x="3735" y="3075"/>
                  </a:lnTo>
                  <a:lnTo>
                    <a:pt x="3870" y="3105"/>
                  </a:lnTo>
                  <a:lnTo>
                    <a:pt x="4020" y="315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0" name="Line 85"/>
            <p:cNvSpPr>
              <a:spLocks noChangeShapeType="1"/>
            </p:cNvSpPr>
            <p:nvPr/>
          </p:nvSpPr>
          <p:spPr bwMode="auto">
            <a:xfrm>
              <a:off x="1095" y="1050"/>
              <a:ext cx="181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Line 84"/>
            <p:cNvSpPr>
              <a:spLocks noChangeShapeType="1"/>
            </p:cNvSpPr>
            <p:nvPr/>
          </p:nvSpPr>
          <p:spPr bwMode="auto">
            <a:xfrm flipV="1">
              <a:off x="6930" y="4185"/>
              <a:ext cx="1" cy="14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Line 83"/>
            <p:cNvSpPr>
              <a:spLocks noChangeShapeType="1"/>
            </p:cNvSpPr>
            <p:nvPr/>
          </p:nvSpPr>
          <p:spPr bwMode="auto">
            <a:xfrm flipV="1">
              <a:off x="2880" y="1080"/>
              <a:ext cx="1" cy="45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Line 82"/>
            <p:cNvSpPr>
              <a:spLocks noChangeShapeType="1"/>
            </p:cNvSpPr>
            <p:nvPr/>
          </p:nvSpPr>
          <p:spPr bwMode="auto">
            <a:xfrm>
              <a:off x="1095" y="4185"/>
              <a:ext cx="58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4" name="Line 81"/>
            <p:cNvSpPr>
              <a:spLocks noChangeShapeType="1"/>
            </p:cNvSpPr>
            <p:nvPr/>
          </p:nvSpPr>
          <p:spPr bwMode="auto">
            <a:xfrm>
              <a:off x="1095" y="5610"/>
              <a:ext cx="64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5" name="Line 80"/>
            <p:cNvSpPr>
              <a:spLocks noChangeShapeType="1"/>
            </p:cNvSpPr>
            <p:nvPr/>
          </p:nvSpPr>
          <p:spPr bwMode="auto">
            <a:xfrm flipV="1">
              <a:off x="1095" y="480"/>
              <a:ext cx="1" cy="5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6" name="Text Box 79"/>
            <p:cNvSpPr txBox="1">
              <a:spLocks noChangeArrowheads="1"/>
            </p:cNvSpPr>
            <p:nvPr/>
          </p:nvSpPr>
          <p:spPr bwMode="auto">
            <a:xfrm>
              <a:off x="2481" y="5760"/>
              <a:ext cx="901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H" altLang="fr-FR" sz="1200" i="1">
                  <a:solidFill>
                    <a:schemeClr val="tx2"/>
                  </a:solidFill>
                  <a:cs typeface="Times New Roman" pitchFamily="18" charset="0"/>
                </a:rPr>
                <a:t> V</a:t>
              </a:r>
              <a:r>
                <a:rPr lang="fr-CH" altLang="fr-FR" sz="1200" baseline="-30000">
                  <a:solidFill>
                    <a:schemeClr val="tx2"/>
                  </a:solidFill>
                  <a:cs typeface="Times New Roman" pitchFamily="18" charset="0"/>
                </a:rPr>
                <a:t>1</a:t>
              </a: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27" name="Text Box 78"/>
            <p:cNvSpPr txBox="1">
              <a:spLocks noChangeArrowheads="1"/>
            </p:cNvSpPr>
            <p:nvPr/>
          </p:nvSpPr>
          <p:spPr bwMode="auto">
            <a:xfrm>
              <a:off x="5505" y="5760"/>
              <a:ext cx="241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solidFill>
                    <a:schemeClr val="tx2"/>
                  </a:solidFill>
                  <a:cs typeface="Times New Roman" pitchFamily="18" charset="0"/>
                </a:rPr>
                <a:t>    </a:t>
              </a:r>
              <a:r>
                <a:rPr lang="fr-FR" altLang="fr-FR" sz="1200" i="1">
                  <a:solidFill>
                    <a:schemeClr val="tx2"/>
                  </a:solidFill>
                  <a:cs typeface="Times New Roman" pitchFamily="18" charset="0"/>
                </a:rPr>
                <a:t>V</a:t>
              </a:r>
              <a:r>
                <a:rPr lang="fr-FR" altLang="fr-FR" sz="1200" baseline="-30000">
                  <a:solidFill>
                    <a:schemeClr val="tx2"/>
                  </a:solidFill>
                  <a:cs typeface="Times New Roman" pitchFamily="18" charset="0"/>
                </a:rPr>
                <a:t>max</a:t>
              </a:r>
              <a:r>
                <a:rPr lang="fr-FR" altLang="fr-FR" sz="1200">
                  <a:solidFill>
                    <a:schemeClr val="tx2"/>
                  </a:solidFill>
                  <a:cs typeface="Times New Roman" pitchFamily="18" charset="0"/>
                </a:rPr>
                <a:t>   km/h</a:t>
              </a:r>
              <a:endParaRPr lang="fr-FR" altLang="fr-FR">
                <a:solidFill>
                  <a:schemeClr val="tx2"/>
                </a:solidFill>
              </a:endParaRPr>
            </a:p>
          </p:txBody>
        </p:sp>
        <p:sp>
          <p:nvSpPr>
            <p:cNvPr id="28" name="Text Box 77"/>
            <p:cNvSpPr txBox="1">
              <a:spLocks noChangeArrowheads="1"/>
            </p:cNvSpPr>
            <p:nvPr/>
          </p:nvSpPr>
          <p:spPr bwMode="auto">
            <a:xfrm>
              <a:off x="360" y="3960"/>
              <a:ext cx="20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H" altLang="fr-FR" sz="1200" i="1">
                  <a:solidFill>
                    <a:schemeClr val="tx2"/>
                  </a:solidFill>
                  <a:cs typeface="Times New Roman" pitchFamily="18" charset="0"/>
                </a:rPr>
                <a:t>Z</a:t>
              </a:r>
              <a:r>
                <a:rPr lang="fr-CH" altLang="fr-FR" sz="1200" baseline="-30000">
                  <a:solidFill>
                    <a:schemeClr val="tx2"/>
                  </a:solidFill>
                  <a:cs typeface="Times New Roman" pitchFamily="18" charset="0"/>
                </a:rPr>
                <a:t>res</a:t>
              </a: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29" name="Text Box 76"/>
            <p:cNvSpPr txBox="1">
              <a:spLocks noChangeArrowheads="1"/>
            </p:cNvSpPr>
            <p:nvPr/>
          </p:nvSpPr>
          <p:spPr bwMode="auto">
            <a:xfrm>
              <a:off x="360" y="540"/>
              <a:ext cx="2040" cy="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200">
                  <a:solidFill>
                    <a:schemeClr val="tx2"/>
                  </a:solidFill>
                  <a:cs typeface="Times New Roman" pitchFamily="18" charset="0"/>
                </a:rPr>
                <a:t> kN        </a:t>
              </a:r>
              <a:r>
                <a:rPr lang="fr-FR" altLang="fr-FR" sz="1200" i="1">
                  <a:solidFill>
                    <a:schemeClr val="tx2"/>
                  </a:solidFill>
                  <a:cs typeface="Times New Roman" pitchFamily="18" charset="0"/>
                </a:rPr>
                <a:t>Z</a:t>
              </a:r>
              <a:endParaRPr lang="en-US" altLang="fr-FR" sz="900">
                <a:solidFill>
                  <a:schemeClr val="tx2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chemeClr val="tx2"/>
                  </a:solidFill>
                  <a:cs typeface="Times New Roman" pitchFamily="18" charset="0"/>
                </a:rPr>
                <a:t>Z</a:t>
              </a:r>
              <a:r>
                <a:rPr lang="fr-FR" altLang="fr-FR" sz="1200" baseline="-30000">
                  <a:solidFill>
                    <a:schemeClr val="tx2"/>
                  </a:solidFill>
                  <a:cs typeface="Times New Roman" pitchFamily="18" charset="0"/>
                </a:rPr>
                <a:t>max</a:t>
              </a:r>
              <a:endParaRPr lang="fr-FR" altLang="fr-FR">
                <a:solidFill>
                  <a:schemeClr val="tx2"/>
                </a:solidFill>
              </a:endParaRPr>
            </a:p>
          </p:txBody>
        </p:sp>
        <p:sp>
          <p:nvSpPr>
            <p:cNvPr id="30" name="Text Box 75"/>
            <p:cNvSpPr txBox="1">
              <a:spLocks noChangeArrowheads="1"/>
            </p:cNvSpPr>
            <p:nvPr/>
          </p:nvSpPr>
          <p:spPr bwMode="auto">
            <a:xfrm>
              <a:off x="6840" y="4994"/>
              <a:ext cx="1080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200" i="1">
                  <a:solidFill>
                    <a:schemeClr val="tx2"/>
                  </a:solidFill>
                  <a:cs typeface="Times New Roman" pitchFamily="18" charset="0"/>
                </a:rPr>
                <a:t>V</a:t>
              </a:r>
              <a:endParaRPr lang="fr-FR" altLang="fr-FR">
                <a:solidFill>
                  <a:schemeClr val="tx2"/>
                </a:solidFill>
              </a:endParaRPr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2880" y="1080"/>
              <a:ext cx="3960" cy="3060"/>
            </a:xfrm>
            <a:custGeom>
              <a:avLst/>
              <a:gdLst>
                <a:gd name="T0" fmla="*/ 0 w 4020"/>
                <a:gd name="T1" fmla="*/ 0 h 3150"/>
                <a:gd name="T2" fmla="*/ 131 w 4020"/>
                <a:gd name="T3" fmla="*/ 312 h 3150"/>
                <a:gd name="T4" fmla="*/ 262 w 4020"/>
                <a:gd name="T5" fmla="*/ 566 h 3150"/>
                <a:gd name="T6" fmla="*/ 393 w 4020"/>
                <a:gd name="T7" fmla="*/ 807 h 3150"/>
                <a:gd name="T8" fmla="*/ 539 w 4020"/>
                <a:gd name="T9" fmla="*/ 1005 h 3150"/>
                <a:gd name="T10" fmla="*/ 670 w 4020"/>
                <a:gd name="T11" fmla="*/ 1189 h 3150"/>
                <a:gd name="T12" fmla="*/ 801 w 4020"/>
                <a:gd name="T13" fmla="*/ 1359 h 3150"/>
                <a:gd name="T14" fmla="*/ 932 w 4020"/>
                <a:gd name="T15" fmla="*/ 1501 h 3150"/>
                <a:gd name="T16" fmla="*/ 1077 w 4020"/>
                <a:gd name="T17" fmla="*/ 1628 h 3150"/>
                <a:gd name="T18" fmla="*/ 1208 w 4020"/>
                <a:gd name="T19" fmla="*/ 1755 h 3150"/>
                <a:gd name="T20" fmla="*/ 1339 w 4020"/>
                <a:gd name="T21" fmla="*/ 1868 h 3150"/>
                <a:gd name="T22" fmla="*/ 1470 w 4020"/>
                <a:gd name="T23" fmla="*/ 1967 h 3150"/>
                <a:gd name="T24" fmla="*/ 1616 w 4020"/>
                <a:gd name="T25" fmla="*/ 2066 h 3150"/>
                <a:gd name="T26" fmla="*/ 1747 w 4020"/>
                <a:gd name="T27" fmla="*/ 2152 h 3150"/>
                <a:gd name="T28" fmla="*/ 1878 w 4020"/>
                <a:gd name="T29" fmla="*/ 2223 h 3150"/>
                <a:gd name="T30" fmla="*/ 2009 w 4020"/>
                <a:gd name="T31" fmla="*/ 2294 h 3150"/>
                <a:gd name="T32" fmla="*/ 2154 w 4020"/>
                <a:gd name="T33" fmla="*/ 2363 h 3150"/>
                <a:gd name="T34" fmla="*/ 2285 w 4020"/>
                <a:gd name="T35" fmla="*/ 2434 h 3150"/>
                <a:gd name="T36" fmla="*/ 2416 w 4020"/>
                <a:gd name="T37" fmla="*/ 2492 h 3150"/>
                <a:gd name="T38" fmla="*/ 2547 w 4020"/>
                <a:gd name="T39" fmla="*/ 2548 h 3150"/>
                <a:gd name="T40" fmla="*/ 2678 w 4020"/>
                <a:gd name="T41" fmla="*/ 2604 h 3150"/>
                <a:gd name="T42" fmla="*/ 2824 w 4020"/>
                <a:gd name="T43" fmla="*/ 2647 h 3150"/>
                <a:gd name="T44" fmla="*/ 2955 w 4020"/>
                <a:gd name="T45" fmla="*/ 2703 h 3150"/>
                <a:gd name="T46" fmla="*/ 3086 w 4020"/>
                <a:gd name="T47" fmla="*/ 2746 h 3150"/>
                <a:gd name="T48" fmla="*/ 3217 w 4020"/>
                <a:gd name="T49" fmla="*/ 2789 h 3150"/>
                <a:gd name="T50" fmla="*/ 3362 w 4020"/>
                <a:gd name="T51" fmla="*/ 2831 h 3150"/>
                <a:gd name="T52" fmla="*/ 3493 w 4020"/>
                <a:gd name="T53" fmla="*/ 2859 h 3150"/>
                <a:gd name="T54" fmla="*/ 3624 w 4020"/>
                <a:gd name="T55" fmla="*/ 2902 h 3150"/>
                <a:gd name="T56" fmla="*/ 3755 w 4020"/>
                <a:gd name="T57" fmla="*/ 2930 h 3150"/>
                <a:gd name="T58" fmla="*/ 3901 w 4020"/>
                <a:gd name="T59" fmla="*/ 2973 h 31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020" h="3150">
                  <a:moveTo>
                    <a:pt x="0" y="0"/>
                  </a:moveTo>
                  <a:lnTo>
                    <a:pt x="135" y="330"/>
                  </a:lnTo>
                  <a:lnTo>
                    <a:pt x="270" y="600"/>
                  </a:lnTo>
                  <a:lnTo>
                    <a:pt x="405" y="855"/>
                  </a:lnTo>
                  <a:lnTo>
                    <a:pt x="555" y="1065"/>
                  </a:lnTo>
                  <a:lnTo>
                    <a:pt x="690" y="1260"/>
                  </a:lnTo>
                  <a:lnTo>
                    <a:pt x="825" y="1440"/>
                  </a:lnTo>
                  <a:lnTo>
                    <a:pt x="960" y="1590"/>
                  </a:lnTo>
                  <a:lnTo>
                    <a:pt x="1110" y="1725"/>
                  </a:lnTo>
                  <a:lnTo>
                    <a:pt x="1245" y="1860"/>
                  </a:lnTo>
                  <a:lnTo>
                    <a:pt x="1380" y="1980"/>
                  </a:lnTo>
                  <a:lnTo>
                    <a:pt x="1515" y="2085"/>
                  </a:lnTo>
                  <a:lnTo>
                    <a:pt x="1665" y="2190"/>
                  </a:lnTo>
                  <a:lnTo>
                    <a:pt x="1800" y="2280"/>
                  </a:lnTo>
                  <a:lnTo>
                    <a:pt x="1935" y="2355"/>
                  </a:lnTo>
                  <a:lnTo>
                    <a:pt x="2070" y="2430"/>
                  </a:lnTo>
                  <a:lnTo>
                    <a:pt x="2220" y="2505"/>
                  </a:lnTo>
                  <a:lnTo>
                    <a:pt x="2355" y="2580"/>
                  </a:lnTo>
                  <a:lnTo>
                    <a:pt x="2490" y="2640"/>
                  </a:lnTo>
                  <a:lnTo>
                    <a:pt x="2625" y="2700"/>
                  </a:lnTo>
                  <a:lnTo>
                    <a:pt x="2760" y="2760"/>
                  </a:lnTo>
                  <a:lnTo>
                    <a:pt x="2910" y="2805"/>
                  </a:lnTo>
                  <a:lnTo>
                    <a:pt x="3045" y="2865"/>
                  </a:lnTo>
                  <a:lnTo>
                    <a:pt x="3180" y="2910"/>
                  </a:lnTo>
                  <a:lnTo>
                    <a:pt x="3315" y="2955"/>
                  </a:lnTo>
                  <a:lnTo>
                    <a:pt x="3465" y="3000"/>
                  </a:lnTo>
                  <a:lnTo>
                    <a:pt x="3600" y="3030"/>
                  </a:lnTo>
                  <a:lnTo>
                    <a:pt x="3735" y="3075"/>
                  </a:lnTo>
                  <a:lnTo>
                    <a:pt x="3870" y="3105"/>
                  </a:lnTo>
                  <a:lnTo>
                    <a:pt x="4020" y="315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 type="diamond" w="lg" len="med"/>
              <a:tailEnd type="diamond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2" name="Line 73"/>
            <p:cNvSpPr>
              <a:spLocks noChangeShapeType="1"/>
            </p:cNvSpPr>
            <p:nvPr/>
          </p:nvSpPr>
          <p:spPr bwMode="auto">
            <a:xfrm flipH="1">
              <a:off x="3240" y="1800"/>
              <a:ext cx="1" cy="3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3" name="Line 72"/>
            <p:cNvSpPr>
              <a:spLocks noChangeShapeType="1"/>
            </p:cNvSpPr>
            <p:nvPr/>
          </p:nvSpPr>
          <p:spPr bwMode="auto">
            <a:xfrm flipH="1">
              <a:off x="3420" y="2060"/>
              <a:ext cx="1" cy="3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4" name="Line 71"/>
            <p:cNvSpPr>
              <a:spLocks noChangeShapeType="1"/>
            </p:cNvSpPr>
            <p:nvPr/>
          </p:nvSpPr>
          <p:spPr bwMode="auto">
            <a:xfrm flipH="1">
              <a:off x="3600" y="2340"/>
              <a:ext cx="1" cy="2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5" name="Line 70"/>
            <p:cNvSpPr>
              <a:spLocks noChangeShapeType="1"/>
            </p:cNvSpPr>
            <p:nvPr/>
          </p:nvSpPr>
          <p:spPr bwMode="auto">
            <a:xfrm flipH="1">
              <a:off x="3780" y="2542"/>
              <a:ext cx="1" cy="2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6" name="Line 69"/>
            <p:cNvSpPr>
              <a:spLocks noChangeShapeType="1"/>
            </p:cNvSpPr>
            <p:nvPr/>
          </p:nvSpPr>
          <p:spPr bwMode="auto">
            <a:xfrm flipH="1">
              <a:off x="3960" y="2729"/>
              <a:ext cx="1" cy="2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7" name="Line 68"/>
            <p:cNvSpPr>
              <a:spLocks noChangeShapeType="1"/>
            </p:cNvSpPr>
            <p:nvPr/>
          </p:nvSpPr>
          <p:spPr bwMode="auto">
            <a:xfrm flipH="1">
              <a:off x="4140" y="2911"/>
              <a:ext cx="1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 flipH="1">
              <a:off x="4320" y="3060"/>
              <a:ext cx="1" cy="2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9" name="Line 66"/>
            <p:cNvSpPr>
              <a:spLocks noChangeShapeType="1"/>
            </p:cNvSpPr>
            <p:nvPr/>
          </p:nvSpPr>
          <p:spPr bwMode="auto">
            <a:xfrm flipH="1">
              <a:off x="3060" y="1440"/>
              <a:ext cx="1" cy="3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0" name="Line 65"/>
            <p:cNvSpPr>
              <a:spLocks noChangeShapeType="1"/>
            </p:cNvSpPr>
            <p:nvPr/>
          </p:nvSpPr>
          <p:spPr bwMode="auto">
            <a:xfrm flipH="1">
              <a:off x="2880" y="1080"/>
              <a:ext cx="1" cy="3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1" name="Line 64"/>
            <p:cNvSpPr>
              <a:spLocks noChangeShapeType="1"/>
            </p:cNvSpPr>
            <p:nvPr/>
          </p:nvSpPr>
          <p:spPr bwMode="auto">
            <a:xfrm flipH="1">
              <a:off x="4500" y="3194"/>
              <a:ext cx="1" cy="2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2" name="Line 63"/>
            <p:cNvSpPr>
              <a:spLocks noChangeShapeType="1"/>
            </p:cNvSpPr>
            <p:nvPr/>
          </p:nvSpPr>
          <p:spPr bwMode="auto">
            <a:xfrm flipH="1">
              <a:off x="4680" y="3296"/>
              <a:ext cx="1" cy="2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3" name="Line 62"/>
            <p:cNvSpPr>
              <a:spLocks noChangeShapeType="1"/>
            </p:cNvSpPr>
            <p:nvPr/>
          </p:nvSpPr>
          <p:spPr bwMode="auto">
            <a:xfrm flipH="1">
              <a:off x="4860" y="3420"/>
              <a:ext cx="1" cy="2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4" name="Line 61"/>
            <p:cNvSpPr>
              <a:spLocks noChangeShapeType="1"/>
            </p:cNvSpPr>
            <p:nvPr/>
          </p:nvSpPr>
          <p:spPr bwMode="auto">
            <a:xfrm flipH="1">
              <a:off x="5040" y="3489"/>
              <a:ext cx="1" cy="2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5" name="Line 60"/>
            <p:cNvSpPr>
              <a:spLocks noChangeShapeType="1"/>
            </p:cNvSpPr>
            <p:nvPr/>
          </p:nvSpPr>
          <p:spPr bwMode="auto">
            <a:xfrm flipH="1">
              <a:off x="5220" y="3600"/>
              <a:ext cx="1" cy="2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6" name="Line 59"/>
            <p:cNvSpPr>
              <a:spLocks noChangeShapeType="1"/>
            </p:cNvSpPr>
            <p:nvPr/>
          </p:nvSpPr>
          <p:spPr bwMode="auto">
            <a:xfrm flipH="1">
              <a:off x="5400" y="3676"/>
              <a:ext cx="1" cy="2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7" name="Line 58"/>
            <p:cNvSpPr>
              <a:spLocks noChangeShapeType="1"/>
            </p:cNvSpPr>
            <p:nvPr/>
          </p:nvSpPr>
          <p:spPr bwMode="auto">
            <a:xfrm flipH="1">
              <a:off x="5580" y="3780"/>
              <a:ext cx="1" cy="1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 flipH="1">
              <a:off x="5760" y="3835"/>
              <a:ext cx="1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 flipH="1">
              <a:off x="5940" y="3903"/>
              <a:ext cx="1" cy="1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0" name="Line 55"/>
            <p:cNvSpPr>
              <a:spLocks noChangeShapeType="1"/>
            </p:cNvSpPr>
            <p:nvPr/>
          </p:nvSpPr>
          <p:spPr bwMode="auto">
            <a:xfrm flipH="1">
              <a:off x="6120" y="3960"/>
              <a:ext cx="1" cy="1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 flipH="1">
              <a:off x="6300" y="4016"/>
              <a:ext cx="1" cy="1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 flipH="1">
              <a:off x="6480" y="4062"/>
              <a:ext cx="1" cy="1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 flipH="1">
              <a:off x="6660" y="4130"/>
              <a:ext cx="1" cy="1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 flipH="1">
              <a:off x="6840" y="4140"/>
              <a:ext cx="1" cy="1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</p:grp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2505"/>
            <a:ext cx="23050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39752" y="4802"/>
            <a:ext cx="4504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Introduction / </a:t>
            </a:r>
            <a:r>
              <a:rPr lang="fr-CH" b="1" dirty="0" err="1" smtClean="0">
                <a:latin typeface="Verdana" pitchFamily="1" charset="0"/>
              </a:rPr>
              <a:t>Einführung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539750" y="558801"/>
            <a:ext cx="7910513" cy="853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altLang="fr-FR" sz="2800" dirty="0" smtClean="0"/>
              <a:t>La locomotive / Die </a:t>
            </a:r>
            <a:r>
              <a:rPr lang="fr-CH" altLang="fr-FR" sz="2800" dirty="0" err="1" smtClean="0"/>
              <a:t>Lokomotive</a:t>
            </a:r>
            <a:r>
              <a:rPr lang="fr-CH" altLang="fr-FR" sz="2800" dirty="0" smtClean="0"/>
              <a:t> (4)</a:t>
            </a:r>
            <a:endParaRPr lang="fr-FR" altLang="fr-FR" sz="2800" dirty="0" smtClean="0"/>
          </a:p>
        </p:txBody>
      </p:sp>
      <p:sp>
        <p:nvSpPr>
          <p:cNvPr id="101" name="ZoneTexte 9"/>
          <p:cNvSpPr txBox="1">
            <a:spLocks noChangeArrowheads="1"/>
          </p:cNvSpPr>
          <p:nvPr/>
        </p:nvSpPr>
        <p:spPr bwMode="auto">
          <a:xfrm>
            <a:off x="654493" y="5070035"/>
            <a:ext cx="327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8C8C8E"/>
                </a:solidFill>
                <a:latin typeface="HelveticaNeueLT Com 65 Md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8C8C8E"/>
                </a:solidFill>
                <a:latin typeface="HelveticaNeueLT Com 65 M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8C8C8E"/>
                </a:solidFill>
                <a:latin typeface="HelveticaNeueLT Com 65 M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8C8C8E"/>
                </a:solidFill>
                <a:latin typeface="HelveticaNeueLT Com 65 M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000">
                <a:solidFill>
                  <a:schemeClr val="tx2"/>
                </a:solidFill>
              </a:rPr>
              <a:t>Transmission</a:t>
            </a:r>
          </a:p>
        </p:txBody>
      </p:sp>
      <p:sp>
        <p:nvSpPr>
          <p:cNvPr id="102" name="ZoneTexte 1"/>
          <p:cNvSpPr txBox="1">
            <a:spLocks noChangeArrowheads="1"/>
          </p:cNvSpPr>
          <p:nvPr/>
        </p:nvSpPr>
        <p:spPr bwMode="auto">
          <a:xfrm>
            <a:off x="2391218" y="5070035"/>
            <a:ext cx="3097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8C8C8E"/>
                </a:solidFill>
                <a:latin typeface="HelveticaNeueLT Com 65 Md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8C8C8E"/>
                </a:solidFill>
                <a:latin typeface="HelveticaNeueLT Com 65 M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8C8C8E"/>
                </a:solidFill>
                <a:latin typeface="HelveticaNeueLT Com 65 M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8C8C8E"/>
                </a:solidFill>
                <a:latin typeface="HelveticaNeueLT Com 65 M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fr-FR" sz="2000">
                <a:solidFill>
                  <a:schemeClr val="tx2"/>
                </a:solidFill>
              </a:rPr>
              <a:t>Getriebe</a:t>
            </a:r>
            <a:endParaRPr lang="fr-CH" altLang="fr-FR" sz="2000">
              <a:solidFill>
                <a:schemeClr val="tx2"/>
              </a:solidFill>
            </a:endParaRPr>
          </a:p>
        </p:txBody>
      </p:sp>
      <p:graphicFrame>
        <p:nvGraphicFramePr>
          <p:cNvPr id="10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141089"/>
              </p:ext>
            </p:extLst>
          </p:nvPr>
        </p:nvGraphicFramePr>
        <p:xfrm>
          <a:off x="325880" y="1523560"/>
          <a:ext cx="4811713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r:id="rId3" imgW="12409524" imgH="8790476" progId="MSPhotoEd.3">
                  <p:embed/>
                </p:oleObj>
              </mc:Choice>
              <mc:Fallback>
                <p:oleObj r:id="rId3" imgW="12409524" imgH="87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80" y="1523560"/>
                        <a:ext cx="4811713" cy="340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963730"/>
              </p:ext>
            </p:extLst>
          </p:nvPr>
        </p:nvGraphicFramePr>
        <p:xfrm>
          <a:off x="4912168" y="1429897"/>
          <a:ext cx="3508375" cy="254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r:id="rId5" imgW="7163421" imgH="5197290" progId="MSPhotoEd.3">
                  <p:embed/>
                </p:oleObj>
              </mc:Choice>
              <mc:Fallback>
                <p:oleObj r:id="rId5" imgW="7163421" imgH="51972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2168" y="1429897"/>
                        <a:ext cx="3508375" cy="254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281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Références / </a:t>
            </a:r>
            <a:r>
              <a:rPr lang="fr-CH" dirty="0" err="1"/>
              <a:t>R</a:t>
            </a:r>
            <a:r>
              <a:rPr lang="fr-CH" dirty="0" err="1" smtClean="0"/>
              <a:t>eferenzen</a:t>
            </a:r>
            <a:endParaRPr lang="fr-CH" dirty="0"/>
          </a:p>
        </p:txBody>
      </p:sp>
      <p:pic>
        <p:nvPicPr>
          <p:cNvPr id="1026" name="Picture 2" descr="C:\A_EnseignHepia\CAS_Eisenbahn\Volum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48102"/>
            <a:ext cx="1402794" cy="21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72280" y="184482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b="1" dirty="0"/>
              <a:t>Traction électrique</a:t>
            </a:r>
            <a:r>
              <a:rPr lang="fr-CH" dirty="0"/>
              <a:t>, </a:t>
            </a:r>
            <a:endParaRPr lang="fr-CH" dirty="0" smtClean="0"/>
          </a:p>
          <a:p>
            <a:pPr lvl="0"/>
            <a:r>
              <a:rPr lang="fr-CH" dirty="0" smtClean="0"/>
              <a:t>J.M</a:t>
            </a:r>
            <a:r>
              <a:rPr lang="fr-CH" dirty="0"/>
              <a:t>. </a:t>
            </a:r>
            <a:r>
              <a:rPr lang="fr-CH" dirty="0" err="1"/>
              <a:t>Allenbach</a:t>
            </a:r>
            <a:r>
              <a:rPr lang="fr-CH" dirty="0"/>
              <a:t>, P. </a:t>
            </a:r>
            <a:r>
              <a:rPr lang="fr-CH" dirty="0" err="1"/>
              <a:t>Chapas</a:t>
            </a:r>
            <a:r>
              <a:rPr lang="fr-CH" dirty="0"/>
              <a:t>, M. Comte, R. </a:t>
            </a:r>
            <a:r>
              <a:rPr lang="fr-CH" dirty="0" err="1"/>
              <a:t>Kaller</a:t>
            </a:r>
            <a:r>
              <a:rPr lang="fr-CH" dirty="0"/>
              <a:t>, </a:t>
            </a:r>
            <a:endParaRPr lang="fr-CH" dirty="0" smtClean="0"/>
          </a:p>
          <a:p>
            <a:pPr lvl="0"/>
            <a:r>
              <a:rPr lang="fr-CH" dirty="0" smtClean="0"/>
              <a:t>Presses </a:t>
            </a:r>
            <a:r>
              <a:rPr lang="fr-CH" dirty="0"/>
              <a:t>polytechniques et universitaires romandes, </a:t>
            </a:r>
            <a:r>
              <a:rPr lang="fr-CH" dirty="0" smtClean="0"/>
              <a:t>2ème </a:t>
            </a:r>
            <a:r>
              <a:rPr lang="fr-CH" dirty="0"/>
              <a:t>édition, </a:t>
            </a:r>
            <a:r>
              <a:rPr lang="fr-CH" dirty="0" smtClean="0"/>
              <a:t>2008. </a:t>
            </a:r>
            <a:endParaRPr lang="fr-CH" dirty="0"/>
          </a:p>
          <a:p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2062000" y="3988407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b="1" dirty="0" err="1" smtClean="0"/>
              <a:t>Traction</a:t>
            </a:r>
            <a:r>
              <a:rPr lang="de-CH" b="1" dirty="0" smtClean="0"/>
              <a:t> </a:t>
            </a:r>
            <a:r>
              <a:rPr lang="de-CH" b="1" dirty="0" err="1" smtClean="0"/>
              <a:t>Electrique</a:t>
            </a:r>
            <a:r>
              <a:rPr lang="de-CH" b="1" dirty="0" smtClean="0"/>
              <a:t>, </a:t>
            </a:r>
            <a:r>
              <a:rPr lang="de-CH" b="1" dirty="0" err="1" smtClean="0"/>
              <a:t>cours</a:t>
            </a:r>
            <a:r>
              <a:rPr lang="de-CH" b="1" dirty="0" smtClean="0"/>
              <a:t> de </a:t>
            </a:r>
            <a:r>
              <a:rPr lang="de-CH" b="1" dirty="0" err="1" smtClean="0"/>
              <a:t>Techniques</a:t>
            </a:r>
            <a:r>
              <a:rPr lang="de-CH" b="1" dirty="0" smtClean="0"/>
              <a:t> </a:t>
            </a:r>
            <a:r>
              <a:rPr lang="de-CH" b="1" dirty="0" err="1" smtClean="0"/>
              <a:t>Ferroviaires</a:t>
            </a:r>
            <a:r>
              <a:rPr lang="de-CH" dirty="0" smtClean="0"/>
              <a:t>, </a:t>
            </a:r>
          </a:p>
          <a:p>
            <a:pPr lvl="0"/>
            <a:r>
              <a:rPr lang="de-CH" dirty="0" smtClean="0"/>
              <a:t>J.M</a:t>
            </a:r>
            <a:r>
              <a:rPr lang="de-CH" dirty="0"/>
              <a:t>. </a:t>
            </a:r>
            <a:r>
              <a:rPr lang="de-CH" dirty="0" err="1" smtClean="0"/>
              <a:t>Allenbach</a:t>
            </a:r>
            <a:r>
              <a:rPr lang="de-CH" dirty="0" smtClean="0"/>
              <a:t>,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https://</a:t>
            </a:r>
            <a:r>
              <a:rPr lang="de-CH" dirty="0" smtClean="0"/>
              <a:t>documents.epfl.ch/groups/t/tr/traction/www/TFtable.html</a:t>
            </a:r>
            <a:endParaRPr lang="fr-CH" dirty="0"/>
          </a:p>
          <a:p>
            <a:endParaRPr lang="fr-CH" dirty="0"/>
          </a:p>
        </p:txBody>
      </p:sp>
      <p:pic>
        <p:nvPicPr>
          <p:cNvPr id="1027" name="Picture 3" descr="C:\A_EnseignHepia\CAS_Eisenbahn\Res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3" y="3590873"/>
            <a:ext cx="1412381" cy="199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71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-36512" y="1753472"/>
            <a:ext cx="45046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latin typeface="Verdana" pitchFamily="1" charset="0"/>
              </a:rPr>
              <a:t>Introduction</a:t>
            </a:r>
          </a:p>
          <a:p>
            <a:r>
              <a:rPr lang="fr-CH" sz="2800" b="1" dirty="0" err="1" smtClean="0">
                <a:latin typeface="Verdana" pitchFamily="1" charset="0"/>
              </a:rPr>
              <a:t>Einführung</a:t>
            </a:r>
            <a:endParaRPr lang="fr-CH" sz="2800" b="1" dirty="0" smtClean="0">
              <a:latin typeface="Verdana" pitchFamily="1" charset="0"/>
            </a:endParaRPr>
          </a:p>
          <a:p>
            <a:endParaRPr lang="fr-CH" sz="2800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1340768"/>
            <a:ext cx="464400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-36512" y="3933056"/>
            <a:ext cx="464400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60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Contenu</a:t>
            </a:r>
            <a:endParaRPr lang="fr-CH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000" dirty="0" smtClean="0"/>
              <a:t>5</a:t>
            </a:r>
            <a:r>
              <a:rPr lang="fr-CH" dirty="0" smtClean="0"/>
              <a:t> Un système complexe / </a:t>
            </a:r>
            <a:r>
              <a:rPr lang="fr-CH" dirty="0" err="1" smtClean="0"/>
              <a:t>Ein</a:t>
            </a:r>
            <a:r>
              <a:rPr lang="fr-CH" dirty="0" smtClean="0"/>
              <a:t> </a:t>
            </a:r>
            <a:r>
              <a:rPr lang="fr-CH" dirty="0" err="1" smtClean="0"/>
              <a:t>komplexes</a:t>
            </a:r>
            <a:r>
              <a:rPr lang="fr-CH" dirty="0" smtClean="0"/>
              <a:t> System</a:t>
            </a:r>
          </a:p>
          <a:p>
            <a:r>
              <a:rPr lang="fr-CH" sz="2000" dirty="0" smtClean="0"/>
              <a:t>6</a:t>
            </a:r>
            <a:r>
              <a:rPr lang="fr-CH" dirty="0" smtClean="0"/>
              <a:t> Dynamique du train / </a:t>
            </a:r>
            <a:r>
              <a:rPr lang="fr-CH" dirty="0" err="1" smtClean="0"/>
              <a:t>Zugsdynamik</a:t>
            </a:r>
            <a:endParaRPr lang="fr-CH" dirty="0" smtClean="0"/>
          </a:p>
          <a:p>
            <a:r>
              <a:rPr lang="fr-CH" sz="2000" dirty="0" smtClean="0"/>
              <a:t>8</a:t>
            </a:r>
            <a:r>
              <a:rPr lang="fr-CH" dirty="0" smtClean="0"/>
              <a:t> La locomotive / die </a:t>
            </a:r>
            <a:r>
              <a:rPr lang="fr-CH" dirty="0" err="1"/>
              <a:t>L</a:t>
            </a:r>
            <a:r>
              <a:rPr lang="fr-CH" dirty="0" err="1" smtClean="0"/>
              <a:t>okomotive</a:t>
            </a: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6" name="ZoneTexte 5"/>
          <p:cNvSpPr txBox="1"/>
          <p:nvPr/>
        </p:nvSpPr>
        <p:spPr>
          <a:xfrm>
            <a:off x="2339752" y="4802"/>
            <a:ext cx="4504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Introduction / </a:t>
            </a:r>
            <a:r>
              <a:rPr lang="fr-CH" b="1" dirty="0" err="1" smtClean="0">
                <a:latin typeface="Verdana" pitchFamily="1" charset="0"/>
              </a:rPr>
              <a:t>Einführung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39752" y="4802"/>
            <a:ext cx="4504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Introduction / </a:t>
            </a:r>
            <a:r>
              <a:rPr lang="fr-CH" b="1" dirty="0" err="1" smtClean="0">
                <a:latin typeface="Verdana" pitchFamily="1" charset="0"/>
              </a:rPr>
              <a:t>Einführung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172"/>
          <p:cNvGrpSpPr>
            <a:grpSpLocks/>
          </p:cNvGrpSpPr>
          <p:nvPr/>
        </p:nvGrpSpPr>
        <p:grpSpPr bwMode="auto">
          <a:xfrm>
            <a:off x="427129" y="1249102"/>
            <a:ext cx="8161949" cy="4802287"/>
            <a:chOff x="2342" y="2667"/>
            <a:chExt cx="6743" cy="3888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4395" y="5979"/>
              <a:ext cx="169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H" altLang="fr-FR" sz="1800">
                  <a:solidFill>
                    <a:schemeClr val="tx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Rail / Schiene</a:t>
              </a:r>
            </a:p>
          </p:txBody>
        </p:sp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7069" y="3088"/>
              <a:ext cx="864" cy="864"/>
              <a:chOff x="4070" y="2787"/>
              <a:chExt cx="864" cy="864"/>
            </a:xfrm>
          </p:grpSpPr>
          <p:sp>
            <p:nvSpPr>
              <p:cNvPr id="89" name="Oval 5"/>
              <p:cNvSpPr>
                <a:spLocks noChangeArrowheads="1"/>
              </p:cNvSpPr>
              <p:nvPr/>
            </p:nvSpPr>
            <p:spPr bwMode="auto">
              <a:xfrm>
                <a:off x="4070" y="2787"/>
                <a:ext cx="864" cy="86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90" name="Oval 6"/>
              <p:cNvSpPr>
                <a:spLocks noChangeArrowheads="1"/>
              </p:cNvSpPr>
              <p:nvPr/>
            </p:nvSpPr>
            <p:spPr bwMode="auto">
              <a:xfrm>
                <a:off x="4214" y="2931"/>
                <a:ext cx="576" cy="57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8221" y="3088"/>
              <a:ext cx="864" cy="864"/>
              <a:chOff x="6374" y="3819"/>
              <a:chExt cx="1728" cy="1728"/>
            </a:xfrm>
          </p:grpSpPr>
          <p:cxnSp>
            <p:nvCxnSpPr>
              <p:cNvPr id="79" name="Line 8"/>
              <p:cNvCxnSpPr>
                <a:cxnSpLocks noChangeShapeType="1"/>
              </p:cNvCxnSpPr>
              <p:nvPr/>
            </p:nvCxnSpPr>
            <p:spPr bwMode="auto">
              <a:xfrm>
                <a:off x="7238" y="3819"/>
                <a:ext cx="1" cy="17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" name="Oval 9"/>
              <p:cNvSpPr>
                <a:spLocks noChangeArrowheads="1"/>
              </p:cNvSpPr>
              <p:nvPr/>
            </p:nvSpPr>
            <p:spPr bwMode="auto">
              <a:xfrm>
                <a:off x="6374" y="3819"/>
                <a:ext cx="1728" cy="1728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81" name="Line 10"/>
              <p:cNvCxnSpPr>
                <a:cxnSpLocks noChangeShapeType="1"/>
              </p:cNvCxnSpPr>
              <p:nvPr/>
            </p:nvCxnSpPr>
            <p:spPr bwMode="auto">
              <a:xfrm>
                <a:off x="6374" y="4683"/>
                <a:ext cx="172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Line 11"/>
              <p:cNvCxnSpPr>
                <a:cxnSpLocks noChangeShapeType="1"/>
              </p:cNvCxnSpPr>
              <p:nvPr/>
            </p:nvCxnSpPr>
            <p:spPr bwMode="auto">
              <a:xfrm>
                <a:off x="6633" y="4081"/>
                <a:ext cx="1207" cy="12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Line 12"/>
              <p:cNvCxnSpPr>
                <a:cxnSpLocks noChangeShapeType="1"/>
              </p:cNvCxnSpPr>
              <p:nvPr/>
            </p:nvCxnSpPr>
            <p:spPr bwMode="auto">
              <a:xfrm flipH="1">
                <a:off x="6633" y="4081"/>
                <a:ext cx="1207" cy="12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Line 13"/>
              <p:cNvCxnSpPr>
                <a:cxnSpLocks noChangeShapeType="1"/>
              </p:cNvCxnSpPr>
              <p:nvPr/>
            </p:nvCxnSpPr>
            <p:spPr bwMode="auto">
              <a:xfrm>
                <a:off x="6924" y="3901"/>
                <a:ext cx="617" cy="15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Line 14"/>
              <p:cNvCxnSpPr>
                <a:cxnSpLocks noChangeShapeType="1"/>
              </p:cNvCxnSpPr>
              <p:nvPr/>
            </p:nvCxnSpPr>
            <p:spPr bwMode="auto">
              <a:xfrm flipH="1">
                <a:off x="6932" y="3864"/>
                <a:ext cx="617" cy="15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Line 15"/>
              <p:cNvCxnSpPr>
                <a:cxnSpLocks noChangeShapeType="1"/>
              </p:cNvCxnSpPr>
              <p:nvPr/>
            </p:nvCxnSpPr>
            <p:spPr bwMode="auto">
              <a:xfrm rot="-5400000">
                <a:off x="6914" y="3891"/>
                <a:ext cx="616" cy="15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Line 16"/>
              <p:cNvCxnSpPr>
                <a:cxnSpLocks noChangeShapeType="1"/>
              </p:cNvCxnSpPr>
              <p:nvPr/>
            </p:nvCxnSpPr>
            <p:spPr bwMode="auto">
              <a:xfrm rot="5400000" flipV="1">
                <a:off x="6914" y="3891"/>
                <a:ext cx="616" cy="15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8" name="Oval 17"/>
              <p:cNvSpPr>
                <a:spLocks noChangeArrowheads="1"/>
              </p:cNvSpPr>
              <p:nvPr/>
            </p:nvSpPr>
            <p:spPr bwMode="auto">
              <a:xfrm>
                <a:off x="6662" y="4107"/>
                <a:ext cx="1152" cy="115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2" name="Rectangle 176"/>
            <p:cNvSpPr>
              <a:spLocks noChangeArrowheads="1"/>
            </p:cNvSpPr>
            <p:nvPr/>
          </p:nvSpPr>
          <p:spPr bwMode="auto">
            <a:xfrm>
              <a:off x="2461" y="3808"/>
              <a:ext cx="1546" cy="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13" name="Rectangle 177"/>
            <p:cNvSpPr>
              <a:spLocks noChangeArrowheads="1"/>
            </p:cNvSpPr>
            <p:nvPr/>
          </p:nvSpPr>
          <p:spPr bwMode="auto">
            <a:xfrm>
              <a:off x="2456" y="3795"/>
              <a:ext cx="1572" cy="939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12" y="3352"/>
              <a:ext cx="2205" cy="659"/>
            </a:xfrm>
            <a:custGeom>
              <a:avLst/>
              <a:gdLst>
                <a:gd name="T0" fmla="*/ 2205 w 2205"/>
                <a:gd name="T1" fmla="*/ 0 h 659"/>
                <a:gd name="T2" fmla="*/ 2180 w 2205"/>
                <a:gd name="T3" fmla="*/ 0 h 659"/>
                <a:gd name="T4" fmla="*/ 2180 w 2205"/>
                <a:gd name="T5" fmla="*/ 25 h 659"/>
                <a:gd name="T6" fmla="*/ 2180 w 2205"/>
                <a:gd name="T7" fmla="*/ 50 h 659"/>
                <a:gd name="T8" fmla="*/ 2155 w 2205"/>
                <a:gd name="T9" fmla="*/ 76 h 659"/>
                <a:gd name="T10" fmla="*/ 2155 w 2205"/>
                <a:gd name="T11" fmla="*/ 126 h 659"/>
                <a:gd name="T12" fmla="*/ 2129 w 2205"/>
                <a:gd name="T13" fmla="*/ 152 h 659"/>
                <a:gd name="T14" fmla="*/ 2104 w 2205"/>
                <a:gd name="T15" fmla="*/ 177 h 659"/>
                <a:gd name="T16" fmla="*/ 2028 w 2205"/>
                <a:gd name="T17" fmla="*/ 228 h 659"/>
                <a:gd name="T18" fmla="*/ 1926 w 2205"/>
                <a:gd name="T19" fmla="*/ 278 h 659"/>
                <a:gd name="T20" fmla="*/ 1825 w 2205"/>
                <a:gd name="T21" fmla="*/ 329 h 659"/>
                <a:gd name="T22" fmla="*/ 1698 w 2205"/>
                <a:gd name="T23" fmla="*/ 380 h 659"/>
                <a:gd name="T24" fmla="*/ 1546 w 2205"/>
                <a:gd name="T25" fmla="*/ 431 h 659"/>
                <a:gd name="T26" fmla="*/ 1394 w 2205"/>
                <a:gd name="T27" fmla="*/ 481 h 659"/>
                <a:gd name="T28" fmla="*/ 1217 w 2205"/>
                <a:gd name="T29" fmla="*/ 507 h 659"/>
                <a:gd name="T30" fmla="*/ 1039 w 2205"/>
                <a:gd name="T31" fmla="*/ 557 h 659"/>
                <a:gd name="T32" fmla="*/ 862 w 2205"/>
                <a:gd name="T33" fmla="*/ 583 h 659"/>
                <a:gd name="T34" fmla="*/ 659 w 2205"/>
                <a:gd name="T35" fmla="*/ 583 h 659"/>
                <a:gd name="T36" fmla="*/ 431 w 2205"/>
                <a:gd name="T37" fmla="*/ 608 h 659"/>
                <a:gd name="T38" fmla="*/ 228 w 2205"/>
                <a:gd name="T39" fmla="*/ 608 h 659"/>
                <a:gd name="T40" fmla="*/ 0 w 2205"/>
                <a:gd name="T41" fmla="*/ 633 h 659"/>
                <a:gd name="T42" fmla="*/ 0 w 2205"/>
                <a:gd name="T43" fmla="*/ 659 h 659"/>
                <a:gd name="T44" fmla="*/ 228 w 2205"/>
                <a:gd name="T45" fmla="*/ 633 h 659"/>
                <a:gd name="T46" fmla="*/ 456 w 2205"/>
                <a:gd name="T47" fmla="*/ 633 h 659"/>
                <a:gd name="T48" fmla="*/ 659 w 2205"/>
                <a:gd name="T49" fmla="*/ 608 h 659"/>
                <a:gd name="T50" fmla="*/ 862 w 2205"/>
                <a:gd name="T51" fmla="*/ 608 h 659"/>
                <a:gd name="T52" fmla="*/ 1039 w 2205"/>
                <a:gd name="T53" fmla="*/ 583 h 659"/>
                <a:gd name="T54" fmla="*/ 1242 w 2205"/>
                <a:gd name="T55" fmla="*/ 532 h 659"/>
                <a:gd name="T56" fmla="*/ 1394 w 2205"/>
                <a:gd name="T57" fmla="*/ 507 h 659"/>
                <a:gd name="T58" fmla="*/ 1546 w 2205"/>
                <a:gd name="T59" fmla="*/ 456 h 659"/>
                <a:gd name="T60" fmla="*/ 1698 w 2205"/>
                <a:gd name="T61" fmla="*/ 405 h 659"/>
                <a:gd name="T62" fmla="*/ 1825 w 2205"/>
                <a:gd name="T63" fmla="*/ 354 h 659"/>
                <a:gd name="T64" fmla="*/ 1926 w 2205"/>
                <a:gd name="T65" fmla="*/ 304 h 659"/>
                <a:gd name="T66" fmla="*/ 1952 w 2205"/>
                <a:gd name="T67" fmla="*/ 304 h 659"/>
                <a:gd name="T68" fmla="*/ 2028 w 2205"/>
                <a:gd name="T69" fmla="*/ 253 h 659"/>
                <a:gd name="T70" fmla="*/ 2104 w 2205"/>
                <a:gd name="T71" fmla="*/ 202 h 659"/>
                <a:gd name="T72" fmla="*/ 2104 w 2205"/>
                <a:gd name="T73" fmla="*/ 202 h 659"/>
                <a:gd name="T74" fmla="*/ 2155 w 2205"/>
                <a:gd name="T75" fmla="*/ 152 h 659"/>
                <a:gd name="T76" fmla="*/ 2155 w 2205"/>
                <a:gd name="T77" fmla="*/ 126 h 659"/>
                <a:gd name="T78" fmla="*/ 2180 w 2205"/>
                <a:gd name="T79" fmla="*/ 101 h 659"/>
                <a:gd name="T80" fmla="*/ 2180 w 2205"/>
                <a:gd name="T81" fmla="*/ 101 h 659"/>
                <a:gd name="T82" fmla="*/ 2205 w 2205"/>
                <a:gd name="T83" fmla="*/ 76 h 659"/>
                <a:gd name="T84" fmla="*/ 2205 w 2205"/>
                <a:gd name="T85" fmla="*/ 25 h 659"/>
                <a:gd name="T86" fmla="*/ 2205 w 2205"/>
                <a:gd name="T87" fmla="*/ 0 h 6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205" h="659">
                  <a:moveTo>
                    <a:pt x="2205" y="0"/>
                  </a:moveTo>
                  <a:lnTo>
                    <a:pt x="2180" y="0"/>
                  </a:lnTo>
                  <a:lnTo>
                    <a:pt x="2180" y="25"/>
                  </a:lnTo>
                  <a:lnTo>
                    <a:pt x="2180" y="50"/>
                  </a:lnTo>
                  <a:lnTo>
                    <a:pt x="2155" y="76"/>
                  </a:lnTo>
                  <a:lnTo>
                    <a:pt x="2155" y="126"/>
                  </a:lnTo>
                  <a:lnTo>
                    <a:pt x="2129" y="152"/>
                  </a:lnTo>
                  <a:lnTo>
                    <a:pt x="2104" y="177"/>
                  </a:lnTo>
                  <a:lnTo>
                    <a:pt x="2028" y="228"/>
                  </a:lnTo>
                  <a:lnTo>
                    <a:pt x="1926" y="278"/>
                  </a:lnTo>
                  <a:lnTo>
                    <a:pt x="1825" y="329"/>
                  </a:lnTo>
                  <a:lnTo>
                    <a:pt x="1698" y="380"/>
                  </a:lnTo>
                  <a:lnTo>
                    <a:pt x="1546" y="431"/>
                  </a:lnTo>
                  <a:lnTo>
                    <a:pt x="1394" y="481"/>
                  </a:lnTo>
                  <a:lnTo>
                    <a:pt x="1217" y="507"/>
                  </a:lnTo>
                  <a:lnTo>
                    <a:pt x="1039" y="557"/>
                  </a:lnTo>
                  <a:lnTo>
                    <a:pt x="862" y="583"/>
                  </a:lnTo>
                  <a:lnTo>
                    <a:pt x="659" y="583"/>
                  </a:lnTo>
                  <a:lnTo>
                    <a:pt x="431" y="608"/>
                  </a:lnTo>
                  <a:lnTo>
                    <a:pt x="228" y="608"/>
                  </a:lnTo>
                  <a:lnTo>
                    <a:pt x="0" y="633"/>
                  </a:lnTo>
                  <a:lnTo>
                    <a:pt x="0" y="659"/>
                  </a:lnTo>
                  <a:lnTo>
                    <a:pt x="228" y="633"/>
                  </a:lnTo>
                  <a:lnTo>
                    <a:pt x="456" y="633"/>
                  </a:lnTo>
                  <a:lnTo>
                    <a:pt x="659" y="608"/>
                  </a:lnTo>
                  <a:lnTo>
                    <a:pt x="862" y="608"/>
                  </a:lnTo>
                  <a:lnTo>
                    <a:pt x="1039" y="583"/>
                  </a:lnTo>
                  <a:lnTo>
                    <a:pt x="1242" y="532"/>
                  </a:lnTo>
                  <a:lnTo>
                    <a:pt x="1394" y="507"/>
                  </a:lnTo>
                  <a:lnTo>
                    <a:pt x="1546" y="456"/>
                  </a:lnTo>
                  <a:lnTo>
                    <a:pt x="1698" y="405"/>
                  </a:lnTo>
                  <a:lnTo>
                    <a:pt x="1825" y="354"/>
                  </a:lnTo>
                  <a:lnTo>
                    <a:pt x="1926" y="304"/>
                  </a:lnTo>
                  <a:lnTo>
                    <a:pt x="1952" y="304"/>
                  </a:lnTo>
                  <a:lnTo>
                    <a:pt x="2028" y="253"/>
                  </a:lnTo>
                  <a:lnTo>
                    <a:pt x="2104" y="202"/>
                  </a:lnTo>
                  <a:lnTo>
                    <a:pt x="2155" y="152"/>
                  </a:lnTo>
                  <a:lnTo>
                    <a:pt x="2155" y="126"/>
                  </a:lnTo>
                  <a:lnTo>
                    <a:pt x="2180" y="101"/>
                  </a:lnTo>
                  <a:lnTo>
                    <a:pt x="2205" y="76"/>
                  </a:lnTo>
                  <a:lnTo>
                    <a:pt x="2205" y="25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3787" y="3123"/>
              <a:ext cx="2281" cy="913"/>
            </a:xfrm>
            <a:custGeom>
              <a:avLst/>
              <a:gdLst>
                <a:gd name="T0" fmla="*/ 2281 w 2281"/>
                <a:gd name="T1" fmla="*/ 0 h 913"/>
                <a:gd name="T2" fmla="*/ 2256 w 2281"/>
                <a:gd name="T3" fmla="*/ 0 h 913"/>
                <a:gd name="T4" fmla="*/ 2256 w 2281"/>
                <a:gd name="T5" fmla="*/ 51 h 913"/>
                <a:gd name="T6" fmla="*/ 2230 w 2281"/>
                <a:gd name="T7" fmla="*/ 102 h 913"/>
                <a:gd name="T8" fmla="*/ 2230 w 2281"/>
                <a:gd name="T9" fmla="*/ 127 h 913"/>
                <a:gd name="T10" fmla="*/ 2205 w 2281"/>
                <a:gd name="T11" fmla="*/ 178 h 913"/>
                <a:gd name="T12" fmla="*/ 2180 w 2281"/>
                <a:gd name="T13" fmla="*/ 203 h 913"/>
                <a:gd name="T14" fmla="*/ 2154 w 2281"/>
                <a:gd name="T15" fmla="*/ 254 h 913"/>
                <a:gd name="T16" fmla="*/ 2078 w 2281"/>
                <a:gd name="T17" fmla="*/ 330 h 913"/>
                <a:gd name="T18" fmla="*/ 1977 w 2281"/>
                <a:gd name="T19" fmla="*/ 406 h 913"/>
                <a:gd name="T20" fmla="*/ 1875 w 2281"/>
                <a:gd name="T21" fmla="*/ 482 h 913"/>
                <a:gd name="T22" fmla="*/ 1749 w 2281"/>
                <a:gd name="T23" fmla="*/ 558 h 913"/>
                <a:gd name="T24" fmla="*/ 1597 w 2281"/>
                <a:gd name="T25" fmla="*/ 609 h 913"/>
                <a:gd name="T26" fmla="*/ 1445 w 2281"/>
                <a:gd name="T27" fmla="*/ 685 h 913"/>
                <a:gd name="T28" fmla="*/ 1267 w 2281"/>
                <a:gd name="T29" fmla="*/ 736 h 913"/>
                <a:gd name="T30" fmla="*/ 1090 w 2281"/>
                <a:gd name="T31" fmla="*/ 761 h 913"/>
                <a:gd name="T32" fmla="*/ 887 w 2281"/>
                <a:gd name="T33" fmla="*/ 812 h 913"/>
                <a:gd name="T34" fmla="*/ 684 w 2281"/>
                <a:gd name="T35" fmla="*/ 837 h 913"/>
                <a:gd name="T36" fmla="*/ 456 w 2281"/>
                <a:gd name="T37" fmla="*/ 862 h 913"/>
                <a:gd name="T38" fmla="*/ 228 w 2281"/>
                <a:gd name="T39" fmla="*/ 862 h 913"/>
                <a:gd name="T40" fmla="*/ 0 w 2281"/>
                <a:gd name="T41" fmla="*/ 888 h 913"/>
                <a:gd name="T42" fmla="*/ 0 w 2281"/>
                <a:gd name="T43" fmla="*/ 913 h 913"/>
                <a:gd name="T44" fmla="*/ 228 w 2281"/>
                <a:gd name="T45" fmla="*/ 888 h 913"/>
                <a:gd name="T46" fmla="*/ 456 w 2281"/>
                <a:gd name="T47" fmla="*/ 888 h 913"/>
                <a:gd name="T48" fmla="*/ 684 w 2281"/>
                <a:gd name="T49" fmla="*/ 862 h 913"/>
                <a:gd name="T50" fmla="*/ 887 w 2281"/>
                <a:gd name="T51" fmla="*/ 837 h 913"/>
                <a:gd name="T52" fmla="*/ 1090 w 2281"/>
                <a:gd name="T53" fmla="*/ 786 h 913"/>
                <a:gd name="T54" fmla="*/ 1267 w 2281"/>
                <a:gd name="T55" fmla="*/ 761 h 913"/>
                <a:gd name="T56" fmla="*/ 1445 w 2281"/>
                <a:gd name="T57" fmla="*/ 710 h 913"/>
                <a:gd name="T58" fmla="*/ 1597 w 2281"/>
                <a:gd name="T59" fmla="*/ 634 h 913"/>
                <a:gd name="T60" fmla="*/ 1749 w 2281"/>
                <a:gd name="T61" fmla="*/ 583 h 913"/>
                <a:gd name="T62" fmla="*/ 1749 w 2281"/>
                <a:gd name="T63" fmla="*/ 583 h 913"/>
                <a:gd name="T64" fmla="*/ 1875 w 2281"/>
                <a:gd name="T65" fmla="*/ 507 h 913"/>
                <a:gd name="T66" fmla="*/ 2002 w 2281"/>
                <a:gd name="T67" fmla="*/ 431 h 913"/>
                <a:gd name="T68" fmla="*/ 2104 w 2281"/>
                <a:gd name="T69" fmla="*/ 355 h 913"/>
                <a:gd name="T70" fmla="*/ 2104 w 2281"/>
                <a:gd name="T71" fmla="*/ 355 h 913"/>
                <a:gd name="T72" fmla="*/ 2180 w 2281"/>
                <a:gd name="T73" fmla="*/ 279 h 913"/>
                <a:gd name="T74" fmla="*/ 2205 w 2281"/>
                <a:gd name="T75" fmla="*/ 229 h 913"/>
                <a:gd name="T76" fmla="*/ 2230 w 2281"/>
                <a:gd name="T77" fmla="*/ 178 h 913"/>
                <a:gd name="T78" fmla="*/ 2230 w 2281"/>
                <a:gd name="T79" fmla="*/ 178 h 913"/>
                <a:gd name="T80" fmla="*/ 2256 w 2281"/>
                <a:gd name="T81" fmla="*/ 127 h 913"/>
                <a:gd name="T82" fmla="*/ 2256 w 2281"/>
                <a:gd name="T83" fmla="*/ 102 h 913"/>
                <a:gd name="T84" fmla="*/ 2281 w 2281"/>
                <a:gd name="T85" fmla="*/ 51 h 913"/>
                <a:gd name="T86" fmla="*/ 2281 w 2281"/>
                <a:gd name="T87" fmla="*/ 0 h 9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281" h="913">
                  <a:moveTo>
                    <a:pt x="2281" y="0"/>
                  </a:moveTo>
                  <a:lnTo>
                    <a:pt x="2256" y="0"/>
                  </a:lnTo>
                  <a:lnTo>
                    <a:pt x="2256" y="51"/>
                  </a:lnTo>
                  <a:lnTo>
                    <a:pt x="2230" y="102"/>
                  </a:lnTo>
                  <a:lnTo>
                    <a:pt x="2230" y="127"/>
                  </a:lnTo>
                  <a:lnTo>
                    <a:pt x="2205" y="178"/>
                  </a:lnTo>
                  <a:lnTo>
                    <a:pt x="2180" y="203"/>
                  </a:lnTo>
                  <a:lnTo>
                    <a:pt x="2154" y="254"/>
                  </a:lnTo>
                  <a:lnTo>
                    <a:pt x="2078" y="330"/>
                  </a:lnTo>
                  <a:lnTo>
                    <a:pt x="1977" y="406"/>
                  </a:lnTo>
                  <a:lnTo>
                    <a:pt x="1875" y="482"/>
                  </a:lnTo>
                  <a:lnTo>
                    <a:pt x="1749" y="558"/>
                  </a:lnTo>
                  <a:lnTo>
                    <a:pt x="1597" y="609"/>
                  </a:lnTo>
                  <a:lnTo>
                    <a:pt x="1445" y="685"/>
                  </a:lnTo>
                  <a:lnTo>
                    <a:pt x="1267" y="736"/>
                  </a:lnTo>
                  <a:lnTo>
                    <a:pt x="1090" y="761"/>
                  </a:lnTo>
                  <a:lnTo>
                    <a:pt x="887" y="812"/>
                  </a:lnTo>
                  <a:lnTo>
                    <a:pt x="684" y="837"/>
                  </a:lnTo>
                  <a:lnTo>
                    <a:pt x="456" y="862"/>
                  </a:lnTo>
                  <a:lnTo>
                    <a:pt x="228" y="862"/>
                  </a:lnTo>
                  <a:lnTo>
                    <a:pt x="0" y="888"/>
                  </a:lnTo>
                  <a:lnTo>
                    <a:pt x="0" y="913"/>
                  </a:lnTo>
                  <a:lnTo>
                    <a:pt x="228" y="888"/>
                  </a:lnTo>
                  <a:lnTo>
                    <a:pt x="456" y="888"/>
                  </a:lnTo>
                  <a:lnTo>
                    <a:pt x="684" y="862"/>
                  </a:lnTo>
                  <a:lnTo>
                    <a:pt x="887" y="837"/>
                  </a:lnTo>
                  <a:lnTo>
                    <a:pt x="1090" y="786"/>
                  </a:lnTo>
                  <a:lnTo>
                    <a:pt x="1267" y="761"/>
                  </a:lnTo>
                  <a:lnTo>
                    <a:pt x="1445" y="710"/>
                  </a:lnTo>
                  <a:lnTo>
                    <a:pt x="1597" y="634"/>
                  </a:lnTo>
                  <a:lnTo>
                    <a:pt x="1749" y="583"/>
                  </a:lnTo>
                  <a:lnTo>
                    <a:pt x="1875" y="507"/>
                  </a:lnTo>
                  <a:lnTo>
                    <a:pt x="2002" y="431"/>
                  </a:lnTo>
                  <a:lnTo>
                    <a:pt x="2104" y="355"/>
                  </a:lnTo>
                  <a:lnTo>
                    <a:pt x="2180" y="279"/>
                  </a:lnTo>
                  <a:lnTo>
                    <a:pt x="2205" y="229"/>
                  </a:lnTo>
                  <a:lnTo>
                    <a:pt x="2230" y="178"/>
                  </a:lnTo>
                  <a:lnTo>
                    <a:pt x="2256" y="127"/>
                  </a:lnTo>
                  <a:lnTo>
                    <a:pt x="2256" y="102"/>
                  </a:lnTo>
                  <a:lnTo>
                    <a:pt x="2281" y="51"/>
                  </a:lnTo>
                  <a:lnTo>
                    <a:pt x="22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939" y="2921"/>
              <a:ext cx="2104" cy="1115"/>
            </a:xfrm>
            <a:custGeom>
              <a:avLst/>
              <a:gdLst>
                <a:gd name="T0" fmla="*/ 2104 w 2104"/>
                <a:gd name="T1" fmla="*/ 0 h 1115"/>
                <a:gd name="T2" fmla="*/ 2078 w 2104"/>
                <a:gd name="T3" fmla="*/ 0 h 1115"/>
                <a:gd name="T4" fmla="*/ 2078 w 2104"/>
                <a:gd name="T5" fmla="*/ 50 h 1115"/>
                <a:gd name="T6" fmla="*/ 2078 w 2104"/>
                <a:gd name="T7" fmla="*/ 101 h 1115"/>
                <a:gd name="T8" fmla="*/ 2053 w 2104"/>
                <a:gd name="T9" fmla="*/ 177 h 1115"/>
                <a:gd name="T10" fmla="*/ 2028 w 2104"/>
                <a:gd name="T11" fmla="*/ 228 h 1115"/>
                <a:gd name="T12" fmla="*/ 1977 w 2104"/>
                <a:gd name="T13" fmla="*/ 329 h 1115"/>
                <a:gd name="T14" fmla="*/ 1926 w 2104"/>
                <a:gd name="T15" fmla="*/ 431 h 1115"/>
                <a:gd name="T16" fmla="*/ 1825 w 2104"/>
                <a:gd name="T17" fmla="*/ 507 h 1115"/>
                <a:gd name="T18" fmla="*/ 1723 w 2104"/>
                <a:gd name="T19" fmla="*/ 608 h 1115"/>
                <a:gd name="T20" fmla="*/ 1597 w 2104"/>
                <a:gd name="T21" fmla="*/ 684 h 1115"/>
                <a:gd name="T22" fmla="*/ 1470 w 2104"/>
                <a:gd name="T23" fmla="*/ 760 h 1115"/>
                <a:gd name="T24" fmla="*/ 1343 w 2104"/>
                <a:gd name="T25" fmla="*/ 836 h 1115"/>
                <a:gd name="T26" fmla="*/ 1166 w 2104"/>
                <a:gd name="T27" fmla="*/ 887 h 1115"/>
                <a:gd name="T28" fmla="*/ 988 w 2104"/>
                <a:gd name="T29" fmla="*/ 938 h 1115"/>
                <a:gd name="T30" fmla="*/ 811 w 2104"/>
                <a:gd name="T31" fmla="*/ 988 h 1115"/>
                <a:gd name="T32" fmla="*/ 634 w 2104"/>
                <a:gd name="T33" fmla="*/ 1039 h 1115"/>
                <a:gd name="T34" fmla="*/ 431 w 2104"/>
                <a:gd name="T35" fmla="*/ 1064 h 1115"/>
                <a:gd name="T36" fmla="*/ 228 w 2104"/>
                <a:gd name="T37" fmla="*/ 1064 h 1115"/>
                <a:gd name="T38" fmla="*/ 0 w 2104"/>
                <a:gd name="T39" fmla="*/ 1090 h 1115"/>
                <a:gd name="T40" fmla="*/ 0 w 2104"/>
                <a:gd name="T41" fmla="*/ 1115 h 1115"/>
                <a:gd name="T42" fmla="*/ 228 w 2104"/>
                <a:gd name="T43" fmla="*/ 1090 h 1115"/>
                <a:gd name="T44" fmla="*/ 431 w 2104"/>
                <a:gd name="T45" fmla="*/ 1090 h 1115"/>
                <a:gd name="T46" fmla="*/ 634 w 2104"/>
                <a:gd name="T47" fmla="*/ 1064 h 1115"/>
                <a:gd name="T48" fmla="*/ 836 w 2104"/>
                <a:gd name="T49" fmla="*/ 1014 h 1115"/>
                <a:gd name="T50" fmla="*/ 1014 w 2104"/>
                <a:gd name="T51" fmla="*/ 963 h 1115"/>
                <a:gd name="T52" fmla="*/ 1166 w 2104"/>
                <a:gd name="T53" fmla="*/ 912 h 1115"/>
                <a:gd name="T54" fmla="*/ 1343 w 2104"/>
                <a:gd name="T55" fmla="*/ 862 h 1115"/>
                <a:gd name="T56" fmla="*/ 1495 w 2104"/>
                <a:gd name="T57" fmla="*/ 785 h 1115"/>
                <a:gd name="T58" fmla="*/ 1495 w 2104"/>
                <a:gd name="T59" fmla="*/ 785 h 1115"/>
                <a:gd name="T60" fmla="*/ 1622 w 2104"/>
                <a:gd name="T61" fmla="*/ 709 h 1115"/>
                <a:gd name="T62" fmla="*/ 1749 w 2104"/>
                <a:gd name="T63" fmla="*/ 633 h 1115"/>
                <a:gd name="T64" fmla="*/ 1850 w 2104"/>
                <a:gd name="T65" fmla="*/ 532 h 1115"/>
                <a:gd name="T66" fmla="*/ 1850 w 2104"/>
                <a:gd name="T67" fmla="*/ 532 h 1115"/>
                <a:gd name="T68" fmla="*/ 1926 w 2104"/>
                <a:gd name="T69" fmla="*/ 431 h 1115"/>
                <a:gd name="T70" fmla="*/ 2002 w 2104"/>
                <a:gd name="T71" fmla="*/ 329 h 1115"/>
                <a:gd name="T72" fmla="*/ 2002 w 2104"/>
                <a:gd name="T73" fmla="*/ 329 h 1115"/>
                <a:gd name="T74" fmla="*/ 2053 w 2104"/>
                <a:gd name="T75" fmla="*/ 228 h 1115"/>
                <a:gd name="T76" fmla="*/ 2078 w 2104"/>
                <a:gd name="T77" fmla="*/ 177 h 1115"/>
                <a:gd name="T78" fmla="*/ 2104 w 2104"/>
                <a:gd name="T79" fmla="*/ 126 h 1115"/>
                <a:gd name="T80" fmla="*/ 2104 w 2104"/>
                <a:gd name="T81" fmla="*/ 50 h 1115"/>
                <a:gd name="T82" fmla="*/ 2104 w 2104"/>
                <a:gd name="T83" fmla="*/ 0 h 11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04" h="1115">
                  <a:moveTo>
                    <a:pt x="2104" y="0"/>
                  </a:moveTo>
                  <a:lnTo>
                    <a:pt x="2078" y="0"/>
                  </a:lnTo>
                  <a:lnTo>
                    <a:pt x="2078" y="50"/>
                  </a:lnTo>
                  <a:lnTo>
                    <a:pt x="2078" y="101"/>
                  </a:lnTo>
                  <a:lnTo>
                    <a:pt x="2053" y="177"/>
                  </a:lnTo>
                  <a:lnTo>
                    <a:pt x="2028" y="228"/>
                  </a:lnTo>
                  <a:lnTo>
                    <a:pt x="1977" y="329"/>
                  </a:lnTo>
                  <a:lnTo>
                    <a:pt x="1926" y="431"/>
                  </a:lnTo>
                  <a:lnTo>
                    <a:pt x="1825" y="507"/>
                  </a:lnTo>
                  <a:lnTo>
                    <a:pt x="1723" y="608"/>
                  </a:lnTo>
                  <a:lnTo>
                    <a:pt x="1597" y="684"/>
                  </a:lnTo>
                  <a:lnTo>
                    <a:pt x="1470" y="760"/>
                  </a:lnTo>
                  <a:lnTo>
                    <a:pt x="1343" y="836"/>
                  </a:lnTo>
                  <a:lnTo>
                    <a:pt x="1166" y="887"/>
                  </a:lnTo>
                  <a:lnTo>
                    <a:pt x="988" y="938"/>
                  </a:lnTo>
                  <a:lnTo>
                    <a:pt x="811" y="988"/>
                  </a:lnTo>
                  <a:lnTo>
                    <a:pt x="634" y="1039"/>
                  </a:lnTo>
                  <a:lnTo>
                    <a:pt x="431" y="1064"/>
                  </a:lnTo>
                  <a:lnTo>
                    <a:pt x="228" y="1064"/>
                  </a:lnTo>
                  <a:lnTo>
                    <a:pt x="0" y="1090"/>
                  </a:lnTo>
                  <a:lnTo>
                    <a:pt x="0" y="1115"/>
                  </a:lnTo>
                  <a:lnTo>
                    <a:pt x="228" y="1090"/>
                  </a:lnTo>
                  <a:lnTo>
                    <a:pt x="431" y="1090"/>
                  </a:lnTo>
                  <a:lnTo>
                    <a:pt x="634" y="1064"/>
                  </a:lnTo>
                  <a:lnTo>
                    <a:pt x="836" y="1014"/>
                  </a:lnTo>
                  <a:lnTo>
                    <a:pt x="1014" y="963"/>
                  </a:lnTo>
                  <a:lnTo>
                    <a:pt x="1166" y="912"/>
                  </a:lnTo>
                  <a:lnTo>
                    <a:pt x="1343" y="862"/>
                  </a:lnTo>
                  <a:lnTo>
                    <a:pt x="1495" y="785"/>
                  </a:lnTo>
                  <a:lnTo>
                    <a:pt x="1622" y="709"/>
                  </a:lnTo>
                  <a:lnTo>
                    <a:pt x="1749" y="633"/>
                  </a:lnTo>
                  <a:lnTo>
                    <a:pt x="1850" y="532"/>
                  </a:lnTo>
                  <a:lnTo>
                    <a:pt x="1926" y="431"/>
                  </a:lnTo>
                  <a:lnTo>
                    <a:pt x="2002" y="329"/>
                  </a:lnTo>
                  <a:lnTo>
                    <a:pt x="2053" y="228"/>
                  </a:lnTo>
                  <a:lnTo>
                    <a:pt x="2078" y="177"/>
                  </a:lnTo>
                  <a:lnTo>
                    <a:pt x="2104" y="126"/>
                  </a:lnTo>
                  <a:lnTo>
                    <a:pt x="2104" y="50"/>
                  </a:lnTo>
                  <a:lnTo>
                    <a:pt x="2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5992" y="2667"/>
              <a:ext cx="329" cy="1217"/>
            </a:xfrm>
            <a:custGeom>
              <a:avLst/>
              <a:gdLst>
                <a:gd name="T0" fmla="*/ 304 w 329"/>
                <a:gd name="T1" fmla="*/ 1217 h 1217"/>
                <a:gd name="T2" fmla="*/ 329 w 329"/>
                <a:gd name="T3" fmla="*/ 1217 h 1217"/>
                <a:gd name="T4" fmla="*/ 203 w 329"/>
                <a:gd name="T5" fmla="*/ 25 h 1217"/>
                <a:gd name="T6" fmla="*/ 177 w 329"/>
                <a:gd name="T7" fmla="*/ 0 h 1217"/>
                <a:gd name="T8" fmla="*/ 177 w 329"/>
                <a:gd name="T9" fmla="*/ 0 h 1217"/>
                <a:gd name="T10" fmla="*/ 177 w 329"/>
                <a:gd name="T11" fmla="*/ 0 h 1217"/>
                <a:gd name="T12" fmla="*/ 177 w 329"/>
                <a:gd name="T13" fmla="*/ 0 h 1217"/>
                <a:gd name="T14" fmla="*/ 177 w 329"/>
                <a:gd name="T15" fmla="*/ 0 h 1217"/>
                <a:gd name="T16" fmla="*/ 177 w 329"/>
                <a:gd name="T17" fmla="*/ 0 h 1217"/>
                <a:gd name="T18" fmla="*/ 177 w 329"/>
                <a:gd name="T19" fmla="*/ 25 h 1217"/>
                <a:gd name="T20" fmla="*/ 0 w 329"/>
                <a:gd name="T21" fmla="*/ 1217 h 1217"/>
                <a:gd name="T22" fmla="*/ 25 w 329"/>
                <a:gd name="T23" fmla="*/ 1217 h 1217"/>
                <a:gd name="T24" fmla="*/ 177 w 329"/>
                <a:gd name="T25" fmla="*/ 127 h 1217"/>
                <a:gd name="T26" fmla="*/ 304 w 329"/>
                <a:gd name="T27" fmla="*/ 1217 h 12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9" h="1217">
                  <a:moveTo>
                    <a:pt x="304" y="1217"/>
                  </a:moveTo>
                  <a:lnTo>
                    <a:pt x="329" y="1217"/>
                  </a:lnTo>
                  <a:lnTo>
                    <a:pt x="203" y="25"/>
                  </a:lnTo>
                  <a:lnTo>
                    <a:pt x="177" y="0"/>
                  </a:lnTo>
                  <a:lnTo>
                    <a:pt x="177" y="25"/>
                  </a:lnTo>
                  <a:lnTo>
                    <a:pt x="0" y="1217"/>
                  </a:lnTo>
                  <a:lnTo>
                    <a:pt x="25" y="1217"/>
                  </a:lnTo>
                  <a:lnTo>
                    <a:pt x="177" y="127"/>
                  </a:lnTo>
                  <a:lnTo>
                    <a:pt x="304" y="1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5992" y="2667"/>
              <a:ext cx="329" cy="1217"/>
            </a:xfrm>
            <a:custGeom>
              <a:avLst/>
              <a:gdLst>
                <a:gd name="T0" fmla="*/ 304 w 329"/>
                <a:gd name="T1" fmla="*/ 1217 h 1217"/>
                <a:gd name="T2" fmla="*/ 329 w 329"/>
                <a:gd name="T3" fmla="*/ 1217 h 1217"/>
                <a:gd name="T4" fmla="*/ 203 w 329"/>
                <a:gd name="T5" fmla="*/ 25 h 1217"/>
                <a:gd name="T6" fmla="*/ 177 w 329"/>
                <a:gd name="T7" fmla="*/ 0 h 1217"/>
                <a:gd name="T8" fmla="*/ 177 w 329"/>
                <a:gd name="T9" fmla="*/ 0 h 1217"/>
                <a:gd name="T10" fmla="*/ 177 w 329"/>
                <a:gd name="T11" fmla="*/ 0 h 1217"/>
                <a:gd name="T12" fmla="*/ 177 w 329"/>
                <a:gd name="T13" fmla="*/ 0 h 1217"/>
                <a:gd name="T14" fmla="*/ 177 w 329"/>
                <a:gd name="T15" fmla="*/ 0 h 1217"/>
                <a:gd name="T16" fmla="*/ 177 w 329"/>
                <a:gd name="T17" fmla="*/ 0 h 1217"/>
                <a:gd name="T18" fmla="*/ 177 w 329"/>
                <a:gd name="T19" fmla="*/ 25 h 1217"/>
                <a:gd name="T20" fmla="*/ 0 w 329"/>
                <a:gd name="T21" fmla="*/ 1217 h 1217"/>
                <a:gd name="T22" fmla="*/ 25 w 329"/>
                <a:gd name="T23" fmla="*/ 1217 h 1217"/>
                <a:gd name="T24" fmla="*/ 177 w 329"/>
                <a:gd name="T25" fmla="*/ 127 h 1217"/>
                <a:gd name="T26" fmla="*/ 304 w 329"/>
                <a:gd name="T27" fmla="*/ 1217 h 12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9" h="1217">
                  <a:moveTo>
                    <a:pt x="304" y="1217"/>
                  </a:moveTo>
                  <a:lnTo>
                    <a:pt x="329" y="1217"/>
                  </a:lnTo>
                  <a:lnTo>
                    <a:pt x="203" y="25"/>
                  </a:lnTo>
                  <a:lnTo>
                    <a:pt x="177" y="0"/>
                  </a:lnTo>
                  <a:lnTo>
                    <a:pt x="177" y="25"/>
                  </a:lnTo>
                  <a:lnTo>
                    <a:pt x="0" y="1217"/>
                  </a:lnTo>
                  <a:lnTo>
                    <a:pt x="25" y="1217"/>
                  </a:lnTo>
                  <a:lnTo>
                    <a:pt x="177" y="127"/>
                  </a:lnTo>
                  <a:lnTo>
                    <a:pt x="304" y="1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19" name="Rectangle 183"/>
            <p:cNvSpPr>
              <a:spLocks noChangeArrowheads="1"/>
            </p:cNvSpPr>
            <p:nvPr/>
          </p:nvSpPr>
          <p:spPr bwMode="auto">
            <a:xfrm>
              <a:off x="6017" y="2895"/>
              <a:ext cx="279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20" name="Rectangle 184"/>
            <p:cNvSpPr>
              <a:spLocks noChangeArrowheads="1"/>
            </p:cNvSpPr>
            <p:nvPr/>
          </p:nvSpPr>
          <p:spPr bwMode="auto">
            <a:xfrm>
              <a:off x="5967" y="3098"/>
              <a:ext cx="380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21" name="Rectangle 185"/>
            <p:cNvSpPr>
              <a:spLocks noChangeArrowheads="1"/>
            </p:cNvSpPr>
            <p:nvPr/>
          </p:nvSpPr>
          <p:spPr bwMode="auto">
            <a:xfrm>
              <a:off x="5916" y="3301"/>
              <a:ext cx="48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22" name="Rectangle 186"/>
            <p:cNvSpPr>
              <a:spLocks noChangeArrowheads="1"/>
            </p:cNvSpPr>
            <p:nvPr/>
          </p:nvSpPr>
          <p:spPr bwMode="auto">
            <a:xfrm>
              <a:off x="2342" y="6343"/>
              <a:ext cx="5728" cy="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23" name="Rectangle 187"/>
            <p:cNvSpPr>
              <a:spLocks noChangeArrowheads="1"/>
            </p:cNvSpPr>
            <p:nvPr/>
          </p:nvSpPr>
          <p:spPr bwMode="auto">
            <a:xfrm>
              <a:off x="2418" y="5456"/>
              <a:ext cx="5703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24" name="Rectangle 188"/>
            <p:cNvSpPr>
              <a:spLocks noChangeArrowheads="1"/>
            </p:cNvSpPr>
            <p:nvPr/>
          </p:nvSpPr>
          <p:spPr bwMode="auto">
            <a:xfrm>
              <a:off x="2646" y="4569"/>
              <a:ext cx="26" cy="9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25" name="Rectangle 189"/>
            <p:cNvSpPr>
              <a:spLocks noChangeArrowheads="1"/>
            </p:cNvSpPr>
            <p:nvPr/>
          </p:nvSpPr>
          <p:spPr bwMode="auto">
            <a:xfrm>
              <a:off x="3838" y="4594"/>
              <a:ext cx="25" cy="1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26" name="Rectangle 190"/>
            <p:cNvSpPr>
              <a:spLocks noChangeArrowheads="1"/>
            </p:cNvSpPr>
            <p:nvPr/>
          </p:nvSpPr>
          <p:spPr bwMode="auto">
            <a:xfrm>
              <a:off x="3077" y="5050"/>
              <a:ext cx="53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H" altLang="fr-FR" sz="130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lang="fr-CH" altLang="fr-FR" sz="11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6372" y="5760"/>
              <a:ext cx="1521" cy="406"/>
            </a:xfrm>
            <a:custGeom>
              <a:avLst/>
              <a:gdLst>
                <a:gd name="T0" fmla="*/ 127 w 1521"/>
                <a:gd name="T1" fmla="*/ 25 h 406"/>
                <a:gd name="T2" fmla="*/ 127 w 1521"/>
                <a:gd name="T3" fmla="*/ 25 h 406"/>
                <a:gd name="T4" fmla="*/ 1369 w 1521"/>
                <a:gd name="T5" fmla="*/ 25 h 406"/>
                <a:gd name="T6" fmla="*/ 1495 w 1521"/>
                <a:gd name="T7" fmla="*/ 380 h 406"/>
                <a:gd name="T8" fmla="*/ 25 w 1521"/>
                <a:gd name="T9" fmla="*/ 380 h 406"/>
                <a:gd name="T10" fmla="*/ 127 w 1521"/>
                <a:gd name="T11" fmla="*/ 25 h 406"/>
                <a:gd name="T12" fmla="*/ 1521 w 1521"/>
                <a:gd name="T13" fmla="*/ 406 h 406"/>
                <a:gd name="T14" fmla="*/ 1394 w 1521"/>
                <a:gd name="T15" fmla="*/ 25 h 406"/>
                <a:gd name="T16" fmla="*/ 1394 w 1521"/>
                <a:gd name="T17" fmla="*/ 0 h 406"/>
                <a:gd name="T18" fmla="*/ 1394 w 1521"/>
                <a:gd name="T19" fmla="*/ 0 h 406"/>
                <a:gd name="T20" fmla="*/ 1369 w 1521"/>
                <a:gd name="T21" fmla="*/ 0 h 406"/>
                <a:gd name="T22" fmla="*/ 127 w 1521"/>
                <a:gd name="T23" fmla="*/ 0 h 406"/>
                <a:gd name="T24" fmla="*/ 101 w 1521"/>
                <a:gd name="T25" fmla="*/ 0 h 406"/>
                <a:gd name="T26" fmla="*/ 101 w 1521"/>
                <a:gd name="T27" fmla="*/ 0 h 406"/>
                <a:gd name="T28" fmla="*/ 101 w 1521"/>
                <a:gd name="T29" fmla="*/ 0 h 406"/>
                <a:gd name="T30" fmla="*/ 101 w 1521"/>
                <a:gd name="T31" fmla="*/ 0 h 406"/>
                <a:gd name="T32" fmla="*/ 101 w 1521"/>
                <a:gd name="T33" fmla="*/ 25 h 406"/>
                <a:gd name="T34" fmla="*/ 0 w 1521"/>
                <a:gd name="T35" fmla="*/ 406 h 406"/>
                <a:gd name="T36" fmla="*/ 0 w 1521"/>
                <a:gd name="T37" fmla="*/ 406 h 406"/>
                <a:gd name="T38" fmla="*/ 0 w 1521"/>
                <a:gd name="T39" fmla="*/ 406 h 406"/>
                <a:gd name="T40" fmla="*/ 0 w 1521"/>
                <a:gd name="T41" fmla="*/ 406 h 406"/>
                <a:gd name="T42" fmla="*/ 0 w 1521"/>
                <a:gd name="T43" fmla="*/ 406 h 406"/>
                <a:gd name="T44" fmla="*/ 0 w 1521"/>
                <a:gd name="T45" fmla="*/ 406 h 406"/>
                <a:gd name="T46" fmla="*/ 1495 w 1521"/>
                <a:gd name="T47" fmla="*/ 406 h 406"/>
                <a:gd name="T48" fmla="*/ 1521 w 1521"/>
                <a:gd name="T49" fmla="*/ 406 h 406"/>
                <a:gd name="T50" fmla="*/ 1521 w 1521"/>
                <a:gd name="T51" fmla="*/ 406 h 406"/>
                <a:gd name="T52" fmla="*/ 1521 w 1521"/>
                <a:gd name="T53" fmla="*/ 406 h 406"/>
                <a:gd name="T54" fmla="*/ 1521 w 1521"/>
                <a:gd name="T55" fmla="*/ 406 h 406"/>
                <a:gd name="T56" fmla="*/ 127 w 1521"/>
                <a:gd name="T57" fmla="*/ 25 h 4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21" h="406">
                  <a:moveTo>
                    <a:pt x="127" y="25"/>
                  </a:moveTo>
                  <a:lnTo>
                    <a:pt x="127" y="25"/>
                  </a:lnTo>
                  <a:lnTo>
                    <a:pt x="1369" y="25"/>
                  </a:lnTo>
                  <a:lnTo>
                    <a:pt x="1495" y="380"/>
                  </a:lnTo>
                  <a:lnTo>
                    <a:pt x="25" y="380"/>
                  </a:lnTo>
                  <a:lnTo>
                    <a:pt x="127" y="25"/>
                  </a:lnTo>
                  <a:lnTo>
                    <a:pt x="1521" y="406"/>
                  </a:lnTo>
                  <a:lnTo>
                    <a:pt x="1394" y="25"/>
                  </a:lnTo>
                  <a:lnTo>
                    <a:pt x="1394" y="0"/>
                  </a:lnTo>
                  <a:lnTo>
                    <a:pt x="1369" y="0"/>
                  </a:lnTo>
                  <a:lnTo>
                    <a:pt x="127" y="0"/>
                  </a:lnTo>
                  <a:lnTo>
                    <a:pt x="101" y="0"/>
                  </a:lnTo>
                  <a:lnTo>
                    <a:pt x="101" y="25"/>
                  </a:lnTo>
                  <a:lnTo>
                    <a:pt x="0" y="406"/>
                  </a:lnTo>
                  <a:lnTo>
                    <a:pt x="1495" y="406"/>
                  </a:lnTo>
                  <a:lnTo>
                    <a:pt x="1521" y="406"/>
                  </a:lnTo>
                  <a:lnTo>
                    <a:pt x="12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538" y="5608"/>
              <a:ext cx="177" cy="177"/>
            </a:xfrm>
            <a:custGeom>
              <a:avLst/>
              <a:gdLst>
                <a:gd name="T0" fmla="*/ 0 w 177"/>
                <a:gd name="T1" fmla="*/ 152 h 177"/>
                <a:gd name="T2" fmla="*/ 25 w 177"/>
                <a:gd name="T3" fmla="*/ 177 h 177"/>
                <a:gd name="T4" fmla="*/ 177 w 177"/>
                <a:gd name="T5" fmla="*/ 25 h 177"/>
                <a:gd name="T6" fmla="*/ 152 w 177"/>
                <a:gd name="T7" fmla="*/ 0 h 177"/>
                <a:gd name="T8" fmla="*/ 0 w 177"/>
                <a:gd name="T9" fmla="*/ 152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177">
                  <a:moveTo>
                    <a:pt x="0" y="152"/>
                  </a:moveTo>
                  <a:lnTo>
                    <a:pt x="25" y="177"/>
                  </a:lnTo>
                  <a:lnTo>
                    <a:pt x="177" y="25"/>
                  </a:lnTo>
                  <a:lnTo>
                    <a:pt x="152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7563" y="5456"/>
              <a:ext cx="127" cy="177"/>
            </a:xfrm>
            <a:custGeom>
              <a:avLst/>
              <a:gdLst>
                <a:gd name="T0" fmla="*/ 102 w 127"/>
                <a:gd name="T1" fmla="*/ 177 h 177"/>
                <a:gd name="T2" fmla="*/ 127 w 127"/>
                <a:gd name="T3" fmla="*/ 152 h 177"/>
                <a:gd name="T4" fmla="*/ 26 w 127"/>
                <a:gd name="T5" fmla="*/ 0 h 177"/>
                <a:gd name="T6" fmla="*/ 0 w 127"/>
                <a:gd name="T7" fmla="*/ 25 h 177"/>
                <a:gd name="T8" fmla="*/ 102 w 127"/>
                <a:gd name="T9" fmla="*/ 177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77">
                  <a:moveTo>
                    <a:pt x="102" y="177"/>
                  </a:moveTo>
                  <a:lnTo>
                    <a:pt x="127" y="152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102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7639" y="6166"/>
              <a:ext cx="152" cy="1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31" name="Oval 37"/>
            <p:cNvSpPr>
              <a:spLocks noChangeArrowheads="1"/>
            </p:cNvSpPr>
            <p:nvPr/>
          </p:nvSpPr>
          <p:spPr bwMode="auto">
            <a:xfrm>
              <a:off x="7626" y="6152"/>
              <a:ext cx="179" cy="179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32" name="Oval 38"/>
            <p:cNvSpPr>
              <a:spLocks noChangeArrowheads="1"/>
            </p:cNvSpPr>
            <p:nvPr/>
          </p:nvSpPr>
          <p:spPr bwMode="auto">
            <a:xfrm>
              <a:off x="7411" y="6166"/>
              <a:ext cx="152" cy="1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33" name="Oval 39"/>
            <p:cNvSpPr>
              <a:spLocks noChangeArrowheads="1"/>
            </p:cNvSpPr>
            <p:nvPr/>
          </p:nvSpPr>
          <p:spPr bwMode="auto">
            <a:xfrm>
              <a:off x="7398" y="6152"/>
              <a:ext cx="179" cy="179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34" name="Oval 40"/>
            <p:cNvSpPr>
              <a:spLocks noChangeArrowheads="1"/>
            </p:cNvSpPr>
            <p:nvPr/>
          </p:nvSpPr>
          <p:spPr bwMode="auto">
            <a:xfrm>
              <a:off x="6778" y="6166"/>
              <a:ext cx="152" cy="1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35" name="Oval 41"/>
            <p:cNvSpPr>
              <a:spLocks noChangeArrowheads="1"/>
            </p:cNvSpPr>
            <p:nvPr/>
          </p:nvSpPr>
          <p:spPr bwMode="auto">
            <a:xfrm>
              <a:off x="6764" y="6152"/>
              <a:ext cx="179" cy="179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36" name="Oval 42"/>
            <p:cNvSpPr>
              <a:spLocks noChangeArrowheads="1"/>
            </p:cNvSpPr>
            <p:nvPr/>
          </p:nvSpPr>
          <p:spPr bwMode="auto">
            <a:xfrm>
              <a:off x="6549" y="6166"/>
              <a:ext cx="153" cy="1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6536" y="6152"/>
              <a:ext cx="179" cy="179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38" name="Rectangle 202"/>
            <p:cNvSpPr>
              <a:spLocks noChangeArrowheads="1"/>
            </p:cNvSpPr>
            <p:nvPr/>
          </p:nvSpPr>
          <p:spPr bwMode="auto">
            <a:xfrm>
              <a:off x="2368" y="6394"/>
              <a:ext cx="50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39" name="Rectangle 203"/>
            <p:cNvSpPr>
              <a:spLocks noChangeArrowheads="1"/>
            </p:cNvSpPr>
            <p:nvPr/>
          </p:nvSpPr>
          <p:spPr bwMode="auto">
            <a:xfrm>
              <a:off x="2570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40" name="Rectangle 204"/>
            <p:cNvSpPr>
              <a:spLocks noChangeArrowheads="1"/>
            </p:cNvSpPr>
            <p:nvPr/>
          </p:nvSpPr>
          <p:spPr bwMode="auto">
            <a:xfrm>
              <a:off x="2773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41" name="Rectangle 205"/>
            <p:cNvSpPr>
              <a:spLocks noChangeArrowheads="1"/>
            </p:cNvSpPr>
            <p:nvPr/>
          </p:nvSpPr>
          <p:spPr bwMode="auto">
            <a:xfrm>
              <a:off x="2976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42" name="Rectangle 206"/>
            <p:cNvSpPr>
              <a:spLocks noChangeArrowheads="1"/>
            </p:cNvSpPr>
            <p:nvPr/>
          </p:nvSpPr>
          <p:spPr bwMode="auto">
            <a:xfrm>
              <a:off x="3179" y="6394"/>
              <a:ext cx="50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43" name="Rectangle 207"/>
            <p:cNvSpPr>
              <a:spLocks noChangeArrowheads="1"/>
            </p:cNvSpPr>
            <p:nvPr/>
          </p:nvSpPr>
          <p:spPr bwMode="auto">
            <a:xfrm>
              <a:off x="3381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44" name="Rectangle 208"/>
            <p:cNvSpPr>
              <a:spLocks noChangeArrowheads="1"/>
            </p:cNvSpPr>
            <p:nvPr/>
          </p:nvSpPr>
          <p:spPr bwMode="auto">
            <a:xfrm>
              <a:off x="3584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45" name="Rectangle 209"/>
            <p:cNvSpPr>
              <a:spLocks noChangeArrowheads="1"/>
            </p:cNvSpPr>
            <p:nvPr/>
          </p:nvSpPr>
          <p:spPr bwMode="auto">
            <a:xfrm>
              <a:off x="3787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46" name="Rectangle 210"/>
            <p:cNvSpPr>
              <a:spLocks noChangeArrowheads="1"/>
            </p:cNvSpPr>
            <p:nvPr/>
          </p:nvSpPr>
          <p:spPr bwMode="auto">
            <a:xfrm>
              <a:off x="3990" y="6394"/>
              <a:ext cx="50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47" name="Rectangle 211"/>
            <p:cNvSpPr>
              <a:spLocks noChangeArrowheads="1"/>
            </p:cNvSpPr>
            <p:nvPr/>
          </p:nvSpPr>
          <p:spPr bwMode="auto">
            <a:xfrm>
              <a:off x="4192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48" name="Rectangle 212"/>
            <p:cNvSpPr>
              <a:spLocks noChangeArrowheads="1"/>
            </p:cNvSpPr>
            <p:nvPr/>
          </p:nvSpPr>
          <p:spPr bwMode="auto">
            <a:xfrm>
              <a:off x="4395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49" name="Rectangle 213"/>
            <p:cNvSpPr>
              <a:spLocks noChangeArrowheads="1"/>
            </p:cNvSpPr>
            <p:nvPr/>
          </p:nvSpPr>
          <p:spPr bwMode="auto">
            <a:xfrm>
              <a:off x="4598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50" name="Rectangle 214"/>
            <p:cNvSpPr>
              <a:spLocks noChangeArrowheads="1"/>
            </p:cNvSpPr>
            <p:nvPr/>
          </p:nvSpPr>
          <p:spPr bwMode="auto">
            <a:xfrm>
              <a:off x="4801" y="6394"/>
              <a:ext cx="50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51" name="Rectangle 215"/>
            <p:cNvSpPr>
              <a:spLocks noChangeArrowheads="1"/>
            </p:cNvSpPr>
            <p:nvPr/>
          </p:nvSpPr>
          <p:spPr bwMode="auto">
            <a:xfrm>
              <a:off x="5003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52" name="Rectangle 216"/>
            <p:cNvSpPr>
              <a:spLocks noChangeArrowheads="1"/>
            </p:cNvSpPr>
            <p:nvPr/>
          </p:nvSpPr>
          <p:spPr bwMode="auto">
            <a:xfrm>
              <a:off x="5206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53" name="Rectangle 217"/>
            <p:cNvSpPr>
              <a:spLocks noChangeArrowheads="1"/>
            </p:cNvSpPr>
            <p:nvPr/>
          </p:nvSpPr>
          <p:spPr bwMode="auto">
            <a:xfrm>
              <a:off x="5409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54" name="Rectangle 218"/>
            <p:cNvSpPr>
              <a:spLocks noChangeArrowheads="1"/>
            </p:cNvSpPr>
            <p:nvPr/>
          </p:nvSpPr>
          <p:spPr bwMode="auto">
            <a:xfrm>
              <a:off x="5612" y="6394"/>
              <a:ext cx="50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55" name="Rectangle 219"/>
            <p:cNvSpPr>
              <a:spLocks noChangeArrowheads="1"/>
            </p:cNvSpPr>
            <p:nvPr/>
          </p:nvSpPr>
          <p:spPr bwMode="auto">
            <a:xfrm>
              <a:off x="5814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56" name="Rectangle 220"/>
            <p:cNvSpPr>
              <a:spLocks noChangeArrowheads="1"/>
            </p:cNvSpPr>
            <p:nvPr/>
          </p:nvSpPr>
          <p:spPr bwMode="auto">
            <a:xfrm>
              <a:off x="6017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57" name="Rectangle 221"/>
            <p:cNvSpPr>
              <a:spLocks noChangeArrowheads="1"/>
            </p:cNvSpPr>
            <p:nvPr/>
          </p:nvSpPr>
          <p:spPr bwMode="auto">
            <a:xfrm>
              <a:off x="6220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58" name="Rectangle 222"/>
            <p:cNvSpPr>
              <a:spLocks noChangeArrowheads="1"/>
            </p:cNvSpPr>
            <p:nvPr/>
          </p:nvSpPr>
          <p:spPr bwMode="auto">
            <a:xfrm>
              <a:off x="6423" y="6394"/>
              <a:ext cx="50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59" name="Rectangle 223"/>
            <p:cNvSpPr>
              <a:spLocks noChangeArrowheads="1"/>
            </p:cNvSpPr>
            <p:nvPr/>
          </p:nvSpPr>
          <p:spPr bwMode="auto">
            <a:xfrm>
              <a:off x="6625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60" name="Rectangle 224"/>
            <p:cNvSpPr>
              <a:spLocks noChangeArrowheads="1"/>
            </p:cNvSpPr>
            <p:nvPr/>
          </p:nvSpPr>
          <p:spPr bwMode="auto">
            <a:xfrm>
              <a:off x="6828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61" name="Rectangle 225"/>
            <p:cNvSpPr>
              <a:spLocks noChangeArrowheads="1"/>
            </p:cNvSpPr>
            <p:nvPr/>
          </p:nvSpPr>
          <p:spPr bwMode="auto">
            <a:xfrm>
              <a:off x="7031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62" name="Rectangle 226"/>
            <p:cNvSpPr>
              <a:spLocks noChangeArrowheads="1"/>
            </p:cNvSpPr>
            <p:nvPr/>
          </p:nvSpPr>
          <p:spPr bwMode="auto">
            <a:xfrm>
              <a:off x="7234" y="6394"/>
              <a:ext cx="50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63" name="Rectangle 227"/>
            <p:cNvSpPr>
              <a:spLocks noChangeArrowheads="1"/>
            </p:cNvSpPr>
            <p:nvPr/>
          </p:nvSpPr>
          <p:spPr bwMode="auto">
            <a:xfrm>
              <a:off x="7436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64" name="Rectangle 228"/>
            <p:cNvSpPr>
              <a:spLocks noChangeArrowheads="1"/>
            </p:cNvSpPr>
            <p:nvPr/>
          </p:nvSpPr>
          <p:spPr bwMode="auto">
            <a:xfrm>
              <a:off x="7639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65" name="Rectangle 229"/>
            <p:cNvSpPr>
              <a:spLocks noChangeArrowheads="1"/>
            </p:cNvSpPr>
            <p:nvPr/>
          </p:nvSpPr>
          <p:spPr bwMode="auto">
            <a:xfrm>
              <a:off x="7842" y="6394"/>
              <a:ext cx="51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66" name="Rectangle 230"/>
            <p:cNvSpPr>
              <a:spLocks noChangeArrowheads="1"/>
            </p:cNvSpPr>
            <p:nvPr/>
          </p:nvSpPr>
          <p:spPr bwMode="auto">
            <a:xfrm>
              <a:off x="8045" y="6394"/>
              <a:ext cx="50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H" altLang="fr-FR">
                <a:solidFill>
                  <a:schemeClr val="tx2"/>
                </a:solidFill>
              </a:endParaRPr>
            </a:p>
          </p:txBody>
        </p:sp>
        <p:sp>
          <p:nvSpPr>
            <p:cNvPr id="67" name="Freeform 73"/>
            <p:cNvSpPr>
              <a:spLocks/>
            </p:cNvSpPr>
            <p:nvPr/>
          </p:nvSpPr>
          <p:spPr bwMode="auto">
            <a:xfrm>
              <a:off x="6271" y="2921"/>
              <a:ext cx="836" cy="557"/>
            </a:xfrm>
            <a:custGeom>
              <a:avLst/>
              <a:gdLst>
                <a:gd name="T0" fmla="*/ 25 w 836"/>
                <a:gd name="T1" fmla="*/ 0 h 557"/>
                <a:gd name="T2" fmla="*/ 0 w 836"/>
                <a:gd name="T3" fmla="*/ 0 h 557"/>
                <a:gd name="T4" fmla="*/ 0 w 836"/>
                <a:gd name="T5" fmla="*/ 25 h 557"/>
                <a:gd name="T6" fmla="*/ 0 w 836"/>
                <a:gd name="T7" fmla="*/ 50 h 557"/>
                <a:gd name="T8" fmla="*/ 0 w 836"/>
                <a:gd name="T9" fmla="*/ 76 h 557"/>
                <a:gd name="T10" fmla="*/ 25 w 836"/>
                <a:gd name="T11" fmla="*/ 126 h 557"/>
                <a:gd name="T12" fmla="*/ 25 w 836"/>
                <a:gd name="T13" fmla="*/ 126 h 557"/>
                <a:gd name="T14" fmla="*/ 50 w 836"/>
                <a:gd name="T15" fmla="*/ 152 h 557"/>
                <a:gd name="T16" fmla="*/ 76 w 836"/>
                <a:gd name="T17" fmla="*/ 202 h 557"/>
                <a:gd name="T18" fmla="*/ 76 w 836"/>
                <a:gd name="T19" fmla="*/ 202 h 557"/>
                <a:gd name="T20" fmla="*/ 126 w 836"/>
                <a:gd name="T21" fmla="*/ 228 h 557"/>
                <a:gd name="T22" fmla="*/ 152 w 836"/>
                <a:gd name="T23" fmla="*/ 278 h 557"/>
                <a:gd name="T24" fmla="*/ 202 w 836"/>
                <a:gd name="T25" fmla="*/ 304 h 557"/>
                <a:gd name="T26" fmla="*/ 278 w 836"/>
                <a:gd name="T27" fmla="*/ 354 h 557"/>
                <a:gd name="T28" fmla="*/ 329 w 836"/>
                <a:gd name="T29" fmla="*/ 380 h 557"/>
                <a:gd name="T30" fmla="*/ 329 w 836"/>
                <a:gd name="T31" fmla="*/ 380 h 557"/>
                <a:gd name="T32" fmla="*/ 405 w 836"/>
                <a:gd name="T33" fmla="*/ 405 h 557"/>
                <a:gd name="T34" fmla="*/ 481 w 836"/>
                <a:gd name="T35" fmla="*/ 431 h 557"/>
                <a:gd name="T36" fmla="*/ 557 w 836"/>
                <a:gd name="T37" fmla="*/ 481 h 557"/>
                <a:gd name="T38" fmla="*/ 633 w 836"/>
                <a:gd name="T39" fmla="*/ 507 h 557"/>
                <a:gd name="T40" fmla="*/ 735 w 836"/>
                <a:gd name="T41" fmla="*/ 532 h 557"/>
                <a:gd name="T42" fmla="*/ 836 w 836"/>
                <a:gd name="T43" fmla="*/ 557 h 557"/>
                <a:gd name="T44" fmla="*/ 836 w 836"/>
                <a:gd name="T45" fmla="*/ 532 h 557"/>
                <a:gd name="T46" fmla="*/ 735 w 836"/>
                <a:gd name="T47" fmla="*/ 507 h 557"/>
                <a:gd name="T48" fmla="*/ 633 w 836"/>
                <a:gd name="T49" fmla="*/ 481 h 557"/>
                <a:gd name="T50" fmla="*/ 557 w 836"/>
                <a:gd name="T51" fmla="*/ 456 h 557"/>
                <a:gd name="T52" fmla="*/ 481 w 836"/>
                <a:gd name="T53" fmla="*/ 405 h 557"/>
                <a:gd name="T54" fmla="*/ 405 w 836"/>
                <a:gd name="T55" fmla="*/ 380 h 557"/>
                <a:gd name="T56" fmla="*/ 354 w 836"/>
                <a:gd name="T57" fmla="*/ 354 h 557"/>
                <a:gd name="T58" fmla="*/ 278 w 836"/>
                <a:gd name="T59" fmla="*/ 329 h 557"/>
                <a:gd name="T60" fmla="*/ 228 w 836"/>
                <a:gd name="T61" fmla="*/ 278 h 557"/>
                <a:gd name="T62" fmla="*/ 177 w 836"/>
                <a:gd name="T63" fmla="*/ 253 h 557"/>
                <a:gd name="T64" fmla="*/ 126 w 836"/>
                <a:gd name="T65" fmla="*/ 228 h 557"/>
                <a:gd name="T66" fmla="*/ 101 w 836"/>
                <a:gd name="T67" fmla="*/ 177 h 557"/>
                <a:gd name="T68" fmla="*/ 76 w 836"/>
                <a:gd name="T69" fmla="*/ 152 h 557"/>
                <a:gd name="T70" fmla="*/ 50 w 836"/>
                <a:gd name="T71" fmla="*/ 101 h 557"/>
                <a:gd name="T72" fmla="*/ 25 w 836"/>
                <a:gd name="T73" fmla="*/ 76 h 557"/>
                <a:gd name="T74" fmla="*/ 25 w 836"/>
                <a:gd name="T75" fmla="*/ 25 h 557"/>
                <a:gd name="T76" fmla="*/ 25 w 836"/>
                <a:gd name="T77" fmla="*/ 25 h 557"/>
                <a:gd name="T78" fmla="*/ 25 w 836"/>
                <a:gd name="T79" fmla="*/ 0 h 5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6" h="557">
                  <a:moveTo>
                    <a:pt x="25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25" y="126"/>
                  </a:lnTo>
                  <a:lnTo>
                    <a:pt x="50" y="152"/>
                  </a:lnTo>
                  <a:lnTo>
                    <a:pt x="76" y="202"/>
                  </a:lnTo>
                  <a:lnTo>
                    <a:pt x="126" y="228"/>
                  </a:lnTo>
                  <a:lnTo>
                    <a:pt x="152" y="278"/>
                  </a:lnTo>
                  <a:lnTo>
                    <a:pt x="202" y="304"/>
                  </a:lnTo>
                  <a:lnTo>
                    <a:pt x="278" y="354"/>
                  </a:lnTo>
                  <a:lnTo>
                    <a:pt x="329" y="380"/>
                  </a:lnTo>
                  <a:lnTo>
                    <a:pt x="405" y="405"/>
                  </a:lnTo>
                  <a:lnTo>
                    <a:pt x="481" y="431"/>
                  </a:lnTo>
                  <a:lnTo>
                    <a:pt x="557" y="481"/>
                  </a:lnTo>
                  <a:lnTo>
                    <a:pt x="633" y="507"/>
                  </a:lnTo>
                  <a:lnTo>
                    <a:pt x="735" y="532"/>
                  </a:lnTo>
                  <a:lnTo>
                    <a:pt x="836" y="557"/>
                  </a:lnTo>
                  <a:lnTo>
                    <a:pt x="836" y="532"/>
                  </a:lnTo>
                  <a:lnTo>
                    <a:pt x="735" y="507"/>
                  </a:lnTo>
                  <a:lnTo>
                    <a:pt x="633" y="481"/>
                  </a:lnTo>
                  <a:lnTo>
                    <a:pt x="557" y="456"/>
                  </a:lnTo>
                  <a:lnTo>
                    <a:pt x="481" y="405"/>
                  </a:lnTo>
                  <a:lnTo>
                    <a:pt x="405" y="380"/>
                  </a:lnTo>
                  <a:lnTo>
                    <a:pt x="354" y="354"/>
                  </a:lnTo>
                  <a:lnTo>
                    <a:pt x="278" y="329"/>
                  </a:lnTo>
                  <a:lnTo>
                    <a:pt x="228" y="278"/>
                  </a:lnTo>
                  <a:lnTo>
                    <a:pt x="177" y="253"/>
                  </a:lnTo>
                  <a:lnTo>
                    <a:pt x="126" y="228"/>
                  </a:lnTo>
                  <a:lnTo>
                    <a:pt x="101" y="177"/>
                  </a:lnTo>
                  <a:lnTo>
                    <a:pt x="76" y="152"/>
                  </a:lnTo>
                  <a:lnTo>
                    <a:pt x="50" y="101"/>
                  </a:lnTo>
                  <a:lnTo>
                    <a:pt x="25" y="76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8" name="Freeform 74"/>
            <p:cNvSpPr>
              <a:spLocks/>
            </p:cNvSpPr>
            <p:nvPr/>
          </p:nvSpPr>
          <p:spPr bwMode="auto">
            <a:xfrm>
              <a:off x="6271" y="3098"/>
              <a:ext cx="836" cy="380"/>
            </a:xfrm>
            <a:custGeom>
              <a:avLst/>
              <a:gdLst>
                <a:gd name="T0" fmla="*/ 25 w 836"/>
                <a:gd name="T1" fmla="*/ 0 h 380"/>
                <a:gd name="T2" fmla="*/ 0 w 836"/>
                <a:gd name="T3" fmla="*/ 0 h 380"/>
                <a:gd name="T4" fmla="*/ 0 w 836"/>
                <a:gd name="T5" fmla="*/ 25 h 380"/>
                <a:gd name="T6" fmla="*/ 0 w 836"/>
                <a:gd name="T7" fmla="*/ 25 h 380"/>
                <a:gd name="T8" fmla="*/ 0 w 836"/>
                <a:gd name="T9" fmla="*/ 51 h 380"/>
                <a:gd name="T10" fmla="*/ 0 w 836"/>
                <a:gd name="T11" fmla="*/ 51 h 380"/>
                <a:gd name="T12" fmla="*/ 25 w 836"/>
                <a:gd name="T13" fmla="*/ 76 h 380"/>
                <a:gd name="T14" fmla="*/ 50 w 836"/>
                <a:gd name="T15" fmla="*/ 101 h 380"/>
                <a:gd name="T16" fmla="*/ 50 w 836"/>
                <a:gd name="T17" fmla="*/ 127 h 380"/>
                <a:gd name="T18" fmla="*/ 76 w 836"/>
                <a:gd name="T19" fmla="*/ 152 h 380"/>
                <a:gd name="T20" fmla="*/ 126 w 836"/>
                <a:gd name="T21" fmla="*/ 177 h 380"/>
                <a:gd name="T22" fmla="*/ 152 w 836"/>
                <a:gd name="T23" fmla="*/ 177 h 380"/>
                <a:gd name="T24" fmla="*/ 177 w 836"/>
                <a:gd name="T25" fmla="*/ 203 h 380"/>
                <a:gd name="T26" fmla="*/ 228 w 836"/>
                <a:gd name="T27" fmla="*/ 228 h 380"/>
                <a:gd name="T28" fmla="*/ 278 w 836"/>
                <a:gd name="T29" fmla="*/ 228 h 380"/>
                <a:gd name="T30" fmla="*/ 329 w 836"/>
                <a:gd name="T31" fmla="*/ 254 h 380"/>
                <a:gd name="T32" fmla="*/ 405 w 836"/>
                <a:gd name="T33" fmla="*/ 279 h 380"/>
                <a:gd name="T34" fmla="*/ 481 w 836"/>
                <a:gd name="T35" fmla="*/ 304 h 380"/>
                <a:gd name="T36" fmla="*/ 557 w 836"/>
                <a:gd name="T37" fmla="*/ 330 h 380"/>
                <a:gd name="T38" fmla="*/ 633 w 836"/>
                <a:gd name="T39" fmla="*/ 355 h 380"/>
                <a:gd name="T40" fmla="*/ 735 w 836"/>
                <a:gd name="T41" fmla="*/ 355 h 380"/>
                <a:gd name="T42" fmla="*/ 836 w 836"/>
                <a:gd name="T43" fmla="*/ 380 h 380"/>
                <a:gd name="T44" fmla="*/ 836 w 836"/>
                <a:gd name="T45" fmla="*/ 355 h 380"/>
                <a:gd name="T46" fmla="*/ 735 w 836"/>
                <a:gd name="T47" fmla="*/ 330 h 380"/>
                <a:gd name="T48" fmla="*/ 633 w 836"/>
                <a:gd name="T49" fmla="*/ 330 h 380"/>
                <a:gd name="T50" fmla="*/ 557 w 836"/>
                <a:gd name="T51" fmla="*/ 304 h 380"/>
                <a:gd name="T52" fmla="*/ 481 w 836"/>
                <a:gd name="T53" fmla="*/ 279 h 380"/>
                <a:gd name="T54" fmla="*/ 405 w 836"/>
                <a:gd name="T55" fmla="*/ 254 h 380"/>
                <a:gd name="T56" fmla="*/ 329 w 836"/>
                <a:gd name="T57" fmla="*/ 228 h 380"/>
                <a:gd name="T58" fmla="*/ 278 w 836"/>
                <a:gd name="T59" fmla="*/ 203 h 380"/>
                <a:gd name="T60" fmla="*/ 228 w 836"/>
                <a:gd name="T61" fmla="*/ 203 h 380"/>
                <a:gd name="T62" fmla="*/ 177 w 836"/>
                <a:gd name="T63" fmla="*/ 177 h 380"/>
                <a:gd name="T64" fmla="*/ 126 w 836"/>
                <a:gd name="T65" fmla="*/ 152 h 380"/>
                <a:gd name="T66" fmla="*/ 101 w 836"/>
                <a:gd name="T67" fmla="*/ 127 h 380"/>
                <a:gd name="T68" fmla="*/ 76 w 836"/>
                <a:gd name="T69" fmla="*/ 101 h 380"/>
                <a:gd name="T70" fmla="*/ 50 w 836"/>
                <a:gd name="T71" fmla="*/ 76 h 380"/>
                <a:gd name="T72" fmla="*/ 25 w 836"/>
                <a:gd name="T73" fmla="*/ 51 h 380"/>
                <a:gd name="T74" fmla="*/ 25 w 836"/>
                <a:gd name="T75" fmla="*/ 25 h 380"/>
                <a:gd name="T76" fmla="*/ 25 w 836"/>
                <a:gd name="T77" fmla="*/ 25 h 380"/>
                <a:gd name="T78" fmla="*/ 25 w 836"/>
                <a:gd name="T79" fmla="*/ 0 h 3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6" h="380">
                  <a:moveTo>
                    <a:pt x="25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51"/>
                  </a:lnTo>
                  <a:lnTo>
                    <a:pt x="25" y="76"/>
                  </a:lnTo>
                  <a:lnTo>
                    <a:pt x="50" y="101"/>
                  </a:lnTo>
                  <a:lnTo>
                    <a:pt x="50" y="127"/>
                  </a:lnTo>
                  <a:lnTo>
                    <a:pt x="76" y="152"/>
                  </a:lnTo>
                  <a:lnTo>
                    <a:pt x="126" y="177"/>
                  </a:lnTo>
                  <a:lnTo>
                    <a:pt x="152" y="177"/>
                  </a:lnTo>
                  <a:lnTo>
                    <a:pt x="177" y="203"/>
                  </a:lnTo>
                  <a:lnTo>
                    <a:pt x="228" y="228"/>
                  </a:lnTo>
                  <a:lnTo>
                    <a:pt x="278" y="228"/>
                  </a:lnTo>
                  <a:lnTo>
                    <a:pt x="329" y="254"/>
                  </a:lnTo>
                  <a:lnTo>
                    <a:pt x="405" y="279"/>
                  </a:lnTo>
                  <a:lnTo>
                    <a:pt x="481" y="304"/>
                  </a:lnTo>
                  <a:lnTo>
                    <a:pt x="557" y="330"/>
                  </a:lnTo>
                  <a:lnTo>
                    <a:pt x="633" y="355"/>
                  </a:lnTo>
                  <a:lnTo>
                    <a:pt x="735" y="355"/>
                  </a:lnTo>
                  <a:lnTo>
                    <a:pt x="836" y="380"/>
                  </a:lnTo>
                  <a:lnTo>
                    <a:pt x="836" y="355"/>
                  </a:lnTo>
                  <a:lnTo>
                    <a:pt x="735" y="330"/>
                  </a:lnTo>
                  <a:lnTo>
                    <a:pt x="633" y="330"/>
                  </a:lnTo>
                  <a:lnTo>
                    <a:pt x="557" y="304"/>
                  </a:lnTo>
                  <a:lnTo>
                    <a:pt x="481" y="279"/>
                  </a:lnTo>
                  <a:lnTo>
                    <a:pt x="405" y="254"/>
                  </a:lnTo>
                  <a:lnTo>
                    <a:pt x="329" y="228"/>
                  </a:lnTo>
                  <a:lnTo>
                    <a:pt x="278" y="203"/>
                  </a:lnTo>
                  <a:lnTo>
                    <a:pt x="228" y="203"/>
                  </a:lnTo>
                  <a:lnTo>
                    <a:pt x="177" y="177"/>
                  </a:lnTo>
                  <a:lnTo>
                    <a:pt x="126" y="152"/>
                  </a:lnTo>
                  <a:lnTo>
                    <a:pt x="101" y="127"/>
                  </a:lnTo>
                  <a:lnTo>
                    <a:pt x="76" y="101"/>
                  </a:lnTo>
                  <a:lnTo>
                    <a:pt x="50" y="76"/>
                  </a:lnTo>
                  <a:lnTo>
                    <a:pt x="25" y="51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9" name="Freeform 75"/>
            <p:cNvSpPr>
              <a:spLocks/>
            </p:cNvSpPr>
            <p:nvPr/>
          </p:nvSpPr>
          <p:spPr bwMode="auto">
            <a:xfrm>
              <a:off x="6347" y="3275"/>
              <a:ext cx="735" cy="203"/>
            </a:xfrm>
            <a:custGeom>
              <a:avLst/>
              <a:gdLst>
                <a:gd name="T0" fmla="*/ 25 w 735"/>
                <a:gd name="T1" fmla="*/ 0 h 203"/>
                <a:gd name="T2" fmla="*/ 0 w 735"/>
                <a:gd name="T3" fmla="*/ 26 h 203"/>
                <a:gd name="T4" fmla="*/ 0 w 735"/>
                <a:gd name="T5" fmla="*/ 26 h 203"/>
                <a:gd name="T6" fmla="*/ 0 w 735"/>
                <a:gd name="T7" fmla="*/ 26 h 203"/>
                <a:gd name="T8" fmla="*/ 0 w 735"/>
                <a:gd name="T9" fmla="*/ 51 h 203"/>
                <a:gd name="T10" fmla="*/ 25 w 735"/>
                <a:gd name="T11" fmla="*/ 51 h 203"/>
                <a:gd name="T12" fmla="*/ 50 w 735"/>
                <a:gd name="T13" fmla="*/ 77 h 203"/>
                <a:gd name="T14" fmla="*/ 76 w 735"/>
                <a:gd name="T15" fmla="*/ 77 h 203"/>
                <a:gd name="T16" fmla="*/ 76 w 735"/>
                <a:gd name="T17" fmla="*/ 77 h 203"/>
                <a:gd name="T18" fmla="*/ 101 w 735"/>
                <a:gd name="T19" fmla="*/ 102 h 203"/>
                <a:gd name="T20" fmla="*/ 126 w 735"/>
                <a:gd name="T21" fmla="*/ 102 h 203"/>
                <a:gd name="T22" fmla="*/ 228 w 735"/>
                <a:gd name="T23" fmla="*/ 127 h 203"/>
                <a:gd name="T24" fmla="*/ 329 w 735"/>
                <a:gd name="T25" fmla="*/ 153 h 203"/>
                <a:gd name="T26" fmla="*/ 431 w 735"/>
                <a:gd name="T27" fmla="*/ 178 h 203"/>
                <a:gd name="T28" fmla="*/ 583 w 735"/>
                <a:gd name="T29" fmla="*/ 178 h 203"/>
                <a:gd name="T30" fmla="*/ 735 w 735"/>
                <a:gd name="T31" fmla="*/ 203 h 203"/>
                <a:gd name="T32" fmla="*/ 735 w 735"/>
                <a:gd name="T33" fmla="*/ 178 h 203"/>
                <a:gd name="T34" fmla="*/ 583 w 735"/>
                <a:gd name="T35" fmla="*/ 153 h 203"/>
                <a:gd name="T36" fmla="*/ 431 w 735"/>
                <a:gd name="T37" fmla="*/ 153 h 203"/>
                <a:gd name="T38" fmla="*/ 329 w 735"/>
                <a:gd name="T39" fmla="*/ 127 h 203"/>
                <a:gd name="T40" fmla="*/ 228 w 735"/>
                <a:gd name="T41" fmla="*/ 102 h 203"/>
                <a:gd name="T42" fmla="*/ 126 w 735"/>
                <a:gd name="T43" fmla="*/ 77 h 203"/>
                <a:gd name="T44" fmla="*/ 101 w 735"/>
                <a:gd name="T45" fmla="*/ 77 h 203"/>
                <a:gd name="T46" fmla="*/ 76 w 735"/>
                <a:gd name="T47" fmla="*/ 51 h 203"/>
                <a:gd name="T48" fmla="*/ 50 w 735"/>
                <a:gd name="T49" fmla="*/ 51 h 203"/>
                <a:gd name="T50" fmla="*/ 25 w 735"/>
                <a:gd name="T51" fmla="*/ 26 h 203"/>
                <a:gd name="T52" fmla="*/ 25 w 735"/>
                <a:gd name="T53" fmla="*/ 26 h 203"/>
                <a:gd name="T54" fmla="*/ 25 w 735"/>
                <a:gd name="T55" fmla="*/ 0 h 203"/>
                <a:gd name="T56" fmla="*/ 25 w 735"/>
                <a:gd name="T57" fmla="*/ 26 h 203"/>
                <a:gd name="T58" fmla="*/ 25 w 735"/>
                <a:gd name="T59" fmla="*/ 26 h 203"/>
                <a:gd name="T60" fmla="*/ 25 w 735"/>
                <a:gd name="T61" fmla="*/ 26 h 203"/>
                <a:gd name="T62" fmla="*/ 25 w 735"/>
                <a:gd name="T63" fmla="*/ 26 h 203"/>
                <a:gd name="T64" fmla="*/ 25 w 735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5" h="203">
                  <a:moveTo>
                    <a:pt x="25" y="0"/>
                  </a:moveTo>
                  <a:lnTo>
                    <a:pt x="0" y="26"/>
                  </a:lnTo>
                  <a:lnTo>
                    <a:pt x="0" y="51"/>
                  </a:lnTo>
                  <a:lnTo>
                    <a:pt x="25" y="51"/>
                  </a:lnTo>
                  <a:lnTo>
                    <a:pt x="50" y="77"/>
                  </a:lnTo>
                  <a:lnTo>
                    <a:pt x="76" y="77"/>
                  </a:lnTo>
                  <a:lnTo>
                    <a:pt x="101" y="102"/>
                  </a:lnTo>
                  <a:lnTo>
                    <a:pt x="126" y="102"/>
                  </a:lnTo>
                  <a:lnTo>
                    <a:pt x="228" y="127"/>
                  </a:lnTo>
                  <a:lnTo>
                    <a:pt x="329" y="153"/>
                  </a:lnTo>
                  <a:lnTo>
                    <a:pt x="431" y="178"/>
                  </a:lnTo>
                  <a:lnTo>
                    <a:pt x="583" y="178"/>
                  </a:lnTo>
                  <a:lnTo>
                    <a:pt x="735" y="203"/>
                  </a:lnTo>
                  <a:lnTo>
                    <a:pt x="735" y="178"/>
                  </a:lnTo>
                  <a:lnTo>
                    <a:pt x="583" y="153"/>
                  </a:lnTo>
                  <a:lnTo>
                    <a:pt x="431" y="153"/>
                  </a:lnTo>
                  <a:lnTo>
                    <a:pt x="329" y="127"/>
                  </a:lnTo>
                  <a:lnTo>
                    <a:pt x="228" y="102"/>
                  </a:lnTo>
                  <a:lnTo>
                    <a:pt x="126" y="77"/>
                  </a:lnTo>
                  <a:lnTo>
                    <a:pt x="101" y="77"/>
                  </a:lnTo>
                  <a:lnTo>
                    <a:pt x="76" y="51"/>
                  </a:lnTo>
                  <a:lnTo>
                    <a:pt x="50" y="51"/>
                  </a:lnTo>
                  <a:lnTo>
                    <a:pt x="25" y="26"/>
                  </a:lnTo>
                  <a:lnTo>
                    <a:pt x="25" y="0"/>
                  </a:lnTo>
                  <a:lnTo>
                    <a:pt x="25" y="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cxnSp>
          <p:nvCxnSpPr>
            <p:cNvPr id="70" name="Line 76"/>
            <p:cNvCxnSpPr>
              <a:cxnSpLocks noChangeShapeType="1"/>
            </p:cNvCxnSpPr>
            <p:nvPr/>
          </p:nvCxnSpPr>
          <p:spPr bwMode="auto">
            <a:xfrm>
              <a:off x="7501" y="3520"/>
              <a:ext cx="11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Text Box 77"/>
            <p:cNvSpPr txBox="1">
              <a:spLocks noChangeArrowheads="1"/>
            </p:cNvSpPr>
            <p:nvPr/>
          </p:nvSpPr>
          <p:spPr bwMode="auto">
            <a:xfrm>
              <a:off x="6778" y="3952"/>
              <a:ext cx="2163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fr-CH" altLang="fr-FR" sz="1800">
                  <a:solidFill>
                    <a:schemeClr val="tx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Production</a:t>
              </a: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fr-CH" altLang="fr-FR" sz="1800">
                  <a:solidFill>
                    <a:schemeClr val="tx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Stromerzeugung</a:t>
              </a: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H" altLang="fr-FR" sz="1400">
                  <a:solidFill>
                    <a:schemeClr val="tx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 </a:t>
              </a:r>
              <a:endParaRPr lang="fr-CH" altLang="fr-FR" sz="11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2" name="Text Box 78"/>
            <p:cNvSpPr txBox="1">
              <a:spLocks noChangeArrowheads="1"/>
            </p:cNvSpPr>
            <p:nvPr/>
          </p:nvSpPr>
          <p:spPr bwMode="auto">
            <a:xfrm>
              <a:off x="4377" y="2790"/>
              <a:ext cx="158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fr-CH" altLang="fr-FR" sz="1800">
                  <a:solidFill>
                    <a:schemeClr val="tx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Transport</a:t>
              </a: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H" altLang="fr-FR" sz="1800">
                  <a:solidFill>
                    <a:schemeClr val="tx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Übertragung</a:t>
              </a:r>
            </a:p>
          </p:txBody>
        </p:sp>
        <p:sp>
          <p:nvSpPr>
            <p:cNvPr id="73" name="Text Box 79"/>
            <p:cNvSpPr txBox="1">
              <a:spLocks noChangeArrowheads="1"/>
            </p:cNvSpPr>
            <p:nvPr/>
          </p:nvSpPr>
          <p:spPr bwMode="auto">
            <a:xfrm>
              <a:off x="2499" y="3828"/>
              <a:ext cx="158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fr-CH" altLang="fr-FR" sz="1800">
                  <a:solidFill>
                    <a:schemeClr val="tx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Sous-station</a:t>
              </a: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H" altLang="fr-FR" sz="1800">
                  <a:solidFill>
                    <a:schemeClr val="tx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Unterwerk</a:t>
              </a:r>
            </a:p>
          </p:txBody>
        </p:sp>
        <p:sp>
          <p:nvSpPr>
            <p:cNvPr id="74" name="Text Box 80"/>
            <p:cNvSpPr txBox="1">
              <a:spLocks noChangeArrowheads="1"/>
            </p:cNvSpPr>
            <p:nvPr/>
          </p:nvSpPr>
          <p:spPr bwMode="auto">
            <a:xfrm>
              <a:off x="4333" y="5104"/>
              <a:ext cx="36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H" altLang="fr-FR" sz="1800">
                  <a:solidFill>
                    <a:schemeClr val="tx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Ligne de contact / Fahrleitung</a:t>
              </a:r>
            </a:p>
          </p:txBody>
        </p:sp>
        <p:sp>
          <p:nvSpPr>
            <p:cNvPr id="75" name="Text Box 81"/>
            <p:cNvSpPr txBox="1">
              <a:spLocks noChangeArrowheads="1"/>
            </p:cNvSpPr>
            <p:nvPr/>
          </p:nvSpPr>
          <p:spPr bwMode="auto">
            <a:xfrm>
              <a:off x="3037" y="4672"/>
              <a:ext cx="57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H" altLang="fr-FR" sz="1400" b="1" i="1">
                  <a:solidFill>
                    <a:schemeClr val="tx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</a:t>
              </a:r>
              <a:r>
                <a:rPr lang="fr-CH" altLang="fr-FR" sz="1400" b="1" baseline="-25000">
                  <a:solidFill>
                    <a:schemeClr val="tx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ss</a:t>
              </a:r>
              <a:endParaRPr lang="fr-CH" altLang="fr-FR" sz="11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6" name="Text Box 82"/>
            <p:cNvSpPr txBox="1">
              <a:spLocks noChangeArrowheads="1"/>
            </p:cNvSpPr>
            <p:nvPr/>
          </p:nvSpPr>
          <p:spPr bwMode="auto">
            <a:xfrm>
              <a:off x="8102" y="5691"/>
              <a:ext cx="57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rgbClr val="8C8C8E"/>
                  </a:solidFill>
                  <a:latin typeface="HelveticaNeueLT Com 65 Md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200">
                  <a:solidFill>
                    <a:srgbClr val="8C8C8E"/>
                  </a:solidFill>
                  <a:latin typeface="HelveticaNeueLT Com 65 Md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8C8C8E"/>
                  </a:solidFill>
                  <a:latin typeface="HelveticaNeueLT Com 65 Md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rgbClr val="8C8C8E"/>
                  </a:solidFill>
                  <a:latin typeface="HelveticaNeueLT Com 65 Md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8C8C8E"/>
                  </a:solidFill>
                  <a:latin typeface="HelveticaNeueLT Com 65 Md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fr-CH" altLang="fr-FR" sz="1400" b="1" i="1">
                  <a:solidFill>
                    <a:schemeClr val="tx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U</a:t>
              </a:r>
              <a:r>
                <a:rPr lang="fr-CH" altLang="fr-FR" sz="1400" b="1" baseline="-25000">
                  <a:solidFill>
                    <a:schemeClr val="tx2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lc</a:t>
              </a:r>
              <a:endParaRPr lang="fr-CH" altLang="fr-FR" sz="11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77" name="Line 83"/>
            <p:cNvCxnSpPr>
              <a:cxnSpLocks noChangeShapeType="1"/>
            </p:cNvCxnSpPr>
            <p:nvPr/>
          </p:nvCxnSpPr>
          <p:spPr bwMode="auto">
            <a:xfrm>
              <a:off x="8077" y="5536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Line 84"/>
            <p:cNvCxnSpPr>
              <a:cxnSpLocks noChangeShapeType="1"/>
            </p:cNvCxnSpPr>
            <p:nvPr/>
          </p:nvCxnSpPr>
          <p:spPr bwMode="auto">
            <a:xfrm>
              <a:off x="2749" y="5104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1" name="Rectangle 2"/>
          <p:cNvSpPr txBox="1">
            <a:spLocks noChangeArrowheads="1"/>
          </p:cNvSpPr>
          <p:nvPr/>
        </p:nvSpPr>
        <p:spPr>
          <a:xfrm>
            <a:off x="458600" y="551561"/>
            <a:ext cx="7910513" cy="5032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altLang="fr-FR" sz="3200" dirty="0" smtClean="0"/>
              <a:t>Un système complexe / </a:t>
            </a:r>
            <a:r>
              <a:rPr lang="fr-CH" altLang="fr-FR" sz="3200" dirty="0" err="1" smtClean="0"/>
              <a:t>Ein</a:t>
            </a:r>
            <a:r>
              <a:rPr lang="fr-CH" altLang="fr-FR" sz="3200" dirty="0" smtClean="0"/>
              <a:t> </a:t>
            </a:r>
            <a:r>
              <a:rPr lang="fr-CH" altLang="fr-FR" sz="3200" dirty="0" err="1" smtClean="0"/>
              <a:t>komplexes</a:t>
            </a:r>
            <a:r>
              <a:rPr lang="fr-CH" altLang="fr-FR" sz="3200" dirty="0" smtClean="0"/>
              <a:t> System</a:t>
            </a:r>
            <a:endParaRPr lang="fr-FR" altLang="fr-FR" sz="32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94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39752" y="4802"/>
            <a:ext cx="4504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Introduction / </a:t>
            </a:r>
            <a:r>
              <a:rPr lang="fr-CH" b="1" dirty="0" err="1" smtClean="0">
                <a:latin typeface="Verdana" pitchFamily="1" charset="0"/>
              </a:rPr>
              <a:t>Einführung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0" y="1180894"/>
            <a:ext cx="7525760" cy="284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55650" y="4581525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506319"/>
              </p:ext>
            </p:extLst>
          </p:nvPr>
        </p:nvGraphicFramePr>
        <p:xfrm>
          <a:off x="870606" y="4371975"/>
          <a:ext cx="11525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4" imgW="901309" imgH="520474" progId="Equation.3">
                  <p:embed/>
                </p:oleObj>
              </mc:Choice>
              <mc:Fallback>
                <p:oleObj name="Equation" r:id="rId4" imgW="901309" imgH="52047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606" y="4371975"/>
                        <a:ext cx="11525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911298"/>
              </p:ext>
            </p:extLst>
          </p:nvPr>
        </p:nvGraphicFramePr>
        <p:xfrm>
          <a:off x="3467500" y="4161889"/>
          <a:ext cx="2322512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6" imgW="1549400" imgH="228600" progId="Equation.3">
                  <p:embed/>
                </p:oleObj>
              </mc:Choice>
              <mc:Fallback>
                <p:oleObj name="Equation" r:id="rId6" imgW="154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500" y="4161889"/>
                        <a:ext cx="2322512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859180"/>
              </p:ext>
            </p:extLst>
          </p:nvPr>
        </p:nvGraphicFramePr>
        <p:xfrm>
          <a:off x="3442364" y="4851400"/>
          <a:ext cx="2209929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8" imgW="1371600" imgH="241300" progId="Equation.3">
                  <p:embed/>
                </p:oleObj>
              </mc:Choice>
              <mc:Fallback>
                <p:oleObj name="Equation" r:id="rId8" imgW="1371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364" y="4851400"/>
                        <a:ext cx="2209929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963355" y="4032279"/>
            <a:ext cx="27352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H" altLang="fr-FR" sz="1800" dirty="0" smtClean="0"/>
              <a:t>Force de frottement / </a:t>
            </a:r>
            <a:r>
              <a:rPr lang="fr-CH" altLang="fr-FR" sz="1800" dirty="0" err="1" smtClean="0"/>
              <a:t>Reibungskraft</a:t>
            </a:r>
            <a:endParaRPr lang="fr-CH" altLang="fr-FR" sz="1800" dirty="0"/>
          </a:p>
          <a:p>
            <a:pPr eaLnBrk="1" hangingPunct="1">
              <a:spcBef>
                <a:spcPct val="50000"/>
              </a:spcBef>
            </a:pPr>
            <a:r>
              <a:rPr lang="fr-CH" altLang="fr-FR" sz="1800" dirty="0" smtClean="0"/>
              <a:t>Force due à la déclivité</a:t>
            </a:r>
          </a:p>
          <a:p>
            <a:pPr eaLnBrk="1" hangingPunct="1"/>
            <a:r>
              <a:rPr lang="fr-CH" altLang="fr-FR" sz="1800" dirty="0" err="1" smtClean="0"/>
              <a:t>Neigungskraft</a:t>
            </a:r>
            <a:endParaRPr lang="fr-CH" altLang="fr-FR" sz="1800" dirty="0" smtClean="0"/>
          </a:p>
          <a:p>
            <a:pPr eaLnBrk="1" hangingPunct="1"/>
            <a:endParaRPr lang="fr-CH" altLang="fr-FR" sz="1800" dirty="0"/>
          </a:p>
          <a:p>
            <a:pPr eaLnBrk="1" hangingPunct="1">
              <a:spcBef>
                <a:spcPct val="50000"/>
              </a:spcBef>
            </a:pPr>
            <a:r>
              <a:rPr lang="fr-CH" altLang="fr-FR" sz="1800" dirty="0" smtClean="0"/>
              <a:t>Puissance / </a:t>
            </a:r>
            <a:r>
              <a:rPr lang="fr-CH" altLang="fr-FR" sz="1800" dirty="0" err="1" smtClean="0"/>
              <a:t>Leistung</a:t>
            </a:r>
            <a:endParaRPr lang="fr-FR" altLang="fr-FR" sz="1800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91201" y="4950857"/>
            <a:ext cx="295116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H" altLang="fr-FR" sz="1800" dirty="0" smtClean="0"/>
              <a:t>Equation de Newton</a:t>
            </a:r>
          </a:p>
          <a:p>
            <a:pPr eaLnBrk="1" hangingPunct="1">
              <a:spcBef>
                <a:spcPct val="50000"/>
              </a:spcBef>
            </a:pPr>
            <a:r>
              <a:rPr lang="fr-CH" altLang="fr-FR" sz="1800" dirty="0" smtClean="0"/>
              <a:t>Newton-</a:t>
            </a:r>
            <a:r>
              <a:rPr lang="fr-CH" altLang="fr-FR" sz="1800" dirty="0" err="1" smtClean="0"/>
              <a:t>Gleichung</a:t>
            </a:r>
            <a:endParaRPr lang="fr-FR" altLang="fr-FR" sz="1800" dirty="0"/>
          </a:p>
        </p:txBody>
      </p:sp>
      <p:graphicFrame>
        <p:nvGraphicFramePr>
          <p:cNvPr id="17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42214"/>
              </p:ext>
            </p:extLst>
          </p:nvPr>
        </p:nvGraphicFramePr>
        <p:xfrm>
          <a:off x="3442364" y="5645109"/>
          <a:ext cx="220299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Équation" r:id="rId10" imgW="1574800" imgH="279400" progId="Equation.3">
                  <p:embed/>
                </p:oleObj>
              </mc:Choice>
              <mc:Fallback>
                <p:oleObj name="Équation" r:id="rId10" imgW="1574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364" y="5645109"/>
                        <a:ext cx="220299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39750" y="558800"/>
            <a:ext cx="7910513" cy="13636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altLang="fr-FR" sz="2800" dirty="0" smtClean="0"/>
              <a:t>Dynamique du train/ </a:t>
            </a:r>
            <a:r>
              <a:rPr lang="fr-CH" altLang="fr-FR" sz="2800" dirty="0" err="1" smtClean="0"/>
              <a:t>Zugsdynamik</a:t>
            </a:r>
            <a:r>
              <a:rPr lang="fr-CH" altLang="fr-FR" sz="2800" dirty="0" smtClean="0"/>
              <a:t> (1)</a:t>
            </a:r>
            <a:endParaRPr lang="fr-FR" altLang="fr-FR" sz="28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827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39752" y="4802"/>
            <a:ext cx="4504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Introduction / </a:t>
            </a:r>
            <a:r>
              <a:rPr lang="fr-CH" b="1" dirty="0" err="1" smtClean="0">
                <a:latin typeface="Verdana" pitchFamily="1" charset="0"/>
              </a:rPr>
              <a:t>Einführung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39750" y="558800"/>
            <a:ext cx="7910513" cy="13636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altLang="fr-FR" sz="2800" dirty="0" smtClean="0"/>
              <a:t>Dynamique du train/ </a:t>
            </a:r>
            <a:r>
              <a:rPr lang="fr-CH" altLang="fr-FR" sz="2800" dirty="0" err="1" smtClean="0"/>
              <a:t>Zugsdynamik</a:t>
            </a:r>
            <a:r>
              <a:rPr lang="fr-CH" altLang="fr-FR" sz="2800" dirty="0" smtClean="0"/>
              <a:t> (2)</a:t>
            </a:r>
            <a:endParaRPr lang="fr-FR" altLang="fr-FR" sz="2800" dirty="0" smtClean="0"/>
          </a:p>
        </p:txBody>
      </p:sp>
      <p:grpSp>
        <p:nvGrpSpPr>
          <p:cNvPr id="18" name="Group 1"/>
          <p:cNvGrpSpPr>
            <a:grpSpLocks noChangeAspect="1"/>
          </p:cNvGrpSpPr>
          <p:nvPr/>
        </p:nvGrpSpPr>
        <p:grpSpPr bwMode="auto">
          <a:xfrm>
            <a:off x="1085412" y="1844824"/>
            <a:ext cx="6554664" cy="4105126"/>
            <a:chOff x="2337" y="614"/>
            <a:chExt cx="6336" cy="3649"/>
          </a:xfrm>
        </p:grpSpPr>
        <p:sp>
          <p:nvSpPr>
            <p:cNvPr id="20" name="AutoShape 65"/>
            <p:cNvSpPr>
              <a:spLocks noChangeAspect="1" noChangeArrowheads="1" noTextEdit="1"/>
            </p:cNvSpPr>
            <p:nvPr/>
          </p:nvSpPr>
          <p:spPr bwMode="auto">
            <a:xfrm>
              <a:off x="2337" y="614"/>
              <a:ext cx="6336" cy="3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1" name="Line 64"/>
            <p:cNvSpPr>
              <a:spLocks noChangeShapeType="1"/>
            </p:cNvSpPr>
            <p:nvPr/>
          </p:nvSpPr>
          <p:spPr bwMode="auto">
            <a:xfrm>
              <a:off x="2931" y="4161"/>
              <a:ext cx="1584" cy="1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2" name="Arc 63"/>
            <p:cNvSpPr>
              <a:spLocks/>
            </p:cNvSpPr>
            <p:nvPr/>
          </p:nvSpPr>
          <p:spPr bwMode="auto">
            <a:xfrm>
              <a:off x="7425" y="710"/>
              <a:ext cx="456" cy="512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2 h 21600"/>
                <a:gd name="T4" fmla="*/ 0 w 21600"/>
                <a:gd name="T5" fmla="*/ 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23" name="Line 62"/>
            <p:cNvSpPr>
              <a:spLocks noChangeShapeType="1"/>
            </p:cNvSpPr>
            <p:nvPr/>
          </p:nvSpPr>
          <p:spPr bwMode="auto">
            <a:xfrm>
              <a:off x="2913" y="4070"/>
              <a:ext cx="3840" cy="192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24" name="Group 2"/>
            <p:cNvGrpSpPr>
              <a:grpSpLocks/>
            </p:cNvGrpSpPr>
            <p:nvPr/>
          </p:nvGrpSpPr>
          <p:grpSpPr bwMode="auto">
            <a:xfrm>
              <a:off x="3030" y="710"/>
              <a:ext cx="5428" cy="3456"/>
              <a:chOff x="3030" y="710"/>
              <a:chExt cx="5428" cy="3456"/>
            </a:xfrm>
          </p:grpSpPr>
          <p:sp>
            <p:nvSpPr>
              <p:cNvPr id="25" name="Text Box 61"/>
              <p:cNvSpPr txBox="1">
                <a:spLocks noChangeArrowheads="1"/>
              </p:cNvSpPr>
              <p:nvPr/>
            </p:nvSpPr>
            <p:spPr bwMode="auto">
              <a:xfrm>
                <a:off x="7881" y="817"/>
                <a:ext cx="577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CH" altLang="fr-FR" sz="1400" i="1">
                    <a:solidFill>
                      <a:srgbClr val="0000FF"/>
                    </a:solidFill>
                    <a:cs typeface="Times New Roman" pitchFamily="18" charset="0"/>
                  </a:rPr>
                  <a:t>M</a:t>
                </a:r>
                <a:r>
                  <a:rPr lang="fr-CH" altLang="fr-FR" sz="1400" baseline="-30000">
                    <a:solidFill>
                      <a:srgbClr val="0000FF"/>
                    </a:solidFill>
                    <a:cs typeface="Times New Roman" pitchFamily="18" charset="0"/>
                  </a:rPr>
                  <a:t>m</a:t>
                </a: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Line 60"/>
              <p:cNvSpPr>
                <a:spLocks noChangeShapeType="1"/>
              </p:cNvSpPr>
              <p:nvPr/>
            </p:nvSpPr>
            <p:spPr bwMode="auto">
              <a:xfrm flipH="1">
                <a:off x="5697" y="1478"/>
                <a:ext cx="1056" cy="9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27" name="Line 59"/>
              <p:cNvSpPr>
                <a:spLocks noChangeShapeType="1"/>
              </p:cNvSpPr>
              <p:nvPr/>
            </p:nvSpPr>
            <p:spPr bwMode="auto">
              <a:xfrm flipH="1">
                <a:off x="7041" y="710"/>
                <a:ext cx="960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grpSp>
            <p:nvGrpSpPr>
              <p:cNvPr id="28" name="Group 52"/>
              <p:cNvGrpSpPr>
                <a:grpSpLocks/>
              </p:cNvGrpSpPr>
              <p:nvPr/>
            </p:nvGrpSpPr>
            <p:grpSpPr bwMode="auto">
              <a:xfrm>
                <a:off x="6657" y="806"/>
                <a:ext cx="1152" cy="1152"/>
                <a:chOff x="6657" y="806"/>
                <a:chExt cx="1152" cy="1152"/>
              </a:xfrm>
            </p:grpSpPr>
            <p:sp>
              <p:nvSpPr>
                <p:cNvPr id="78" name="Oval 58"/>
                <p:cNvSpPr>
                  <a:spLocks noChangeArrowheads="1"/>
                </p:cNvSpPr>
                <p:nvPr/>
              </p:nvSpPr>
              <p:spPr bwMode="auto">
                <a:xfrm>
                  <a:off x="7041" y="806"/>
                  <a:ext cx="768" cy="8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CH" altLang="fr-FR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79" name="Freeform 57"/>
                <p:cNvSpPr>
                  <a:spLocks/>
                </p:cNvSpPr>
                <p:nvPr/>
              </p:nvSpPr>
              <p:spPr bwMode="auto">
                <a:xfrm>
                  <a:off x="7027" y="863"/>
                  <a:ext cx="208" cy="384"/>
                </a:xfrm>
                <a:custGeom>
                  <a:avLst/>
                  <a:gdLst>
                    <a:gd name="T0" fmla="*/ 13 w 260"/>
                    <a:gd name="T1" fmla="*/ 307 h 480"/>
                    <a:gd name="T2" fmla="*/ 13 w 260"/>
                    <a:gd name="T3" fmla="*/ 230 h 480"/>
                    <a:gd name="T4" fmla="*/ 90 w 260"/>
                    <a:gd name="T5" fmla="*/ 77 h 480"/>
                    <a:gd name="T6" fmla="*/ 166 w 260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480">
                      <a:moveTo>
                        <a:pt x="20" y="480"/>
                      </a:moveTo>
                      <a:cubicBezTo>
                        <a:pt x="10" y="450"/>
                        <a:pt x="0" y="420"/>
                        <a:pt x="20" y="360"/>
                      </a:cubicBezTo>
                      <a:cubicBezTo>
                        <a:pt x="40" y="300"/>
                        <a:pt x="100" y="180"/>
                        <a:pt x="140" y="120"/>
                      </a:cubicBezTo>
                      <a:cubicBezTo>
                        <a:pt x="180" y="60"/>
                        <a:pt x="240" y="20"/>
                        <a:pt x="260" y="0"/>
                      </a:cubicBezTo>
                    </a:path>
                  </a:pathLst>
                </a:cu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6872" y="849"/>
                  <a:ext cx="384" cy="2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1" name="Freeform 55"/>
                <p:cNvSpPr>
                  <a:spLocks/>
                </p:cNvSpPr>
                <p:nvPr/>
              </p:nvSpPr>
              <p:spPr bwMode="auto">
                <a:xfrm>
                  <a:off x="7316" y="1598"/>
                  <a:ext cx="288" cy="112"/>
                </a:xfrm>
                <a:custGeom>
                  <a:avLst/>
                  <a:gdLst>
                    <a:gd name="T0" fmla="*/ 0 w 360"/>
                    <a:gd name="T1" fmla="*/ 77 h 140"/>
                    <a:gd name="T2" fmla="*/ 77 w 360"/>
                    <a:gd name="T3" fmla="*/ 77 h 140"/>
                    <a:gd name="T4" fmla="*/ 230 w 360"/>
                    <a:gd name="T5" fmla="*/ 0 h 14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0" h="140">
                      <a:moveTo>
                        <a:pt x="0" y="120"/>
                      </a:moveTo>
                      <a:cubicBezTo>
                        <a:pt x="30" y="130"/>
                        <a:pt x="60" y="140"/>
                        <a:pt x="120" y="120"/>
                      </a:cubicBezTo>
                      <a:cubicBezTo>
                        <a:pt x="180" y="100"/>
                        <a:pt x="320" y="20"/>
                        <a:pt x="360" y="0"/>
                      </a:cubicBezTo>
                    </a:path>
                  </a:pathLst>
                </a:custGeom>
                <a:noFill/>
                <a:ln w="571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7233" y="1612"/>
                  <a:ext cx="384" cy="2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83" name="Oval 53"/>
                <p:cNvSpPr>
                  <a:spLocks noChangeArrowheads="1"/>
                </p:cNvSpPr>
                <p:nvPr/>
              </p:nvSpPr>
              <p:spPr bwMode="auto">
                <a:xfrm>
                  <a:off x="6657" y="1094"/>
                  <a:ext cx="768" cy="864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2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16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8C8C8E"/>
                      </a:solidFill>
                      <a:latin typeface="HelveticaNeueLT Com 65 Md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CH" altLang="fr-FR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9" name="Line 51"/>
              <p:cNvSpPr>
                <a:spLocks noChangeShapeType="1"/>
              </p:cNvSpPr>
              <p:nvPr/>
            </p:nvSpPr>
            <p:spPr bwMode="auto">
              <a:xfrm flipH="1">
                <a:off x="6369" y="1574"/>
                <a:ext cx="672" cy="5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0" name="Oval 50"/>
              <p:cNvSpPr>
                <a:spLocks noChangeArrowheads="1"/>
              </p:cNvSpPr>
              <p:nvPr/>
            </p:nvSpPr>
            <p:spPr bwMode="auto">
              <a:xfrm>
                <a:off x="5398" y="1691"/>
                <a:ext cx="976" cy="105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Oval 49"/>
              <p:cNvSpPr>
                <a:spLocks noChangeArrowheads="1"/>
              </p:cNvSpPr>
              <p:nvPr/>
            </p:nvSpPr>
            <p:spPr bwMode="auto">
              <a:xfrm>
                <a:off x="5313" y="1766"/>
                <a:ext cx="975" cy="10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Oval 48"/>
              <p:cNvSpPr>
                <a:spLocks noChangeArrowheads="1"/>
              </p:cNvSpPr>
              <p:nvPr/>
            </p:nvSpPr>
            <p:spPr bwMode="auto">
              <a:xfrm>
                <a:off x="6351" y="1929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auto">
              <a:xfrm>
                <a:off x="6273" y="1997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Line 46"/>
              <p:cNvSpPr>
                <a:spLocks noChangeShapeType="1"/>
              </p:cNvSpPr>
              <p:nvPr/>
            </p:nvSpPr>
            <p:spPr bwMode="auto">
              <a:xfrm flipH="1">
                <a:off x="4833" y="2342"/>
                <a:ext cx="960" cy="8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5" name="Oval 45"/>
              <p:cNvSpPr>
                <a:spLocks noChangeArrowheads="1"/>
              </p:cNvSpPr>
              <p:nvPr/>
            </p:nvSpPr>
            <p:spPr bwMode="auto">
              <a:xfrm>
                <a:off x="3873" y="2438"/>
                <a:ext cx="1632" cy="17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Oval 44"/>
              <p:cNvSpPr>
                <a:spLocks noChangeArrowheads="1"/>
              </p:cNvSpPr>
              <p:nvPr/>
            </p:nvSpPr>
            <p:spPr bwMode="auto">
              <a:xfrm>
                <a:off x="3969" y="2534"/>
                <a:ext cx="1440" cy="15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Arc 43"/>
              <p:cNvSpPr>
                <a:spLocks/>
              </p:cNvSpPr>
              <p:nvPr/>
            </p:nvSpPr>
            <p:spPr bwMode="auto">
              <a:xfrm flipH="1">
                <a:off x="3723" y="2246"/>
                <a:ext cx="792" cy="672"/>
              </a:xfrm>
              <a:custGeom>
                <a:avLst/>
                <a:gdLst>
                  <a:gd name="T0" fmla="*/ 0 w 21600"/>
                  <a:gd name="T1" fmla="*/ 0 h 21600"/>
                  <a:gd name="T2" fmla="*/ 29 w 21600"/>
                  <a:gd name="T3" fmla="*/ 21 h 21600"/>
                  <a:gd name="T4" fmla="*/ 0 w 21600"/>
                  <a:gd name="T5" fmla="*/ 2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8" name="Arc 42"/>
              <p:cNvSpPr>
                <a:spLocks/>
              </p:cNvSpPr>
              <p:nvPr/>
            </p:nvSpPr>
            <p:spPr bwMode="auto">
              <a:xfrm flipH="1">
                <a:off x="5217" y="1526"/>
                <a:ext cx="576" cy="624"/>
              </a:xfrm>
              <a:custGeom>
                <a:avLst/>
                <a:gdLst>
                  <a:gd name="T0" fmla="*/ 0 w 21600"/>
                  <a:gd name="T1" fmla="*/ 0 h 21600"/>
                  <a:gd name="T2" fmla="*/ 15 w 21600"/>
                  <a:gd name="T3" fmla="*/ 18 h 21600"/>
                  <a:gd name="T4" fmla="*/ 0 w 21600"/>
                  <a:gd name="T5" fmla="*/ 1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 flipH="1" flipV="1">
                <a:off x="5313" y="2150"/>
                <a:ext cx="48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>
                <a:off x="5697" y="3782"/>
                <a:ext cx="1632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/>
            </p:nvSpPr>
            <p:spPr bwMode="auto">
              <a:xfrm>
                <a:off x="6387" y="2150"/>
                <a:ext cx="1" cy="1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" name="Arc 38"/>
              <p:cNvSpPr>
                <a:spLocks/>
              </p:cNvSpPr>
              <p:nvPr/>
            </p:nvSpPr>
            <p:spPr bwMode="auto">
              <a:xfrm>
                <a:off x="6465" y="1766"/>
                <a:ext cx="288" cy="384"/>
              </a:xfrm>
              <a:custGeom>
                <a:avLst/>
                <a:gdLst>
                  <a:gd name="T0" fmla="*/ 0 w 21598"/>
                  <a:gd name="T1" fmla="*/ 0 h 21600"/>
                  <a:gd name="T2" fmla="*/ 4 w 21598"/>
                  <a:gd name="T3" fmla="*/ 7 h 21600"/>
                  <a:gd name="T4" fmla="*/ 0 w 21598"/>
                  <a:gd name="T5" fmla="*/ 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8" h="21600" fill="none" extrusionOk="0">
                    <a:moveTo>
                      <a:pt x="-1" y="0"/>
                    </a:moveTo>
                    <a:cubicBezTo>
                      <a:pt x="11804" y="0"/>
                      <a:pt x="21422" y="9476"/>
                      <a:pt x="21597" y="21280"/>
                    </a:cubicBezTo>
                  </a:path>
                  <a:path w="21598" h="21600" stroke="0" extrusionOk="0">
                    <a:moveTo>
                      <a:pt x="-1" y="0"/>
                    </a:moveTo>
                    <a:cubicBezTo>
                      <a:pt x="11804" y="0"/>
                      <a:pt x="21422" y="9476"/>
                      <a:pt x="21597" y="2128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3" name="Text Box 37"/>
              <p:cNvSpPr txBox="1">
                <a:spLocks noChangeArrowheads="1"/>
              </p:cNvSpPr>
              <p:nvPr/>
            </p:nvSpPr>
            <p:spPr bwMode="auto">
              <a:xfrm>
                <a:off x="6657" y="195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CH" altLang="fr-FR" sz="1400" i="1">
                    <a:solidFill>
                      <a:schemeClr val="tx2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r>
                  <a:rPr lang="fr-CH" altLang="fr-FR" sz="1400" baseline="-30000">
                    <a:solidFill>
                      <a:schemeClr val="tx2"/>
                    </a:solidFill>
                    <a:cs typeface="Times New Roman" pitchFamily="18" charset="0"/>
                  </a:rPr>
                  <a:t>m</a:t>
                </a: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 Box 36"/>
              <p:cNvSpPr txBox="1">
                <a:spLocks noChangeArrowheads="1"/>
              </p:cNvSpPr>
              <p:nvPr/>
            </p:nvSpPr>
            <p:spPr bwMode="auto">
              <a:xfrm>
                <a:off x="3489" y="2150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CH" altLang="fr-FR" sz="1400" i="1">
                    <a:solidFill>
                      <a:srgbClr val="0000FF"/>
                    </a:solidFill>
                    <a:cs typeface="Times New Roman" pitchFamily="18" charset="0"/>
                  </a:rPr>
                  <a:t>M</a:t>
                </a:r>
                <a:r>
                  <a:rPr lang="fr-CH" altLang="fr-FR" sz="1400" baseline="-30000">
                    <a:solidFill>
                      <a:srgbClr val="0000FF"/>
                    </a:solidFill>
                    <a:cs typeface="Times New Roman" pitchFamily="18" charset="0"/>
                  </a:rPr>
                  <a:t>e</a:t>
                </a: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Text Box 35"/>
              <p:cNvSpPr txBox="1">
                <a:spLocks noChangeArrowheads="1"/>
              </p:cNvSpPr>
              <p:nvPr/>
            </p:nvSpPr>
            <p:spPr bwMode="auto">
              <a:xfrm>
                <a:off x="4929" y="1382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CH" altLang="fr-FR" sz="1400" i="1">
                    <a:solidFill>
                      <a:schemeClr val="tx2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r>
                  <a:rPr lang="fr-CH" altLang="fr-FR" sz="1400" baseline="-30000">
                    <a:solidFill>
                      <a:schemeClr val="tx2"/>
                    </a:solidFill>
                    <a:cs typeface="Times New Roman" pitchFamily="18" charset="0"/>
                  </a:rPr>
                  <a:t>e</a:t>
                </a: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46" name="Text Box 34"/>
              <p:cNvSpPr txBox="1">
                <a:spLocks noChangeArrowheads="1"/>
              </p:cNvSpPr>
              <p:nvPr/>
            </p:nvSpPr>
            <p:spPr bwMode="auto">
              <a:xfrm>
                <a:off x="6297" y="2134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CH" altLang="fr-FR" sz="1400" i="1">
                    <a:solidFill>
                      <a:schemeClr val="tx2"/>
                    </a:solidFill>
                    <a:cs typeface="Times New Roman" pitchFamily="18" charset="0"/>
                  </a:rPr>
                  <a:t>r</a:t>
                </a:r>
                <a:r>
                  <a:rPr lang="fr-CH" altLang="fr-FR" sz="1400" baseline="-30000">
                    <a:solidFill>
                      <a:schemeClr val="tx2"/>
                    </a:solidFill>
                    <a:cs typeface="Times New Roman" pitchFamily="18" charset="0"/>
                  </a:rPr>
                  <a:t>1</a:t>
                </a: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5505" y="195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CH" altLang="fr-FR" sz="1400" i="1">
                    <a:solidFill>
                      <a:schemeClr val="tx2"/>
                    </a:solidFill>
                    <a:cs typeface="Times New Roman" pitchFamily="18" charset="0"/>
                  </a:rPr>
                  <a:t>r</a:t>
                </a:r>
                <a:r>
                  <a:rPr lang="fr-CH" altLang="fr-FR" sz="1400" baseline="-30000">
                    <a:solidFill>
                      <a:schemeClr val="tx2"/>
                    </a:solidFill>
                    <a:cs typeface="Times New Roman" pitchFamily="18" charset="0"/>
                  </a:rPr>
                  <a:t>2</a:t>
                </a: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48" name="Text Box 32"/>
              <p:cNvSpPr txBox="1">
                <a:spLocks noChangeArrowheads="1"/>
              </p:cNvSpPr>
              <p:nvPr/>
            </p:nvSpPr>
            <p:spPr bwMode="auto">
              <a:xfrm>
                <a:off x="3030" y="3654"/>
                <a:ext cx="693" cy="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CH" altLang="fr-FR" sz="1400" i="1">
                    <a:solidFill>
                      <a:srgbClr val="0000FF"/>
                    </a:solidFill>
                    <a:cs typeface="Times New Roman" pitchFamily="18" charset="0"/>
                  </a:rPr>
                  <a:t>F</a:t>
                </a:r>
                <a:r>
                  <a:rPr lang="fr-CH" altLang="fr-FR" sz="1400" baseline="-30000">
                    <a:solidFill>
                      <a:srgbClr val="0000FF"/>
                    </a:solidFill>
                    <a:cs typeface="Times New Roman" pitchFamily="18" charset="0"/>
                  </a:rPr>
                  <a:t>in</a:t>
                </a: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49" name="Text Box 31"/>
              <p:cNvSpPr txBox="1">
                <a:spLocks noChangeArrowheads="1"/>
              </p:cNvSpPr>
              <p:nvPr/>
            </p:nvSpPr>
            <p:spPr bwMode="auto">
              <a:xfrm>
                <a:off x="6849" y="3494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CH" altLang="fr-FR" sz="1400" i="1">
                    <a:solidFill>
                      <a:schemeClr val="tx2"/>
                    </a:solidFill>
                    <a:cs typeface="Times New Roman" pitchFamily="18" charset="0"/>
                  </a:rPr>
                  <a:t>V</a:t>
                </a: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Text Box 30"/>
              <p:cNvSpPr txBox="1">
                <a:spLocks noChangeArrowheads="1"/>
              </p:cNvSpPr>
              <p:nvPr/>
            </p:nvSpPr>
            <p:spPr bwMode="auto">
              <a:xfrm>
                <a:off x="5697" y="3302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CH" altLang="fr-FR" sz="1400" i="1">
                    <a:solidFill>
                      <a:srgbClr val="0000FF"/>
                    </a:solidFill>
                    <a:cs typeface="Times New Roman" pitchFamily="18" charset="0"/>
                  </a:rPr>
                  <a:t>F</a:t>
                </a:r>
                <a:r>
                  <a:rPr lang="fr-CH" altLang="fr-FR" sz="1400" baseline="-30000">
                    <a:solidFill>
                      <a:srgbClr val="0000FF"/>
                    </a:solidFill>
                    <a:cs typeface="Times New Roman" pitchFamily="18" charset="0"/>
                  </a:rPr>
                  <a:t>in</a:t>
                </a: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51" name="Line 29"/>
              <p:cNvSpPr>
                <a:spLocks noChangeShapeType="1"/>
              </p:cNvSpPr>
              <p:nvPr/>
            </p:nvSpPr>
            <p:spPr bwMode="auto">
              <a:xfrm flipV="1">
                <a:off x="6495" y="2012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2" name="Line 28"/>
              <p:cNvSpPr>
                <a:spLocks noChangeShapeType="1"/>
              </p:cNvSpPr>
              <p:nvPr/>
            </p:nvSpPr>
            <p:spPr bwMode="auto">
              <a:xfrm flipV="1">
                <a:off x="5919" y="1700"/>
                <a:ext cx="77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3" name="Line 27"/>
              <p:cNvSpPr>
                <a:spLocks noChangeShapeType="1"/>
              </p:cNvSpPr>
              <p:nvPr/>
            </p:nvSpPr>
            <p:spPr bwMode="auto">
              <a:xfrm flipV="1">
                <a:off x="6106" y="1806"/>
                <a:ext cx="77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4" name="Line 26"/>
              <p:cNvSpPr>
                <a:spLocks noChangeShapeType="1"/>
              </p:cNvSpPr>
              <p:nvPr/>
            </p:nvSpPr>
            <p:spPr bwMode="auto">
              <a:xfrm flipV="1">
                <a:off x="6177" y="1887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5" name="Line 25"/>
              <p:cNvSpPr>
                <a:spLocks noChangeShapeType="1"/>
              </p:cNvSpPr>
              <p:nvPr/>
            </p:nvSpPr>
            <p:spPr bwMode="auto">
              <a:xfrm flipV="1">
                <a:off x="5807" y="1681"/>
                <a:ext cx="76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6" name="Line 24"/>
              <p:cNvSpPr>
                <a:spLocks noChangeShapeType="1"/>
              </p:cNvSpPr>
              <p:nvPr/>
            </p:nvSpPr>
            <p:spPr bwMode="auto">
              <a:xfrm flipV="1">
                <a:off x="6327" y="1949"/>
                <a:ext cx="77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7" name="Line 23"/>
              <p:cNvSpPr>
                <a:spLocks noChangeShapeType="1"/>
              </p:cNvSpPr>
              <p:nvPr/>
            </p:nvSpPr>
            <p:spPr bwMode="auto">
              <a:xfrm flipV="1">
                <a:off x="6441" y="1931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8" name="Line 22"/>
              <p:cNvSpPr>
                <a:spLocks noChangeShapeType="1"/>
              </p:cNvSpPr>
              <p:nvPr/>
            </p:nvSpPr>
            <p:spPr bwMode="auto">
              <a:xfrm flipV="1">
                <a:off x="6505" y="2093"/>
                <a:ext cx="76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59" name="Line 21"/>
              <p:cNvSpPr>
                <a:spLocks noChangeShapeType="1"/>
              </p:cNvSpPr>
              <p:nvPr/>
            </p:nvSpPr>
            <p:spPr bwMode="auto">
              <a:xfrm flipV="1">
                <a:off x="6465" y="2184"/>
                <a:ext cx="77" cy="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0" name="Line 20"/>
              <p:cNvSpPr>
                <a:spLocks noChangeShapeType="1"/>
              </p:cNvSpPr>
              <p:nvPr/>
            </p:nvSpPr>
            <p:spPr bwMode="auto">
              <a:xfrm flipV="1">
                <a:off x="6237" y="1963"/>
                <a:ext cx="77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" name="Line 19"/>
              <p:cNvSpPr>
                <a:spLocks noChangeShapeType="1"/>
              </p:cNvSpPr>
              <p:nvPr/>
            </p:nvSpPr>
            <p:spPr bwMode="auto">
              <a:xfrm flipV="1">
                <a:off x="6278" y="2337"/>
                <a:ext cx="76" cy="8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2" name="Line 18"/>
              <p:cNvSpPr>
                <a:spLocks noChangeShapeType="1"/>
              </p:cNvSpPr>
              <p:nvPr/>
            </p:nvSpPr>
            <p:spPr bwMode="auto">
              <a:xfrm flipV="1">
                <a:off x="6246" y="2442"/>
                <a:ext cx="76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3" name="Line 17"/>
              <p:cNvSpPr>
                <a:spLocks noChangeShapeType="1"/>
              </p:cNvSpPr>
              <p:nvPr/>
            </p:nvSpPr>
            <p:spPr bwMode="auto">
              <a:xfrm flipV="1">
                <a:off x="5693" y="1700"/>
                <a:ext cx="76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4" name="Line 16"/>
              <p:cNvSpPr>
                <a:spLocks noChangeShapeType="1"/>
              </p:cNvSpPr>
              <p:nvPr/>
            </p:nvSpPr>
            <p:spPr bwMode="auto">
              <a:xfrm flipV="1">
                <a:off x="6011" y="1739"/>
                <a:ext cx="76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5" name="Line 15"/>
              <p:cNvSpPr>
                <a:spLocks noChangeShapeType="1"/>
              </p:cNvSpPr>
              <p:nvPr/>
            </p:nvSpPr>
            <p:spPr bwMode="auto">
              <a:xfrm flipV="1">
                <a:off x="6283" y="2279"/>
                <a:ext cx="55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6" name="Oval 14"/>
              <p:cNvSpPr>
                <a:spLocks noChangeArrowheads="1"/>
              </p:cNvSpPr>
              <p:nvPr/>
            </p:nvSpPr>
            <p:spPr bwMode="auto">
              <a:xfrm>
                <a:off x="3873" y="2630"/>
                <a:ext cx="1440" cy="1536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67" name="AutoShape 13"/>
              <p:cNvSpPr>
                <a:spLocks noChangeArrowheads="1"/>
              </p:cNvSpPr>
              <p:nvPr/>
            </p:nvSpPr>
            <p:spPr bwMode="auto">
              <a:xfrm rot="245959" flipV="1">
                <a:off x="3891" y="3268"/>
                <a:ext cx="1441" cy="384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68" name="AutoShape 12"/>
              <p:cNvSpPr>
                <a:spLocks noChangeArrowheads="1"/>
              </p:cNvSpPr>
              <p:nvPr/>
            </p:nvSpPr>
            <p:spPr bwMode="auto">
              <a:xfrm rot="196234" flipV="1">
                <a:off x="3777" y="3302"/>
                <a:ext cx="1440" cy="38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69" name="Oval 11"/>
              <p:cNvSpPr>
                <a:spLocks noChangeArrowheads="1"/>
              </p:cNvSpPr>
              <p:nvPr/>
            </p:nvSpPr>
            <p:spPr bwMode="auto">
              <a:xfrm>
                <a:off x="4353" y="3302"/>
                <a:ext cx="236" cy="28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70" name="Text Box 10"/>
              <p:cNvSpPr txBox="1">
                <a:spLocks noChangeArrowheads="1"/>
              </p:cNvSpPr>
              <p:nvPr/>
            </p:nvSpPr>
            <p:spPr bwMode="auto">
              <a:xfrm>
                <a:off x="4545" y="3686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CH" altLang="fr-FR" sz="1400" i="1">
                    <a:solidFill>
                      <a:srgbClr val="0000FF"/>
                    </a:solidFill>
                    <a:cs typeface="Times New Roman" pitchFamily="18" charset="0"/>
                  </a:rPr>
                  <a:t>F</a:t>
                </a:r>
                <a:r>
                  <a:rPr lang="fr-CH" altLang="fr-FR" sz="1400" baseline="-30000">
                    <a:solidFill>
                      <a:srgbClr val="0000FF"/>
                    </a:solidFill>
                    <a:cs typeface="Times New Roman" pitchFamily="18" charset="0"/>
                  </a:rPr>
                  <a:t>ne</a:t>
                </a: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71" name="Line 9"/>
              <p:cNvSpPr>
                <a:spLocks noChangeShapeType="1"/>
              </p:cNvSpPr>
              <p:nvPr/>
            </p:nvSpPr>
            <p:spPr bwMode="auto">
              <a:xfrm>
                <a:off x="4545" y="378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2" name="Line 8"/>
              <p:cNvSpPr>
                <a:spLocks noChangeShapeType="1"/>
              </p:cNvSpPr>
              <p:nvPr/>
            </p:nvSpPr>
            <p:spPr bwMode="auto">
              <a:xfrm>
                <a:off x="4449" y="3494"/>
                <a:ext cx="1344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3" name="Line 7"/>
              <p:cNvSpPr>
                <a:spLocks noChangeShapeType="1"/>
              </p:cNvSpPr>
              <p:nvPr/>
            </p:nvSpPr>
            <p:spPr bwMode="auto">
              <a:xfrm flipH="1">
                <a:off x="4257" y="3494"/>
                <a:ext cx="192" cy="19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4" name="Text Box 6"/>
              <p:cNvSpPr txBox="1">
                <a:spLocks noChangeArrowheads="1"/>
              </p:cNvSpPr>
              <p:nvPr/>
            </p:nvSpPr>
            <p:spPr bwMode="auto">
              <a:xfrm>
                <a:off x="4449" y="2822"/>
                <a:ext cx="46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8C8C8E"/>
                    </a:solidFill>
                    <a:latin typeface="HelveticaNeueLT Com 65 Md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200">
                    <a:solidFill>
                      <a:srgbClr val="8C8C8E"/>
                    </a:solidFill>
                    <a:latin typeface="HelveticaNeueLT Com 65 Md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8C8C8E"/>
                    </a:solidFill>
                    <a:latin typeface="HelveticaNeueLT Com 65 Md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rgbClr val="8C8C8E"/>
                    </a:solidFill>
                    <a:latin typeface="HelveticaNeueLT Com 65 Md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8C8C8E"/>
                    </a:solidFill>
                    <a:latin typeface="HelveticaNeueLT Com 65 Md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CH" altLang="fr-FR" sz="1400" i="1">
                    <a:solidFill>
                      <a:schemeClr val="tx2"/>
                    </a:solidFill>
                    <a:cs typeface="Times New Roman" pitchFamily="18" charset="0"/>
                  </a:rPr>
                  <a:t>r</a:t>
                </a:r>
                <a:r>
                  <a:rPr lang="fr-CH" altLang="fr-FR" sz="1400" baseline="-30000">
                    <a:solidFill>
                      <a:schemeClr val="tx2"/>
                    </a:solidFill>
                    <a:cs typeface="Times New Roman" pitchFamily="18" charset="0"/>
                  </a:rPr>
                  <a:t>e</a:t>
                </a:r>
                <a:endParaRPr lang="fr-CH" altLang="fr-FR">
                  <a:solidFill>
                    <a:schemeClr val="tx2"/>
                  </a:solidFill>
                </a:endParaRPr>
              </a:p>
            </p:txBody>
          </p:sp>
          <p:sp>
            <p:nvSpPr>
              <p:cNvPr id="75" name="Line 5"/>
              <p:cNvSpPr>
                <a:spLocks noChangeShapeType="1"/>
              </p:cNvSpPr>
              <p:nvPr/>
            </p:nvSpPr>
            <p:spPr bwMode="auto">
              <a:xfrm flipV="1">
                <a:off x="4468" y="282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6" name="Line 4"/>
              <p:cNvSpPr>
                <a:spLocks noChangeShapeType="1"/>
              </p:cNvSpPr>
              <p:nvPr/>
            </p:nvSpPr>
            <p:spPr bwMode="auto">
              <a:xfrm flipH="1" flipV="1">
                <a:off x="3201" y="4070"/>
                <a:ext cx="1344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7" name="Line 3"/>
              <p:cNvSpPr>
                <a:spLocks noChangeShapeType="1"/>
              </p:cNvSpPr>
              <p:nvPr/>
            </p:nvSpPr>
            <p:spPr bwMode="auto">
              <a:xfrm flipH="1" flipV="1">
                <a:off x="4815" y="4152"/>
                <a:ext cx="155" cy="7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</p:grpSp>
      <p:graphicFrame>
        <p:nvGraphicFramePr>
          <p:cNvPr id="8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091120"/>
              </p:ext>
            </p:extLst>
          </p:nvPr>
        </p:nvGraphicFramePr>
        <p:xfrm>
          <a:off x="511908" y="2590284"/>
          <a:ext cx="2903224" cy="81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3" imgW="1536700" imgH="431800" progId="Equation.3">
                  <p:embed/>
                </p:oleObj>
              </mc:Choice>
              <mc:Fallback>
                <p:oleObj name="Equation" r:id="rId3" imgW="1536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08" y="2590284"/>
                        <a:ext cx="2903224" cy="810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809493"/>
              </p:ext>
            </p:extLst>
          </p:nvPr>
        </p:nvGraphicFramePr>
        <p:xfrm>
          <a:off x="6249693" y="4760824"/>
          <a:ext cx="2323311" cy="48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5" imgW="1091726" imgH="228501" progId="Equation.3">
                  <p:embed/>
                </p:oleObj>
              </mc:Choice>
              <mc:Fallback>
                <p:oleObj name="Equation" r:id="rId5" imgW="109172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693" y="4760824"/>
                        <a:ext cx="2323311" cy="484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979196"/>
              </p:ext>
            </p:extLst>
          </p:nvPr>
        </p:nvGraphicFramePr>
        <p:xfrm>
          <a:off x="6869933" y="2562824"/>
          <a:ext cx="1492774" cy="559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7" imgW="609600" imgH="228600" progId="Equation.3">
                  <p:embed/>
                </p:oleObj>
              </mc:Choice>
              <mc:Fallback>
                <p:oleObj name="Equation" r:id="rId7" imgW="60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9933" y="2562824"/>
                        <a:ext cx="1492774" cy="559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 Box 81"/>
          <p:cNvSpPr txBox="1">
            <a:spLocks noChangeArrowheads="1"/>
          </p:cNvSpPr>
          <p:nvPr/>
        </p:nvSpPr>
        <p:spPr bwMode="auto">
          <a:xfrm>
            <a:off x="473705" y="1751653"/>
            <a:ext cx="301104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H" altLang="fr-FR" sz="1800" dirty="0" smtClean="0"/>
              <a:t>Effort de traction</a:t>
            </a:r>
          </a:p>
          <a:p>
            <a:pPr eaLnBrk="1" hangingPunct="1">
              <a:spcBef>
                <a:spcPct val="50000"/>
              </a:spcBef>
            </a:pPr>
            <a:r>
              <a:rPr lang="fr-CH" altLang="fr-FR" sz="1800" dirty="0" err="1" smtClean="0"/>
              <a:t>Zugkraft</a:t>
            </a:r>
            <a:endParaRPr lang="fr-FR" altLang="fr-FR" sz="1800" dirty="0"/>
          </a:p>
        </p:txBody>
      </p:sp>
      <p:sp>
        <p:nvSpPr>
          <p:cNvPr id="88" name="Text Box 82"/>
          <p:cNvSpPr txBox="1">
            <a:spLocks noChangeArrowheads="1"/>
          </p:cNvSpPr>
          <p:nvPr/>
        </p:nvSpPr>
        <p:spPr bwMode="auto">
          <a:xfrm>
            <a:off x="6173871" y="3936410"/>
            <a:ext cx="293240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HelveticaNeueLT Com 65 M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NeueLT Com 65 M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H" altLang="fr-FR" sz="1800" dirty="0" smtClean="0"/>
              <a:t>Coefficient d’adhérence</a:t>
            </a:r>
          </a:p>
          <a:p>
            <a:pPr eaLnBrk="1" hangingPunct="1">
              <a:spcBef>
                <a:spcPct val="50000"/>
              </a:spcBef>
            </a:pPr>
            <a:r>
              <a:rPr lang="fr-CH" altLang="fr-FR" sz="1800" dirty="0" err="1" smtClean="0"/>
              <a:t>Adhäsionsfaktor</a:t>
            </a:r>
            <a:endParaRPr lang="fr-FR" alt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69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39752" y="4802"/>
            <a:ext cx="4504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Introduction / </a:t>
            </a:r>
            <a:r>
              <a:rPr lang="fr-CH" b="1" dirty="0" err="1" smtClean="0">
                <a:latin typeface="Verdana" pitchFamily="1" charset="0"/>
              </a:rPr>
              <a:t>Einführung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5" y="1300224"/>
            <a:ext cx="498475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94" y="3789040"/>
            <a:ext cx="514395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ZoneTexte 1"/>
          <p:cNvSpPr txBox="1">
            <a:spLocks noChangeArrowheads="1"/>
          </p:cNvSpPr>
          <p:nvPr/>
        </p:nvSpPr>
        <p:spPr bwMode="auto">
          <a:xfrm>
            <a:off x="5508624" y="2480530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8C8C8E"/>
                </a:solidFill>
                <a:latin typeface="HelveticaNeueLT Com 65 Md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8C8C8E"/>
                </a:solidFill>
                <a:latin typeface="HelveticaNeueLT Com 65 M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8C8C8E"/>
                </a:solidFill>
                <a:latin typeface="HelveticaNeueLT Com 65 M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8C8C8E"/>
                </a:solidFill>
                <a:latin typeface="HelveticaNeueLT Com 65 M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000" dirty="0">
                <a:solidFill>
                  <a:schemeClr val="tx2"/>
                </a:solidFill>
              </a:rPr>
              <a:t>3 </a:t>
            </a:r>
            <a:r>
              <a:rPr lang="fr-CH" altLang="fr-FR" sz="2000" dirty="0" err="1">
                <a:solidFill>
                  <a:schemeClr val="tx2"/>
                </a:solidFill>
              </a:rPr>
              <a:t>Energiewandlungen</a:t>
            </a:r>
            <a:endParaRPr lang="fr-CH" altLang="fr-FR" sz="2000" dirty="0">
              <a:solidFill>
                <a:schemeClr val="tx2"/>
              </a:solidFill>
            </a:endParaRPr>
          </a:p>
        </p:txBody>
      </p:sp>
      <p:sp>
        <p:nvSpPr>
          <p:cNvPr id="81" name="ZoneTexte 9"/>
          <p:cNvSpPr txBox="1">
            <a:spLocks noChangeArrowheads="1"/>
          </p:cNvSpPr>
          <p:nvPr/>
        </p:nvSpPr>
        <p:spPr bwMode="auto">
          <a:xfrm>
            <a:off x="791145" y="4859996"/>
            <a:ext cx="3097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8C8C8E"/>
                </a:solidFill>
                <a:latin typeface="HelveticaNeueLT Com 65 Md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8C8C8E"/>
                </a:solidFill>
                <a:latin typeface="HelveticaNeueLT Com 65 M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8C8C8E"/>
                </a:solidFill>
                <a:latin typeface="HelveticaNeueLT Com 65 M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8C8C8E"/>
                </a:solidFill>
                <a:latin typeface="HelveticaNeueLT Com 65 M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000" dirty="0">
                <a:solidFill>
                  <a:schemeClr val="tx2"/>
                </a:solidFill>
              </a:rPr>
              <a:t>3 conversions d’énergie</a:t>
            </a: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539750" y="558801"/>
            <a:ext cx="7910513" cy="853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altLang="fr-FR" sz="2800" dirty="0" smtClean="0"/>
              <a:t>La locomotive / Die </a:t>
            </a:r>
            <a:r>
              <a:rPr lang="fr-CH" altLang="fr-FR" sz="2800" dirty="0" err="1" smtClean="0"/>
              <a:t>Lokomotive</a:t>
            </a:r>
            <a:r>
              <a:rPr lang="fr-CH" altLang="fr-FR" sz="2800" dirty="0" smtClean="0"/>
              <a:t> (1)</a:t>
            </a:r>
            <a:endParaRPr lang="fr-FR" altLang="fr-FR" sz="28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22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39752" y="4802"/>
            <a:ext cx="45046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latin typeface="Verdana" pitchFamily="1" charset="0"/>
              </a:rPr>
              <a:t>Introduction / </a:t>
            </a:r>
            <a:r>
              <a:rPr lang="fr-CH" b="1" dirty="0" err="1" smtClean="0">
                <a:latin typeface="Verdana" pitchFamily="1" charset="0"/>
              </a:rPr>
              <a:t>Einführung</a:t>
            </a:r>
            <a:endParaRPr lang="fr-CH" b="1" dirty="0" smtClean="0">
              <a:latin typeface="Verdana" pitchFamily="1" charset="0"/>
            </a:endParaRPr>
          </a:p>
          <a:p>
            <a:endParaRPr lang="fr-CH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539750" y="558801"/>
            <a:ext cx="7910513" cy="8539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altLang="fr-FR" sz="2800" dirty="0" smtClean="0"/>
              <a:t>La locomotive / Die </a:t>
            </a:r>
            <a:r>
              <a:rPr lang="fr-CH" altLang="fr-FR" sz="2800" dirty="0" err="1" smtClean="0"/>
              <a:t>Lokomotive</a:t>
            </a:r>
            <a:r>
              <a:rPr lang="fr-CH" altLang="fr-FR" sz="2800" dirty="0" smtClean="0"/>
              <a:t> (2)</a:t>
            </a:r>
            <a:endParaRPr lang="fr-FR" altLang="fr-FR" sz="2800" dirty="0" smtClean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35" y="1110530"/>
            <a:ext cx="573722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468313" y="5589240"/>
            <a:ext cx="327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8C8C8E"/>
                </a:solidFill>
                <a:latin typeface="HelveticaNeueLT Com 65 Md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8C8C8E"/>
                </a:solidFill>
                <a:latin typeface="HelveticaNeueLT Com 65 M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8C8C8E"/>
                </a:solidFill>
                <a:latin typeface="HelveticaNeueLT Com 65 M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8C8C8E"/>
                </a:solidFill>
                <a:latin typeface="HelveticaNeueLT Com 65 M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000" dirty="0">
                <a:solidFill>
                  <a:schemeClr val="tx2"/>
                </a:solidFill>
              </a:rPr>
              <a:t>Approche multidisciplinaire</a:t>
            </a:r>
          </a:p>
        </p:txBody>
      </p:sp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5703553" y="5589240"/>
            <a:ext cx="3097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8C8C8E"/>
                </a:solidFill>
                <a:latin typeface="HelveticaNeueLT Com 65 Md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8C8C8E"/>
                </a:solidFill>
                <a:latin typeface="HelveticaNeueLT Com 65 Md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8C8C8E"/>
                </a:solidFill>
                <a:latin typeface="HelveticaNeueLT Com 65 Md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8C8C8E"/>
                </a:solidFill>
                <a:latin typeface="HelveticaNeueLT Com 65 Md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8C8C8E"/>
                </a:solidFill>
                <a:latin typeface="HelveticaNeueLT Com 65 Md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fr-FR" sz="2000" dirty="0">
                <a:solidFill>
                  <a:schemeClr val="tx2"/>
                </a:solidFill>
              </a:rPr>
              <a:t>Interdisziplinärer Ansatz</a:t>
            </a:r>
            <a:endParaRPr lang="fr-CH" altLang="fr-FR" sz="2000" dirty="0">
              <a:solidFill>
                <a:schemeClr val="tx2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98" y="1047030"/>
            <a:ext cx="65024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83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PT EIAFR 2012_blanc_final">
  <a:themeElements>
    <a:clrScheme name="Personnalisé 1">
      <a:dk1>
        <a:srgbClr val="797979"/>
      </a:dk1>
      <a:lt1>
        <a:sysClr val="window" lastClr="FFFFFF"/>
      </a:lt1>
      <a:dk2>
        <a:srgbClr val="007CB7"/>
      </a:dk2>
      <a:lt2>
        <a:srgbClr val="D1E7F2"/>
      </a:lt2>
      <a:accent1>
        <a:srgbClr val="4FA1CF"/>
      </a:accent1>
      <a:accent2>
        <a:srgbClr val="E01257"/>
      </a:accent2>
      <a:accent3>
        <a:srgbClr val="31939E"/>
      </a:accent3>
      <a:accent4>
        <a:srgbClr val="595959"/>
      </a:accent4>
      <a:accent5>
        <a:srgbClr val="6E95A6"/>
      </a:accent5>
      <a:accent6>
        <a:srgbClr val="FF6633"/>
      </a:accent6>
      <a:hlink>
        <a:srgbClr val="7BB9DB"/>
      </a:hlink>
      <a:folHlink>
        <a:srgbClr val="0A3B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513a8f-eda8-4045-9dbf-9684c8bf07b0"/>
    <Année_x0020_académiqueTaxHTField0 xmlns="b0513a8f-eda8-4045-9dbf-9684c8bf07b0">
      <Terms xmlns="http://schemas.microsoft.com/office/infopath/2007/PartnerControls"/>
    </Année_x0020_académiqueTaxHTField0>
    <Type_x0020_d_x0027_informationTaxHTField0 xmlns="b0513a8f-eda8-4045-9dbf-9684c8bf07b0">
      <Terms xmlns="http://schemas.microsoft.com/office/infopath/2007/PartnerControls"/>
    </Type_x0020_d_x0027_informationTaxHTField0>
    <Fin_x0020_de_x0020_validité_x0020_de_x0020_l_x0027_information xmlns="b0513a8f-eda8-4045-9dbf-9684c8bf07b0" xsi:nil="true"/>
    <Début_x0020_de_x0020_validité_x0020_de_x0020_l_x0027_information xmlns="b0513a8f-eda8-4045-9dbf-9684c8bf07b0" xsi:nil="true"/>
    <Référence_x0020_métier xmlns="b0513a8f-eda8-4045-9dbf-9684c8bf07b0" xsi:nil="true"/>
    <Entités_x0020_concernéesTaxHTField0 xmlns="b0513a8f-eda8-4045-9dbf-9684c8bf07b0">
      <Terms xmlns="http://schemas.microsoft.com/office/infopath/2007/PartnerControls"/>
    </Entités_x0020_concernéesTaxHTField0>
    <ProcessusTaxHTField0 xmlns="b0513a8f-eda8-4045-9dbf-9684c8bf07b0">
      <Terms xmlns="http://schemas.microsoft.com/office/infopath/2007/PartnerControls"/>
    </ProcessusTaxHTField0>
    <_dlc_DocId xmlns="b0513a8f-eda8-4045-9dbf-9684c8bf07b0">EIFR-3286-54</_dlc_DocId>
    <_dlc_DocIdUrl xmlns="b0513a8f-eda8-4045-9dbf-9684c8bf07b0">
      <Url>https://ged.hefr.ch/eifr/formation/formation_continue/CAS_genie_ferroviaire_installations_electriques/Formation/_layouts/DocIdRedir.aspx?ID=EIFR-3286-54</Url>
      <Description>EIFR-3286-54</Description>
    </_dlc_DocIdUrl>
    <_dlc_DocIdPersistId xmlns="b0513a8f-eda8-4045-9dbf-9684c8bf07b0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28E2BFB55EE4EB8B10C5494943B5D" ma:contentTypeVersion="21" ma:contentTypeDescription="Crée un document." ma:contentTypeScope="" ma:versionID="7081991d2a686472d67d66feec0a092c">
  <xsd:schema xmlns:xsd="http://www.w3.org/2001/XMLSchema" xmlns:xs="http://www.w3.org/2001/XMLSchema" xmlns:p="http://schemas.microsoft.com/office/2006/metadata/properties" xmlns:ns1="http://schemas.microsoft.com/sharepoint/v3" xmlns:ns2="b0513a8f-eda8-4045-9dbf-9684c8bf07b0" targetNamespace="http://schemas.microsoft.com/office/2006/metadata/properties" ma:root="true" ma:fieldsID="00f206883ebdd87e07dba69c22f0db4c" ns1:_="" ns2:_="">
    <xsd:import namespace="http://schemas.microsoft.com/sharepoint/v3"/>
    <xsd:import namespace="b0513a8f-eda8-4045-9dbf-9684c8bf07b0"/>
    <xsd:element name="properties">
      <xsd:complexType>
        <xsd:sequence>
          <xsd:element name="documentManagement">
            <xsd:complexType>
              <xsd:all>
                <xsd:element ref="ns2:Référence_x0020_métier" minOccurs="0"/>
                <xsd:element ref="ns2:Début_x0020_de_x0020_validité_x0020_de_x0020_l_x0027_information" minOccurs="0"/>
                <xsd:element ref="ns2:Fin_x0020_de_x0020_validité_x0020_de_x0020_l_x0027_information" minOccurs="0"/>
                <xsd:element ref="ns2:Entités_x0020_concernéesTaxHTField0" minOccurs="0"/>
                <xsd:element ref="ns2:TaxCatchAllLabel" minOccurs="0"/>
                <xsd:element ref="ns2:Année_x0020_académiqueTaxHTField0" minOccurs="0"/>
                <xsd:element ref="ns2:TaxCatchAll" minOccurs="0"/>
                <xsd:element ref="ns2:Type_x0020_d_x0027_informationTaxHTField0" minOccurs="0"/>
                <xsd:element ref="ns2:ProcessusTaxHTField0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4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25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13a8f-eda8-4045-9dbf-9684c8bf07b0" elementFormDefault="qualified">
    <xsd:import namespace="http://schemas.microsoft.com/office/2006/documentManagement/types"/>
    <xsd:import namespace="http://schemas.microsoft.com/office/infopath/2007/PartnerControls"/>
    <xsd:element name="Référence_x0020_métier" ma:index="5" nillable="true" ma:displayName="Référence métier" ma:description="Pour répondre à des besoins de catégorisation propres à une entité : par exemple n°AGP, n° de commande, référence fournisseur, etc." ma:internalName="R_x00e9_f_x00e9_rence_x0020_m_x00e9_tier">
      <xsd:simpleType>
        <xsd:restriction base="dms:Text">
          <xsd:maxLength value="255"/>
        </xsd:restriction>
      </xsd:simpleType>
    </xsd:element>
    <xsd:element name="Début_x0020_de_x0020_validité_x0020_de_x0020_l_x0027_information" ma:index="6" nillable="true" ma:displayName="Début de validité de l'information" ma:description="Lorsque la date d’entrée en vigueur est importante : par exemple pour un contrat de confidentialité" ma:format="DateOnly" ma:internalName="D_x00e9_but_x0020_de_x0020_validit_x00e9__x0020_de_x0020_l_x0027_information">
      <xsd:simpleType>
        <xsd:restriction base="dms:DateTime"/>
      </xsd:simpleType>
    </xsd:element>
    <xsd:element name="Fin_x0020_de_x0020_validité_x0020_de_x0020_l_x0027_information" ma:index="7" nillable="true" ma:displayName="Fin de validité de l'information" ma:description="Lorsque cette date est importante : par exemple pour un contrat de confidentialité" ma:format="DateOnly" ma:internalName="Fin_x0020_de_x0020_validit_x00e9__x0020_de_x0020_l_x0027_information">
      <xsd:simpleType>
        <xsd:restriction base="dms:DateTime"/>
      </xsd:simpleType>
    </xsd:element>
    <xsd:element name="Entités_x0020_concernéesTaxHTField0" ma:index="11" nillable="true" ma:taxonomy="true" ma:internalName="Entit_x00e9_s_x0020_concern_x00e9_esTaxHTField0" ma:taxonomyFieldName="Entit_x00e9_s_x0020_concern_x00e9_es" ma:displayName="Entités concernées" ma:default="" ma:fieldId="{5eee7275-3564-4370-b0cf-bec157453e4f}" ma:taxonomyMulti="true" ma:sspId="b322d84b-9107-45f9-98b0-fcc71aaba640" ma:termSetId="9cb2da83-3616-40d3-b0f6-9cac6bedf1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6" nillable="true" ma:displayName="Taxonomy Catch All Column1" ma:description="" ma:hidden="true" ma:list="{a56dbd7b-4ad1-4986-9beb-04ab11716f43}" ma:internalName="TaxCatchAllLabel" ma:readOnly="true" ma:showField="CatchAllDataLabel" ma:web="17d9e71b-89ef-42fd-ac4c-53bb660edb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nnée_x0020_académiqueTaxHTField0" ma:index="17" nillable="true" ma:taxonomy="true" ma:internalName="Ann_x00e9_e_x0020_acad_x00e9_miqueTaxHTField0" ma:taxonomyFieldName="Ann_x00e9_e_x0020_acad_x00e9_mique" ma:displayName="Année académique" ma:default="" ma:fieldId="{9b47c92b-231a-4d7a-b0e3-8a3a8735a73f}" ma:sspId="b322d84b-9107-45f9-98b0-fcc71aaba640" ma:termSetId="7c41caeb-327a-40eb-bf51-087b2e28cf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description="" ma:hidden="true" ma:list="{a56dbd7b-4ad1-4986-9beb-04ab11716f43}" ma:internalName="TaxCatchAll" ma:showField="CatchAllData" ma:web="17d9e71b-89ef-42fd-ac4c-53bb660edb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ype_x0020_d_x0027_informationTaxHTField0" ma:index="19" nillable="true" ma:taxonomy="true" ma:internalName="Type_x0020_d_x0027_informationTaxHTField0" ma:taxonomyFieldName="Type_x0020_d_x0027_information" ma:displayName="Type d'information" ma:default="" ma:fieldId="{b593b4c1-edb5-4b04-805d-05d349538675}" ma:taxonomyMulti="true" ma:sspId="b322d84b-9107-45f9-98b0-fcc71aaba640" ma:termSetId="23e13dc8-cd61-4354-8fa6-d49e034b2f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cessusTaxHTField0" ma:index="20" nillable="true" ma:taxonomy="true" ma:internalName="ProcessusTaxHTField0" ma:taxonomyFieldName="Processus" ma:displayName="Processus" ma:default="" ma:fieldId="{f929ce62-c6db-4fe6-b7f3-bc52d400d846}" ma:taxonomyMulti="true" ma:sspId="b322d84b-9107-45f9-98b0-fcc71aaba640" ma:termSetId="933696de-ea79-43b6-96be-a9fb7a96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1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2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b322d84b-9107-45f9-98b0-fcc71aaba640" ContentTypeId="0x0101" PreviousValue="false"/>
</file>

<file path=customXml/itemProps1.xml><?xml version="1.0" encoding="utf-8"?>
<ds:datastoreItem xmlns:ds="http://schemas.openxmlformats.org/officeDocument/2006/customXml" ds:itemID="{03C4D178-8CF0-4F41-967B-CA8B1FA9347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946968C-2E92-4EBA-A3DA-EB1F6097F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5DBF72-6690-4182-BE9D-8CAF39A6BCDA}">
  <ds:schemaRefs>
    <ds:schemaRef ds:uri="http://www.w3.org/XML/1998/namespace"/>
    <ds:schemaRef ds:uri="http://schemas.microsoft.com/sharepoint/v3"/>
    <ds:schemaRef ds:uri="http://purl.org/dc/dcmitype/"/>
    <ds:schemaRef ds:uri="http://schemas.microsoft.com/office/2006/metadata/properties"/>
    <ds:schemaRef ds:uri="b0513a8f-eda8-4045-9dbf-9684c8bf07b0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D9D0C6D4-E250-4900-911E-BBF4FD272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513a8f-eda8-4045-9dbf-9684c8bf0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0D11B5E-527C-4937-875F-3940C187D9A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PPT EIAFR 2012_blanc_final</Template>
  <TotalTime>402</TotalTime>
  <Words>249</Words>
  <Application>Microsoft Office PowerPoint</Application>
  <PresentationFormat>Affichage à l'écran (4:3)</PresentationFormat>
  <Paragraphs>91</Paragraphs>
  <Slides>11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HelveticaNeueLT Com 65 Md</vt:lpstr>
      <vt:lpstr>Symbol</vt:lpstr>
      <vt:lpstr>Times New Roman</vt:lpstr>
      <vt:lpstr>Verdana</vt:lpstr>
      <vt:lpstr>Modèle PPT EIAFR 2012_blanc_final</vt:lpstr>
      <vt:lpstr>Equation</vt:lpstr>
      <vt:lpstr>Équation</vt:lpstr>
      <vt:lpstr>MSPhotoEd.3</vt:lpstr>
      <vt:lpstr>Présentation PowerPoint</vt:lpstr>
      <vt:lpstr>Références / Referenzen</vt:lpstr>
      <vt:lpstr>Présentation PowerPoint</vt:lpstr>
      <vt:lpstr>Contenu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HEFR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 pour les présentations réseaux électriques et HT</dc:title>
  <dc:creator>yves.schouwey</dc:creator>
  <cp:lastModifiedBy>Allenbach</cp:lastModifiedBy>
  <cp:revision>94</cp:revision>
  <cp:lastPrinted>2014-05-08T05:50:23Z</cp:lastPrinted>
  <dcterms:created xsi:type="dcterms:W3CDTF">2012-07-09T07:18:51Z</dcterms:created>
  <dcterms:modified xsi:type="dcterms:W3CDTF">2016-10-28T06:11:47Z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0x010100E6B28E2BFB55EE4EB8B10C5494943B5D</vt:lpwstr>
  </property>
  <property fmtid="{D5CDD505-2E9C-101B-9397-08002B2CF9AE}" pid="3" name="_dlc_DocIdItemGuid">
    <vt:lpwstr>ac0ae854-6845-4a58-b3d6-daf17e8af148</vt:lpwstr>
  </property>
  <property fmtid="{D5CDD505-2E9C-101B-9397-08002B2CF9AE}" pid="4" name="Processus">
    <vt:lpwstr/>
  </property>
  <property fmtid="{D5CDD505-2E9C-101B-9397-08002B2CF9AE}" pid="5" name="Type d'information">
    <vt:lpwstr/>
  </property>
  <property fmtid="{D5CDD505-2E9C-101B-9397-08002B2CF9AE}" pid="6" name="Entités concernées">
    <vt:lpwstr/>
  </property>
  <property fmtid="{D5CDD505-2E9C-101B-9397-08002B2CF9AE}" pid="7" name="Année académique">
    <vt:lpwstr/>
  </property>
</Properties>
</file>