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8"/>
  </p:notesMasterIdLst>
  <p:sldIdLst>
    <p:sldId id="256" r:id="rId7"/>
    <p:sldId id="268" r:id="rId8"/>
    <p:sldId id="270" r:id="rId9"/>
    <p:sldId id="269" r:id="rId10"/>
    <p:sldId id="271" r:id="rId11"/>
    <p:sldId id="272" r:id="rId12"/>
    <p:sldId id="273" r:id="rId13"/>
    <p:sldId id="276" r:id="rId14"/>
    <p:sldId id="277" r:id="rId15"/>
    <p:sldId id="281" r:id="rId16"/>
    <p:sldId id="282" r:id="rId17"/>
    <p:sldId id="283" r:id="rId18"/>
    <p:sldId id="284" r:id="rId19"/>
    <p:sldId id="285" r:id="rId20"/>
    <p:sldId id="286" r:id="rId21"/>
    <p:sldId id="274" r:id="rId22"/>
    <p:sldId id="287" r:id="rId23"/>
    <p:sldId id="288" r:id="rId24"/>
    <p:sldId id="289" r:id="rId25"/>
    <p:sldId id="290" r:id="rId26"/>
    <p:sldId id="275" r:id="rId27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ACA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 autoAdjust="0"/>
    <p:restoredTop sz="94645" autoAdjust="0"/>
  </p:normalViewPr>
  <p:slideViewPr>
    <p:cSldViewPr>
      <p:cViewPr varScale="1">
        <p:scale>
          <a:sx n="88" d="100"/>
          <a:sy n="88" d="100"/>
        </p:scale>
        <p:origin x="-1380" y="-108"/>
      </p:cViewPr>
      <p:guideLst>
        <p:guide orient="horz" pos="3974"/>
        <p:guide pos="283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2B6BC-DEAA-479E-98BC-4E921B6BFA47}" type="datetimeFigureOut">
              <a:rPr lang="fr-CH" smtClean="0"/>
              <a:t>27.10.2016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A7F64-8800-4636-9938-9BBD3B4FC4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003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38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83968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EEC6B3-74A9-44EB-9690-B604ED3EF10A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5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21288"/>
            <a:ext cx="1174901" cy="7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8724"/>
            <a:ext cx="2592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90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83968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EEC6B3-74A9-44EB-9690-B604ED3EF10A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9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21288"/>
            <a:ext cx="1174901" cy="7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9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83968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EEC6B3-74A9-44EB-9690-B604ED3EF10A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7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21288"/>
            <a:ext cx="1174901" cy="7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83968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EEC6B3-74A9-44EB-9690-B604ED3EF10A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4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21288"/>
            <a:ext cx="1174901" cy="7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1484"/>
            <a:ext cx="2592288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7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64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.pn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.emf"/><Relationship Id="rId4" Type="http://schemas.openxmlformats.org/officeDocument/2006/relationships/image" Target="../media/image7.png"/><Relationship Id="rId9" Type="http://schemas.openxmlformats.org/officeDocument/2006/relationships/oleObject" Target="../embeddings/Microsoft_Word_97_-_2003_Document1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79912" y="4149080"/>
            <a:ext cx="5224683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CH" sz="2000" b="1" dirty="0" smtClean="0">
                <a:latin typeface="Verdana" pitchFamily="1" charset="0"/>
              </a:rPr>
              <a:t>Génie </a:t>
            </a:r>
            <a:r>
              <a:rPr lang="fr-CH" sz="2000" b="1" dirty="0" smtClean="0">
                <a:latin typeface="Verdana" pitchFamily="1" charset="0"/>
              </a:rPr>
              <a:t>électrique ferroviaire </a:t>
            </a:r>
            <a:endParaRPr lang="fr-CH" sz="2000" b="1" dirty="0">
              <a:latin typeface="Verdana" pitchFamily="1" charset="0"/>
            </a:endParaRPr>
          </a:p>
          <a:p>
            <a:endParaRPr lang="fr-CH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1" charset="0"/>
              <a:cs typeface="Arial" pitchFamily="34" charset="0"/>
            </a:endParaRPr>
          </a:p>
          <a:p>
            <a:r>
              <a:rPr lang="fr-CH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1" charset="0"/>
                <a:cs typeface="Arial" pitchFamily="34" charset="0"/>
              </a:rPr>
              <a:t>Véhicules-moteurs</a:t>
            </a:r>
            <a:endParaRPr lang="fr-CH" sz="17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779912" y="3933056"/>
            <a:ext cx="536969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779912" y="5669199"/>
            <a:ext cx="536408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patrick.favreper\Desktop\1 (2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5" b="8341"/>
          <a:stretch/>
        </p:blipFill>
        <p:spPr bwMode="auto">
          <a:xfrm>
            <a:off x="0" y="-5316"/>
            <a:ext cx="9158495" cy="37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76256" y="0"/>
            <a:ext cx="2282239" cy="373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Zone pour image illustrant la leçon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3851920" y="5733256"/>
            <a:ext cx="489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i="1" dirty="0" smtClean="0"/>
              <a:t>Jean-Marc </a:t>
            </a:r>
            <a:r>
              <a:rPr lang="fr-CH" i="1" dirty="0" err="1" smtClean="0"/>
              <a:t>Allenbach</a:t>
            </a:r>
            <a:endParaRPr lang="fr-CH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3851919" y="6444044"/>
            <a:ext cx="489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2016-10-27</a:t>
            </a:r>
            <a:endParaRPr lang="fr-CH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50726"/>
            <a:ext cx="2676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25" y="-5315"/>
            <a:ext cx="2576969" cy="373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08398"/>
            <a:ext cx="2664296" cy="75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7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214329"/>
              </p:ext>
            </p:extLst>
          </p:nvPr>
        </p:nvGraphicFramePr>
        <p:xfrm>
          <a:off x="468313" y="558800"/>
          <a:ext cx="4176712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Photo Editor Photo" r:id="rId3" imgW="15370872" imgH="8817104" progId="MSPhotoEd.3">
                  <p:embed/>
                </p:oleObj>
              </mc:Choice>
              <mc:Fallback>
                <p:oleObj name="Photo Editor Photo" r:id="rId3" imgW="15370872" imgH="881710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8800"/>
                        <a:ext cx="4176712" cy="239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81036" y="69269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 dirty="0">
                <a:latin typeface="Times New Roman" pitchFamily="18" charset="0"/>
              </a:rPr>
              <a:t>FOC</a:t>
            </a:r>
            <a:endParaRPr lang="fr-FR" altLang="fr-FR" sz="1800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</a:t>
            </a:r>
            <a:r>
              <a:rPr lang="fr-CH" altLang="fr-FR" b="1" dirty="0" smtClean="0">
                <a:latin typeface="Calibri" pitchFamily="34" charset="0"/>
              </a:rPr>
              <a:t>4.</a:t>
            </a:r>
            <a:r>
              <a:rPr lang="fr-FR" altLang="fr-FR" b="1" dirty="0" smtClean="0">
                <a:latin typeface="Calibri" pitchFamily="34" charset="0"/>
              </a:rPr>
              <a:t>168b</a:t>
            </a:r>
            <a:r>
              <a:rPr lang="fr-CH" altLang="fr-FR" b="1" dirty="0" smtClean="0">
                <a:latin typeface="Calibri" pitchFamily="34" charset="0"/>
              </a:rPr>
              <a:t> </a:t>
            </a:r>
            <a:r>
              <a:rPr lang="fr-FR" altLang="fr-FR" dirty="0"/>
              <a:t>M</a:t>
            </a:r>
            <a:r>
              <a:rPr lang="fr-CH" altLang="fr-FR" dirty="0" err="1" smtClean="0">
                <a:latin typeface="Calibri" pitchFamily="34" charset="0"/>
              </a:rPr>
              <a:t>oteur</a:t>
            </a:r>
            <a:r>
              <a:rPr lang="fr-CH" altLang="fr-FR" dirty="0" smtClean="0">
                <a:latin typeface="Calibri" pitchFamily="34" charset="0"/>
              </a:rPr>
              <a:t> asynchrone: stratégie de réglage.</a:t>
            </a:r>
            <a:endParaRPr lang="fr-CH" altLang="fr-FR" dirty="0">
              <a:latin typeface="Calibri" pitchFamily="34" charset="0"/>
            </a:endParaRP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fr-CH" altLang="fr-FR" dirty="0" smtClean="0">
                <a:latin typeface="Calibri" pitchFamily="34" charset="0"/>
              </a:rPr>
              <a:t>  </a:t>
            </a:r>
            <a:r>
              <a:rPr lang="de-DE" altLang="fr-FR" dirty="0" smtClean="0"/>
              <a:t>Asynchron-Motor: Regelungsstrategie</a:t>
            </a:r>
            <a:r>
              <a:rPr lang="de-CH" dirty="0" smtClean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787026"/>
              </p:ext>
            </p:extLst>
          </p:nvPr>
        </p:nvGraphicFramePr>
        <p:xfrm>
          <a:off x="5221572" y="558800"/>
          <a:ext cx="3563937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Photo Editor Photo" r:id="rId5" imgW="15203218" imgH="10798476" progId="MSPhotoEd.3">
                  <p:embed/>
                </p:oleObj>
              </mc:Choice>
              <mc:Fallback>
                <p:oleObj name="Photo Editor Photo" r:id="rId5" imgW="15203218" imgH="10798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572" y="558800"/>
                        <a:ext cx="3563937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437472" y="55880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>
                <a:latin typeface="Times New Roman" pitchFamily="18" charset="0"/>
              </a:rPr>
              <a:t>DSC</a:t>
            </a:r>
            <a:endParaRPr lang="fr-FR" altLang="fr-FR" sz="1800">
              <a:latin typeface="Times New Roman" pitchFamily="18" charset="0"/>
            </a:endParaRPr>
          </a:p>
        </p:txBody>
      </p:sp>
      <p:pic>
        <p:nvPicPr>
          <p:cNvPr id="12" name="Picture 24" descr="Re4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81" y="3250161"/>
            <a:ext cx="3554413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[tmp36210_thumb13.png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224579"/>
            <a:ext cx="8429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1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367577"/>
              </p:ext>
            </p:extLst>
          </p:nvPr>
        </p:nvGraphicFramePr>
        <p:xfrm>
          <a:off x="468313" y="558800"/>
          <a:ext cx="4176712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Photo Editor Photo" r:id="rId3" imgW="15370872" imgH="8817104" progId="MSPhotoEd.3">
                  <p:embed/>
                </p:oleObj>
              </mc:Choice>
              <mc:Fallback>
                <p:oleObj name="Photo Editor Photo" r:id="rId3" imgW="15370872" imgH="881710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8800"/>
                        <a:ext cx="4176712" cy="239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81036" y="69269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 dirty="0">
                <a:latin typeface="Times New Roman" pitchFamily="18" charset="0"/>
              </a:rPr>
              <a:t>FOC</a:t>
            </a:r>
            <a:endParaRPr lang="fr-FR" altLang="fr-FR" sz="1800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</a:t>
            </a:r>
            <a:r>
              <a:rPr lang="fr-CH" altLang="fr-FR" b="1" dirty="0" smtClean="0">
                <a:latin typeface="Calibri" pitchFamily="34" charset="0"/>
              </a:rPr>
              <a:t>4.</a:t>
            </a:r>
            <a:r>
              <a:rPr lang="fr-FR" altLang="fr-FR" b="1" dirty="0" smtClean="0">
                <a:latin typeface="Calibri" pitchFamily="34" charset="0"/>
              </a:rPr>
              <a:t>168b</a:t>
            </a:r>
            <a:r>
              <a:rPr lang="fr-CH" altLang="fr-FR" b="1" dirty="0" smtClean="0">
                <a:latin typeface="Calibri" pitchFamily="34" charset="0"/>
              </a:rPr>
              <a:t> </a:t>
            </a:r>
            <a:r>
              <a:rPr lang="fr-FR" altLang="fr-FR" dirty="0"/>
              <a:t>M</a:t>
            </a:r>
            <a:r>
              <a:rPr lang="fr-CH" altLang="fr-FR" dirty="0" err="1" smtClean="0">
                <a:latin typeface="Calibri" pitchFamily="34" charset="0"/>
              </a:rPr>
              <a:t>oteur</a:t>
            </a:r>
            <a:r>
              <a:rPr lang="fr-CH" altLang="fr-FR" dirty="0" smtClean="0">
                <a:latin typeface="Calibri" pitchFamily="34" charset="0"/>
              </a:rPr>
              <a:t> asynchrone: stratégie de réglage.</a:t>
            </a:r>
            <a:endParaRPr lang="fr-CH" altLang="fr-FR" dirty="0">
              <a:latin typeface="Calibri" pitchFamily="34" charset="0"/>
            </a:endParaRP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fr-CH" altLang="fr-FR" dirty="0" smtClean="0">
                <a:latin typeface="Calibri" pitchFamily="34" charset="0"/>
              </a:rPr>
              <a:t>  </a:t>
            </a:r>
            <a:r>
              <a:rPr lang="de-DE" altLang="fr-FR" dirty="0" smtClean="0"/>
              <a:t>Asynchron-Motor: Regelungsstrategie</a:t>
            </a:r>
            <a:r>
              <a:rPr lang="de-CH" dirty="0" smtClean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731076"/>
              </p:ext>
            </p:extLst>
          </p:nvPr>
        </p:nvGraphicFramePr>
        <p:xfrm>
          <a:off x="5221572" y="558800"/>
          <a:ext cx="3563937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Photo Editor Photo" r:id="rId5" imgW="15203218" imgH="10798476" progId="MSPhotoEd.3">
                  <p:embed/>
                </p:oleObj>
              </mc:Choice>
              <mc:Fallback>
                <p:oleObj name="Photo Editor Photo" r:id="rId5" imgW="15203218" imgH="10798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572" y="558800"/>
                        <a:ext cx="3563937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437472" y="55880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>
                <a:latin typeface="Times New Roman" pitchFamily="18" charset="0"/>
              </a:rPr>
              <a:t>DSC</a:t>
            </a:r>
            <a:endParaRPr lang="fr-FR" altLang="fr-FR" sz="1800">
              <a:latin typeface="Times New Roman" pitchFamily="18" charset="0"/>
            </a:endParaRPr>
          </a:p>
        </p:txBody>
      </p:sp>
      <p:pic>
        <p:nvPicPr>
          <p:cNvPr id="14" name="Picture 23" descr="[tmp36210_thumb13.png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224579"/>
            <a:ext cx="8429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30" y="3140968"/>
            <a:ext cx="3240088" cy="26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474205" y="321399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>
                <a:latin typeface="Times New Roman" pitchFamily="18" charset="0"/>
              </a:rPr>
              <a:t>ISC</a:t>
            </a:r>
            <a:endParaRPr lang="fr-FR" altLang="fr-FR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87809"/>
              </p:ext>
            </p:extLst>
          </p:nvPr>
        </p:nvGraphicFramePr>
        <p:xfrm>
          <a:off x="468313" y="558800"/>
          <a:ext cx="4176712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Photo Editor Photo" r:id="rId3" imgW="15370872" imgH="8817104" progId="MSPhotoEd.3">
                  <p:embed/>
                </p:oleObj>
              </mc:Choice>
              <mc:Fallback>
                <p:oleObj name="Photo Editor Photo" r:id="rId3" imgW="15370872" imgH="881710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8800"/>
                        <a:ext cx="4176712" cy="239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81036" y="69269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 dirty="0">
                <a:latin typeface="Times New Roman" pitchFamily="18" charset="0"/>
              </a:rPr>
              <a:t>FOC</a:t>
            </a:r>
            <a:endParaRPr lang="fr-FR" altLang="fr-FR" sz="1800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</a:t>
            </a:r>
            <a:r>
              <a:rPr lang="fr-CH" altLang="fr-FR" b="1" dirty="0" smtClean="0">
                <a:latin typeface="Calibri" pitchFamily="34" charset="0"/>
              </a:rPr>
              <a:t>4.</a:t>
            </a:r>
            <a:r>
              <a:rPr lang="fr-FR" altLang="fr-FR" b="1" dirty="0" smtClean="0">
                <a:latin typeface="Calibri" pitchFamily="34" charset="0"/>
              </a:rPr>
              <a:t>168b</a:t>
            </a:r>
            <a:r>
              <a:rPr lang="fr-CH" altLang="fr-FR" b="1" dirty="0" smtClean="0">
                <a:latin typeface="Calibri" pitchFamily="34" charset="0"/>
              </a:rPr>
              <a:t> </a:t>
            </a:r>
            <a:r>
              <a:rPr lang="fr-FR" altLang="fr-FR" dirty="0"/>
              <a:t>M</a:t>
            </a:r>
            <a:r>
              <a:rPr lang="fr-CH" altLang="fr-FR" dirty="0" err="1" smtClean="0">
                <a:latin typeface="Calibri" pitchFamily="34" charset="0"/>
              </a:rPr>
              <a:t>oteur</a:t>
            </a:r>
            <a:r>
              <a:rPr lang="fr-CH" altLang="fr-FR" dirty="0" smtClean="0">
                <a:latin typeface="Calibri" pitchFamily="34" charset="0"/>
              </a:rPr>
              <a:t> asynchrone: stratégie de réglage.</a:t>
            </a:r>
            <a:endParaRPr lang="fr-CH" altLang="fr-FR" dirty="0">
              <a:latin typeface="Calibri" pitchFamily="34" charset="0"/>
            </a:endParaRP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fr-CH" altLang="fr-FR" dirty="0" smtClean="0">
                <a:latin typeface="Calibri" pitchFamily="34" charset="0"/>
              </a:rPr>
              <a:t>  </a:t>
            </a:r>
            <a:r>
              <a:rPr lang="de-DE" altLang="fr-FR" dirty="0" smtClean="0"/>
              <a:t>Asynchron-Motor: Regelungsstrategie</a:t>
            </a:r>
            <a:r>
              <a:rPr lang="de-CH" dirty="0" smtClean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625320"/>
              </p:ext>
            </p:extLst>
          </p:nvPr>
        </p:nvGraphicFramePr>
        <p:xfrm>
          <a:off x="5221572" y="558800"/>
          <a:ext cx="3563937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Photo Editor Photo" r:id="rId5" imgW="15203218" imgH="10798476" progId="MSPhotoEd.3">
                  <p:embed/>
                </p:oleObj>
              </mc:Choice>
              <mc:Fallback>
                <p:oleObj name="Photo Editor Photo" r:id="rId5" imgW="15203218" imgH="10798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572" y="558800"/>
                        <a:ext cx="3563937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437472" y="55880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>
                <a:latin typeface="Times New Roman" pitchFamily="18" charset="0"/>
              </a:rPr>
              <a:t>DSC</a:t>
            </a:r>
            <a:endParaRPr lang="fr-FR" altLang="fr-FR" sz="1800">
              <a:latin typeface="Times New Roman" pitchFamily="18" charset="0"/>
            </a:endParaRPr>
          </a:p>
        </p:txBody>
      </p:sp>
      <p:pic>
        <p:nvPicPr>
          <p:cNvPr id="14" name="Picture 23" descr="[tmp36210_thumb13.png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224579"/>
            <a:ext cx="8429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30" y="3140968"/>
            <a:ext cx="3240088" cy="26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474205" y="321399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>
                <a:latin typeface="Times New Roman" pitchFamily="18" charset="0"/>
              </a:rPr>
              <a:t>ISC</a:t>
            </a:r>
            <a:endParaRPr lang="fr-FR" altLang="fr-FR" sz="1800">
              <a:latin typeface="Times New Roman" pitchFamily="18" charset="0"/>
            </a:endParaRPr>
          </a:p>
        </p:txBody>
      </p:sp>
      <p:pic>
        <p:nvPicPr>
          <p:cNvPr id="12" name="Picture 22" descr="Ee6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12981"/>
            <a:ext cx="33115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34913"/>
              </p:ext>
            </p:extLst>
          </p:nvPr>
        </p:nvGraphicFramePr>
        <p:xfrm>
          <a:off x="468313" y="558800"/>
          <a:ext cx="4176712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Photo Editor Photo" r:id="rId3" imgW="15370872" imgH="8817104" progId="MSPhotoEd.3">
                  <p:embed/>
                </p:oleObj>
              </mc:Choice>
              <mc:Fallback>
                <p:oleObj name="Photo Editor Photo" r:id="rId3" imgW="15370872" imgH="881710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8800"/>
                        <a:ext cx="4176712" cy="239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81036" y="69269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 dirty="0">
                <a:latin typeface="Times New Roman" pitchFamily="18" charset="0"/>
              </a:rPr>
              <a:t>FOC</a:t>
            </a:r>
            <a:endParaRPr lang="fr-FR" altLang="fr-FR" sz="1800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</a:t>
            </a:r>
            <a:r>
              <a:rPr lang="fr-CH" altLang="fr-FR" b="1" dirty="0" smtClean="0">
                <a:latin typeface="Calibri" pitchFamily="34" charset="0"/>
              </a:rPr>
              <a:t>4.</a:t>
            </a:r>
            <a:r>
              <a:rPr lang="fr-FR" altLang="fr-FR" b="1" dirty="0" smtClean="0">
                <a:latin typeface="Calibri" pitchFamily="34" charset="0"/>
              </a:rPr>
              <a:t>168b</a:t>
            </a:r>
            <a:r>
              <a:rPr lang="fr-CH" altLang="fr-FR" b="1" dirty="0" smtClean="0">
                <a:latin typeface="Calibri" pitchFamily="34" charset="0"/>
              </a:rPr>
              <a:t> </a:t>
            </a:r>
            <a:r>
              <a:rPr lang="fr-FR" altLang="fr-FR" dirty="0"/>
              <a:t>M</a:t>
            </a:r>
            <a:r>
              <a:rPr lang="fr-CH" altLang="fr-FR" dirty="0" err="1" smtClean="0">
                <a:latin typeface="Calibri" pitchFamily="34" charset="0"/>
              </a:rPr>
              <a:t>oteur</a:t>
            </a:r>
            <a:r>
              <a:rPr lang="fr-CH" altLang="fr-FR" dirty="0" smtClean="0">
                <a:latin typeface="Calibri" pitchFamily="34" charset="0"/>
              </a:rPr>
              <a:t> asynchrone: stratégie de réglage.</a:t>
            </a:r>
            <a:endParaRPr lang="fr-CH" altLang="fr-FR" dirty="0">
              <a:latin typeface="Calibri" pitchFamily="34" charset="0"/>
            </a:endParaRP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fr-CH" altLang="fr-FR" dirty="0" smtClean="0">
                <a:latin typeface="Calibri" pitchFamily="34" charset="0"/>
              </a:rPr>
              <a:t>  </a:t>
            </a:r>
            <a:r>
              <a:rPr lang="de-DE" altLang="fr-FR" dirty="0" smtClean="0"/>
              <a:t>Asynchron-Motor: Regelungsstrategie</a:t>
            </a:r>
            <a:r>
              <a:rPr lang="de-CH" dirty="0" smtClean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44506"/>
              </p:ext>
            </p:extLst>
          </p:nvPr>
        </p:nvGraphicFramePr>
        <p:xfrm>
          <a:off x="5221572" y="558800"/>
          <a:ext cx="3563937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Photo Editor Photo" r:id="rId5" imgW="15203218" imgH="10798476" progId="MSPhotoEd.3">
                  <p:embed/>
                </p:oleObj>
              </mc:Choice>
              <mc:Fallback>
                <p:oleObj name="Photo Editor Photo" r:id="rId5" imgW="15203218" imgH="10798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572" y="558800"/>
                        <a:ext cx="3563937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437472" y="55880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>
                <a:latin typeface="Times New Roman" pitchFamily="18" charset="0"/>
              </a:rPr>
              <a:t>DSC</a:t>
            </a:r>
            <a:endParaRPr lang="fr-FR" altLang="fr-FR" sz="1800">
              <a:latin typeface="Times New Roman" pitchFamily="18" charset="0"/>
            </a:endParaRPr>
          </a:p>
        </p:txBody>
      </p:sp>
      <p:pic>
        <p:nvPicPr>
          <p:cNvPr id="14" name="Picture 23" descr="[tmp36210_thumb13.png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224579"/>
            <a:ext cx="8429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30" y="3140968"/>
            <a:ext cx="3240088" cy="26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474205" y="321399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>
                <a:latin typeface="Times New Roman" pitchFamily="18" charset="0"/>
              </a:rPr>
              <a:t>ISC</a:t>
            </a:r>
            <a:endParaRPr lang="fr-FR" altLang="fr-FR" sz="1800">
              <a:latin typeface="Times New Roman" pitchFamily="18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737790"/>
              </p:ext>
            </p:extLst>
          </p:nvPr>
        </p:nvGraphicFramePr>
        <p:xfrm>
          <a:off x="323528" y="3227388"/>
          <a:ext cx="5662612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Document" r:id="rId9" imgW="5915126" imgH="2541530" progId="Word.Document.8">
                  <p:embed/>
                </p:oleObj>
              </mc:Choice>
              <mc:Fallback>
                <p:oleObj name="Document" r:id="rId9" imgW="5915126" imgH="254153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227388"/>
                        <a:ext cx="5662612" cy="243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8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14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63"/>
          <p:cNvGrpSpPr>
            <a:grpSpLocks/>
          </p:cNvGrpSpPr>
          <p:nvPr/>
        </p:nvGrpSpPr>
        <p:grpSpPr bwMode="auto">
          <a:xfrm>
            <a:off x="900113" y="1484313"/>
            <a:ext cx="7704137" cy="2736850"/>
            <a:chOff x="567" y="935"/>
            <a:chExt cx="4853" cy="1724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2682" y="1331"/>
              <a:ext cx="0" cy="1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189" y="2518"/>
              <a:ext cx="31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745" y="1941"/>
              <a:ext cx="71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Times New Roman" pitchFamily="18" charset="0"/>
                </a:rPr>
                <a:t> </a:t>
              </a:r>
              <a:r>
                <a:rPr lang="fr-FR" altLang="fr-FR" sz="1800" i="1">
                  <a:latin typeface="Times New Roman" pitchFamily="18" charset="0"/>
                </a:rPr>
                <a:t>u</a:t>
              </a:r>
              <a:r>
                <a:rPr lang="fr-FR" altLang="fr-FR" sz="1800" baseline="-25000">
                  <a:latin typeface="Times New Roman" pitchFamily="18" charset="0"/>
                </a:rPr>
                <a:t>d</a:t>
              </a:r>
              <a:endParaRPr lang="fr-FR" altLang="fr-FR" sz="1800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931" y="1397"/>
              <a:ext cx="1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" name="Arc 14"/>
            <p:cNvSpPr>
              <a:spLocks/>
            </p:cNvSpPr>
            <p:nvPr/>
          </p:nvSpPr>
          <p:spPr bwMode="auto">
            <a:xfrm flipV="1">
              <a:off x="4984" y="1990"/>
              <a:ext cx="249" cy="279"/>
            </a:xfrm>
            <a:custGeom>
              <a:avLst/>
              <a:gdLst>
                <a:gd name="T0" fmla="*/ 0 w 21600"/>
                <a:gd name="T1" fmla="*/ 0 h 24175"/>
                <a:gd name="T2" fmla="*/ 0 w 21600"/>
                <a:gd name="T3" fmla="*/ 0 h 24175"/>
                <a:gd name="T4" fmla="*/ 0 w 21600"/>
                <a:gd name="T5" fmla="*/ 0 h 24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417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460"/>
                    <a:pt x="21548" y="23320"/>
                    <a:pt x="21445" y="24174"/>
                  </a:cubicBezTo>
                </a:path>
                <a:path w="21600" h="2417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460"/>
                    <a:pt x="21548" y="23320"/>
                    <a:pt x="21445" y="2417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4922" y="2254"/>
              <a:ext cx="117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5047" y="2254"/>
              <a:ext cx="373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w</a:t>
              </a:r>
              <a:r>
                <a:rPr lang="fr-FR" altLang="fr-FR" sz="1800" baseline="-25000"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786" y="1320"/>
              <a:ext cx="2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625" y="935"/>
              <a:ext cx="320" cy="216"/>
              <a:chOff x="795" y="1076"/>
              <a:chExt cx="618" cy="393"/>
            </a:xfrm>
          </p:grpSpPr>
          <p:sp>
            <p:nvSpPr>
              <p:cNvPr id="154" name="Line 19"/>
              <p:cNvSpPr>
                <a:spLocks noChangeShapeType="1"/>
              </p:cNvSpPr>
              <p:nvPr/>
            </p:nvSpPr>
            <p:spPr bwMode="auto">
              <a:xfrm>
                <a:off x="1104" y="1076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5" name="Line 20"/>
              <p:cNvSpPr>
                <a:spLocks noChangeShapeType="1"/>
              </p:cNvSpPr>
              <p:nvPr/>
            </p:nvSpPr>
            <p:spPr bwMode="auto">
              <a:xfrm>
                <a:off x="795" y="1272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6" name="Line 21"/>
              <p:cNvSpPr>
                <a:spLocks noChangeShapeType="1"/>
              </p:cNvSpPr>
              <p:nvPr/>
            </p:nvSpPr>
            <p:spPr bwMode="auto">
              <a:xfrm flipV="1">
                <a:off x="1104" y="1272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7" name="Line 22"/>
              <p:cNvSpPr>
                <a:spLocks noChangeShapeType="1"/>
              </p:cNvSpPr>
              <p:nvPr/>
            </p:nvSpPr>
            <p:spPr bwMode="auto">
              <a:xfrm flipV="1">
                <a:off x="795" y="1076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786" y="1150"/>
              <a:ext cx="1" cy="1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1003" y="1320"/>
              <a:ext cx="0" cy="12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785" y="2520"/>
              <a:ext cx="0" cy="1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727" y="2658"/>
              <a:ext cx="14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799" y="1443"/>
              <a:ext cx="1" cy="1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567" y="1797"/>
              <a:ext cx="373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Times New Roman" pitchFamily="18" charset="0"/>
                </a:rPr>
                <a:t> </a:t>
              </a:r>
              <a:r>
                <a:rPr lang="fr-FR" altLang="fr-FR" sz="1800" i="1">
                  <a:latin typeface="Times New Roman" pitchFamily="18" charset="0"/>
                </a:rPr>
                <a:t>u</a:t>
              </a:r>
              <a:r>
                <a:rPr lang="fr-FR" altLang="fr-FR" sz="1800" baseline="-25000">
                  <a:latin typeface="Times New Roman" pitchFamily="18" charset="0"/>
                </a:rPr>
                <a:t>lc</a:t>
              </a:r>
              <a:endParaRPr lang="fr-FR" altLang="fr-FR" sz="1800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944" y="1566"/>
              <a:ext cx="117" cy="72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119" y="1566"/>
              <a:ext cx="116" cy="72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785" y="2520"/>
              <a:ext cx="2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 flipV="1">
              <a:off x="1177" y="1320"/>
              <a:ext cx="0" cy="12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1356" y="1400"/>
              <a:ext cx="1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1936" y="1331"/>
              <a:ext cx="251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1183" y="1331"/>
              <a:ext cx="7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28" name="Group 36"/>
            <p:cNvGrpSpPr>
              <a:grpSpLocks/>
            </p:cNvGrpSpPr>
            <p:nvPr/>
          </p:nvGrpSpPr>
          <p:grpSpPr bwMode="auto">
            <a:xfrm>
              <a:off x="1418" y="1202"/>
              <a:ext cx="436" cy="1432"/>
              <a:chOff x="4144" y="3534"/>
              <a:chExt cx="841" cy="2605"/>
            </a:xfrm>
          </p:grpSpPr>
          <p:grpSp>
            <p:nvGrpSpPr>
              <p:cNvPr id="144" name="Group 37"/>
              <p:cNvGrpSpPr>
                <a:grpSpLocks/>
              </p:cNvGrpSpPr>
              <p:nvPr/>
            </p:nvGrpSpPr>
            <p:grpSpPr bwMode="auto">
              <a:xfrm>
                <a:off x="4144" y="3534"/>
                <a:ext cx="841" cy="2605"/>
                <a:chOff x="2728" y="1552"/>
                <a:chExt cx="841" cy="2605"/>
              </a:xfrm>
            </p:grpSpPr>
            <p:sp>
              <p:nvSpPr>
                <p:cNvPr id="148" name="Rectangle 38"/>
                <p:cNvSpPr>
                  <a:spLocks noChangeArrowheads="1"/>
                </p:cNvSpPr>
                <p:nvPr/>
              </p:nvSpPr>
              <p:spPr bwMode="auto">
                <a:xfrm>
                  <a:off x="2728" y="1552"/>
                  <a:ext cx="841" cy="260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CH" altLang="fr-FR" sz="1800"/>
                </a:p>
              </p:txBody>
            </p:sp>
            <p:grpSp>
              <p:nvGrpSpPr>
                <p:cNvPr id="149" name="Group 39"/>
                <p:cNvGrpSpPr>
                  <a:grpSpLocks/>
                </p:cNvGrpSpPr>
                <p:nvPr/>
              </p:nvGrpSpPr>
              <p:grpSpPr bwMode="auto">
                <a:xfrm>
                  <a:off x="3036" y="2644"/>
                  <a:ext cx="253" cy="337"/>
                  <a:chOff x="3036" y="2644"/>
                  <a:chExt cx="253" cy="337"/>
                </a:xfrm>
              </p:grpSpPr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36" y="2644"/>
                    <a:ext cx="253" cy="16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36" y="2812"/>
                    <a:ext cx="253" cy="16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5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036" y="2644"/>
                    <a:ext cx="1" cy="33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5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288" y="2644"/>
                    <a:ext cx="1" cy="33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</p:grpSp>
          <p:sp>
            <p:nvSpPr>
              <p:cNvPr id="145" name="Line 44"/>
              <p:cNvSpPr>
                <a:spLocks noChangeShapeType="1"/>
              </p:cNvSpPr>
              <p:nvPr/>
            </p:nvSpPr>
            <p:spPr bwMode="auto">
              <a:xfrm>
                <a:off x="4703" y="4794"/>
                <a:ext cx="113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46" name="Line 45"/>
              <p:cNvSpPr>
                <a:spLocks noChangeShapeType="1"/>
              </p:cNvSpPr>
              <p:nvPr/>
            </p:nvSpPr>
            <p:spPr bwMode="auto">
              <a:xfrm>
                <a:off x="4815" y="4878"/>
                <a:ext cx="1" cy="1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47" name="Line 46"/>
              <p:cNvSpPr>
                <a:spLocks noChangeShapeType="1"/>
              </p:cNvSpPr>
              <p:nvPr/>
            </p:nvSpPr>
            <p:spPr bwMode="auto">
              <a:xfrm>
                <a:off x="4339" y="4794"/>
                <a:ext cx="53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2247" y="1265"/>
              <a:ext cx="334" cy="12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2309" y="1397"/>
              <a:ext cx="49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L</a:t>
              </a:r>
              <a:r>
                <a:rPr lang="fr-FR" altLang="fr-FR" sz="1800" baseline="-25000">
                  <a:latin typeface="Times New Roman" pitchFamily="18" charset="0"/>
                </a:rPr>
                <a:t>sl</a:t>
              </a:r>
              <a:endParaRPr lang="fr-FR" altLang="fr-FR" sz="1800"/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>
              <a:off x="1003" y="1133"/>
              <a:ext cx="11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 flipH="1">
              <a:off x="1003" y="1133"/>
              <a:ext cx="0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3" name="Line 51"/>
            <p:cNvSpPr>
              <a:spLocks noChangeShapeType="1"/>
            </p:cNvSpPr>
            <p:nvPr/>
          </p:nvSpPr>
          <p:spPr bwMode="auto">
            <a:xfrm>
              <a:off x="4176" y="1990"/>
              <a:ext cx="4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" name="Line 52"/>
            <p:cNvSpPr>
              <a:spLocks noChangeShapeType="1"/>
            </p:cNvSpPr>
            <p:nvPr/>
          </p:nvSpPr>
          <p:spPr bwMode="auto">
            <a:xfrm>
              <a:off x="3265" y="1858"/>
              <a:ext cx="1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35" name="Group 53"/>
            <p:cNvGrpSpPr>
              <a:grpSpLocks/>
            </p:cNvGrpSpPr>
            <p:nvPr/>
          </p:nvGrpSpPr>
          <p:grpSpPr bwMode="auto">
            <a:xfrm>
              <a:off x="3180" y="1331"/>
              <a:ext cx="373" cy="1187"/>
              <a:chOff x="10101" y="3518"/>
              <a:chExt cx="720" cy="1920"/>
            </a:xfrm>
          </p:grpSpPr>
          <p:grpSp>
            <p:nvGrpSpPr>
              <p:cNvPr id="114" name="Group 54"/>
              <p:cNvGrpSpPr>
                <a:grpSpLocks/>
              </p:cNvGrpSpPr>
              <p:nvPr/>
            </p:nvGrpSpPr>
            <p:grpSpPr bwMode="auto">
              <a:xfrm>
                <a:off x="10101" y="3758"/>
                <a:ext cx="337" cy="253"/>
                <a:chOff x="3987" y="3008"/>
                <a:chExt cx="337" cy="253"/>
              </a:xfrm>
            </p:grpSpPr>
            <p:sp>
              <p:nvSpPr>
                <p:cNvPr id="140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1" name="Line 56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2" name="Line 57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3" name="Line 58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grpSp>
            <p:nvGrpSpPr>
              <p:cNvPr id="115" name="Group 59"/>
              <p:cNvGrpSpPr>
                <a:grpSpLocks/>
              </p:cNvGrpSpPr>
              <p:nvPr/>
            </p:nvGrpSpPr>
            <p:grpSpPr bwMode="auto">
              <a:xfrm>
                <a:off x="10101" y="4958"/>
                <a:ext cx="337" cy="253"/>
                <a:chOff x="3987" y="3008"/>
                <a:chExt cx="337" cy="253"/>
              </a:xfrm>
            </p:grpSpPr>
            <p:sp>
              <p:nvSpPr>
                <p:cNvPr id="136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7" name="Line 61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8" name="Line 62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9" name="Line 63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sp>
            <p:nvSpPr>
              <p:cNvPr id="116" name="Line 64"/>
              <p:cNvSpPr>
                <a:spLocks noChangeShapeType="1"/>
              </p:cNvSpPr>
              <p:nvPr/>
            </p:nvSpPr>
            <p:spPr bwMode="auto">
              <a:xfrm rot="-5400000">
                <a:off x="9310" y="4478"/>
                <a:ext cx="19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117" name="Group 65"/>
              <p:cNvGrpSpPr>
                <a:grpSpLocks/>
              </p:cNvGrpSpPr>
              <p:nvPr/>
            </p:nvGrpSpPr>
            <p:grpSpPr bwMode="auto">
              <a:xfrm>
                <a:off x="10461" y="3758"/>
                <a:ext cx="360" cy="253"/>
                <a:chOff x="10701" y="5104"/>
                <a:chExt cx="360" cy="253"/>
              </a:xfrm>
            </p:grpSpPr>
            <p:sp>
              <p:nvSpPr>
                <p:cNvPr id="12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120" cy="0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9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0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0941" y="5104"/>
                  <a:ext cx="0" cy="14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grpSp>
              <p:nvGrpSpPr>
                <p:cNvPr id="131" name="Group 69"/>
                <p:cNvGrpSpPr>
                  <a:grpSpLocks/>
                </p:cNvGrpSpPr>
                <p:nvPr/>
              </p:nvGrpSpPr>
              <p:grpSpPr bwMode="auto">
                <a:xfrm flipH="1" flipV="1">
                  <a:off x="10701" y="5104"/>
                  <a:ext cx="337" cy="253"/>
                  <a:chOff x="3987" y="3008"/>
                  <a:chExt cx="337" cy="253"/>
                </a:xfrm>
              </p:grpSpPr>
              <p:sp>
                <p:nvSpPr>
                  <p:cNvPr id="132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3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3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35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</p:grpSp>
          <p:grpSp>
            <p:nvGrpSpPr>
              <p:cNvPr id="118" name="Group 74"/>
              <p:cNvGrpSpPr>
                <a:grpSpLocks/>
              </p:cNvGrpSpPr>
              <p:nvPr/>
            </p:nvGrpSpPr>
            <p:grpSpPr bwMode="auto">
              <a:xfrm>
                <a:off x="10461" y="4958"/>
                <a:ext cx="360" cy="253"/>
                <a:chOff x="10701" y="5104"/>
                <a:chExt cx="360" cy="253"/>
              </a:xfrm>
            </p:grpSpPr>
            <p:sp>
              <p:nvSpPr>
                <p:cNvPr id="120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120" cy="0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1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2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10941" y="5104"/>
                  <a:ext cx="0" cy="14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grpSp>
              <p:nvGrpSpPr>
                <p:cNvPr id="123" name="Group 78"/>
                <p:cNvGrpSpPr>
                  <a:grpSpLocks/>
                </p:cNvGrpSpPr>
                <p:nvPr/>
              </p:nvGrpSpPr>
              <p:grpSpPr bwMode="auto">
                <a:xfrm flipH="1" flipV="1">
                  <a:off x="10701" y="5104"/>
                  <a:ext cx="337" cy="253"/>
                  <a:chOff x="3987" y="3008"/>
                  <a:chExt cx="337" cy="253"/>
                </a:xfrm>
              </p:grpSpPr>
              <p:sp>
                <p:nvSpPr>
                  <p:cNvPr id="124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25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26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27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</p:grpSp>
          <p:sp>
            <p:nvSpPr>
              <p:cNvPr id="119" name="Line 83"/>
              <p:cNvSpPr>
                <a:spLocks noChangeShapeType="1"/>
              </p:cNvSpPr>
              <p:nvPr/>
            </p:nvSpPr>
            <p:spPr bwMode="auto">
              <a:xfrm rot="-5400000">
                <a:off x="9674" y="4478"/>
                <a:ext cx="19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36" name="Group 84"/>
            <p:cNvGrpSpPr>
              <a:grpSpLocks/>
            </p:cNvGrpSpPr>
            <p:nvPr/>
          </p:nvGrpSpPr>
          <p:grpSpPr bwMode="auto">
            <a:xfrm>
              <a:off x="4611" y="1660"/>
              <a:ext cx="498" cy="528"/>
              <a:chOff x="9573" y="6064"/>
              <a:chExt cx="960" cy="960"/>
            </a:xfrm>
          </p:grpSpPr>
          <p:sp>
            <p:nvSpPr>
              <p:cNvPr id="112" name="Oval 85"/>
              <p:cNvSpPr>
                <a:spLocks noChangeArrowheads="1"/>
              </p:cNvSpPr>
              <p:nvPr/>
            </p:nvSpPr>
            <p:spPr bwMode="auto">
              <a:xfrm>
                <a:off x="9685" y="6184"/>
                <a:ext cx="757" cy="72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113" name="Oval 86"/>
              <p:cNvSpPr>
                <a:spLocks noChangeArrowheads="1"/>
              </p:cNvSpPr>
              <p:nvPr/>
            </p:nvSpPr>
            <p:spPr bwMode="auto">
              <a:xfrm>
                <a:off x="9573" y="6064"/>
                <a:ext cx="960" cy="96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</p:grpSp>
        <p:grpSp>
          <p:nvGrpSpPr>
            <p:cNvPr id="37" name="Group 87"/>
            <p:cNvGrpSpPr>
              <a:grpSpLocks/>
            </p:cNvGrpSpPr>
            <p:nvPr/>
          </p:nvGrpSpPr>
          <p:grpSpPr bwMode="auto">
            <a:xfrm>
              <a:off x="4050" y="1331"/>
              <a:ext cx="373" cy="1187"/>
              <a:chOff x="6573" y="3664"/>
              <a:chExt cx="720" cy="2160"/>
            </a:xfrm>
          </p:grpSpPr>
          <p:sp>
            <p:nvSpPr>
              <p:cNvPr id="80" name="Line 88"/>
              <p:cNvSpPr>
                <a:spLocks noChangeShapeType="1"/>
              </p:cNvSpPr>
              <p:nvPr/>
            </p:nvSpPr>
            <p:spPr bwMode="auto">
              <a:xfrm>
                <a:off x="6748" y="4864"/>
                <a:ext cx="36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81" name="Group 89"/>
              <p:cNvGrpSpPr>
                <a:grpSpLocks/>
              </p:cNvGrpSpPr>
              <p:nvPr/>
            </p:nvGrpSpPr>
            <p:grpSpPr bwMode="auto">
              <a:xfrm>
                <a:off x="6573" y="3664"/>
                <a:ext cx="720" cy="2160"/>
                <a:chOff x="10101" y="3518"/>
                <a:chExt cx="720" cy="1920"/>
              </a:xfrm>
            </p:grpSpPr>
            <p:grpSp>
              <p:nvGrpSpPr>
                <p:cNvPr id="82" name="Group 90"/>
                <p:cNvGrpSpPr>
                  <a:grpSpLocks/>
                </p:cNvGrpSpPr>
                <p:nvPr/>
              </p:nvGrpSpPr>
              <p:grpSpPr bwMode="auto">
                <a:xfrm>
                  <a:off x="10101" y="3758"/>
                  <a:ext cx="337" cy="253"/>
                  <a:chOff x="3987" y="3008"/>
                  <a:chExt cx="337" cy="253"/>
                </a:xfrm>
              </p:grpSpPr>
              <p:sp>
                <p:nvSpPr>
                  <p:cNvPr id="108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9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10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11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  <p:grpSp>
              <p:nvGrpSpPr>
                <p:cNvPr id="83" name="Group 95"/>
                <p:cNvGrpSpPr>
                  <a:grpSpLocks/>
                </p:cNvGrpSpPr>
                <p:nvPr/>
              </p:nvGrpSpPr>
              <p:grpSpPr bwMode="auto">
                <a:xfrm>
                  <a:off x="10101" y="4958"/>
                  <a:ext cx="337" cy="253"/>
                  <a:chOff x="3987" y="3008"/>
                  <a:chExt cx="337" cy="253"/>
                </a:xfrm>
              </p:grpSpPr>
              <p:sp>
                <p:nvSpPr>
                  <p:cNvPr id="104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7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  <p:sp>
              <p:nvSpPr>
                <p:cNvPr id="84" name="Line 100"/>
                <p:cNvSpPr>
                  <a:spLocks noChangeShapeType="1"/>
                </p:cNvSpPr>
                <p:nvPr/>
              </p:nvSpPr>
              <p:spPr bwMode="auto">
                <a:xfrm rot="-5400000">
                  <a:off x="9310" y="4478"/>
                  <a:ext cx="19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grpSp>
              <p:nvGrpSpPr>
                <p:cNvPr id="85" name="Group 101"/>
                <p:cNvGrpSpPr>
                  <a:grpSpLocks/>
                </p:cNvGrpSpPr>
                <p:nvPr/>
              </p:nvGrpSpPr>
              <p:grpSpPr bwMode="auto">
                <a:xfrm>
                  <a:off x="10461" y="3758"/>
                  <a:ext cx="360" cy="253"/>
                  <a:chOff x="10701" y="5104"/>
                  <a:chExt cx="360" cy="253"/>
                </a:xfrm>
              </p:grpSpPr>
              <p:sp>
                <p:nvSpPr>
                  <p:cNvPr id="96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120" cy="0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97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98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41" y="5104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grpSp>
                <p:nvGrpSpPr>
                  <p:cNvPr id="99" name="Group 10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0701" y="5104"/>
                    <a:ext cx="337" cy="253"/>
                    <a:chOff x="3987" y="3008"/>
                    <a:chExt cx="337" cy="253"/>
                  </a:xfrm>
                </p:grpSpPr>
                <p:sp>
                  <p:nvSpPr>
                    <p:cNvPr id="100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7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10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5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10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260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103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008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</p:grpSp>
            </p:grpSp>
            <p:grpSp>
              <p:nvGrpSpPr>
                <p:cNvPr id="86" name="Group 110"/>
                <p:cNvGrpSpPr>
                  <a:grpSpLocks/>
                </p:cNvGrpSpPr>
                <p:nvPr/>
              </p:nvGrpSpPr>
              <p:grpSpPr bwMode="auto">
                <a:xfrm>
                  <a:off x="10461" y="4958"/>
                  <a:ext cx="360" cy="253"/>
                  <a:chOff x="10701" y="5104"/>
                  <a:chExt cx="360" cy="253"/>
                </a:xfrm>
              </p:grpSpPr>
              <p:sp>
                <p:nvSpPr>
                  <p:cNvPr id="88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120" cy="0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89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90" name="Line 1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41" y="5104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grpSp>
                <p:nvGrpSpPr>
                  <p:cNvPr id="91" name="Group 11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0701" y="5104"/>
                    <a:ext cx="337" cy="253"/>
                    <a:chOff x="3987" y="3008"/>
                    <a:chExt cx="337" cy="253"/>
                  </a:xfrm>
                </p:grpSpPr>
                <p:sp>
                  <p:nvSpPr>
                    <p:cNvPr id="92" name="Line 1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7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93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5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94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260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95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008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</p:grpSp>
            </p:grpSp>
            <p:sp>
              <p:nvSpPr>
                <p:cNvPr id="87" name="Line 119"/>
                <p:cNvSpPr>
                  <a:spLocks noChangeShapeType="1"/>
                </p:cNvSpPr>
                <p:nvPr/>
              </p:nvSpPr>
              <p:spPr bwMode="auto">
                <a:xfrm rot="-5400000">
                  <a:off x="9674" y="4478"/>
                  <a:ext cx="19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sp>
          <p:nvSpPr>
            <p:cNvPr id="38" name="Line 120"/>
            <p:cNvSpPr>
              <a:spLocks noChangeShapeType="1"/>
            </p:cNvSpPr>
            <p:nvPr/>
          </p:nvSpPr>
          <p:spPr bwMode="auto">
            <a:xfrm>
              <a:off x="3740" y="1924"/>
              <a:ext cx="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39" name="Group 121"/>
            <p:cNvGrpSpPr>
              <a:grpSpLocks/>
            </p:cNvGrpSpPr>
            <p:nvPr/>
          </p:nvGrpSpPr>
          <p:grpSpPr bwMode="auto">
            <a:xfrm>
              <a:off x="3649" y="1479"/>
              <a:ext cx="175" cy="157"/>
              <a:chOff x="3987" y="3008"/>
              <a:chExt cx="337" cy="253"/>
            </a:xfrm>
          </p:grpSpPr>
          <p:sp>
            <p:nvSpPr>
              <p:cNvPr id="76" name="Line 122"/>
              <p:cNvSpPr>
                <a:spLocks noChangeShapeType="1"/>
              </p:cNvSpPr>
              <p:nvPr/>
            </p:nvSpPr>
            <p:spPr bwMode="auto">
              <a:xfrm flipH="1">
                <a:off x="3987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7" name="Line 123"/>
              <p:cNvSpPr>
                <a:spLocks noChangeShapeType="1"/>
              </p:cNvSpPr>
              <p:nvPr/>
            </p:nvSpPr>
            <p:spPr bwMode="auto">
              <a:xfrm>
                <a:off x="4155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8" name="Line 124"/>
              <p:cNvSpPr>
                <a:spLocks noChangeShapeType="1"/>
              </p:cNvSpPr>
              <p:nvPr/>
            </p:nvSpPr>
            <p:spPr bwMode="auto">
              <a:xfrm>
                <a:off x="3987" y="3260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9" name="Line 125"/>
              <p:cNvSpPr>
                <a:spLocks noChangeShapeType="1"/>
              </p:cNvSpPr>
              <p:nvPr/>
            </p:nvSpPr>
            <p:spPr bwMode="auto">
              <a:xfrm>
                <a:off x="3987" y="3008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40" name="Group 126"/>
            <p:cNvGrpSpPr>
              <a:grpSpLocks/>
            </p:cNvGrpSpPr>
            <p:nvPr/>
          </p:nvGrpSpPr>
          <p:grpSpPr bwMode="auto">
            <a:xfrm>
              <a:off x="3649" y="2221"/>
              <a:ext cx="175" cy="157"/>
              <a:chOff x="3987" y="3008"/>
              <a:chExt cx="337" cy="253"/>
            </a:xfrm>
          </p:grpSpPr>
          <p:sp>
            <p:nvSpPr>
              <p:cNvPr id="72" name="Line 127"/>
              <p:cNvSpPr>
                <a:spLocks noChangeShapeType="1"/>
              </p:cNvSpPr>
              <p:nvPr/>
            </p:nvSpPr>
            <p:spPr bwMode="auto">
              <a:xfrm flipH="1">
                <a:off x="3987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3" name="Line 128"/>
              <p:cNvSpPr>
                <a:spLocks noChangeShapeType="1"/>
              </p:cNvSpPr>
              <p:nvPr/>
            </p:nvSpPr>
            <p:spPr bwMode="auto">
              <a:xfrm>
                <a:off x="4155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129"/>
              <p:cNvSpPr>
                <a:spLocks noChangeShapeType="1"/>
              </p:cNvSpPr>
              <p:nvPr/>
            </p:nvSpPr>
            <p:spPr bwMode="auto">
              <a:xfrm>
                <a:off x="3987" y="3260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Line 130"/>
              <p:cNvSpPr>
                <a:spLocks noChangeShapeType="1"/>
              </p:cNvSpPr>
              <p:nvPr/>
            </p:nvSpPr>
            <p:spPr bwMode="auto">
              <a:xfrm>
                <a:off x="3987" y="3008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41" name="Line 131"/>
            <p:cNvSpPr>
              <a:spLocks noChangeShapeType="1"/>
            </p:cNvSpPr>
            <p:nvPr/>
          </p:nvSpPr>
          <p:spPr bwMode="auto">
            <a:xfrm rot="-5400000">
              <a:off x="3143" y="1925"/>
              <a:ext cx="1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42" name="Group 132"/>
            <p:cNvGrpSpPr>
              <a:grpSpLocks/>
            </p:cNvGrpSpPr>
            <p:nvPr/>
          </p:nvGrpSpPr>
          <p:grpSpPr bwMode="auto">
            <a:xfrm>
              <a:off x="3836" y="1479"/>
              <a:ext cx="187" cy="157"/>
              <a:chOff x="10701" y="5104"/>
              <a:chExt cx="360" cy="253"/>
            </a:xfrm>
          </p:grpSpPr>
          <p:sp>
            <p:nvSpPr>
              <p:cNvPr id="64" name="Line 133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120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5" name="Line 134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6" name="Line 135"/>
              <p:cNvSpPr>
                <a:spLocks noChangeShapeType="1"/>
              </p:cNvSpPr>
              <p:nvPr/>
            </p:nvSpPr>
            <p:spPr bwMode="auto">
              <a:xfrm flipH="1">
                <a:off x="10941" y="5104"/>
                <a:ext cx="0" cy="14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67" name="Group 136"/>
              <p:cNvGrpSpPr>
                <a:grpSpLocks/>
              </p:cNvGrpSpPr>
              <p:nvPr/>
            </p:nvGrpSpPr>
            <p:grpSpPr bwMode="auto">
              <a:xfrm flipH="1" flipV="1">
                <a:off x="10701" y="5104"/>
                <a:ext cx="337" cy="253"/>
                <a:chOff x="3987" y="3008"/>
                <a:chExt cx="337" cy="253"/>
              </a:xfrm>
            </p:grpSpPr>
            <p:sp>
              <p:nvSpPr>
                <p:cNvPr id="68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9" name="Line 138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0" name="Line 139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1" name="Line 140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grpSp>
          <p:nvGrpSpPr>
            <p:cNvPr id="43" name="Group 141"/>
            <p:cNvGrpSpPr>
              <a:grpSpLocks/>
            </p:cNvGrpSpPr>
            <p:nvPr/>
          </p:nvGrpSpPr>
          <p:grpSpPr bwMode="auto">
            <a:xfrm>
              <a:off x="3836" y="2221"/>
              <a:ext cx="187" cy="157"/>
              <a:chOff x="10701" y="5104"/>
              <a:chExt cx="360" cy="253"/>
            </a:xfrm>
          </p:grpSpPr>
          <p:sp>
            <p:nvSpPr>
              <p:cNvPr id="56" name="Line 142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120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7" name="Line 143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8" name="Line 144"/>
              <p:cNvSpPr>
                <a:spLocks noChangeShapeType="1"/>
              </p:cNvSpPr>
              <p:nvPr/>
            </p:nvSpPr>
            <p:spPr bwMode="auto">
              <a:xfrm flipH="1">
                <a:off x="10941" y="5104"/>
                <a:ext cx="0" cy="14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59" name="Group 145"/>
              <p:cNvGrpSpPr>
                <a:grpSpLocks/>
              </p:cNvGrpSpPr>
              <p:nvPr/>
            </p:nvGrpSpPr>
            <p:grpSpPr bwMode="auto">
              <a:xfrm flipH="1" flipV="1">
                <a:off x="10701" y="5104"/>
                <a:ext cx="337" cy="253"/>
                <a:chOff x="3987" y="3008"/>
                <a:chExt cx="337" cy="253"/>
              </a:xfrm>
            </p:grpSpPr>
            <p:sp>
              <p:nvSpPr>
                <p:cNvPr id="60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1" name="Line 147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2" name="Line 148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3" name="Line 149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sp>
          <p:nvSpPr>
            <p:cNvPr id="44" name="Line 150"/>
            <p:cNvSpPr>
              <a:spLocks noChangeShapeType="1"/>
            </p:cNvSpPr>
            <p:nvPr/>
          </p:nvSpPr>
          <p:spPr bwMode="auto">
            <a:xfrm rot="-5400000">
              <a:off x="3332" y="1925"/>
              <a:ext cx="1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5" name="Line 151"/>
            <p:cNvSpPr>
              <a:spLocks noChangeShapeType="1"/>
            </p:cNvSpPr>
            <p:nvPr/>
          </p:nvSpPr>
          <p:spPr bwMode="auto">
            <a:xfrm flipH="1">
              <a:off x="2185" y="1331"/>
              <a:ext cx="21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46" name="Group 152"/>
            <p:cNvGrpSpPr>
              <a:grpSpLocks/>
            </p:cNvGrpSpPr>
            <p:nvPr/>
          </p:nvGrpSpPr>
          <p:grpSpPr bwMode="auto">
            <a:xfrm>
              <a:off x="2620" y="1792"/>
              <a:ext cx="146" cy="47"/>
              <a:chOff x="2531" y="3120"/>
              <a:chExt cx="282" cy="85"/>
            </a:xfrm>
          </p:grpSpPr>
          <p:sp>
            <p:nvSpPr>
              <p:cNvPr id="53" name="Rectangle 153"/>
              <p:cNvSpPr>
                <a:spLocks noChangeArrowheads="1"/>
              </p:cNvSpPr>
              <p:nvPr/>
            </p:nvSpPr>
            <p:spPr bwMode="auto">
              <a:xfrm>
                <a:off x="2532" y="3120"/>
                <a:ext cx="281" cy="8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54" name="Line 154"/>
              <p:cNvSpPr>
                <a:spLocks noChangeShapeType="1"/>
              </p:cNvSpPr>
              <p:nvPr/>
            </p:nvSpPr>
            <p:spPr bwMode="auto">
              <a:xfrm>
                <a:off x="2531" y="3120"/>
                <a:ext cx="28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5" name="Line 155"/>
              <p:cNvSpPr>
                <a:spLocks noChangeShapeType="1"/>
              </p:cNvSpPr>
              <p:nvPr/>
            </p:nvSpPr>
            <p:spPr bwMode="auto">
              <a:xfrm>
                <a:off x="2531" y="3204"/>
                <a:ext cx="28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47" name="Rectangle 156"/>
            <p:cNvSpPr>
              <a:spLocks noChangeArrowheads="1"/>
            </p:cNvSpPr>
            <p:nvPr/>
          </p:nvSpPr>
          <p:spPr bwMode="auto">
            <a:xfrm>
              <a:off x="2434" y="1792"/>
              <a:ext cx="466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C</a:t>
              </a:r>
              <a:r>
                <a:rPr lang="fr-FR" altLang="fr-FR" sz="1800" baseline="-25000">
                  <a:latin typeface="Times New Roman" pitchFamily="18" charset="0"/>
                </a:rPr>
                <a:t>t</a:t>
              </a:r>
              <a:endParaRPr lang="fr-FR" altLang="fr-FR" sz="1800"/>
            </a:p>
          </p:txBody>
        </p:sp>
        <p:sp>
          <p:nvSpPr>
            <p:cNvPr id="48" name="Line 157"/>
            <p:cNvSpPr>
              <a:spLocks noChangeShapeType="1"/>
            </p:cNvSpPr>
            <p:nvPr/>
          </p:nvSpPr>
          <p:spPr bwMode="auto">
            <a:xfrm>
              <a:off x="3740" y="1924"/>
              <a:ext cx="87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9" name="Line 158"/>
            <p:cNvSpPr>
              <a:spLocks noChangeShapeType="1"/>
            </p:cNvSpPr>
            <p:nvPr/>
          </p:nvSpPr>
          <p:spPr bwMode="auto">
            <a:xfrm>
              <a:off x="3242" y="1858"/>
              <a:ext cx="136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0" name="Line 159"/>
            <p:cNvSpPr>
              <a:spLocks noChangeShapeType="1"/>
            </p:cNvSpPr>
            <p:nvPr/>
          </p:nvSpPr>
          <p:spPr bwMode="auto">
            <a:xfrm>
              <a:off x="1001" y="1353"/>
              <a:ext cx="0" cy="1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1" name="Line 161"/>
            <p:cNvSpPr>
              <a:spLocks noChangeShapeType="1"/>
            </p:cNvSpPr>
            <p:nvPr/>
          </p:nvSpPr>
          <p:spPr bwMode="auto">
            <a:xfrm>
              <a:off x="1001" y="1478"/>
              <a:ext cx="0" cy="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2" name="Rectangle 162"/>
            <p:cNvSpPr>
              <a:spLocks noChangeArrowheads="1"/>
            </p:cNvSpPr>
            <p:nvPr/>
          </p:nvSpPr>
          <p:spPr bwMode="auto">
            <a:xfrm>
              <a:off x="1127" y="1842"/>
              <a:ext cx="467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Times New Roman" pitchFamily="18" charset="0"/>
                </a:rPr>
                <a:t>    </a:t>
              </a:r>
              <a:r>
                <a:rPr lang="fr-FR" altLang="fr-FR" sz="1800" i="1">
                  <a:latin typeface="Times New Roman" pitchFamily="18" charset="0"/>
                </a:rPr>
                <a:t>u</a:t>
              </a:r>
              <a:r>
                <a:rPr lang="fr-FR" altLang="fr-FR" sz="1800" baseline="-25000">
                  <a:latin typeface="Times New Roman" pitchFamily="18" charset="0"/>
                </a:rPr>
                <a:t>t</a:t>
              </a:r>
              <a:endParaRPr lang="fr-FR" altLang="fr-FR" sz="1800"/>
            </a:p>
          </p:txBody>
        </p:sp>
      </p:grpSp>
      <p:sp>
        <p:nvSpPr>
          <p:cNvPr id="158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</a:t>
            </a:r>
            <a:r>
              <a:rPr lang="fr-CH" altLang="fr-FR" b="1" dirty="0" smtClean="0">
                <a:latin typeface="Calibri" pitchFamily="34" charset="0"/>
              </a:rPr>
              <a:t>4.</a:t>
            </a:r>
            <a:r>
              <a:rPr lang="fr-FR" altLang="fr-FR" b="1" dirty="0" smtClean="0">
                <a:latin typeface="Calibri" pitchFamily="34" charset="0"/>
              </a:rPr>
              <a:t>163</a:t>
            </a:r>
            <a:r>
              <a:rPr lang="fr-FR" altLang="fr-FR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</a:t>
            </a:r>
            <a:r>
              <a:rPr lang="fr-CH" altLang="fr-FR" b="1" dirty="0" smtClean="0">
                <a:latin typeface="Calibri" pitchFamily="34" charset="0"/>
              </a:rPr>
              <a:t> </a:t>
            </a:r>
            <a:r>
              <a:rPr lang="fr-FR" altLang="fr-FR" dirty="0" smtClean="0"/>
              <a:t>Entraînement électrique</a:t>
            </a:r>
            <a:r>
              <a:rPr lang="fr-CH" altLang="fr-FR" dirty="0" smtClean="0">
                <a:latin typeface="Calibri" pitchFamily="34" charset="0"/>
              </a:rPr>
              <a:t>.à moteur sans collecteur (AC)</a:t>
            </a:r>
            <a:endParaRPr lang="fr-CH" altLang="fr-FR" dirty="0">
              <a:latin typeface="Calibri" pitchFamily="34" charset="0"/>
            </a:endParaRP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fr-CH" altLang="fr-FR" dirty="0" smtClean="0">
                <a:latin typeface="Calibri" pitchFamily="34" charset="0"/>
              </a:rPr>
              <a:t> </a:t>
            </a:r>
            <a:r>
              <a:rPr lang="de-DE" altLang="fr-FR" dirty="0" smtClean="0"/>
              <a:t>Elektrisches Antrieb mit kollektorlosem Motor (AC)</a:t>
            </a:r>
            <a:r>
              <a:rPr lang="de-CH" dirty="0" smtClean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  <p:graphicFrame>
        <p:nvGraphicFramePr>
          <p:cNvPr id="159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692843"/>
              </p:ext>
            </p:extLst>
          </p:nvPr>
        </p:nvGraphicFramePr>
        <p:xfrm>
          <a:off x="482167" y="4449763"/>
          <a:ext cx="33845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3" imgW="2145369" imgH="495085" progId="Equation.3">
                  <p:embed/>
                </p:oleObj>
              </mc:Choice>
              <mc:Fallback>
                <p:oleObj name="Equation" r:id="rId3" imgW="2145369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67" y="4449763"/>
                        <a:ext cx="338455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" name="Object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52818"/>
              </p:ext>
            </p:extLst>
          </p:nvPr>
        </p:nvGraphicFramePr>
        <p:xfrm>
          <a:off x="5235142" y="4594225"/>
          <a:ext cx="86518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5" imgW="571252" imgH="241195" progId="Equation.3">
                  <p:embed/>
                </p:oleObj>
              </mc:Choice>
              <mc:Fallback>
                <p:oleObj name="Equation" r:id="rId5" imgW="57125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142" y="4594225"/>
                        <a:ext cx="865188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" name="Rectangle 173"/>
          <p:cNvSpPr>
            <a:spLocks noChangeArrowheads="1"/>
          </p:cNvSpPr>
          <p:nvPr/>
        </p:nvSpPr>
        <p:spPr bwMode="auto">
          <a:xfrm>
            <a:off x="7106805" y="459422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/>
              <a:t>(10‑4a)</a:t>
            </a:r>
            <a:r>
              <a:rPr lang="fr-FR" altLang="fr-FR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5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15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63"/>
          <p:cNvGrpSpPr>
            <a:grpSpLocks/>
          </p:cNvGrpSpPr>
          <p:nvPr/>
        </p:nvGrpSpPr>
        <p:grpSpPr bwMode="auto">
          <a:xfrm>
            <a:off x="900113" y="1484313"/>
            <a:ext cx="7704137" cy="2736850"/>
            <a:chOff x="567" y="935"/>
            <a:chExt cx="4853" cy="1724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2682" y="1331"/>
              <a:ext cx="0" cy="1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189" y="2518"/>
              <a:ext cx="31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745" y="1941"/>
              <a:ext cx="71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Times New Roman" pitchFamily="18" charset="0"/>
                </a:rPr>
                <a:t> </a:t>
              </a:r>
              <a:r>
                <a:rPr lang="fr-FR" altLang="fr-FR" sz="1800" i="1">
                  <a:latin typeface="Times New Roman" pitchFamily="18" charset="0"/>
                </a:rPr>
                <a:t>u</a:t>
              </a:r>
              <a:r>
                <a:rPr lang="fr-FR" altLang="fr-FR" sz="1800" baseline="-25000">
                  <a:latin typeface="Times New Roman" pitchFamily="18" charset="0"/>
                </a:rPr>
                <a:t>d</a:t>
              </a:r>
              <a:endParaRPr lang="fr-FR" altLang="fr-FR" sz="1800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931" y="1397"/>
              <a:ext cx="1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" name="Arc 14"/>
            <p:cNvSpPr>
              <a:spLocks/>
            </p:cNvSpPr>
            <p:nvPr/>
          </p:nvSpPr>
          <p:spPr bwMode="auto">
            <a:xfrm flipV="1">
              <a:off x="4984" y="1990"/>
              <a:ext cx="249" cy="279"/>
            </a:xfrm>
            <a:custGeom>
              <a:avLst/>
              <a:gdLst>
                <a:gd name="T0" fmla="*/ 0 w 21600"/>
                <a:gd name="T1" fmla="*/ 0 h 24175"/>
                <a:gd name="T2" fmla="*/ 0 w 21600"/>
                <a:gd name="T3" fmla="*/ 0 h 24175"/>
                <a:gd name="T4" fmla="*/ 0 w 21600"/>
                <a:gd name="T5" fmla="*/ 0 h 24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417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460"/>
                    <a:pt x="21548" y="23320"/>
                    <a:pt x="21445" y="24174"/>
                  </a:cubicBezTo>
                </a:path>
                <a:path w="21600" h="2417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460"/>
                    <a:pt x="21548" y="23320"/>
                    <a:pt x="21445" y="2417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4922" y="2254"/>
              <a:ext cx="117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5047" y="2254"/>
              <a:ext cx="373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w</a:t>
              </a:r>
              <a:r>
                <a:rPr lang="fr-FR" altLang="fr-FR" sz="1800" baseline="-25000"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786" y="1320"/>
              <a:ext cx="2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625" y="935"/>
              <a:ext cx="320" cy="216"/>
              <a:chOff x="795" y="1076"/>
              <a:chExt cx="618" cy="393"/>
            </a:xfrm>
          </p:grpSpPr>
          <p:sp>
            <p:nvSpPr>
              <p:cNvPr id="154" name="Line 19"/>
              <p:cNvSpPr>
                <a:spLocks noChangeShapeType="1"/>
              </p:cNvSpPr>
              <p:nvPr/>
            </p:nvSpPr>
            <p:spPr bwMode="auto">
              <a:xfrm>
                <a:off x="1104" y="1076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5" name="Line 20"/>
              <p:cNvSpPr>
                <a:spLocks noChangeShapeType="1"/>
              </p:cNvSpPr>
              <p:nvPr/>
            </p:nvSpPr>
            <p:spPr bwMode="auto">
              <a:xfrm>
                <a:off x="795" y="1272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6" name="Line 21"/>
              <p:cNvSpPr>
                <a:spLocks noChangeShapeType="1"/>
              </p:cNvSpPr>
              <p:nvPr/>
            </p:nvSpPr>
            <p:spPr bwMode="auto">
              <a:xfrm flipV="1">
                <a:off x="1104" y="1272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7" name="Line 22"/>
              <p:cNvSpPr>
                <a:spLocks noChangeShapeType="1"/>
              </p:cNvSpPr>
              <p:nvPr/>
            </p:nvSpPr>
            <p:spPr bwMode="auto">
              <a:xfrm flipV="1">
                <a:off x="795" y="1076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786" y="1150"/>
              <a:ext cx="1" cy="1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1003" y="1320"/>
              <a:ext cx="0" cy="12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785" y="2520"/>
              <a:ext cx="0" cy="1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727" y="2658"/>
              <a:ext cx="14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799" y="1443"/>
              <a:ext cx="1" cy="1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567" y="1797"/>
              <a:ext cx="373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Times New Roman" pitchFamily="18" charset="0"/>
                </a:rPr>
                <a:t> </a:t>
              </a:r>
              <a:r>
                <a:rPr lang="fr-FR" altLang="fr-FR" sz="1800" i="1">
                  <a:latin typeface="Times New Roman" pitchFamily="18" charset="0"/>
                </a:rPr>
                <a:t>u</a:t>
              </a:r>
              <a:r>
                <a:rPr lang="fr-FR" altLang="fr-FR" sz="1800" baseline="-25000">
                  <a:latin typeface="Times New Roman" pitchFamily="18" charset="0"/>
                </a:rPr>
                <a:t>lc</a:t>
              </a:r>
              <a:endParaRPr lang="fr-FR" altLang="fr-FR" sz="1800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944" y="1566"/>
              <a:ext cx="117" cy="72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119" y="1566"/>
              <a:ext cx="116" cy="72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785" y="2520"/>
              <a:ext cx="2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 flipV="1">
              <a:off x="1177" y="1320"/>
              <a:ext cx="0" cy="12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1356" y="1400"/>
              <a:ext cx="1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1936" y="1331"/>
              <a:ext cx="251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1183" y="1331"/>
              <a:ext cx="7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28" name="Group 36"/>
            <p:cNvGrpSpPr>
              <a:grpSpLocks/>
            </p:cNvGrpSpPr>
            <p:nvPr/>
          </p:nvGrpSpPr>
          <p:grpSpPr bwMode="auto">
            <a:xfrm>
              <a:off x="1418" y="1202"/>
              <a:ext cx="436" cy="1432"/>
              <a:chOff x="4144" y="3534"/>
              <a:chExt cx="841" cy="2605"/>
            </a:xfrm>
          </p:grpSpPr>
          <p:grpSp>
            <p:nvGrpSpPr>
              <p:cNvPr id="144" name="Group 37"/>
              <p:cNvGrpSpPr>
                <a:grpSpLocks/>
              </p:cNvGrpSpPr>
              <p:nvPr/>
            </p:nvGrpSpPr>
            <p:grpSpPr bwMode="auto">
              <a:xfrm>
                <a:off x="4144" y="3534"/>
                <a:ext cx="841" cy="2605"/>
                <a:chOff x="2728" y="1552"/>
                <a:chExt cx="841" cy="2605"/>
              </a:xfrm>
            </p:grpSpPr>
            <p:sp>
              <p:nvSpPr>
                <p:cNvPr id="148" name="Rectangle 38"/>
                <p:cNvSpPr>
                  <a:spLocks noChangeArrowheads="1"/>
                </p:cNvSpPr>
                <p:nvPr/>
              </p:nvSpPr>
              <p:spPr bwMode="auto">
                <a:xfrm>
                  <a:off x="2728" y="1552"/>
                  <a:ext cx="841" cy="260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CH" altLang="fr-FR" sz="1800"/>
                </a:p>
              </p:txBody>
            </p:sp>
            <p:grpSp>
              <p:nvGrpSpPr>
                <p:cNvPr id="149" name="Group 39"/>
                <p:cNvGrpSpPr>
                  <a:grpSpLocks/>
                </p:cNvGrpSpPr>
                <p:nvPr/>
              </p:nvGrpSpPr>
              <p:grpSpPr bwMode="auto">
                <a:xfrm>
                  <a:off x="3036" y="2644"/>
                  <a:ext cx="253" cy="337"/>
                  <a:chOff x="3036" y="2644"/>
                  <a:chExt cx="253" cy="337"/>
                </a:xfrm>
              </p:grpSpPr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36" y="2644"/>
                    <a:ext cx="253" cy="16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36" y="2812"/>
                    <a:ext cx="253" cy="16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5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036" y="2644"/>
                    <a:ext cx="1" cy="33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5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288" y="2644"/>
                    <a:ext cx="1" cy="33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</p:grpSp>
          <p:sp>
            <p:nvSpPr>
              <p:cNvPr id="145" name="Line 44"/>
              <p:cNvSpPr>
                <a:spLocks noChangeShapeType="1"/>
              </p:cNvSpPr>
              <p:nvPr/>
            </p:nvSpPr>
            <p:spPr bwMode="auto">
              <a:xfrm>
                <a:off x="4703" y="4794"/>
                <a:ext cx="113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46" name="Line 45"/>
              <p:cNvSpPr>
                <a:spLocks noChangeShapeType="1"/>
              </p:cNvSpPr>
              <p:nvPr/>
            </p:nvSpPr>
            <p:spPr bwMode="auto">
              <a:xfrm>
                <a:off x="4815" y="4878"/>
                <a:ext cx="1" cy="1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47" name="Line 46"/>
              <p:cNvSpPr>
                <a:spLocks noChangeShapeType="1"/>
              </p:cNvSpPr>
              <p:nvPr/>
            </p:nvSpPr>
            <p:spPr bwMode="auto">
              <a:xfrm>
                <a:off x="4339" y="4794"/>
                <a:ext cx="53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2247" y="1265"/>
              <a:ext cx="334" cy="12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2309" y="1397"/>
              <a:ext cx="49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L</a:t>
              </a:r>
              <a:r>
                <a:rPr lang="fr-FR" altLang="fr-FR" sz="1800" baseline="-25000">
                  <a:latin typeface="Times New Roman" pitchFamily="18" charset="0"/>
                </a:rPr>
                <a:t>sl</a:t>
              </a:r>
              <a:endParaRPr lang="fr-FR" altLang="fr-FR" sz="1800"/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>
              <a:off x="1003" y="1133"/>
              <a:ext cx="11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 flipH="1">
              <a:off x="1003" y="1133"/>
              <a:ext cx="0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3" name="Line 51"/>
            <p:cNvSpPr>
              <a:spLocks noChangeShapeType="1"/>
            </p:cNvSpPr>
            <p:nvPr/>
          </p:nvSpPr>
          <p:spPr bwMode="auto">
            <a:xfrm>
              <a:off x="4176" y="1990"/>
              <a:ext cx="4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" name="Line 52"/>
            <p:cNvSpPr>
              <a:spLocks noChangeShapeType="1"/>
            </p:cNvSpPr>
            <p:nvPr/>
          </p:nvSpPr>
          <p:spPr bwMode="auto">
            <a:xfrm>
              <a:off x="3265" y="1858"/>
              <a:ext cx="1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35" name="Group 53"/>
            <p:cNvGrpSpPr>
              <a:grpSpLocks/>
            </p:cNvGrpSpPr>
            <p:nvPr/>
          </p:nvGrpSpPr>
          <p:grpSpPr bwMode="auto">
            <a:xfrm>
              <a:off x="3180" y="1331"/>
              <a:ext cx="373" cy="1187"/>
              <a:chOff x="10101" y="3518"/>
              <a:chExt cx="720" cy="1920"/>
            </a:xfrm>
          </p:grpSpPr>
          <p:grpSp>
            <p:nvGrpSpPr>
              <p:cNvPr id="114" name="Group 54"/>
              <p:cNvGrpSpPr>
                <a:grpSpLocks/>
              </p:cNvGrpSpPr>
              <p:nvPr/>
            </p:nvGrpSpPr>
            <p:grpSpPr bwMode="auto">
              <a:xfrm>
                <a:off x="10101" y="3758"/>
                <a:ext cx="337" cy="253"/>
                <a:chOff x="3987" y="3008"/>
                <a:chExt cx="337" cy="253"/>
              </a:xfrm>
            </p:grpSpPr>
            <p:sp>
              <p:nvSpPr>
                <p:cNvPr id="140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1" name="Line 56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2" name="Line 57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3" name="Line 58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grpSp>
            <p:nvGrpSpPr>
              <p:cNvPr id="115" name="Group 59"/>
              <p:cNvGrpSpPr>
                <a:grpSpLocks/>
              </p:cNvGrpSpPr>
              <p:nvPr/>
            </p:nvGrpSpPr>
            <p:grpSpPr bwMode="auto">
              <a:xfrm>
                <a:off x="10101" y="4958"/>
                <a:ext cx="337" cy="253"/>
                <a:chOff x="3987" y="3008"/>
                <a:chExt cx="337" cy="253"/>
              </a:xfrm>
            </p:grpSpPr>
            <p:sp>
              <p:nvSpPr>
                <p:cNvPr id="136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7" name="Line 61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8" name="Line 62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9" name="Line 63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sp>
            <p:nvSpPr>
              <p:cNvPr id="116" name="Line 64"/>
              <p:cNvSpPr>
                <a:spLocks noChangeShapeType="1"/>
              </p:cNvSpPr>
              <p:nvPr/>
            </p:nvSpPr>
            <p:spPr bwMode="auto">
              <a:xfrm rot="-5400000">
                <a:off x="9310" y="4478"/>
                <a:ext cx="19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117" name="Group 65"/>
              <p:cNvGrpSpPr>
                <a:grpSpLocks/>
              </p:cNvGrpSpPr>
              <p:nvPr/>
            </p:nvGrpSpPr>
            <p:grpSpPr bwMode="auto">
              <a:xfrm>
                <a:off x="10461" y="3758"/>
                <a:ext cx="360" cy="253"/>
                <a:chOff x="10701" y="5104"/>
                <a:chExt cx="360" cy="253"/>
              </a:xfrm>
            </p:grpSpPr>
            <p:sp>
              <p:nvSpPr>
                <p:cNvPr id="12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120" cy="0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9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0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0941" y="5104"/>
                  <a:ext cx="0" cy="14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grpSp>
              <p:nvGrpSpPr>
                <p:cNvPr id="131" name="Group 69"/>
                <p:cNvGrpSpPr>
                  <a:grpSpLocks/>
                </p:cNvGrpSpPr>
                <p:nvPr/>
              </p:nvGrpSpPr>
              <p:grpSpPr bwMode="auto">
                <a:xfrm flipH="1" flipV="1">
                  <a:off x="10701" y="5104"/>
                  <a:ext cx="337" cy="253"/>
                  <a:chOff x="3987" y="3008"/>
                  <a:chExt cx="337" cy="253"/>
                </a:xfrm>
              </p:grpSpPr>
              <p:sp>
                <p:nvSpPr>
                  <p:cNvPr id="132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3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3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35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</p:grpSp>
          <p:grpSp>
            <p:nvGrpSpPr>
              <p:cNvPr id="118" name="Group 74"/>
              <p:cNvGrpSpPr>
                <a:grpSpLocks/>
              </p:cNvGrpSpPr>
              <p:nvPr/>
            </p:nvGrpSpPr>
            <p:grpSpPr bwMode="auto">
              <a:xfrm>
                <a:off x="10461" y="4958"/>
                <a:ext cx="360" cy="253"/>
                <a:chOff x="10701" y="5104"/>
                <a:chExt cx="360" cy="253"/>
              </a:xfrm>
            </p:grpSpPr>
            <p:sp>
              <p:nvSpPr>
                <p:cNvPr id="120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120" cy="0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1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2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10941" y="5104"/>
                  <a:ext cx="0" cy="14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grpSp>
              <p:nvGrpSpPr>
                <p:cNvPr id="123" name="Group 78"/>
                <p:cNvGrpSpPr>
                  <a:grpSpLocks/>
                </p:cNvGrpSpPr>
                <p:nvPr/>
              </p:nvGrpSpPr>
              <p:grpSpPr bwMode="auto">
                <a:xfrm flipH="1" flipV="1">
                  <a:off x="10701" y="5104"/>
                  <a:ext cx="337" cy="253"/>
                  <a:chOff x="3987" y="3008"/>
                  <a:chExt cx="337" cy="253"/>
                </a:xfrm>
              </p:grpSpPr>
              <p:sp>
                <p:nvSpPr>
                  <p:cNvPr id="124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25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26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27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</p:grpSp>
          <p:sp>
            <p:nvSpPr>
              <p:cNvPr id="119" name="Line 83"/>
              <p:cNvSpPr>
                <a:spLocks noChangeShapeType="1"/>
              </p:cNvSpPr>
              <p:nvPr/>
            </p:nvSpPr>
            <p:spPr bwMode="auto">
              <a:xfrm rot="-5400000">
                <a:off x="9674" y="4478"/>
                <a:ext cx="19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36" name="Group 84"/>
            <p:cNvGrpSpPr>
              <a:grpSpLocks/>
            </p:cNvGrpSpPr>
            <p:nvPr/>
          </p:nvGrpSpPr>
          <p:grpSpPr bwMode="auto">
            <a:xfrm>
              <a:off x="4611" y="1660"/>
              <a:ext cx="498" cy="528"/>
              <a:chOff x="9573" y="6064"/>
              <a:chExt cx="960" cy="960"/>
            </a:xfrm>
          </p:grpSpPr>
          <p:sp>
            <p:nvSpPr>
              <p:cNvPr id="112" name="Oval 85"/>
              <p:cNvSpPr>
                <a:spLocks noChangeArrowheads="1"/>
              </p:cNvSpPr>
              <p:nvPr/>
            </p:nvSpPr>
            <p:spPr bwMode="auto">
              <a:xfrm>
                <a:off x="9685" y="6184"/>
                <a:ext cx="757" cy="72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113" name="Oval 86"/>
              <p:cNvSpPr>
                <a:spLocks noChangeArrowheads="1"/>
              </p:cNvSpPr>
              <p:nvPr/>
            </p:nvSpPr>
            <p:spPr bwMode="auto">
              <a:xfrm>
                <a:off x="9573" y="6064"/>
                <a:ext cx="960" cy="96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</p:grpSp>
        <p:grpSp>
          <p:nvGrpSpPr>
            <p:cNvPr id="37" name="Group 87"/>
            <p:cNvGrpSpPr>
              <a:grpSpLocks/>
            </p:cNvGrpSpPr>
            <p:nvPr/>
          </p:nvGrpSpPr>
          <p:grpSpPr bwMode="auto">
            <a:xfrm>
              <a:off x="4050" y="1331"/>
              <a:ext cx="373" cy="1187"/>
              <a:chOff x="6573" y="3664"/>
              <a:chExt cx="720" cy="2160"/>
            </a:xfrm>
          </p:grpSpPr>
          <p:sp>
            <p:nvSpPr>
              <p:cNvPr id="80" name="Line 88"/>
              <p:cNvSpPr>
                <a:spLocks noChangeShapeType="1"/>
              </p:cNvSpPr>
              <p:nvPr/>
            </p:nvSpPr>
            <p:spPr bwMode="auto">
              <a:xfrm>
                <a:off x="6748" y="4864"/>
                <a:ext cx="36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81" name="Group 89"/>
              <p:cNvGrpSpPr>
                <a:grpSpLocks/>
              </p:cNvGrpSpPr>
              <p:nvPr/>
            </p:nvGrpSpPr>
            <p:grpSpPr bwMode="auto">
              <a:xfrm>
                <a:off x="6573" y="3664"/>
                <a:ext cx="720" cy="2160"/>
                <a:chOff x="10101" y="3518"/>
                <a:chExt cx="720" cy="1920"/>
              </a:xfrm>
            </p:grpSpPr>
            <p:grpSp>
              <p:nvGrpSpPr>
                <p:cNvPr id="82" name="Group 90"/>
                <p:cNvGrpSpPr>
                  <a:grpSpLocks/>
                </p:cNvGrpSpPr>
                <p:nvPr/>
              </p:nvGrpSpPr>
              <p:grpSpPr bwMode="auto">
                <a:xfrm>
                  <a:off x="10101" y="3758"/>
                  <a:ext cx="337" cy="253"/>
                  <a:chOff x="3987" y="3008"/>
                  <a:chExt cx="337" cy="253"/>
                </a:xfrm>
              </p:grpSpPr>
              <p:sp>
                <p:nvSpPr>
                  <p:cNvPr id="108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9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10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11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  <p:grpSp>
              <p:nvGrpSpPr>
                <p:cNvPr id="83" name="Group 95"/>
                <p:cNvGrpSpPr>
                  <a:grpSpLocks/>
                </p:cNvGrpSpPr>
                <p:nvPr/>
              </p:nvGrpSpPr>
              <p:grpSpPr bwMode="auto">
                <a:xfrm>
                  <a:off x="10101" y="4958"/>
                  <a:ext cx="337" cy="253"/>
                  <a:chOff x="3987" y="3008"/>
                  <a:chExt cx="337" cy="253"/>
                </a:xfrm>
              </p:grpSpPr>
              <p:sp>
                <p:nvSpPr>
                  <p:cNvPr id="104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7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  <p:sp>
              <p:nvSpPr>
                <p:cNvPr id="84" name="Line 100"/>
                <p:cNvSpPr>
                  <a:spLocks noChangeShapeType="1"/>
                </p:cNvSpPr>
                <p:nvPr/>
              </p:nvSpPr>
              <p:spPr bwMode="auto">
                <a:xfrm rot="-5400000">
                  <a:off x="9310" y="4478"/>
                  <a:ext cx="19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grpSp>
              <p:nvGrpSpPr>
                <p:cNvPr id="85" name="Group 101"/>
                <p:cNvGrpSpPr>
                  <a:grpSpLocks/>
                </p:cNvGrpSpPr>
                <p:nvPr/>
              </p:nvGrpSpPr>
              <p:grpSpPr bwMode="auto">
                <a:xfrm>
                  <a:off x="10461" y="3758"/>
                  <a:ext cx="360" cy="253"/>
                  <a:chOff x="10701" y="5104"/>
                  <a:chExt cx="360" cy="253"/>
                </a:xfrm>
              </p:grpSpPr>
              <p:sp>
                <p:nvSpPr>
                  <p:cNvPr id="96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120" cy="0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97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98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41" y="5104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grpSp>
                <p:nvGrpSpPr>
                  <p:cNvPr id="99" name="Group 10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0701" y="5104"/>
                    <a:ext cx="337" cy="253"/>
                    <a:chOff x="3987" y="3008"/>
                    <a:chExt cx="337" cy="253"/>
                  </a:xfrm>
                </p:grpSpPr>
                <p:sp>
                  <p:nvSpPr>
                    <p:cNvPr id="100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7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10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5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10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260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103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008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</p:grpSp>
            </p:grpSp>
            <p:grpSp>
              <p:nvGrpSpPr>
                <p:cNvPr id="86" name="Group 110"/>
                <p:cNvGrpSpPr>
                  <a:grpSpLocks/>
                </p:cNvGrpSpPr>
                <p:nvPr/>
              </p:nvGrpSpPr>
              <p:grpSpPr bwMode="auto">
                <a:xfrm>
                  <a:off x="10461" y="4958"/>
                  <a:ext cx="360" cy="253"/>
                  <a:chOff x="10701" y="5104"/>
                  <a:chExt cx="360" cy="253"/>
                </a:xfrm>
              </p:grpSpPr>
              <p:sp>
                <p:nvSpPr>
                  <p:cNvPr id="88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120" cy="0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89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90" name="Line 1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41" y="5104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grpSp>
                <p:nvGrpSpPr>
                  <p:cNvPr id="91" name="Group 11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0701" y="5104"/>
                    <a:ext cx="337" cy="253"/>
                    <a:chOff x="3987" y="3008"/>
                    <a:chExt cx="337" cy="253"/>
                  </a:xfrm>
                </p:grpSpPr>
                <p:sp>
                  <p:nvSpPr>
                    <p:cNvPr id="92" name="Line 1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7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93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5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94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260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95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008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</p:grpSp>
            </p:grpSp>
            <p:sp>
              <p:nvSpPr>
                <p:cNvPr id="87" name="Line 119"/>
                <p:cNvSpPr>
                  <a:spLocks noChangeShapeType="1"/>
                </p:cNvSpPr>
                <p:nvPr/>
              </p:nvSpPr>
              <p:spPr bwMode="auto">
                <a:xfrm rot="-5400000">
                  <a:off x="9674" y="4478"/>
                  <a:ext cx="19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sp>
          <p:nvSpPr>
            <p:cNvPr id="38" name="Line 120"/>
            <p:cNvSpPr>
              <a:spLocks noChangeShapeType="1"/>
            </p:cNvSpPr>
            <p:nvPr/>
          </p:nvSpPr>
          <p:spPr bwMode="auto">
            <a:xfrm>
              <a:off x="3740" y="1924"/>
              <a:ext cx="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39" name="Group 121"/>
            <p:cNvGrpSpPr>
              <a:grpSpLocks/>
            </p:cNvGrpSpPr>
            <p:nvPr/>
          </p:nvGrpSpPr>
          <p:grpSpPr bwMode="auto">
            <a:xfrm>
              <a:off x="3649" y="1479"/>
              <a:ext cx="175" cy="157"/>
              <a:chOff x="3987" y="3008"/>
              <a:chExt cx="337" cy="253"/>
            </a:xfrm>
          </p:grpSpPr>
          <p:sp>
            <p:nvSpPr>
              <p:cNvPr id="76" name="Line 122"/>
              <p:cNvSpPr>
                <a:spLocks noChangeShapeType="1"/>
              </p:cNvSpPr>
              <p:nvPr/>
            </p:nvSpPr>
            <p:spPr bwMode="auto">
              <a:xfrm flipH="1">
                <a:off x="3987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7" name="Line 123"/>
              <p:cNvSpPr>
                <a:spLocks noChangeShapeType="1"/>
              </p:cNvSpPr>
              <p:nvPr/>
            </p:nvSpPr>
            <p:spPr bwMode="auto">
              <a:xfrm>
                <a:off x="4155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8" name="Line 124"/>
              <p:cNvSpPr>
                <a:spLocks noChangeShapeType="1"/>
              </p:cNvSpPr>
              <p:nvPr/>
            </p:nvSpPr>
            <p:spPr bwMode="auto">
              <a:xfrm>
                <a:off x="3987" y="3260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9" name="Line 125"/>
              <p:cNvSpPr>
                <a:spLocks noChangeShapeType="1"/>
              </p:cNvSpPr>
              <p:nvPr/>
            </p:nvSpPr>
            <p:spPr bwMode="auto">
              <a:xfrm>
                <a:off x="3987" y="3008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40" name="Group 126"/>
            <p:cNvGrpSpPr>
              <a:grpSpLocks/>
            </p:cNvGrpSpPr>
            <p:nvPr/>
          </p:nvGrpSpPr>
          <p:grpSpPr bwMode="auto">
            <a:xfrm>
              <a:off x="3649" y="2221"/>
              <a:ext cx="175" cy="157"/>
              <a:chOff x="3987" y="3008"/>
              <a:chExt cx="337" cy="253"/>
            </a:xfrm>
          </p:grpSpPr>
          <p:sp>
            <p:nvSpPr>
              <p:cNvPr id="72" name="Line 127"/>
              <p:cNvSpPr>
                <a:spLocks noChangeShapeType="1"/>
              </p:cNvSpPr>
              <p:nvPr/>
            </p:nvSpPr>
            <p:spPr bwMode="auto">
              <a:xfrm flipH="1">
                <a:off x="3987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3" name="Line 128"/>
              <p:cNvSpPr>
                <a:spLocks noChangeShapeType="1"/>
              </p:cNvSpPr>
              <p:nvPr/>
            </p:nvSpPr>
            <p:spPr bwMode="auto">
              <a:xfrm>
                <a:off x="4155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129"/>
              <p:cNvSpPr>
                <a:spLocks noChangeShapeType="1"/>
              </p:cNvSpPr>
              <p:nvPr/>
            </p:nvSpPr>
            <p:spPr bwMode="auto">
              <a:xfrm>
                <a:off x="3987" y="3260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Line 130"/>
              <p:cNvSpPr>
                <a:spLocks noChangeShapeType="1"/>
              </p:cNvSpPr>
              <p:nvPr/>
            </p:nvSpPr>
            <p:spPr bwMode="auto">
              <a:xfrm>
                <a:off x="3987" y="3008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41" name="Line 131"/>
            <p:cNvSpPr>
              <a:spLocks noChangeShapeType="1"/>
            </p:cNvSpPr>
            <p:nvPr/>
          </p:nvSpPr>
          <p:spPr bwMode="auto">
            <a:xfrm rot="-5400000">
              <a:off x="3143" y="1925"/>
              <a:ext cx="1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42" name="Group 132"/>
            <p:cNvGrpSpPr>
              <a:grpSpLocks/>
            </p:cNvGrpSpPr>
            <p:nvPr/>
          </p:nvGrpSpPr>
          <p:grpSpPr bwMode="auto">
            <a:xfrm>
              <a:off x="3836" y="1479"/>
              <a:ext cx="187" cy="157"/>
              <a:chOff x="10701" y="5104"/>
              <a:chExt cx="360" cy="253"/>
            </a:xfrm>
          </p:grpSpPr>
          <p:sp>
            <p:nvSpPr>
              <p:cNvPr id="64" name="Line 133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120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5" name="Line 134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6" name="Line 135"/>
              <p:cNvSpPr>
                <a:spLocks noChangeShapeType="1"/>
              </p:cNvSpPr>
              <p:nvPr/>
            </p:nvSpPr>
            <p:spPr bwMode="auto">
              <a:xfrm flipH="1">
                <a:off x="10941" y="5104"/>
                <a:ext cx="0" cy="14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67" name="Group 136"/>
              <p:cNvGrpSpPr>
                <a:grpSpLocks/>
              </p:cNvGrpSpPr>
              <p:nvPr/>
            </p:nvGrpSpPr>
            <p:grpSpPr bwMode="auto">
              <a:xfrm flipH="1" flipV="1">
                <a:off x="10701" y="5104"/>
                <a:ext cx="337" cy="253"/>
                <a:chOff x="3987" y="3008"/>
                <a:chExt cx="337" cy="253"/>
              </a:xfrm>
            </p:grpSpPr>
            <p:sp>
              <p:nvSpPr>
                <p:cNvPr id="68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9" name="Line 138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0" name="Line 139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1" name="Line 140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grpSp>
          <p:nvGrpSpPr>
            <p:cNvPr id="43" name="Group 141"/>
            <p:cNvGrpSpPr>
              <a:grpSpLocks/>
            </p:cNvGrpSpPr>
            <p:nvPr/>
          </p:nvGrpSpPr>
          <p:grpSpPr bwMode="auto">
            <a:xfrm>
              <a:off x="3836" y="2221"/>
              <a:ext cx="187" cy="157"/>
              <a:chOff x="10701" y="5104"/>
              <a:chExt cx="360" cy="253"/>
            </a:xfrm>
          </p:grpSpPr>
          <p:sp>
            <p:nvSpPr>
              <p:cNvPr id="56" name="Line 142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120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7" name="Line 143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8" name="Line 144"/>
              <p:cNvSpPr>
                <a:spLocks noChangeShapeType="1"/>
              </p:cNvSpPr>
              <p:nvPr/>
            </p:nvSpPr>
            <p:spPr bwMode="auto">
              <a:xfrm flipH="1">
                <a:off x="10941" y="5104"/>
                <a:ext cx="0" cy="14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59" name="Group 145"/>
              <p:cNvGrpSpPr>
                <a:grpSpLocks/>
              </p:cNvGrpSpPr>
              <p:nvPr/>
            </p:nvGrpSpPr>
            <p:grpSpPr bwMode="auto">
              <a:xfrm flipH="1" flipV="1">
                <a:off x="10701" y="5104"/>
                <a:ext cx="337" cy="253"/>
                <a:chOff x="3987" y="3008"/>
                <a:chExt cx="337" cy="253"/>
              </a:xfrm>
            </p:grpSpPr>
            <p:sp>
              <p:nvSpPr>
                <p:cNvPr id="60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1" name="Line 147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2" name="Line 148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3" name="Line 149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sp>
          <p:nvSpPr>
            <p:cNvPr id="44" name="Line 150"/>
            <p:cNvSpPr>
              <a:spLocks noChangeShapeType="1"/>
            </p:cNvSpPr>
            <p:nvPr/>
          </p:nvSpPr>
          <p:spPr bwMode="auto">
            <a:xfrm rot="-5400000">
              <a:off x="3332" y="1925"/>
              <a:ext cx="1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5" name="Line 151"/>
            <p:cNvSpPr>
              <a:spLocks noChangeShapeType="1"/>
            </p:cNvSpPr>
            <p:nvPr/>
          </p:nvSpPr>
          <p:spPr bwMode="auto">
            <a:xfrm flipH="1">
              <a:off x="2185" y="1331"/>
              <a:ext cx="21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46" name="Group 152"/>
            <p:cNvGrpSpPr>
              <a:grpSpLocks/>
            </p:cNvGrpSpPr>
            <p:nvPr/>
          </p:nvGrpSpPr>
          <p:grpSpPr bwMode="auto">
            <a:xfrm>
              <a:off x="2620" y="1792"/>
              <a:ext cx="146" cy="47"/>
              <a:chOff x="2531" y="3120"/>
              <a:chExt cx="282" cy="85"/>
            </a:xfrm>
          </p:grpSpPr>
          <p:sp>
            <p:nvSpPr>
              <p:cNvPr id="53" name="Rectangle 153"/>
              <p:cNvSpPr>
                <a:spLocks noChangeArrowheads="1"/>
              </p:cNvSpPr>
              <p:nvPr/>
            </p:nvSpPr>
            <p:spPr bwMode="auto">
              <a:xfrm>
                <a:off x="2532" y="3120"/>
                <a:ext cx="281" cy="8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54" name="Line 154"/>
              <p:cNvSpPr>
                <a:spLocks noChangeShapeType="1"/>
              </p:cNvSpPr>
              <p:nvPr/>
            </p:nvSpPr>
            <p:spPr bwMode="auto">
              <a:xfrm>
                <a:off x="2531" y="3120"/>
                <a:ext cx="28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5" name="Line 155"/>
              <p:cNvSpPr>
                <a:spLocks noChangeShapeType="1"/>
              </p:cNvSpPr>
              <p:nvPr/>
            </p:nvSpPr>
            <p:spPr bwMode="auto">
              <a:xfrm>
                <a:off x="2531" y="3204"/>
                <a:ext cx="28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47" name="Rectangle 156"/>
            <p:cNvSpPr>
              <a:spLocks noChangeArrowheads="1"/>
            </p:cNvSpPr>
            <p:nvPr/>
          </p:nvSpPr>
          <p:spPr bwMode="auto">
            <a:xfrm>
              <a:off x="2434" y="1792"/>
              <a:ext cx="466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C</a:t>
              </a:r>
              <a:r>
                <a:rPr lang="fr-FR" altLang="fr-FR" sz="1800" baseline="-25000">
                  <a:latin typeface="Times New Roman" pitchFamily="18" charset="0"/>
                </a:rPr>
                <a:t>t</a:t>
              </a:r>
              <a:endParaRPr lang="fr-FR" altLang="fr-FR" sz="1800"/>
            </a:p>
          </p:txBody>
        </p:sp>
        <p:sp>
          <p:nvSpPr>
            <p:cNvPr id="48" name="Line 157"/>
            <p:cNvSpPr>
              <a:spLocks noChangeShapeType="1"/>
            </p:cNvSpPr>
            <p:nvPr/>
          </p:nvSpPr>
          <p:spPr bwMode="auto">
            <a:xfrm>
              <a:off x="3740" y="1924"/>
              <a:ext cx="87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9" name="Line 158"/>
            <p:cNvSpPr>
              <a:spLocks noChangeShapeType="1"/>
            </p:cNvSpPr>
            <p:nvPr/>
          </p:nvSpPr>
          <p:spPr bwMode="auto">
            <a:xfrm>
              <a:off x="3242" y="1858"/>
              <a:ext cx="136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0" name="Line 159"/>
            <p:cNvSpPr>
              <a:spLocks noChangeShapeType="1"/>
            </p:cNvSpPr>
            <p:nvPr/>
          </p:nvSpPr>
          <p:spPr bwMode="auto">
            <a:xfrm>
              <a:off x="1001" y="1353"/>
              <a:ext cx="0" cy="1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1" name="Line 161"/>
            <p:cNvSpPr>
              <a:spLocks noChangeShapeType="1"/>
            </p:cNvSpPr>
            <p:nvPr/>
          </p:nvSpPr>
          <p:spPr bwMode="auto">
            <a:xfrm>
              <a:off x="1001" y="1478"/>
              <a:ext cx="0" cy="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2" name="Rectangle 162"/>
            <p:cNvSpPr>
              <a:spLocks noChangeArrowheads="1"/>
            </p:cNvSpPr>
            <p:nvPr/>
          </p:nvSpPr>
          <p:spPr bwMode="auto">
            <a:xfrm>
              <a:off x="1127" y="1842"/>
              <a:ext cx="467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Times New Roman" pitchFamily="18" charset="0"/>
                </a:rPr>
                <a:t>    </a:t>
              </a:r>
              <a:r>
                <a:rPr lang="fr-FR" altLang="fr-FR" sz="1800" i="1">
                  <a:latin typeface="Times New Roman" pitchFamily="18" charset="0"/>
                </a:rPr>
                <a:t>u</a:t>
              </a:r>
              <a:r>
                <a:rPr lang="fr-FR" altLang="fr-FR" sz="1800" baseline="-25000">
                  <a:latin typeface="Times New Roman" pitchFamily="18" charset="0"/>
                </a:rPr>
                <a:t>t</a:t>
              </a:r>
              <a:endParaRPr lang="fr-FR" altLang="fr-FR" sz="1800"/>
            </a:p>
          </p:txBody>
        </p:sp>
      </p:grpSp>
      <p:sp>
        <p:nvSpPr>
          <p:cNvPr id="158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</a:t>
            </a:r>
            <a:r>
              <a:rPr lang="fr-CH" altLang="fr-FR" b="1" dirty="0" smtClean="0">
                <a:latin typeface="Calibri" pitchFamily="34" charset="0"/>
              </a:rPr>
              <a:t>4.</a:t>
            </a:r>
            <a:r>
              <a:rPr lang="fr-FR" altLang="fr-FR" b="1" dirty="0" smtClean="0">
                <a:latin typeface="Calibri" pitchFamily="34" charset="0"/>
              </a:rPr>
              <a:t>163</a:t>
            </a:r>
            <a:r>
              <a:rPr lang="fr-FR" altLang="fr-FR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</a:t>
            </a:r>
            <a:r>
              <a:rPr lang="fr-CH" altLang="fr-FR" b="1" dirty="0" smtClean="0">
                <a:latin typeface="Calibri" pitchFamily="34" charset="0"/>
              </a:rPr>
              <a:t> </a:t>
            </a:r>
            <a:r>
              <a:rPr lang="fr-FR" altLang="fr-FR" dirty="0" smtClean="0"/>
              <a:t>Entraînement électrique</a:t>
            </a:r>
            <a:r>
              <a:rPr lang="fr-CH" altLang="fr-FR" dirty="0" smtClean="0">
                <a:latin typeface="Calibri" pitchFamily="34" charset="0"/>
              </a:rPr>
              <a:t>.à moteur sans collecteur (AC)</a:t>
            </a:r>
            <a:endParaRPr lang="fr-CH" altLang="fr-FR" dirty="0">
              <a:latin typeface="Calibri" pitchFamily="34" charset="0"/>
            </a:endParaRP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fr-CH" altLang="fr-FR" dirty="0" smtClean="0">
                <a:latin typeface="Calibri" pitchFamily="34" charset="0"/>
              </a:rPr>
              <a:t> </a:t>
            </a:r>
            <a:r>
              <a:rPr lang="de-DE" altLang="fr-FR" dirty="0" smtClean="0"/>
              <a:t>Elektrisches Antrieb mit kollektorlosem Motor (AC)</a:t>
            </a:r>
            <a:r>
              <a:rPr lang="de-CH" dirty="0" smtClean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  <p:sp>
        <p:nvSpPr>
          <p:cNvPr id="159" name="Rectangle 167"/>
          <p:cNvSpPr>
            <a:spLocks noChangeArrowheads="1"/>
          </p:cNvSpPr>
          <p:nvPr/>
        </p:nvSpPr>
        <p:spPr bwMode="auto">
          <a:xfrm>
            <a:off x="6820998" y="46990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/>
              <a:t>(10‑4b)</a:t>
            </a:r>
            <a:r>
              <a:rPr lang="fr-FR" altLang="fr-FR" sz="1800"/>
              <a:t> </a:t>
            </a:r>
          </a:p>
        </p:txBody>
      </p:sp>
      <p:graphicFrame>
        <p:nvGraphicFramePr>
          <p:cNvPr id="160" name="Object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31094"/>
              </p:ext>
            </p:extLst>
          </p:nvPr>
        </p:nvGraphicFramePr>
        <p:xfrm>
          <a:off x="483698" y="4560888"/>
          <a:ext cx="2881312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3" imgW="2133600" imgH="495300" progId="Equation.3">
                  <p:embed/>
                </p:oleObj>
              </mc:Choice>
              <mc:Fallback>
                <p:oleObj name="Equation" r:id="rId3" imgW="21336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98" y="4560888"/>
                        <a:ext cx="2881312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c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614490"/>
              </p:ext>
            </p:extLst>
          </p:nvPr>
        </p:nvGraphicFramePr>
        <p:xfrm>
          <a:off x="5020773" y="4699000"/>
          <a:ext cx="8636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5" imgW="571252" imgH="241195" progId="Equation.3">
                  <p:embed/>
                </p:oleObj>
              </mc:Choice>
              <mc:Fallback>
                <p:oleObj name="Equation" r:id="rId5" imgW="57125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773" y="4699000"/>
                        <a:ext cx="8636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2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16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128588" y="1152525"/>
            <a:ext cx="8763000" cy="4379913"/>
          </a:xfrm>
          <a:prstGeom prst="rect">
            <a:avLst/>
          </a:prstGeom>
          <a:solidFill>
            <a:schemeClr val="bg1"/>
          </a:solidFill>
          <a:ln w="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44450" rIns="0" bIns="44450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CH" altLang="fr-FR"/>
          </a:p>
        </p:txBody>
      </p:sp>
      <p:sp>
        <p:nvSpPr>
          <p:cNvPr id="73" name="Text Box 118"/>
          <p:cNvSpPr txBox="1">
            <a:spLocks noChangeArrowheads="1"/>
          </p:cNvSpPr>
          <p:nvPr/>
        </p:nvSpPr>
        <p:spPr bwMode="auto">
          <a:xfrm>
            <a:off x="457200" y="5852034"/>
            <a:ext cx="81994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450" rIns="0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fr-FR" b="1" dirty="0"/>
              <a:t>Fig. 3.12 </a:t>
            </a:r>
            <a:r>
              <a:rPr lang="fr-CH" altLang="fr-FR" dirty="0"/>
              <a:t> Moteur et </a:t>
            </a:r>
            <a:r>
              <a:rPr lang="fr-CH" altLang="fr-FR" dirty="0" smtClean="0"/>
              <a:t>essieu / </a:t>
            </a:r>
            <a:r>
              <a:rPr lang="fr-CH" altLang="fr-FR" dirty="0" err="1" smtClean="0"/>
              <a:t>Motor</a:t>
            </a:r>
            <a:r>
              <a:rPr lang="fr-CH" altLang="fr-FR" dirty="0" smtClean="0"/>
              <a:t> </a:t>
            </a:r>
            <a:r>
              <a:rPr lang="fr-CH" altLang="fr-FR" dirty="0" err="1" smtClean="0"/>
              <a:t>und</a:t>
            </a:r>
            <a:r>
              <a:rPr lang="fr-CH" altLang="fr-FR" dirty="0" smtClean="0"/>
              <a:t> </a:t>
            </a:r>
            <a:r>
              <a:rPr lang="fr-CH" altLang="fr-FR" dirty="0" err="1" smtClean="0"/>
              <a:t>Achse</a:t>
            </a:r>
            <a:endParaRPr lang="fr-FR" altLang="fr-FR" dirty="0"/>
          </a:p>
        </p:txBody>
      </p:sp>
      <p:grpSp>
        <p:nvGrpSpPr>
          <p:cNvPr id="74" name="Group 634"/>
          <p:cNvGrpSpPr>
            <a:grpSpLocks noChangeAspect="1"/>
          </p:cNvGrpSpPr>
          <p:nvPr/>
        </p:nvGrpSpPr>
        <p:grpSpPr bwMode="auto">
          <a:xfrm>
            <a:off x="1250950" y="1366838"/>
            <a:ext cx="6197600" cy="4084637"/>
            <a:chOff x="2337" y="614"/>
            <a:chExt cx="6336" cy="3649"/>
          </a:xfrm>
        </p:grpSpPr>
        <p:sp>
          <p:nvSpPr>
            <p:cNvPr id="75" name="AutoShape 727"/>
            <p:cNvSpPr>
              <a:spLocks noChangeAspect="1" noChangeArrowheads="1" noTextEdit="1"/>
            </p:cNvSpPr>
            <p:nvPr/>
          </p:nvSpPr>
          <p:spPr bwMode="auto">
            <a:xfrm>
              <a:off x="2337" y="614"/>
              <a:ext cx="6336" cy="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6" name="Line 726"/>
            <p:cNvSpPr>
              <a:spLocks noChangeShapeType="1"/>
            </p:cNvSpPr>
            <p:nvPr/>
          </p:nvSpPr>
          <p:spPr bwMode="auto">
            <a:xfrm>
              <a:off x="2931" y="4161"/>
              <a:ext cx="1584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7" name="Arc 725"/>
            <p:cNvSpPr>
              <a:spLocks/>
            </p:cNvSpPr>
            <p:nvPr/>
          </p:nvSpPr>
          <p:spPr bwMode="auto">
            <a:xfrm>
              <a:off x="7425" y="710"/>
              <a:ext cx="456" cy="512"/>
            </a:xfrm>
            <a:custGeom>
              <a:avLst/>
              <a:gdLst>
                <a:gd name="T0" fmla="*/ 0 w 21600"/>
                <a:gd name="T1" fmla="*/ 0 h 21600"/>
                <a:gd name="T2" fmla="*/ 456 w 21600"/>
                <a:gd name="T3" fmla="*/ 512 h 21600"/>
                <a:gd name="T4" fmla="*/ 0 w 21600"/>
                <a:gd name="T5" fmla="*/ 5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8" name="Line 724"/>
            <p:cNvSpPr>
              <a:spLocks noChangeShapeType="1"/>
            </p:cNvSpPr>
            <p:nvPr/>
          </p:nvSpPr>
          <p:spPr bwMode="auto">
            <a:xfrm>
              <a:off x="2913" y="4070"/>
              <a:ext cx="3840" cy="192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79" name="Group 664"/>
            <p:cNvGrpSpPr>
              <a:grpSpLocks/>
            </p:cNvGrpSpPr>
            <p:nvPr/>
          </p:nvGrpSpPr>
          <p:grpSpPr bwMode="auto">
            <a:xfrm>
              <a:off x="3030" y="710"/>
              <a:ext cx="5428" cy="3456"/>
              <a:chOff x="3030" y="710"/>
              <a:chExt cx="5428" cy="3456"/>
            </a:xfrm>
          </p:grpSpPr>
          <p:sp>
            <p:nvSpPr>
              <p:cNvPr id="80" name="Text Box 723"/>
              <p:cNvSpPr txBox="1">
                <a:spLocks noChangeArrowheads="1"/>
              </p:cNvSpPr>
              <p:nvPr/>
            </p:nvSpPr>
            <p:spPr bwMode="auto">
              <a:xfrm>
                <a:off x="7881" y="817"/>
                <a:ext cx="577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81" name="Line 722"/>
              <p:cNvSpPr>
                <a:spLocks noChangeShapeType="1"/>
              </p:cNvSpPr>
              <p:nvPr/>
            </p:nvSpPr>
            <p:spPr bwMode="auto">
              <a:xfrm flipH="1">
                <a:off x="5697" y="1478"/>
                <a:ext cx="1056" cy="9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2" name="Line 721"/>
              <p:cNvSpPr>
                <a:spLocks noChangeShapeType="1"/>
              </p:cNvSpPr>
              <p:nvPr/>
            </p:nvSpPr>
            <p:spPr bwMode="auto">
              <a:xfrm flipH="1">
                <a:off x="7041" y="710"/>
                <a:ext cx="960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83" name="Group 714"/>
              <p:cNvGrpSpPr>
                <a:grpSpLocks/>
              </p:cNvGrpSpPr>
              <p:nvPr/>
            </p:nvGrpSpPr>
            <p:grpSpPr bwMode="auto">
              <a:xfrm>
                <a:off x="6657" y="806"/>
                <a:ext cx="1152" cy="1152"/>
                <a:chOff x="6657" y="806"/>
                <a:chExt cx="1152" cy="1152"/>
              </a:xfrm>
            </p:grpSpPr>
            <p:sp>
              <p:nvSpPr>
                <p:cNvPr id="133" name="Oval 720"/>
                <p:cNvSpPr>
                  <a:spLocks noChangeArrowheads="1"/>
                </p:cNvSpPr>
                <p:nvPr/>
              </p:nvSpPr>
              <p:spPr bwMode="auto">
                <a:xfrm>
                  <a:off x="7041" y="806"/>
                  <a:ext cx="768" cy="8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CH" altLang="fr-FR"/>
                </a:p>
              </p:txBody>
            </p:sp>
            <p:sp>
              <p:nvSpPr>
                <p:cNvPr id="134" name="Freeform 719"/>
                <p:cNvSpPr>
                  <a:spLocks/>
                </p:cNvSpPr>
                <p:nvPr/>
              </p:nvSpPr>
              <p:spPr bwMode="auto">
                <a:xfrm>
                  <a:off x="7027" y="863"/>
                  <a:ext cx="208" cy="384"/>
                </a:xfrm>
                <a:custGeom>
                  <a:avLst/>
                  <a:gdLst>
                    <a:gd name="T0" fmla="*/ 16 w 260"/>
                    <a:gd name="T1" fmla="*/ 384 h 480"/>
                    <a:gd name="T2" fmla="*/ 16 w 260"/>
                    <a:gd name="T3" fmla="*/ 288 h 480"/>
                    <a:gd name="T4" fmla="*/ 112 w 260"/>
                    <a:gd name="T5" fmla="*/ 96 h 480"/>
                    <a:gd name="T6" fmla="*/ 208 w 260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480">
                      <a:moveTo>
                        <a:pt x="20" y="480"/>
                      </a:moveTo>
                      <a:cubicBezTo>
                        <a:pt x="10" y="450"/>
                        <a:pt x="0" y="420"/>
                        <a:pt x="20" y="360"/>
                      </a:cubicBezTo>
                      <a:cubicBezTo>
                        <a:pt x="40" y="300"/>
                        <a:pt x="100" y="180"/>
                        <a:pt x="140" y="120"/>
                      </a:cubicBezTo>
                      <a:cubicBezTo>
                        <a:pt x="180" y="60"/>
                        <a:pt x="240" y="20"/>
                        <a:pt x="260" y="0"/>
                      </a:cubicBezTo>
                    </a:path>
                  </a:pathLst>
                </a:cu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5" name="Line 718"/>
                <p:cNvSpPr>
                  <a:spLocks noChangeShapeType="1"/>
                </p:cNvSpPr>
                <p:nvPr/>
              </p:nvSpPr>
              <p:spPr bwMode="auto">
                <a:xfrm flipV="1">
                  <a:off x="6872" y="849"/>
                  <a:ext cx="384" cy="2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6" name="Freeform 717"/>
                <p:cNvSpPr>
                  <a:spLocks/>
                </p:cNvSpPr>
                <p:nvPr/>
              </p:nvSpPr>
              <p:spPr bwMode="auto">
                <a:xfrm>
                  <a:off x="7316" y="1598"/>
                  <a:ext cx="288" cy="112"/>
                </a:xfrm>
                <a:custGeom>
                  <a:avLst/>
                  <a:gdLst>
                    <a:gd name="T0" fmla="*/ 0 w 360"/>
                    <a:gd name="T1" fmla="*/ 96 h 140"/>
                    <a:gd name="T2" fmla="*/ 96 w 360"/>
                    <a:gd name="T3" fmla="*/ 96 h 140"/>
                    <a:gd name="T4" fmla="*/ 288 w 360"/>
                    <a:gd name="T5" fmla="*/ 0 h 14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0" h="140">
                      <a:moveTo>
                        <a:pt x="0" y="120"/>
                      </a:moveTo>
                      <a:cubicBezTo>
                        <a:pt x="30" y="130"/>
                        <a:pt x="60" y="140"/>
                        <a:pt x="120" y="120"/>
                      </a:cubicBezTo>
                      <a:cubicBezTo>
                        <a:pt x="180" y="100"/>
                        <a:pt x="320" y="20"/>
                        <a:pt x="360" y="0"/>
                      </a:cubicBezTo>
                    </a:path>
                  </a:pathLst>
                </a:custGeom>
                <a:noFill/>
                <a:ln w="571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7" name="Line 716"/>
                <p:cNvSpPr>
                  <a:spLocks noChangeShapeType="1"/>
                </p:cNvSpPr>
                <p:nvPr/>
              </p:nvSpPr>
              <p:spPr bwMode="auto">
                <a:xfrm flipV="1">
                  <a:off x="7233" y="1612"/>
                  <a:ext cx="384" cy="2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8" name="Oval 715"/>
                <p:cNvSpPr>
                  <a:spLocks noChangeArrowheads="1"/>
                </p:cNvSpPr>
                <p:nvPr/>
              </p:nvSpPr>
              <p:spPr bwMode="auto">
                <a:xfrm>
                  <a:off x="6657" y="1094"/>
                  <a:ext cx="768" cy="8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CH" altLang="fr-FR"/>
                </a:p>
              </p:txBody>
            </p:sp>
          </p:grpSp>
          <p:sp>
            <p:nvSpPr>
              <p:cNvPr id="84" name="Line 713"/>
              <p:cNvSpPr>
                <a:spLocks noChangeShapeType="1"/>
              </p:cNvSpPr>
              <p:nvPr/>
            </p:nvSpPr>
            <p:spPr bwMode="auto">
              <a:xfrm flipH="1">
                <a:off x="6369" y="1574"/>
                <a:ext cx="672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5" name="Oval 712"/>
              <p:cNvSpPr>
                <a:spLocks noChangeArrowheads="1"/>
              </p:cNvSpPr>
              <p:nvPr/>
            </p:nvSpPr>
            <p:spPr bwMode="auto">
              <a:xfrm>
                <a:off x="5398" y="1691"/>
                <a:ext cx="976" cy="105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6" name="Oval 711"/>
              <p:cNvSpPr>
                <a:spLocks noChangeArrowheads="1"/>
              </p:cNvSpPr>
              <p:nvPr/>
            </p:nvSpPr>
            <p:spPr bwMode="auto">
              <a:xfrm>
                <a:off x="5313" y="1766"/>
                <a:ext cx="975" cy="10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7" name="Oval 710"/>
              <p:cNvSpPr>
                <a:spLocks noChangeArrowheads="1"/>
              </p:cNvSpPr>
              <p:nvPr/>
            </p:nvSpPr>
            <p:spPr bwMode="auto">
              <a:xfrm>
                <a:off x="6351" y="1929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8" name="Oval 709"/>
              <p:cNvSpPr>
                <a:spLocks noChangeArrowheads="1"/>
              </p:cNvSpPr>
              <p:nvPr/>
            </p:nvSpPr>
            <p:spPr bwMode="auto">
              <a:xfrm>
                <a:off x="6273" y="1997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9" name="Line 708"/>
              <p:cNvSpPr>
                <a:spLocks noChangeShapeType="1"/>
              </p:cNvSpPr>
              <p:nvPr/>
            </p:nvSpPr>
            <p:spPr bwMode="auto">
              <a:xfrm flipH="1">
                <a:off x="4833" y="2342"/>
                <a:ext cx="960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0" name="Oval 707"/>
              <p:cNvSpPr>
                <a:spLocks noChangeArrowheads="1"/>
              </p:cNvSpPr>
              <p:nvPr/>
            </p:nvSpPr>
            <p:spPr bwMode="auto">
              <a:xfrm>
                <a:off x="3873" y="2438"/>
                <a:ext cx="1632" cy="17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91" name="Oval 706"/>
              <p:cNvSpPr>
                <a:spLocks noChangeArrowheads="1"/>
              </p:cNvSpPr>
              <p:nvPr/>
            </p:nvSpPr>
            <p:spPr bwMode="auto">
              <a:xfrm>
                <a:off x="3969" y="2534"/>
                <a:ext cx="1440" cy="15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92" name="Arc 705"/>
              <p:cNvSpPr>
                <a:spLocks/>
              </p:cNvSpPr>
              <p:nvPr/>
            </p:nvSpPr>
            <p:spPr bwMode="auto">
              <a:xfrm flipH="1">
                <a:off x="3723" y="2246"/>
                <a:ext cx="792" cy="672"/>
              </a:xfrm>
              <a:custGeom>
                <a:avLst/>
                <a:gdLst>
                  <a:gd name="T0" fmla="*/ 0 w 21600"/>
                  <a:gd name="T1" fmla="*/ 0 h 21600"/>
                  <a:gd name="T2" fmla="*/ 792 w 21600"/>
                  <a:gd name="T3" fmla="*/ 672 h 21600"/>
                  <a:gd name="T4" fmla="*/ 0 w 21600"/>
                  <a:gd name="T5" fmla="*/ 67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3" name="Arc 704"/>
              <p:cNvSpPr>
                <a:spLocks/>
              </p:cNvSpPr>
              <p:nvPr/>
            </p:nvSpPr>
            <p:spPr bwMode="auto">
              <a:xfrm flipH="1">
                <a:off x="5217" y="1526"/>
                <a:ext cx="576" cy="624"/>
              </a:xfrm>
              <a:custGeom>
                <a:avLst/>
                <a:gdLst>
                  <a:gd name="T0" fmla="*/ 0 w 21600"/>
                  <a:gd name="T1" fmla="*/ 0 h 21600"/>
                  <a:gd name="T2" fmla="*/ 576 w 21600"/>
                  <a:gd name="T3" fmla="*/ 624 h 21600"/>
                  <a:gd name="T4" fmla="*/ 0 w 21600"/>
                  <a:gd name="T5" fmla="*/ 62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4" name="Line 703"/>
              <p:cNvSpPr>
                <a:spLocks noChangeShapeType="1"/>
              </p:cNvSpPr>
              <p:nvPr/>
            </p:nvSpPr>
            <p:spPr bwMode="auto">
              <a:xfrm flipH="1" flipV="1">
                <a:off x="5313" y="2150"/>
                <a:ext cx="48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5" name="Line 702"/>
              <p:cNvSpPr>
                <a:spLocks noChangeShapeType="1"/>
              </p:cNvSpPr>
              <p:nvPr/>
            </p:nvSpPr>
            <p:spPr bwMode="auto">
              <a:xfrm>
                <a:off x="5697" y="3782"/>
                <a:ext cx="1632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6" name="Line 701"/>
              <p:cNvSpPr>
                <a:spLocks noChangeShapeType="1"/>
              </p:cNvSpPr>
              <p:nvPr/>
            </p:nvSpPr>
            <p:spPr bwMode="auto">
              <a:xfrm>
                <a:off x="6387" y="2150"/>
                <a:ext cx="1" cy="1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7" name="Arc 700"/>
              <p:cNvSpPr>
                <a:spLocks/>
              </p:cNvSpPr>
              <p:nvPr/>
            </p:nvSpPr>
            <p:spPr bwMode="auto">
              <a:xfrm>
                <a:off x="6465" y="1766"/>
                <a:ext cx="288" cy="384"/>
              </a:xfrm>
              <a:custGeom>
                <a:avLst/>
                <a:gdLst>
                  <a:gd name="T0" fmla="*/ 0 w 21598"/>
                  <a:gd name="T1" fmla="*/ 0 h 21600"/>
                  <a:gd name="T2" fmla="*/ 288 w 21598"/>
                  <a:gd name="T3" fmla="*/ 378 h 21600"/>
                  <a:gd name="T4" fmla="*/ 0 w 21598"/>
                  <a:gd name="T5" fmla="*/ 3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8" h="21600" fill="none" extrusionOk="0">
                    <a:moveTo>
                      <a:pt x="-1" y="0"/>
                    </a:moveTo>
                    <a:cubicBezTo>
                      <a:pt x="11804" y="0"/>
                      <a:pt x="21422" y="9476"/>
                      <a:pt x="21597" y="21280"/>
                    </a:cubicBezTo>
                  </a:path>
                  <a:path w="21598" h="21600" stroke="0" extrusionOk="0">
                    <a:moveTo>
                      <a:pt x="-1" y="0"/>
                    </a:moveTo>
                    <a:cubicBezTo>
                      <a:pt x="11804" y="0"/>
                      <a:pt x="21422" y="9476"/>
                      <a:pt x="21597" y="2128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8" name="Text Box 699"/>
              <p:cNvSpPr txBox="1">
                <a:spLocks noChangeArrowheads="1"/>
              </p:cNvSpPr>
              <p:nvPr/>
            </p:nvSpPr>
            <p:spPr bwMode="auto">
              <a:xfrm>
                <a:off x="6657" y="195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Symbol" pitchFamily="18" charset="2"/>
                    <a:ea typeface="Calibri" pitchFamily="34" charset="0"/>
                    <a:cs typeface="Times New Roman" pitchFamily="18" charset="0"/>
                  </a:rPr>
                  <a:t>w</a:t>
                </a:r>
                <a:r>
                  <a:rPr lang="fr-FR" altLang="fr-FR" sz="1400" baseline="-30000">
                    <a:ea typeface="Calibri" pitchFamily="34" charset="0"/>
                    <a:cs typeface="Times New Roman" pitchFamily="18" charset="0"/>
                  </a:rPr>
                  <a:t>m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99" name="Text Box 698"/>
              <p:cNvSpPr txBox="1">
                <a:spLocks noChangeArrowheads="1"/>
              </p:cNvSpPr>
              <p:nvPr/>
            </p:nvSpPr>
            <p:spPr bwMode="auto">
              <a:xfrm>
                <a:off x="3489" y="2150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0" name="Text Box 697"/>
              <p:cNvSpPr txBox="1">
                <a:spLocks noChangeArrowheads="1"/>
              </p:cNvSpPr>
              <p:nvPr/>
            </p:nvSpPr>
            <p:spPr bwMode="auto">
              <a:xfrm>
                <a:off x="4929" y="1382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Symbol" pitchFamily="18" charset="2"/>
                    <a:ea typeface="Calibri" pitchFamily="34" charset="0"/>
                    <a:cs typeface="Times New Roman" pitchFamily="18" charset="0"/>
                  </a:rPr>
                  <a:t>w</a:t>
                </a:r>
                <a:r>
                  <a:rPr lang="fr-FR" altLang="fr-FR" sz="1400" baseline="-30000"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1" name="Text Box 696"/>
              <p:cNvSpPr txBox="1">
                <a:spLocks noChangeArrowheads="1"/>
              </p:cNvSpPr>
              <p:nvPr/>
            </p:nvSpPr>
            <p:spPr bwMode="auto">
              <a:xfrm>
                <a:off x="6297" y="2134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2" name="Text Box 695"/>
              <p:cNvSpPr txBox="1">
                <a:spLocks noChangeArrowheads="1"/>
              </p:cNvSpPr>
              <p:nvPr/>
            </p:nvSpPr>
            <p:spPr bwMode="auto">
              <a:xfrm>
                <a:off x="5505" y="195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3" name="Text Box 694"/>
              <p:cNvSpPr txBox="1">
                <a:spLocks noChangeArrowheads="1"/>
              </p:cNvSpPr>
              <p:nvPr/>
            </p:nvSpPr>
            <p:spPr bwMode="auto">
              <a:xfrm>
                <a:off x="3030" y="3654"/>
                <a:ext cx="693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4" name="Text Box 693"/>
              <p:cNvSpPr txBox="1">
                <a:spLocks noChangeArrowheads="1"/>
              </p:cNvSpPr>
              <p:nvPr/>
            </p:nvSpPr>
            <p:spPr bwMode="auto">
              <a:xfrm>
                <a:off x="6849" y="3494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5" name="Text Box 692"/>
              <p:cNvSpPr txBox="1">
                <a:spLocks noChangeArrowheads="1"/>
              </p:cNvSpPr>
              <p:nvPr/>
            </p:nvSpPr>
            <p:spPr bwMode="auto">
              <a:xfrm>
                <a:off x="5697" y="3302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6" name="Line 691"/>
              <p:cNvSpPr>
                <a:spLocks noChangeShapeType="1"/>
              </p:cNvSpPr>
              <p:nvPr/>
            </p:nvSpPr>
            <p:spPr bwMode="auto">
              <a:xfrm flipV="1">
                <a:off x="6495" y="2012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07" name="Line 690"/>
              <p:cNvSpPr>
                <a:spLocks noChangeShapeType="1"/>
              </p:cNvSpPr>
              <p:nvPr/>
            </p:nvSpPr>
            <p:spPr bwMode="auto">
              <a:xfrm flipV="1">
                <a:off x="5919" y="1700"/>
                <a:ext cx="77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08" name="Line 689"/>
              <p:cNvSpPr>
                <a:spLocks noChangeShapeType="1"/>
              </p:cNvSpPr>
              <p:nvPr/>
            </p:nvSpPr>
            <p:spPr bwMode="auto">
              <a:xfrm flipV="1">
                <a:off x="6106" y="1806"/>
                <a:ext cx="77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09" name="Line 688"/>
              <p:cNvSpPr>
                <a:spLocks noChangeShapeType="1"/>
              </p:cNvSpPr>
              <p:nvPr/>
            </p:nvSpPr>
            <p:spPr bwMode="auto">
              <a:xfrm flipV="1">
                <a:off x="6177" y="1887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10" name="Line 687"/>
              <p:cNvSpPr>
                <a:spLocks noChangeShapeType="1"/>
              </p:cNvSpPr>
              <p:nvPr/>
            </p:nvSpPr>
            <p:spPr bwMode="auto">
              <a:xfrm flipV="1">
                <a:off x="5807" y="1681"/>
                <a:ext cx="76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11" name="Line 686"/>
              <p:cNvSpPr>
                <a:spLocks noChangeShapeType="1"/>
              </p:cNvSpPr>
              <p:nvPr/>
            </p:nvSpPr>
            <p:spPr bwMode="auto">
              <a:xfrm flipV="1">
                <a:off x="6327" y="1949"/>
                <a:ext cx="77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12" name="Line 685"/>
              <p:cNvSpPr>
                <a:spLocks noChangeShapeType="1"/>
              </p:cNvSpPr>
              <p:nvPr/>
            </p:nvSpPr>
            <p:spPr bwMode="auto">
              <a:xfrm flipV="1">
                <a:off x="6441" y="1931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13" name="Line 684"/>
              <p:cNvSpPr>
                <a:spLocks noChangeShapeType="1"/>
              </p:cNvSpPr>
              <p:nvPr/>
            </p:nvSpPr>
            <p:spPr bwMode="auto">
              <a:xfrm flipV="1">
                <a:off x="6505" y="2093"/>
                <a:ext cx="76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14" name="Line 683"/>
              <p:cNvSpPr>
                <a:spLocks noChangeShapeType="1"/>
              </p:cNvSpPr>
              <p:nvPr/>
            </p:nvSpPr>
            <p:spPr bwMode="auto">
              <a:xfrm flipV="1">
                <a:off x="6465" y="2184"/>
                <a:ext cx="77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15" name="Line 682"/>
              <p:cNvSpPr>
                <a:spLocks noChangeShapeType="1"/>
              </p:cNvSpPr>
              <p:nvPr/>
            </p:nvSpPr>
            <p:spPr bwMode="auto">
              <a:xfrm flipV="1">
                <a:off x="6237" y="1963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16" name="Line 681"/>
              <p:cNvSpPr>
                <a:spLocks noChangeShapeType="1"/>
              </p:cNvSpPr>
              <p:nvPr/>
            </p:nvSpPr>
            <p:spPr bwMode="auto">
              <a:xfrm flipV="1">
                <a:off x="6278" y="2337"/>
                <a:ext cx="76" cy="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17" name="Line 680"/>
              <p:cNvSpPr>
                <a:spLocks noChangeShapeType="1"/>
              </p:cNvSpPr>
              <p:nvPr/>
            </p:nvSpPr>
            <p:spPr bwMode="auto">
              <a:xfrm flipV="1">
                <a:off x="6246" y="2442"/>
                <a:ext cx="76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18" name="Line 679"/>
              <p:cNvSpPr>
                <a:spLocks noChangeShapeType="1"/>
              </p:cNvSpPr>
              <p:nvPr/>
            </p:nvSpPr>
            <p:spPr bwMode="auto">
              <a:xfrm flipV="1">
                <a:off x="5693" y="1700"/>
                <a:ext cx="76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19" name="Line 678"/>
              <p:cNvSpPr>
                <a:spLocks noChangeShapeType="1"/>
              </p:cNvSpPr>
              <p:nvPr/>
            </p:nvSpPr>
            <p:spPr bwMode="auto">
              <a:xfrm flipV="1">
                <a:off x="6011" y="1739"/>
                <a:ext cx="76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20" name="Line 677"/>
              <p:cNvSpPr>
                <a:spLocks noChangeShapeType="1"/>
              </p:cNvSpPr>
              <p:nvPr/>
            </p:nvSpPr>
            <p:spPr bwMode="auto">
              <a:xfrm flipV="1">
                <a:off x="6283" y="2279"/>
                <a:ext cx="55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21" name="Oval 676"/>
              <p:cNvSpPr>
                <a:spLocks noChangeArrowheads="1"/>
              </p:cNvSpPr>
              <p:nvPr/>
            </p:nvSpPr>
            <p:spPr bwMode="auto">
              <a:xfrm>
                <a:off x="3873" y="2630"/>
                <a:ext cx="1440" cy="15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122" name="AutoShape 675"/>
              <p:cNvSpPr>
                <a:spLocks noChangeArrowheads="1"/>
              </p:cNvSpPr>
              <p:nvPr/>
            </p:nvSpPr>
            <p:spPr bwMode="auto">
              <a:xfrm rot="245959" flipV="1">
                <a:off x="3891" y="3268"/>
                <a:ext cx="1441" cy="38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123" name="AutoShape 674"/>
              <p:cNvSpPr>
                <a:spLocks noChangeArrowheads="1"/>
              </p:cNvSpPr>
              <p:nvPr/>
            </p:nvSpPr>
            <p:spPr bwMode="auto">
              <a:xfrm rot="196234" flipV="1">
                <a:off x="3777" y="3302"/>
                <a:ext cx="1440" cy="38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124" name="Oval 673"/>
              <p:cNvSpPr>
                <a:spLocks noChangeArrowheads="1"/>
              </p:cNvSpPr>
              <p:nvPr/>
            </p:nvSpPr>
            <p:spPr bwMode="auto">
              <a:xfrm>
                <a:off x="4353" y="3302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125" name="Text Box 672"/>
              <p:cNvSpPr txBox="1">
                <a:spLocks noChangeArrowheads="1"/>
              </p:cNvSpPr>
              <p:nvPr/>
            </p:nvSpPr>
            <p:spPr bwMode="auto">
              <a:xfrm>
                <a:off x="4545" y="3686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26" name="Line 671"/>
              <p:cNvSpPr>
                <a:spLocks noChangeShapeType="1"/>
              </p:cNvSpPr>
              <p:nvPr/>
            </p:nvSpPr>
            <p:spPr bwMode="auto">
              <a:xfrm>
                <a:off x="4545" y="37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27" name="Line 670"/>
              <p:cNvSpPr>
                <a:spLocks noChangeShapeType="1"/>
              </p:cNvSpPr>
              <p:nvPr/>
            </p:nvSpPr>
            <p:spPr bwMode="auto">
              <a:xfrm>
                <a:off x="4449" y="3494"/>
                <a:ext cx="13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28" name="Line 669"/>
              <p:cNvSpPr>
                <a:spLocks noChangeShapeType="1"/>
              </p:cNvSpPr>
              <p:nvPr/>
            </p:nvSpPr>
            <p:spPr bwMode="auto">
              <a:xfrm flipH="1">
                <a:off x="4257" y="3494"/>
                <a:ext cx="192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29" name="Text Box 668"/>
              <p:cNvSpPr txBox="1">
                <a:spLocks noChangeArrowheads="1"/>
              </p:cNvSpPr>
              <p:nvPr/>
            </p:nvSpPr>
            <p:spPr bwMode="auto">
              <a:xfrm>
                <a:off x="4449" y="2822"/>
                <a:ext cx="46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30" name="Line 667"/>
              <p:cNvSpPr>
                <a:spLocks noChangeShapeType="1"/>
              </p:cNvSpPr>
              <p:nvPr/>
            </p:nvSpPr>
            <p:spPr bwMode="auto">
              <a:xfrm flipV="1">
                <a:off x="4468" y="282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31" name="Line 666"/>
              <p:cNvSpPr>
                <a:spLocks noChangeShapeType="1"/>
              </p:cNvSpPr>
              <p:nvPr/>
            </p:nvSpPr>
            <p:spPr bwMode="auto">
              <a:xfrm flipH="1" flipV="1">
                <a:off x="3201" y="4070"/>
                <a:ext cx="13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32" name="Line 665"/>
              <p:cNvSpPr>
                <a:spLocks noChangeShapeType="1"/>
              </p:cNvSpPr>
              <p:nvPr/>
            </p:nvSpPr>
            <p:spPr bwMode="auto">
              <a:xfrm flipH="1" flipV="1">
                <a:off x="4815" y="4152"/>
                <a:ext cx="155" cy="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31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17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18"/>
          <p:cNvSpPr txBox="1">
            <a:spLocks noChangeArrowheads="1"/>
          </p:cNvSpPr>
          <p:nvPr/>
        </p:nvSpPr>
        <p:spPr bwMode="auto">
          <a:xfrm>
            <a:off x="457200" y="5661248"/>
            <a:ext cx="8199438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450" rIns="0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fr-FR" b="1" dirty="0"/>
              <a:t>Fig. </a:t>
            </a:r>
            <a:r>
              <a:rPr lang="fr-CH" altLang="fr-FR" b="1" dirty="0" smtClean="0"/>
              <a:t>5.0 </a:t>
            </a:r>
            <a:r>
              <a:rPr lang="fr-CH" altLang="fr-FR" dirty="0" smtClean="0"/>
              <a:t> 	Moteur, essieu, </a:t>
            </a:r>
            <a:r>
              <a:rPr lang="fr-CH" altLang="fr-FR" dirty="0">
                <a:solidFill>
                  <a:srgbClr val="00B050"/>
                </a:solidFill>
              </a:rPr>
              <a:t>châssis du bogie </a:t>
            </a:r>
            <a:r>
              <a:rPr lang="fr-CH" altLang="fr-FR" dirty="0"/>
              <a:t>et </a:t>
            </a:r>
            <a:r>
              <a:rPr lang="fr-CH" altLang="fr-FR" dirty="0">
                <a:solidFill>
                  <a:srgbClr val="FF0000"/>
                </a:solidFill>
              </a:rPr>
              <a:t>suspension</a:t>
            </a:r>
            <a:endParaRPr lang="fr-FR" altLang="fr-FR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fr-CH" altLang="fr-FR" dirty="0" smtClean="0"/>
              <a:t>	</a:t>
            </a:r>
            <a:r>
              <a:rPr lang="fr-CH" altLang="fr-FR" dirty="0" err="1" smtClean="0"/>
              <a:t>Motor</a:t>
            </a:r>
            <a:r>
              <a:rPr lang="fr-CH" altLang="fr-FR" dirty="0"/>
              <a:t>,</a:t>
            </a:r>
            <a:r>
              <a:rPr lang="fr-CH" altLang="fr-FR" dirty="0" smtClean="0"/>
              <a:t> </a:t>
            </a:r>
            <a:r>
              <a:rPr lang="fr-CH" altLang="fr-FR" dirty="0" err="1" smtClean="0"/>
              <a:t>Achse</a:t>
            </a:r>
            <a:r>
              <a:rPr lang="fr-CH" altLang="fr-FR" dirty="0" smtClean="0"/>
              <a:t>, </a:t>
            </a:r>
            <a:r>
              <a:rPr lang="fr-CH" altLang="fr-FR" dirty="0" err="1" smtClean="0">
                <a:solidFill>
                  <a:srgbClr val="00B050"/>
                </a:solidFill>
              </a:rPr>
              <a:t>Drehgestellrahmen</a:t>
            </a:r>
            <a:r>
              <a:rPr lang="fr-CH" altLang="fr-FR" dirty="0" smtClean="0"/>
              <a:t> </a:t>
            </a:r>
            <a:r>
              <a:rPr lang="fr-CH" altLang="fr-FR" dirty="0" err="1" smtClean="0"/>
              <a:t>und</a:t>
            </a:r>
            <a:r>
              <a:rPr lang="fr-CH" altLang="fr-FR" dirty="0" smtClean="0"/>
              <a:t> </a:t>
            </a:r>
            <a:r>
              <a:rPr lang="fr-CH" altLang="fr-FR" dirty="0" err="1" smtClean="0">
                <a:solidFill>
                  <a:srgbClr val="FF0000"/>
                </a:solidFill>
              </a:rPr>
              <a:t>Dämpfung</a:t>
            </a:r>
            <a:r>
              <a:rPr lang="fr-CH" altLang="fr-FR" dirty="0" smtClean="0"/>
              <a:t>.</a:t>
            </a:r>
            <a:endParaRPr lang="fr-FR" alt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8588" y="1152525"/>
            <a:ext cx="8763000" cy="4379913"/>
          </a:xfrm>
          <a:prstGeom prst="rect">
            <a:avLst/>
          </a:prstGeom>
          <a:solidFill>
            <a:schemeClr val="bg1"/>
          </a:solidFill>
          <a:ln w="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44450" rIns="0" bIns="44450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CH" altLang="fr-FR"/>
          </a:p>
        </p:txBody>
      </p:sp>
      <p:grpSp>
        <p:nvGrpSpPr>
          <p:cNvPr id="7" name="Group 634"/>
          <p:cNvGrpSpPr>
            <a:grpSpLocks noChangeAspect="1"/>
          </p:cNvGrpSpPr>
          <p:nvPr/>
        </p:nvGrpSpPr>
        <p:grpSpPr bwMode="auto">
          <a:xfrm>
            <a:off x="1250950" y="1366838"/>
            <a:ext cx="6197600" cy="4084637"/>
            <a:chOff x="2337" y="614"/>
            <a:chExt cx="6336" cy="3649"/>
          </a:xfrm>
        </p:grpSpPr>
        <p:sp>
          <p:nvSpPr>
            <p:cNvPr id="8" name="AutoShape 727"/>
            <p:cNvSpPr>
              <a:spLocks noChangeAspect="1" noChangeArrowheads="1" noTextEdit="1"/>
            </p:cNvSpPr>
            <p:nvPr/>
          </p:nvSpPr>
          <p:spPr bwMode="auto">
            <a:xfrm>
              <a:off x="2337" y="614"/>
              <a:ext cx="6336" cy="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" name="Line 726"/>
            <p:cNvSpPr>
              <a:spLocks noChangeShapeType="1"/>
            </p:cNvSpPr>
            <p:nvPr/>
          </p:nvSpPr>
          <p:spPr bwMode="auto">
            <a:xfrm>
              <a:off x="2931" y="4161"/>
              <a:ext cx="1584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" name="Arc 725"/>
            <p:cNvSpPr>
              <a:spLocks/>
            </p:cNvSpPr>
            <p:nvPr/>
          </p:nvSpPr>
          <p:spPr bwMode="auto">
            <a:xfrm>
              <a:off x="7425" y="710"/>
              <a:ext cx="456" cy="512"/>
            </a:xfrm>
            <a:custGeom>
              <a:avLst/>
              <a:gdLst>
                <a:gd name="T0" fmla="*/ 0 w 21600"/>
                <a:gd name="T1" fmla="*/ 0 h 21600"/>
                <a:gd name="T2" fmla="*/ 456 w 21600"/>
                <a:gd name="T3" fmla="*/ 512 h 21600"/>
                <a:gd name="T4" fmla="*/ 0 w 21600"/>
                <a:gd name="T5" fmla="*/ 5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Line 724"/>
            <p:cNvSpPr>
              <a:spLocks noChangeShapeType="1"/>
            </p:cNvSpPr>
            <p:nvPr/>
          </p:nvSpPr>
          <p:spPr bwMode="auto">
            <a:xfrm>
              <a:off x="2913" y="4070"/>
              <a:ext cx="3840" cy="192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2" name="Group 664"/>
            <p:cNvGrpSpPr>
              <a:grpSpLocks/>
            </p:cNvGrpSpPr>
            <p:nvPr/>
          </p:nvGrpSpPr>
          <p:grpSpPr bwMode="auto">
            <a:xfrm>
              <a:off x="3030" y="710"/>
              <a:ext cx="5428" cy="3456"/>
              <a:chOff x="3030" y="710"/>
              <a:chExt cx="5428" cy="3456"/>
            </a:xfrm>
          </p:grpSpPr>
          <p:sp>
            <p:nvSpPr>
              <p:cNvPr id="40" name="Text Box 723"/>
              <p:cNvSpPr txBox="1">
                <a:spLocks noChangeArrowheads="1"/>
              </p:cNvSpPr>
              <p:nvPr/>
            </p:nvSpPr>
            <p:spPr bwMode="auto">
              <a:xfrm>
                <a:off x="7881" y="817"/>
                <a:ext cx="577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" name="Line 722"/>
              <p:cNvSpPr>
                <a:spLocks noChangeShapeType="1"/>
              </p:cNvSpPr>
              <p:nvPr/>
            </p:nvSpPr>
            <p:spPr bwMode="auto">
              <a:xfrm flipH="1">
                <a:off x="5697" y="1478"/>
                <a:ext cx="1056" cy="9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" name="Line 721"/>
              <p:cNvSpPr>
                <a:spLocks noChangeShapeType="1"/>
              </p:cNvSpPr>
              <p:nvPr/>
            </p:nvSpPr>
            <p:spPr bwMode="auto">
              <a:xfrm flipH="1">
                <a:off x="7041" y="710"/>
                <a:ext cx="960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43" name="Group 714"/>
              <p:cNvGrpSpPr>
                <a:grpSpLocks/>
              </p:cNvGrpSpPr>
              <p:nvPr/>
            </p:nvGrpSpPr>
            <p:grpSpPr bwMode="auto">
              <a:xfrm>
                <a:off x="6657" y="806"/>
                <a:ext cx="1152" cy="1152"/>
                <a:chOff x="6657" y="806"/>
                <a:chExt cx="1152" cy="1152"/>
              </a:xfrm>
            </p:grpSpPr>
            <p:sp>
              <p:nvSpPr>
                <p:cNvPr id="93" name="Oval 720"/>
                <p:cNvSpPr>
                  <a:spLocks noChangeArrowheads="1"/>
                </p:cNvSpPr>
                <p:nvPr/>
              </p:nvSpPr>
              <p:spPr bwMode="auto">
                <a:xfrm>
                  <a:off x="7041" y="806"/>
                  <a:ext cx="768" cy="8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CH" altLang="fr-FR"/>
                </a:p>
              </p:txBody>
            </p:sp>
            <p:sp>
              <p:nvSpPr>
                <p:cNvPr id="94" name="Freeform 719"/>
                <p:cNvSpPr>
                  <a:spLocks/>
                </p:cNvSpPr>
                <p:nvPr/>
              </p:nvSpPr>
              <p:spPr bwMode="auto">
                <a:xfrm>
                  <a:off x="7027" y="863"/>
                  <a:ext cx="208" cy="384"/>
                </a:xfrm>
                <a:custGeom>
                  <a:avLst/>
                  <a:gdLst>
                    <a:gd name="T0" fmla="*/ 16 w 260"/>
                    <a:gd name="T1" fmla="*/ 384 h 480"/>
                    <a:gd name="T2" fmla="*/ 16 w 260"/>
                    <a:gd name="T3" fmla="*/ 288 h 480"/>
                    <a:gd name="T4" fmla="*/ 112 w 260"/>
                    <a:gd name="T5" fmla="*/ 96 h 480"/>
                    <a:gd name="T6" fmla="*/ 208 w 260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480">
                      <a:moveTo>
                        <a:pt x="20" y="480"/>
                      </a:moveTo>
                      <a:cubicBezTo>
                        <a:pt x="10" y="450"/>
                        <a:pt x="0" y="420"/>
                        <a:pt x="20" y="360"/>
                      </a:cubicBezTo>
                      <a:cubicBezTo>
                        <a:pt x="40" y="300"/>
                        <a:pt x="100" y="180"/>
                        <a:pt x="140" y="120"/>
                      </a:cubicBezTo>
                      <a:cubicBezTo>
                        <a:pt x="180" y="60"/>
                        <a:pt x="240" y="20"/>
                        <a:pt x="260" y="0"/>
                      </a:cubicBezTo>
                    </a:path>
                  </a:pathLst>
                </a:cu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5" name="Line 718"/>
                <p:cNvSpPr>
                  <a:spLocks noChangeShapeType="1"/>
                </p:cNvSpPr>
                <p:nvPr/>
              </p:nvSpPr>
              <p:spPr bwMode="auto">
                <a:xfrm flipV="1">
                  <a:off x="6872" y="849"/>
                  <a:ext cx="384" cy="2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6" name="Freeform 717"/>
                <p:cNvSpPr>
                  <a:spLocks/>
                </p:cNvSpPr>
                <p:nvPr/>
              </p:nvSpPr>
              <p:spPr bwMode="auto">
                <a:xfrm>
                  <a:off x="7316" y="1598"/>
                  <a:ext cx="288" cy="112"/>
                </a:xfrm>
                <a:custGeom>
                  <a:avLst/>
                  <a:gdLst>
                    <a:gd name="T0" fmla="*/ 0 w 360"/>
                    <a:gd name="T1" fmla="*/ 96 h 140"/>
                    <a:gd name="T2" fmla="*/ 96 w 360"/>
                    <a:gd name="T3" fmla="*/ 96 h 140"/>
                    <a:gd name="T4" fmla="*/ 288 w 360"/>
                    <a:gd name="T5" fmla="*/ 0 h 14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0" h="140">
                      <a:moveTo>
                        <a:pt x="0" y="120"/>
                      </a:moveTo>
                      <a:cubicBezTo>
                        <a:pt x="30" y="130"/>
                        <a:pt x="60" y="140"/>
                        <a:pt x="120" y="120"/>
                      </a:cubicBezTo>
                      <a:cubicBezTo>
                        <a:pt x="180" y="100"/>
                        <a:pt x="320" y="20"/>
                        <a:pt x="360" y="0"/>
                      </a:cubicBezTo>
                    </a:path>
                  </a:pathLst>
                </a:custGeom>
                <a:noFill/>
                <a:ln w="571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7" name="Line 716"/>
                <p:cNvSpPr>
                  <a:spLocks noChangeShapeType="1"/>
                </p:cNvSpPr>
                <p:nvPr/>
              </p:nvSpPr>
              <p:spPr bwMode="auto">
                <a:xfrm flipV="1">
                  <a:off x="7233" y="1612"/>
                  <a:ext cx="384" cy="2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8" name="Oval 715"/>
                <p:cNvSpPr>
                  <a:spLocks noChangeArrowheads="1"/>
                </p:cNvSpPr>
                <p:nvPr/>
              </p:nvSpPr>
              <p:spPr bwMode="auto">
                <a:xfrm>
                  <a:off x="6657" y="1094"/>
                  <a:ext cx="768" cy="8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CH" altLang="fr-FR"/>
                </a:p>
              </p:txBody>
            </p:sp>
          </p:grpSp>
          <p:sp>
            <p:nvSpPr>
              <p:cNvPr id="44" name="Line 713"/>
              <p:cNvSpPr>
                <a:spLocks noChangeShapeType="1"/>
              </p:cNvSpPr>
              <p:nvPr/>
            </p:nvSpPr>
            <p:spPr bwMode="auto">
              <a:xfrm flipH="1">
                <a:off x="6369" y="1574"/>
                <a:ext cx="672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5" name="Oval 712"/>
              <p:cNvSpPr>
                <a:spLocks noChangeArrowheads="1"/>
              </p:cNvSpPr>
              <p:nvPr/>
            </p:nvSpPr>
            <p:spPr bwMode="auto">
              <a:xfrm>
                <a:off x="5398" y="1691"/>
                <a:ext cx="976" cy="105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46" name="Oval 711"/>
              <p:cNvSpPr>
                <a:spLocks noChangeArrowheads="1"/>
              </p:cNvSpPr>
              <p:nvPr/>
            </p:nvSpPr>
            <p:spPr bwMode="auto">
              <a:xfrm>
                <a:off x="5313" y="1766"/>
                <a:ext cx="975" cy="10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47" name="Oval 710"/>
              <p:cNvSpPr>
                <a:spLocks noChangeArrowheads="1"/>
              </p:cNvSpPr>
              <p:nvPr/>
            </p:nvSpPr>
            <p:spPr bwMode="auto">
              <a:xfrm>
                <a:off x="6351" y="1929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48" name="Oval 709"/>
              <p:cNvSpPr>
                <a:spLocks noChangeArrowheads="1"/>
              </p:cNvSpPr>
              <p:nvPr/>
            </p:nvSpPr>
            <p:spPr bwMode="auto">
              <a:xfrm>
                <a:off x="6273" y="1997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49" name="Line 708"/>
              <p:cNvSpPr>
                <a:spLocks noChangeShapeType="1"/>
              </p:cNvSpPr>
              <p:nvPr/>
            </p:nvSpPr>
            <p:spPr bwMode="auto">
              <a:xfrm flipH="1">
                <a:off x="4833" y="2342"/>
                <a:ext cx="960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0" name="Oval 707"/>
              <p:cNvSpPr>
                <a:spLocks noChangeArrowheads="1"/>
              </p:cNvSpPr>
              <p:nvPr/>
            </p:nvSpPr>
            <p:spPr bwMode="auto">
              <a:xfrm>
                <a:off x="3873" y="2438"/>
                <a:ext cx="1632" cy="17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1" name="Oval 706"/>
              <p:cNvSpPr>
                <a:spLocks noChangeArrowheads="1"/>
              </p:cNvSpPr>
              <p:nvPr/>
            </p:nvSpPr>
            <p:spPr bwMode="auto">
              <a:xfrm>
                <a:off x="3969" y="2534"/>
                <a:ext cx="1440" cy="15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2" name="Arc 705"/>
              <p:cNvSpPr>
                <a:spLocks/>
              </p:cNvSpPr>
              <p:nvPr/>
            </p:nvSpPr>
            <p:spPr bwMode="auto">
              <a:xfrm flipH="1">
                <a:off x="3723" y="2246"/>
                <a:ext cx="792" cy="672"/>
              </a:xfrm>
              <a:custGeom>
                <a:avLst/>
                <a:gdLst>
                  <a:gd name="T0" fmla="*/ 0 w 21600"/>
                  <a:gd name="T1" fmla="*/ 0 h 21600"/>
                  <a:gd name="T2" fmla="*/ 792 w 21600"/>
                  <a:gd name="T3" fmla="*/ 672 h 21600"/>
                  <a:gd name="T4" fmla="*/ 0 w 21600"/>
                  <a:gd name="T5" fmla="*/ 67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3" name="Arc 704"/>
              <p:cNvSpPr>
                <a:spLocks/>
              </p:cNvSpPr>
              <p:nvPr/>
            </p:nvSpPr>
            <p:spPr bwMode="auto">
              <a:xfrm flipH="1">
                <a:off x="5217" y="1526"/>
                <a:ext cx="576" cy="624"/>
              </a:xfrm>
              <a:custGeom>
                <a:avLst/>
                <a:gdLst>
                  <a:gd name="T0" fmla="*/ 0 w 21600"/>
                  <a:gd name="T1" fmla="*/ 0 h 21600"/>
                  <a:gd name="T2" fmla="*/ 576 w 21600"/>
                  <a:gd name="T3" fmla="*/ 624 h 21600"/>
                  <a:gd name="T4" fmla="*/ 0 w 21600"/>
                  <a:gd name="T5" fmla="*/ 62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4" name="Line 703"/>
              <p:cNvSpPr>
                <a:spLocks noChangeShapeType="1"/>
              </p:cNvSpPr>
              <p:nvPr/>
            </p:nvSpPr>
            <p:spPr bwMode="auto">
              <a:xfrm flipH="1" flipV="1">
                <a:off x="5313" y="2150"/>
                <a:ext cx="48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5" name="Line 702"/>
              <p:cNvSpPr>
                <a:spLocks noChangeShapeType="1"/>
              </p:cNvSpPr>
              <p:nvPr/>
            </p:nvSpPr>
            <p:spPr bwMode="auto">
              <a:xfrm>
                <a:off x="5697" y="3782"/>
                <a:ext cx="1632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6" name="Line 701"/>
              <p:cNvSpPr>
                <a:spLocks noChangeShapeType="1"/>
              </p:cNvSpPr>
              <p:nvPr/>
            </p:nvSpPr>
            <p:spPr bwMode="auto">
              <a:xfrm>
                <a:off x="6387" y="2150"/>
                <a:ext cx="1" cy="1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7" name="Arc 700"/>
              <p:cNvSpPr>
                <a:spLocks/>
              </p:cNvSpPr>
              <p:nvPr/>
            </p:nvSpPr>
            <p:spPr bwMode="auto">
              <a:xfrm>
                <a:off x="6465" y="1766"/>
                <a:ext cx="288" cy="384"/>
              </a:xfrm>
              <a:custGeom>
                <a:avLst/>
                <a:gdLst>
                  <a:gd name="T0" fmla="*/ 0 w 21598"/>
                  <a:gd name="T1" fmla="*/ 0 h 21600"/>
                  <a:gd name="T2" fmla="*/ 288 w 21598"/>
                  <a:gd name="T3" fmla="*/ 378 h 21600"/>
                  <a:gd name="T4" fmla="*/ 0 w 21598"/>
                  <a:gd name="T5" fmla="*/ 3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8" h="21600" fill="none" extrusionOk="0">
                    <a:moveTo>
                      <a:pt x="-1" y="0"/>
                    </a:moveTo>
                    <a:cubicBezTo>
                      <a:pt x="11804" y="0"/>
                      <a:pt x="21422" y="9476"/>
                      <a:pt x="21597" y="21280"/>
                    </a:cubicBezTo>
                  </a:path>
                  <a:path w="21598" h="21600" stroke="0" extrusionOk="0">
                    <a:moveTo>
                      <a:pt x="-1" y="0"/>
                    </a:moveTo>
                    <a:cubicBezTo>
                      <a:pt x="11804" y="0"/>
                      <a:pt x="21422" y="9476"/>
                      <a:pt x="21597" y="2128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8" name="Text Box 699"/>
              <p:cNvSpPr txBox="1">
                <a:spLocks noChangeArrowheads="1"/>
              </p:cNvSpPr>
              <p:nvPr/>
            </p:nvSpPr>
            <p:spPr bwMode="auto">
              <a:xfrm>
                <a:off x="6657" y="195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Symbol" pitchFamily="18" charset="2"/>
                    <a:ea typeface="Calibri" pitchFamily="34" charset="0"/>
                    <a:cs typeface="Times New Roman" pitchFamily="18" charset="0"/>
                  </a:rPr>
                  <a:t>w</a:t>
                </a:r>
                <a:r>
                  <a:rPr lang="fr-FR" altLang="fr-FR" sz="1400" baseline="-30000">
                    <a:ea typeface="Calibri" pitchFamily="34" charset="0"/>
                    <a:cs typeface="Times New Roman" pitchFamily="18" charset="0"/>
                  </a:rPr>
                  <a:t>m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59" name="Text Box 698"/>
              <p:cNvSpPr txBox="1">
                <a:spLocks noChangeArrowheads="1"/>
              </p:cNvSpPr>
              <p:nvPr/>
            </p:nvSpPr>
            <p:spPr bwMode="auto">
              <a:xfrm>
                <a:off x="3489" y="2150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0" name="Text Box 697"/>
              <p:cNvSpPr txBox="1">
                <a:spLocks noChangeArrowheads="1"/>
              </p:cNvSpPr>
              <p:nvPr/>
            </p:nvSpPr>
            <p:spPr bwMode="auto">
              <a:xfrm>
                <a:off x="4929" y="1382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Symbol" pitchFamily="18" charset="2"/>
                    <a:ea typeface="Calibri" pitchFamily="34" charset="0"/>
                    <a:cs typeface="Times New Roman" pitchFamily="18" charset="0"/>
                  </a:rPr>
                  <a:t>w</a:t>
                </a:r>
                <a:r>
                  <a:rPr lang="fr-FR" altLang="fr-FR" sz="1400" baseline="-30000"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1" name="Text Box 696"/>
              <p:cNvSpPr txBox="1">
                <a:spLocks noChangeArrowheads="1"/>
              </p:cNvSpPr>
              <p:nvPr/>
            </p:nvSpPr>
            <p:spPr bwMode="auto">
              <a:xfrm>
                <a:off x="6297" y="2134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2" name="Text Box 695"/>
              <p:cNvSpPr txBox="1">
                <a:spLocks noChangeArrowheads="1"/>
              </p:cNvSpPr>
              <p:nvPr/>
            </p:nvSpPr>
            <p:spPr bwMode="auto">
              <a:xfrm>
                <a:off x="5505" y="195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3" name="Text Box 694"/>
              <p:cNvSpPr txBox="1">
                <a:spLocks noChangeArrowheads="1"/>
              </p:cNvSpPr>
              <p:nvPr/>
            </p:nvSpPr>
            <p:spPr bwMode="auto">
              <a:xfrm>
                <a:off x="3030" y="3654"/>
                <a:ext cx="693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4" name="Text Box 693"/>
              <p:cNvSpPr txBox="1">
                <a:spLocks noChangeArrowheads="1"/>
              </p:cNvSpPr>
              <p:nvPr/>
            </p:nvSpPr>
            <p:spPr bwMode="auto">
              <a:xfrm>
                <a:off x="6849" y="3494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5" name="Text Box 692"/>
              <p:cNvSpPr txBox="1">
                <a:spLocks noChangeArrowheads="1"/>
              </p:cNvSpPr>
              <p:nvPr/>
            </p:nvSpPr>
            <p:spPr bwMode="auto">
              <a:xfrm>
                <a:off x="5697" y="3302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6" name="Line 691"/>
              <p:cNvSpPr>
                <a:spLocks noChangeShapeType="1"/>
              </p:cNvSpPr>
              <p:nvPr/>
            </p:nvSpPr>
            <p:spPr bwMode="auto">
              <a:xfrm flipV="1">
                <a:off x="6495" y="2012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7" name="Line 690"/>
              <p:cNvSpPr>
                <a:spLocks noChangeShapeType="1"/>
              </p:cNvSpPr>
              <p:nvPr/>
            </p:nvSpPr>
            <p:spPr bwMode="auto">
              <a:xfrm flipV="1">
                <a:off x="5919" y="1700"/>
                <a:ext cx="77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8" name="Line 689"/>
              <p:cNvSpPr>
                <a:spLocks noChangeShapeType="1"/>
              </p:cNvSpPr>
              <p:nvPr/>
            </p:nvSpPr>
            <p:spPr bwMode="auto">
              <a:xfrm flipV="1">
                <a:off x="6106" y="1806"/>
                <a:ext cx="77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9" name="Line 688"/>
              <p:cNvSpPr>
                <a:spLocks noChangeShapeType="1"/>
              </p:cNvSpPr>
              <p:nvPr/>
            </p:nvSpPr>
            <p:spPr bwMode="auto">
              <a:xfrm flipV="1">
                <a:off x="6177" y="1887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0" name="Line 687"/>
              <p:cNvSpPr>
                <a:spLocks noChangeShapeType="1"/>
              </p:cNvSpPr>
              <p:nvPr/>
            </p:nvSpPr>
            <p:spPr bwMode="auto">
              <a:xfrm flipV="1">
                <a:off x="5807" y="1681"/>
                <a:ext cx="76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1" name="Line 686"/>
              <p:cNvSpPr>
                <a:spLocks noChangeShapeType="1"/>
              </p:cNvSpPr>
              <p:nvPr/>
            </p:nvSpPr>
            <p:spPr bwMode="auto">
              <a:xfrm flipV="1">
                <a:off x="6327" y="1949"/>
                <a:ext cx="77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2" name="Line 685"/>
              <p:cNvSpPr>
                <a:spLocks noChangeShapeType="1"/>
              </p:cNvSpPr>
              <p:nvPr/>
            </p:nvSpPr>
            <p:spPr bwMode="auto">
              <a:xfrm flipV="1">
                <a:off x="6441" y="1931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3" name="Line 684"/>
              <p:cNvSpPr>
                <a:spLocks noChangeShapeType="1"/>
              </p:cNvSpPr>
              <p:nvPr/>
            </p:nvSpPr>
            <p:spPr bwMode="auto">
              <a:xfrm flipV="1">
                <a:off x="6505" y="2093"/>
                <a:ext cx="76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683"/>
              <p:cNvSpPr>
                <a:spLocks noChangeShapeType="1"/>
              </p:cNvSpPr>
              <p:nvPr/>
            </p:nvSpPr>
            <p:spPr bwMode="auto">
              <a:xfrm flipV="1">
                <a:off x="6465" y="2184"/>
                <a:ext cx="77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Line 682"/>
              <p:cNvSpPr>
                <a:spLocks noChangeShapeType="1"/>
              </p:cNvSpPr>
              <p:nvPr/>
            </p:nvSpPr>
            <p:spPr bwMode="auto">
              <a:xfrm flipV="1">
                <a:off x="6237" y="1963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6" name="Line 681"/>
              <p:cNvSpPr>
                <a:spLocks noChangeShapeType="1"/>
              </p:cNvSpPr>
              <p:nvPr/>
            </p:nvSpPr>
            <p:spPr bwMode="auto">
              <a:xfrm flipV="1">
                <a:off x="6278" y="2337"/>
                <a:ext cx="76" cy="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7" name="Line 680"/>
              <p:cNvSpPr>
                <a:spLocks noChangeShapeType="1"/>
              </p:cNvSpPr>
              <p:nvPr/>
            </p:nvSpPr>
            <p:spPr bwMode="auto">
              <a:xfrm flipV="1">
                <a:off x="6246" y="2442"/>
                <a:ext cx="76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8" name="Line 679"/>
              <p:cNvSpPr>
                <a:spLocks noChangeShapeType="1"/>
              </p:cNvSpPr>
              <p:nvPr/>
            </p:nvSpPr>
            <p:spPr bwMode="auto">
              <a:xfrm flipV="1">
                <a:off x="5693" y="1700"/>
                <a:ext cx="76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9" name="Line 678"/>
              <p:cNvSpPr>
                <a:spLocks noChangeShapeType="1"/>
              </p:cNvSpPr>
              <p:nvPr/>
            </p:nvSpPr>
            <p:spPr bwMode="auto">
              <a:xfrm flipV="1">
                <a:off x="6011" y="1739"/>
                <a:ext cx="76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0" name="Line 677"/>
              <p:cNvSpPr>
                <a:spLocks noChangeShapeType="1"/>
              </p:cNvSpPr>
              <p:nvPr/>
            </p:nvSpPr>
            <p:spPr bwMode="auto">
              <a:xfrm flipV="1">
                <a:off x="6283" y="2279"/>
                <a:ext cx="55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1" name="Oval 676"/>
              <p:cNvSpPr>
                <a:spLocks noChangeArrowheads="1"/>
              </p:cNvSpPr>
              <p:nvPr/>
            </p:nvSpPr>
            <p:spPr bwMode="auto">
              <a:xfrm>
                <a:off x="3873" y="2630"/>
                <a:ext cx="1440" cy="15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2" name="AutoShape 675"/>
              <p:cNvSpPr>
                <a:spLocks noChangeArrowheads="1"/>
              </p:cNvSpPr>
              <p:nvPr/>
            </p:nvSpPr>
            <p:spPr bwMode="auto">
              <a:xfrm rot="245959" flipV="1">
                <a:off x="3891" y="3268"/>
                <a:ext cx="1441" cy="38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3" name="AutoShape 674"/>
              <p:cNvSpPr>
                <a:spLocks noChangeArrowheads="1"/>
              </p:cNvSpPr>
              <p:nvPr/>
            </p:nvSpPr>
            <p:spPr bwMode="auto">
              <a:xfrm rot="196234" flipV="1">
                <a:off x="3777" y="3302"/>
                <a:ext cx="1440" cy="38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4" name="Oval 673"/>
              <p:cNvSpPr>
                <a:spLocks noChangeArrowheads="1"/>
              </p:cNvSpPr>
              <p:nvPr/>
            </p:nvSpPr>
            <p:spPr bwMode="auto">
              <a:xfrm>
                <a:off x="4353" y="3302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5" name="Text Box 672"/>
              <p:cNvSpPr txBox="1">
                <a:spLocks noChangeArrowheads="1"/>
              </p:cNvSpPr>
              <p:nvPr/>
            </p:nvSpPr>
            <p:spPr bwMode="auto">
              <a:xfrm>
                <a:off x="4545" y="3686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86" name="Line 671"/>
              <p:cNvSpPr>
                <a:spLocks noChangeShapeType="1"/>
              </p:cNvSpPr>
              <p:nvPr/>
            </p:nvSpPr>
            <p:spPr bwMode="auto">
              <a:xfrm>
                <a:off x="4545" y="37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7" name="Line 670"/>
              <p:cNvSpPr>
                <a:spLocks noChangeShapeType="1"/>
              </p:cNvSpPr>
              <p:nvPr/>
            </p:nvSpPr>
            <p:spPr bwMode="auto">
              <a:xfrm>
                <a:off x="4449" y="3494"/>
                <a:ext cx="13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8" name="Line 669"/>
              <p:cNvSpPr>
                <a:spLocks noChangeShapeType="1"/>
              </p:cNvSpPr>
              <p:nvPr/>
            </p:nvSpPr>
            <p:spPr bwMode="auto">
              <a:xfrm flipH="1">
                <a:off x="4257" y="3494"/>
                <a:ext cx="192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9" name="Text Box 668"/>
              <p:cNvSpPr txBox="1">
                <a:spLocks noChangeArrowheads="1"/>
              </p:cNvSpPr>
              <p:nvPr/>
            </p:nvSpPr>
            <p:spPr bwMode="auto">
              <a:xfrm>
                <a:off x="4449" y="2822"/>
                <a:ext cx="46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90" name="Line 667"/>
              <p:cNvSpPr>
                <a:spLocks noChangeShapeType="1"/>
              </p:cNvSpPr>
              <p:nvPr/>
            </p:nvSpPr>
            <p:spPr bwMode="auto">
              <a:xfrm flipV="1">
                <a:off x="4468" y="282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1" name="Line 666"/>
              <p:cNvSpPr>
                <a:spLocks noChangeShapeType="1"/>
              </p:cNvSpPr>
              <p:nvPr/>
            </p:nvSpPr>
            <p:spPr bwMode="auto">
              <a:xfrm flipH="1" flipV="1">
                <a:off x="3201" y="4070"/>
                <a:ext cx="13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2" name="Line 665"/>
              <p:cNvSpPr>
                <a:spLocks noChangeShapeType="1"/>
              </p:cNvSpPr>
              <p:nvPr/>
            </p:nvSpPr>
            <p:spPr bwMode="auto">
              <a:xfrm flipH="1" flipV="1">
                <a:off x="4815" y="4152"/>
                <a:ext cx="155" cy="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13" name="Group 652"/>
            <p:cNvGrpSpPr>
              <a:grpSpLocks/>
            </p:cNvGrpSpPr>
            <p:nvPr/>
          </p:nvGrpSpPr>
          <p:grpSpPr bwMode="auto">
            <a:xfrm>
              <a:off x="3891" y="2217"/>
              <a:ext cx="477" cy="1056"/>
              <a:chOff x="3891" y="1490"/>
              <a:chExt cx="477" cy="1783"/>
            </a:xfrm>
          </p:grpSpPr>
          <p:sp>
            <p:nvSpPr>
              <p:cNvPr id="29" name="Connecteur droit 18434"/>
              <p:cNvSpPr>
                <a:spLocks noChangeShapeType="1"/>
              </p:cNvSpPr>
              <p:nvPr/>
            </p:nvSpPr>
            <p:spPr bwMode="auto">
              <a:xfrm>
                <a:off x="3893" y="1490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0" name="Connecteur droit 18435"/>
              <p:cNvSpPr>
                <a:spLocks noChangeShapeType="1"/>
              </p:cNvSpPr>
              <p:nvPr/>
            </p:nvSpPr>
            <p:spPr bwMode="auto">
              <a:xfrm flipV="1">
                <a:off x="3893" y="1699"/>
                <a:ext cx="439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1" name="Connecteur droit 18436"/>
              <p:cNvSpPr>
                <a:spLocks noChangeShapeType="1"/>
              </p:cNvSpPr>
              <p:nvPr/>
            </p:nvSpPr>
            <p:spPr bwMode="auto">
              <a:xfrm>
                <a:off x="3891" y="1812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2" name="Connecteur droit 18437"/>
              <p:cNvSpPr>
                <a:spLocks noChangeShapeType="1"/>
              </p:cNvSpPr>
              <p:nvPr/>
            </p:nvSpPr>
            <p:spPr bwMode="auto">
              <a:xfrm>
                <a:off x="3905" y="2507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3" name="Connecteur droit 18438"/>
              <p:cNvSpPr>
                <a:spLocks noChangeShapeType="1"/>
              </p:cNvSpPr>
              <p:nvPr/>
            </p:nvSpPr>
            <p:spPr bwMode="auto">
              <a:xfrm>
                <a:off x="3905" y="2159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" name="Connecteur droit 18440"/>
              <p:cNvSpPr>
                <a:spLocks noChangeShapeType="1"/>
              </p:cNvSpPr>
              <p:nvPr/>
            </p:nvSpPr>
            <p:spPr bwMode="auto">
              <a:xfrm flipV="1">
                <a:off x="3909" y="2381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5" name="Connecteur droit 18441"/>
              <p:cNvSpPr>
                <a:spLocks noChangeShapeType="1"/>
              </p:cNvSpPr>
              <p:nvPr/>
            </p:nvSpPr>
            <p:spPr bwMode="auto">
              <a:xfrm flipV="1">
                <a:off x="3900" y="2029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" name="Connecteur droit 18444"/>
              <p:cNvSpPr>
                <a:spLocks noChangeShapeType="1"/>
              </p:cNvSpPr>
              <p:nvPr/>
            </p:nvSpPr>
            <p:spPr bwMode="auto">
              <a:xfrm>
                <a:off x="3919" y="2825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7" name="Connecteur droit 18445"/>
              <p:cNvSpPr>
                <a:spLocks noChangeShapeType="1"/>
              </p:cNvSpPr>
              <p:nvPr/>
            </p:nvSpPr>
            <p:spPr bwMode="auto">
              <a:xfrm flipV="1">
                <a:off x="3924" y="2707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8" name="Connecteur droit 18446"/>
              <p:cNvSpPr>
                <a:spLocks noChangeShapeType="1"/>
              </p:cNvSpPr>
              <p:nvPr/>
            </p:nvSpPr>
            <p:spPr bwMode="auto">
              <a:xfrm flipV="1">
                <a:off x="3930" y="3026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9" name="Connecteur droit 18434"/>
              <p:cNvSpPr>
                <a:spLocks noChangeShapeType="1"/>
              </p:cNvSpPr>
              <p:nvPr/>
            </p:nvSpPr>
            <p:spPr bwMode="auto">
              <a:xfrm>
                <a:off x="3909" y="3144"/>
                <a:ext cx="344" cy="12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14" name="Connecteur droit 1"/>
            <p:cNvSpPr>
              <a:spLocks noChangeShapeType="1"/>
            </p:cNvSpPr>
            <p:nvPr/>
          </p:nvSpPr>
          <p:spPr bwMode="auto">
            <a:xfrm>
              <a:off x="3201" y="2206"/>
              <a:ext cx="3456" cy="4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5" name="Group 639"/>
            <p:cNvGrpSpPr>
              <a:grpSpLocks/>
            </p:cNvGrpSpPr>
            <p:nvPr/>
          </p:nvGrpSpPr>
          <p:grpSpPr bwMode="auto">
            <a:xfrm>
              <a:off x="4774" y="2246"/>
              <a:ext cx="477" cy="1055"/>
              <a:chOff x="3891" y="1490"/>
              <a:chExt cx="477" cy="1783"/>
            </a:xfrm>
          </p:grpSpPr>
          <p:sp>
            <p:nvSpPr>
              <p:cNvPr id="18" name="Connecteur droit 18434"/>
              <p:cNvSpPr>
                <a:spLocks noChangeShapeType="1"/>
              </p:cNvSpPr>
              <p:nvPr/>
            </p:nvSpPr>
            <p:spPr bwMode="auto">
              <a:xfrm>
                <a:off x="3893" y="1490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9" name="Connecteur droit 18435"/>
              <p:cNvSpPr>
                <a:spLocks noChangeShapeType="1"/>
              </p:cNvSpPr>
              <p:nvPr/>
            </p:nvSpPr>
            <p:spPr bwMode="auto">
              <a:xfrm flipV="1">
                <a:off x="3893" y="1699"/>
                <a:ext cx="439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0" name="Connecteur droit 18436"/>
              <p:cNvSpPr>
                <a:spLocks noChangeShapeType="1"/>
              </p:cNvSpPr>
              <p:nvPr/>
            </p:nvSpPr>
            <p:spPr bwMode="auto">
              <a:xfrm>
                <a:off x="3891" y="1812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1" name="Connecteur droit 18437"/>
              <p:cNvSpPr>
                <a:spLocks noChangeShapeType="1"/>
              </p:cNvSpPr>
              <p:nvPr/>
            </p:nvSpPr>
            <p:spPr bwMode="auto">
              <a:xfrm>
                <a:off x="3905" y="2507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2" name="Connecteur droit 18438"/>
              <p:cNvSpPr>
                <a:spLocks noChangeShapeType="1"/>
              </p:cNvSpPr>
              <p:nvPr/>
            </p:nvSpPr>
            <p:spPr bwMode="auto">
              <a:xfrm>
                <a:off x="3905" y="2159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" name="Connecteur droit 18440"/>
              <p:cNvSpPr>
                <a:spLocks noChangeShapeType="1"/>
              </p:cNvSpPr>
              <p:nvPr/>
            </p:nvSpPr>
            <p:spPr bwMode="auto">
              <a:xfrm flipV="1">
                <a:off x="3909" y="2381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" name="Connecteur droit 18441"/>
              <p:cNvSpPr>
                <a:spLocks noChangeShapeType="1"/>
              </p:cNvSpPr>
              <p:nvPr/>
            </p:nvSpPr>
            <p:spPr bwMode="auto">
              <a:xfrm flipV="1">
                <a:off x="3900" y="2029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5" name="Connecteur droit 18444"/>
              <p:cNvSpPr>
                <a:spLocks noChangeShapeType="1"/>
              </p:cNvSpPr>
              <p:nvPr/>
            </p:nvSpPr>
            <p:spPr bwMode="auto">
              <a:xfrm>
                <a:off x="3919" y="2825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" name="Connecteur droit 18445"/>
              <p:cNvSpPr>
                <a:spLocks noChangeShapeType="1"/>
              </p:cNvSpPr>
              <p:nvPr/>
            </p:nvSpPr>
            <p:spPr bwMode="auto">
              <a:xfrm flipV="1">
                <a:off x="3924" y="2707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7" name="Connecteur droit 18446"/>
              <p:cNvSpPr>
                <a:spLocks noChangeShapeType="1"/>
              </p:cNvSpPr>
              <p:nvPr/>
            </p:nvSpPr>
            <p:spPr bwMode="auto">
              <a:xfrm flipV="1">
                <a:off x="3930" y="3026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8" name="Connecteur droit 18434"/>
              <p:cNvSpPr>
                <a:spLocks noChangeShapeType="1"/>
              </p:cNvSpPr>
              <p:nvPr/>
            </p:nvSpPr>
            <p:spPr bwMode="auto">
              <a:xfrm>
                <a:off x="3909" y="3144"/>
                <a:ext cx="344" cy="12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16" name="Connecteur droit 18432"/>
            <p:cNvSpPr>
              <a:spLocks noChangeShapeType="1"/>
            </p:cNvSpPr>
            <p:nvPr/>
          </p:nvSpPr>
          <p:spPr bwMode="auto">
            <a:xfrm>
              <a:off x="6650" y="2239"/>
              <a:ext cx="901" cy="7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Connecteur droit 18433"/>
            <p:cNvSpPr>
              <a:spLocks noChangeShapeType="1"/>
            </p:cNvSpPr>
            <p:nvPr/>
          </p:nvSpPr>
          <p:spPr bwMode="auto">
            <a:xfrm flipV="1">
              <a:off x="7551" y="1526"/>
              <a:ext cx="880" cy="735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2204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18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18"/>
          <p:cNvSpPr txBox="1">
            <a:spLocks noChangeArrowheads="1"/>
          </p:cNvSpPr>
          <p:nvPr/>
        </p:nvSpPr>
        <p:spPr bwMode="auto">
          <a:xfrm>
            <a:off x="457200" y="5661248"/>
            <a:ext cx="8199438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450" rIns="0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fr-FR" b="1" dirty="0"/>
              <a:t>Fig. </a:t>
            </a:r>
            <a:r>
              <a:rPr lang="fr-CH" altLang="fr-FR" b="1" dirty="0" smtClean="0"/>
              <a:t>5.0 </a:t>
            </a:r>
            <a:r>
              <a:rPr lang="fr-CH" altLang="fr-FR" dirty="0" smtClean="0"/>
              <a:t> 	Moteur, essieu, </a:t>
            </a:r>
            <a:r>
              <a:rPr lang="fr-CH" altLang="fr-FR" dirty="0">
                <a:solidFill>
                  <a:srgbClr val="00B050"/>
                </a:solidFill>
              </a:rPr>
              <a:t>châssis du bogie </a:t>
            </a:r>
            <a:r>
              <a:rPr lang="fr-CH" altLang="fr-FR" dirty="0"/>
              <a:t>et </a:t>
            </a:r>
            <a:r>
              <a:rPr lang="fr-CH" altLang="fr-FR" dirty="0">
                <a:solidFill>
                  <a:srgbClr val="FF0000"/>
                </a:solidFill>
              </a:rPr>
              <a:t>suspension</a:t>
            </a:r>
            <a:endParaRPr lang="fr-FR" altLang="fr-FR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fr-CH" altLang="fr-FR" dirty="0" smtClean="0"/>
              <a:t>	</a:t>
            </a:r>
            <a:r>
              <a:rPr lang="fr-CH" altLang="fr-FR" dirty="0" err="1" smtClean="0"/>
              <a:t>Motor</a:t>
            </a:r>
            <a:r>
              <a:rPr lang="fr-CH" altLang="fr-FR" dirty="0"/>
              <a:t>,</a:t>
            </a:r>
            <a:r>
              <a:rPr lang="fr-CH" altLang="fr-FR" dirty="0" smtClean="0"/>
              <a:t> </a:t>
            </a:r>
            <a:r>
              <a:rPr lang="fr-CH" altLang="fr-FR" dirty="0" err="1" smtClean="0"/>
              <a:t>Achse</a:t>
            </a:r>
            <a:r>
              <a:rPr lang="fr-CH" altLang="fr-FR" dirty="0" smtClean="0"/>
              <a:t>, </a:t>
            </a:r>
            <a:r>
              <a:rPr lang="fr-CH" altLang="fr-FR" dirty="0" err="1" smtClean="0">
                <a:solidFill>
                  <a:srgbClr val="00B050"/>
                </a:solidFill>
              </a:rPr>
              <a:t>Drehgestellrahmen</a:t>
            </a:r>
            <a:r>
              <a:rPr lang="fr-CH" altLang="fr-FR" dirty="0" smtClean="0"/>
              <a:t> </a:t>
            </a:r>
            <a:r>
              <a:rPr lang="fr-CH" altLang="fr-FR" dirty="0" err="1" smtClean="0"/>
              <a:t>und</a:t>
            </a:r>
            <a:r>
              <a:rPr lang="fr-CH" altLang="fr-FR" dirty="0" smtClean="0"/>
              <a:t> </a:t>
            </a:r>
            <a:r>
              <a:rPr lang="fr-CH" altLang="fr-FR" dirty="0" err="1" smtClean="0">
                <a:solidFill>
                  <a:srgbClr val="FF0000"/>
                </a:solidFill>
              </a:rPr>
              <a:t>Dämpfung</a:t>
            </a:r>
            <a:r>
              <a:rPr lang="fr-CH" altLang="fr-FR" dirty="0" smtClean="0"/>
              <a:t>.</a:t>
            </a:r>
            <a:endParaRPr lang="fr-FR" altLang="fr-FR" dirty="0"/>
          </a:p>
        </p:txBody>
      </p:sp>
      <p:sp>
        <p:nvSpPr>
          <p:cNvPr id="3" name="Rectangle 2"/>
          <p:cNvSpPr/>
          <p:nvPr/>
        </p:nvSpPr>
        <p:spPr>
          <a:xfrm>
            <a:off x="971600" y="558800"/>
            <a:ext cx="510223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fr-FR" dirty="0"/>
              <a:t>Moteur et réducteur entièrement </a:t>
            </a:r>
            <a:r>
              <a:rPr lang="fr-CH" altLang="fr-FR" dirty="0" smtClean="0"/>
              <a:t>suspendus</a:t>
            </a:r>
          </a:p>
          <a:p>
            <a:r>
              <a:rPr lang="fr-CH" dirty="0" err="1" smtClean="0"/>
              <a:t>Vollgefederte</a:t>
            </a:r>
            <a:r>
              <a:rPr lang="fr-CH" dirty="0" smtClean="0"/>
              <a:t> </a:t>
            </a:r>
            <a:r>
              <a:rPr lang="fr-CH" dirty="0" err="1" smtClean="0"/>
              <a:t>Motor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Getriebe</a:t>
            </a:r>
            <a:endParaRPr lang="fr-CH" dirty="0" smtClean="0"/>
          </a:p>
          <a:p>
            <a:r>
              <a:rPr lang="fr-CH" altLang="fr-FR" sz="1400" b="1" dirty="0"/>
              <a:t>Ex: </a:t>
            </a:r>
            <a:r>
              <a:rPr lang="fr-CH" altLang="fr-FR" sz="1400" dirty="0"/>
              <a:t>Transmission à arbre creux. </a:t>
            </a:r>
            <a:r>
              <a:rPr lang="fr-CH" altLang="fr-FR" sz="1400" i="1" dirty="0" err="1"/>
              <a:t>Hohlwellenantrieb</a:t>
            </a:r>
            <a:r>
              <a:rPr lang="fr-CH" altLang="fr-FR" sz="1400" dirty="0"/>
              <a:t>. </a:t>
            </a:r>
            <a:r>
              <a:rPr lang="fr-CH" altLang="fr-FR" sz="1400" dirty="0" err="1">
                <a:latin typeface="Arial Narrow" pitchFamily="34" charset="0"/>
              </a:rPr>
              <a:t>Hollow</a:t>
            </a:r>
            <a:r>
              <a:rPr lang="fr-CH" altLang="fr-FR" sz="1400" dirty="0">
                <a:latin typeface="Arial Narrow" pitchFamily="34" charset="0"/>
              </a:rPr>
              <a:t> </a:t>
            </a:r>
            <a:r>
              <a:rPr lang="fr-CH" altLang="fr-FR" sz="1400" dirty="0" err="1">
                <a:latin typeface="Arial Narrow" pitchFamily="34" charset="0"/>
              </a:rPr>
              <a:t>shaft</a:t>
            </a:r>
            <a:r>
              <a:rPr lang="fr-CH" altLang="fr-FR" sz="1400" dirty="0">
                <a:latin typeface="Arial Narrow" pitchFamily="34" charset="0"/>
              </a:rPr>
              <a:t> drive</a:t>
            </a:r>
            <a:r>
              <a:rPr lang="fr-CH" altLang="fr-FR" sz="1400" dirty="0"/>
              <a:t>.</a:t>
            </a:r>
            <a:endParaRPr lang="fr-FR" altLang="fr-FR" sz="1400" dirty="0"/>
          </a:p>
          <a:p>
            <a:endParaRPr lang="fr-CH" dirty="0"/>
          </a:p>
        </p:txBody>
      </p:sp>
      <p:grpSp>
        <p:nvGrpSpPr>
          <p:cNvPr id="7" name="Group 634"/>
          <p:cNvGrpSpPr>
            <a:grpSpLocks noChangeAspect="1"/>
          </p:cNvGrpSpPr>
          <p:nvPr/>
        </p:nvGrpSpPr>
        <p:grpSpPr bwMode="auto">
          <a:xfrm>
            <a:off x="1250950" y="1366838"/>
            <a:ext cx="6197600" cy="4084637"/>
            <a:chOff x="2337" y="614"/>
            <a:chExt cx="6336" cy="3649"/>
          </a:xfrm>
        </p:grpSpPr>
        <p:sp>
          <p:nvSpPr>
            <p:cNvPr id="8" name="AutoShape 727"/>
            <p:cNvSpPr>
              <a:spLocks noChangeAspect="1" noChangeArrowheads="1" noTextEdit="1"/>
            </p:cNvSpPr>
            <p:nvPr/>
          </p:nvSpPr>
          <p:spPr bwMode="auto">
            <a:xfrm>
              <a:off x="2337" y="614"/>
              <a:ext cx="6336" cy="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" name="Line 726"/>
            <p:cNvSpPr>
              <a:spLocks noChangeShapeType="1"/>
            </p:cNvSpPr>
            <p:nvPr/>
          </p:nvSpPr>
          <p:spPr bwMode="auto">
            <a:xfrm>
              <a:off x="2931" y="4161"/>
              <a:ext cx="1584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" name="Arc 725"/>
            <p:cNvSpPr>
              <a:spLocks/>
            </p:cNvSpPr>
            <p:nvPr/>
          </p:nvSpPr>
          <p:spPr bwMode="auto">
            <a:xfrm>
              <a:off x="7425" y="710"/>
              <a:ext cx="456" cy="512"/>
            </a:xfrm>
            <a:custGeom>
              <a:avLst/>
              <a:gdLst>
                <a:gd name="T0" fmla="*/ 0 w 21600"/>
                <a:gd name="T1" fmla="*/ 0 h 21600"/>
                <a:gd name="T2" fmla="*/ 456 w 21600"/>
                <a:gd name="T3" fmla="*/ 512 h 21600"/>
                <a:gd name="T4" fmla="*/ 0 w 21600"/>
                <a:gd name="T5" fmla="*/ 5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Line 724"/>
            <p:cNvSpPr>
              <a:spLocks noChangeShapeType="1"/>
            </p:cNvSpPr>
            <p:nvPr/>
          </p:nvSpPr>
          <p:spPr bwMode="auto">
            <a:xfrm>
              <a:off x="2913" y="4070"/>
              <a:ext cx="3840" cy="192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2" name="Group 664"/>
            <p:cNvGrpSpPr>
              <a:grpSpLocks/>
            </p:cNvGrpSpPr>
            <p:nvPr/>
          </p:nvGrpSpPr>
          <p:grpSpPr bwMode="auto">
            <a:xfrm>
              <a:off x="3030" y="710"/>
              <a:ext cx="5428" cy="3456"/>
              <a:chOff x="3030" y="710"/>
              <a:chExt cx="5428" cy="3456"/>
            </a:xfrm>
          </p:grpSpPr>
          <p:sp>
            <p:nvSpPr>
              <p:cNvPr id="42" name="Text Box 723"/>
              <p:cNvSpPr txBox="1">
                <a:spLocks noChangeArrowheads="1"/>
              </p:cNvSpPr>
              <p:nvPr/>
            </p:nvSpPr>
            <p:spPr bwMode="auto">
              <a:xfrm>
                <a:off x="7881" y="817"/>
                <a:ext cx="577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Line 722"/>
              <p:cNvSpPr>
                <a:spLocks noChangeShapeType="1"/>
              </p:cNvSpPr>
              <p:nvPr/>
            </p:nvSpPr>
            <p:spPr bwMode="auto">
              <a:xfrm flipH="1">
                <a:off x="5697" y="1478"/>
                <a:ext cx="1056" cy="9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4" name="Line 721"/>
              <p:cNvSpPr>
                <a:spLocks noChangeShapeType="1"/>
              </p:cNvSpPr>
              <p:nvPr/>
            </p:nvSpPr>
            <p:spPr bwMode="auto">
              <a:xfrm flipH="1">
                <a:off x="7041" y="710"/>
                <a:ext cx="960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45" name="Group 714"/>
              <p:cNvGrpSpPr>
                <a:grpSpLocks/>
              </p:cNvGrpSpPr>
              <p:nvPr/>
            </p:nvGrpSpPr>
            <p:grpSpPr bwMode="auto">
              <a:xfrm>
                <a:off x="6657" y="806"/>
                <a:ext cx="1152" cy="1152"/>
                <a:chOff x="6657" y="806"/>
                <a:chExt cx="1152" cy="1152"/>
              </a:xfrm>
            </p:grpSpPr>
            <p:sp>
              <p:nvSpPr>
                <p:cNvPr id="95" name="Oval 720"/>
                <p:cNvSpPr>
                  <a:spLocks noChangeArrowheads="1"/>
                </p:cNvSpPr>
                <p:nvPr/>
              </p:nvSpPr>
              <p:spPr bwMode="auto">
                <a:xfrm>
                  <a:off x="7041" y="806"/>
                  <a:ext cx="768" cy="8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CH" altLang="fr-FR"/>
                </a:p>
              </p:txBody>
            </p:sp>
            <p:sp>
              <p:nvSpPr>
                <p:cNvPr id="96" name="Freeform 719"/>
                <p:cNvSpPr>
                  <a:spLocks/>
                </p:cNvSpPr>
                <p:nvPr/>
              </p:nvSpPr>
              <p:spPr bwMode="auto">
                <a:xfrm>
                  <a:off x="7027" y="863"/>
                  <a:ext cx="208" cy="384"/>
                </a:xfrm>
                <a:custGeom>
                  <a:avLst/>
                  <a:gdLst>
                    <a:gd name="T0" fmla="*/ 16 w 260"/>
                    <a:gd name="T1" fmla="*/ 384 h 480"/>
                    <a:gd name="T2" fmla="*/ 16 w 260"/>
                    <a:gd name="T3" fmla="*/ 288 h 480"/>
                    <a:gd name="T4" fmla="*/ 112 w 260"/>
                    <a:gd name="T5" fmla="*/ 96 h 480"/>
                    <a:gd name="T6" fmla="*/ 208 w 260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480">
                      <a:moveTo>
                        <a:pt x="20" y="480"/>
                      </a:moveTo>
                      <a:cubicBezTo>
                        <a:pt x="10" y="450"/>
                        <a:pt x="0" y="420"/>
                        <a:pt x="20" y="360"/>
                      </a:cubicBezTo>
                      <a:cubicBezTo>
                        <a:pt x="40" y="300"/>
                        <a:pt x="100" y="180"/>
                        <a:pt x="140" y="120"/>
                      </a:cubicBezTo>
                      <a:cubicBezTo>
                        <a:pt x="180" y="60"/>
                        <a:pt x="240" y="20"/>
                        <a:pt x="260" y="0"/>
                      </a:cubicBezTo>
                    </a:path>
                  </a:pathLst>
                </a:cu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7" name="Line 718"/>
                <p:cNvSpPr>
                  <a:spLocks noChangeShapeType="1"/>
                </p:cNvSpPr>
                <p:nvPr/>
              </p:nvSpPr>
              <p:spPr bwMode="auto">
                <a:xfrm flipV="1">
                  <a:off x="6872" y="849"/>
                  <a:ext cx="384" cy="288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8" name="Freeform 717"/>
                <p:cNvSpPr>
                  <a:spLocks/>
                </p:cNvSpPr>
                <p:nvPr/>
              </p:nvSpPr>
              <p:spPr bwMode="auto">
                <a:xfrm>
                  <a:off x="7316" y="1598"/>
                  <a:ext cx="288" cy="112"/>
                </a:xfrm>
                <a:custGeom>
                  <a:avLst/>
                  <a:gdLst>
                    <a:gd name="T0" fmla="*/ 0 w 360"/>
                    <a:gd name="T1" fmla="*/ 96 h 140"/>
                    <a:gd name="T2" fmla="*/ 96 w 360"/>
                    <a:gd name="T3" fmla="*/ 96 h 140"/>
                    <a:gd name="T4" fmla="*/ 288 w 360"/>
                    <a:gd name="T5" fmla="*/ 0 h 14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0" h="140">
                      <a:moveTo>
                        <a:pt x="0" y="120"/>
                      </a:moveTo>
                      <a:cubicBezTo>
                        <a:pt x="30" y="130"/>
                        <a:pt x="60" y="140"/>
                        <a:pt x="120" y="120"/>
                      </a:cubicBezTo>
                      <a:cubicBezTo>
                        <a:pt x="180" y="100"/>
                        <a:pt x="320" y="20"/>
                        <a:pt x="360" y="0"/>
                      </a:cubicBezTo>
                    </a:path>
                  </a:pathLst>
                </a:custGeom>
                <a:noFill/>
                <a:ln w="571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9" name="Line 716"/>
                <p:cNvSpPr>
                  <a:spLocks noChangeShapeType="1"/>
                </p:cNvSpPr>
                <p:nvPr/>
              </p:nvSpPr>
              <p:spPr bwMode="auto">
                <a:xfrm flipV="1">
                  <a:off x="7233" y="1612"/>
                  <a:ext cx="384" cy="288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0" name="Oval 715"/>
                <p:cNvSpPr>
                  <a:spLocks noChangeArrowheads="1"/>
                </p:cNvSpPr>
                <p:nvPr/>
              </p:nvSpPr>
              <p:spPr bwMode="auto">
                <a:xfrm>
                  <a:off x="6657" y="1094"/>
                  <a:ext cx="768" cy="86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CH" altLang="fr-FR"/>
                </a:p>
              </p:txBody>
            </p:sp>
          </p:grpSp>
          <p:sp>
            <p:nvSpPr>
              <p:cNvPr id="46" name="Line 713"/>
              <p:cNvSpPr>
                <a:spLocks noChangeShapeType="1"/>
              </p:cNvSpPr>
              <p:nvPr/>
            </p:nvSpPr>
            <p:spPr bwMode="auto">
              <a:xfrm flipH="1">
                <a:off x="6369" y="1574"/>
                <a:ext cx="672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7" name="Oval 712"/>
              <p:cNvSpPr>
                <a:spLocks noChangeArrowheads="1"/>
              </p:cNvSpPr>
              <p:nvPr/>
            </p:nvSpPr>
            <p:spPr bwMode="auto">
              <a:xfrm>
                <a:off x="5398" y="1691"/>
                <a:ext cx="976" cy="105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48" name="Oval 711"/>
              <p:cNvSpPr>
                <a:spLocks noChangeArrowheads="1"/>
              </p:cNvSpPr>
              <p:nvPr/>
            </p:nvSpPr>
            <p:spPr bwMode="auto">
              <a:xfrm>
                <a:off x="5313" y="1766"/>
                <a:ext cx="975" cy="10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49" name="Oval 710"/>
              <p:cNvSpPr>
                <a:spLocks noChangeArrowheads="1"/>
              </p:cNvSpPr>
              <p:nvPr/>
            </p:nvSpPr>
            <p:spPr bwMode="auto">
              <a:xfrm>
                <a:off x="6351" y="1929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0" name="Oval 709"/>
              <p:cNvSpPr>
                <a:spLocks noChangeArrowheads="1"/>
              </p:cNvSpPr>
              <p:nvPr/>
            </p:nvSpPr>
            <p:spPr bwMode="auto">
              <a:xfrm>
                <a:off x="6273" y="1997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1" name="Line 708"/>
              <p:cNvSpPr>
                <a:spLocks noChangeShapeType="1"/>
              </p:cNvSpPr>
              <p:nvPr/>
            </p:nvSpPr>
            <p:spPr bwMode="auto">
              <a:xfrm flipH="1">
                <a:off x="4833" y="2342"/>
                <a:ext cx="960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2" name="Oval 707"/>
              <p:cNvSpPr>
                <a:spLocks noChangeArrowheads="1"/>
              </p:cNvSpPr>
              <p:nvPr/>
            </p:nvSpPr>
            <p:spPr bwMode="auto">
              <a:xfrm>
                <a:off x="3873" y="2438"/>
                <a:ext cx="1632" cy="17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3" name="Oval 706"/>
              <p:cNvSpPr>
                <a:spLocks noChangeArrowheads="1"/>
              </p:cNvSpPr>
              <p:nvPr/>
            </p:nvSpPr>
            <p:spPr bwMode="auto">
              <a:xfrm>
                <a:off x="3969" y="2534"/>
                <a:ext cx="1440" cy="15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4" name="Arc 705"/>
              <p:cNvSpPr>
                <a:spLocks/>
              </p:cNvSpPr>
              <p:nvPr/>
            </p:nvSpPr>
            <p:spPr bwMode="auto">
              <a:xfrm flipH="1">
                <a:off x="3723" y="2246"/>
                <a:ext cx="792" cy="672"/>
              </a:xfrm>
              <a:custGeom>
                <a:avLst/>
                <a:gdLst>
                  <a:gd name="T0" fmla="*/ 0 w 21600"/>
                  <a:gd name="T1" fmla="*/ 0 h 21600"/>
                  <a:gd name="T2" fmla="*/ 792 w 21600"/>
                  <a:gd name="T3" fmla="*/ 672 h 21600"/>
                  <a:gd name="T4" fmla="*/ 0 w 21600"/>
                  <a:gd name="T5" fmla="*/ 67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5" name="Arc 704"/>
              <p:cNvSpPr>
                <a:spLocks/>
              </p:cNvSpPr>
              <p:nvPr/>
            </p:nvSpPr>
            <p:spPr bwMode="auto">
              <a:xfrm flipH="1">
                <a:off x="5217" y="1526"/>
                <a:ext cx="576" cy="624"/>
              </a:xfrm>
              <a:custGeom>
                <a:avLst/>
                <a:gdLst>
                  <a:gd name="T0" fmla="*/ 0 w 21600"/>
                  <a:gd name="T1" fmla="*/ 0 h 21600"/>
                  <a:gd name="T2" fmla="*/ 576 w 21600"/>
                  <a:gd name="T3" fmla="*/ 624 h 21600"/>
                  <a:gd name="T4" fmla="*/ 0 w 21600"/>
                  <a:gd name="T5" fmla="*/ 62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6" name="Line 703"/>
              <p:cNvSpPr>
                <a:spLocks noChangeShapeType="1"/>
              </p:cNvSpPr>
              <p:nvPr/>
            </p:nvSpPr>
            <p:spPr bwMode="auto">
              <a:xfrm flipH="1" flipV="1">
                <a:off x="5313" y="2150"/>
                <a:ext cx="48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7" name="Line 702"/>
              <p:cNvSpPr>
                <a:spLocks noChangeShapeType="1"/>
              </p:cNvSpPr>
              <p:nvPr/>
            </p:nvSpPr>
            <p:spPr bwMode="auto">
              <a:xfrm>
                <a:off x="5697" y="3782"/>
                <a:ext cx="1632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8" name="Line 701"/>
              <p:cNvSpPr>
                <a:spLocks noChangeShapeType="1"/>
              </p:cNvSpPr>
              <p:nvPr/>
            </p:nvSpPr>
            <p:spPr bwMode="auto">
              <a:xfrm>
                <a:off x="6387" y="2150"/>
                <a:ext cx="1" cy="1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9" name="Arc 700"/>
              <p:cNvSpPr>
                <a:spLocks/>
              </p:cNvSpPr>
              <p:nvPr/>
            </p:nvSpPr>
            <p:spPr bwMode="auto">
              <a:xfrm>
                <a:off x="6465" y="1766"/>
                <a:ext cx="288" cy="384"/>
              </a:xfrm>
              <a:custGeom>
                <a:avLst/>
                <a:gdLst>
                  <a:gd name="T0" fmla="*/ 0 w 21598"/>
                  <a:gd name="T1" fmla="*/ 0 h 21600"/>
                  <a:gd name="T2" fmla="*/ 288 w 21598"/>
                  <a:gd name="T3" fmla="*/ 378 h 21600"/>
                  <a:gd name="T4" fmla="*/ 0 w 21598"/>
                  <a:gd name="T5" fmla="*/ 3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8" h="21600" fill="none" extrusionOk="0">
                    <a:moveTo>
                      <a:pt x="-1" y="0"/>
                    </a:moveTo>
                    <a:cubicBezTo>
                      <a:pt x="11804" y="0"/>
                      <a:pt x="21422" y="9476"/>
                      <a:pt x="21597" y="21280"/>
                    </a:cubicBezTo>
                  </a:path>
                  <a:path w="21598" h="21600" stroke="0" extrusionOk="0">
                    <a:moveTo>
                      <a:pt x="-1" y="0"/>
                    </a:moveTo>
                    <a:cubicBezTo>
                      <a:pt x="11804" y="0"/>
                      <a:pt x="21422" y="9476"/>
                      <a:pt x="21597" y="2128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0" name="Text Box 699"/>
              <p:cNvSpPr txBox="1">
                <a:spLocks noChangeArrowheads="1"/>
              </p:cNvSpPr>
              <p:nvPr/>
            </p:nvSpPr>
            <p:spPr bwMode="auto">
              <a:xfrm>
                <a:off x="6657" y="195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Symbol" pitchFamily="18" charset="2"/>
                    <a:ea typeface="Calibri" pitchFamily="34" charset="0"/>
                    <a:cs typeface="Times New Roman" pitchFamily="18" charset="0"/>
                  </a:rPr>
                  <a:t>w</a:t>
                </a:r>
                <a:r>
                  <a:rPr lang="fr-FR" altLang="fr-FR" sz="1400" baseline="-30000">
                    <a:ea typeface="Calibri" pitchFamily="34" charset="0"/>
                    <a:cs typeface="Times New Roman" pitchFamily="18" charset="0"/>
                  </a:rPr>
                  <a:t>m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1" name="Text Box 698"/>
              <p:cNvSpPr txBox="1">
                <a:spLocks noChangeArrowheads="1"/>
              </p:cNvSpPr>
              <p:nvPr/>
            </p:nvSpPr>
            <p:spPr bwMode="auto">
              <a:xfrm>
                <a:off x="3489" y="2150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2" name="Text Box 697"/>
              <p:cNvSpPr txBox="1">
                <a:spLocks noChangeArrowheads="1"/>
              </p:cNvSpPr>
              <p:nvPr/>
            </p:nvSpPr>
            <p:spPr bwMode="auto">
              <a:xfrm>
                <a:off x="4929" y="1382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Symbol" pitchFamily="18" charset="2"/>
                    <a:ea typeface="Calibri" pitchFamily="34" charset="0"/>
                    <a:cs typeface="Times New Roman" pitchFamily="18" charset="0"/>
                  </a:rPr>
                  <a:t>w</a:t>
                </a:r>
                <a:r>
                  <a:rPr lang="fr-FR" altLang="fr-FR" sz="1400" baseline="-30000"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3" name="Text Box 696"/>
              <p:cNvSpPr txBox="1">
                <a:spLocks noChangeArrowheads="1"/>
              </p:cNvSpPr>
              <p:nvPr/>
            </p:nvSpPr>
            <p:spPr bwMode="auto">
              <a:xfrm>
                <a:off x="6297" y="2134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4" name="Text Box 695"/>
              <p:cNvSpPr txBox="1">
                <a:spLocks noChangeArrowheads="1"/>
              </p:cNvSpPr>
              <p:nvPr/>
            </p:nvSpPr>
            <p:spPr bwMode="auto">
              <a:xfrm>
                <a:off x="5505" y="195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5" name="Text Box 694"/>
              <p:cNvSpPr txBox="1">
                <a:spLocks noChangeArrowheads="1"/>
              </p:cNvSpPr>
              <p:nvPr/>
            </p:nvSpPr>
            <p:spPr bwMode="auto">
              <a:xfrm>
                <a:off x="3030" y="3654"/>
                <a:ext cx="693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6" name="Text Box 693"/>
              <p:cNvSpPr txBox="1">
                <a:spLocks noChangeArrowheads="1"/>
              </p:cNvSpPr>
              <p:nvPr/>
            </p:nvSpPr>
            <p:spPr bwMode="auto">
              <a:xfrm>
                <a:off x="6849" y="3494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7" name="Text Box 692"/>
              <p:cNvSpPr txBox="1">
                <a:spLocks noChangeArrowheads="1"/>
              </p:cNvSpPr>
              <p:nvPr/>
            </p:nvSpPr>
            <p:spPr bwMode="auto">
              <a:xfrm>
                <a:off x="5697" y="3302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8" name="Line 691"/>
              <p:cNvSpPr>
                <a:spLocks noChangeShapeType="1"/>
              </p:cNvSpPr>
              <p:nvPr/>
            </p:nvSpPr>
            <p:spPr bwMode="auto">
              <a:xfrm flipV="1">
                <a:off x="6495" y="2012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9" name="Line 690"/>
              <p:cNvSpPr>
                <a:spLocks noChangeShapeType="1"/>
              </p:cNvSpPr>
              <p:nvPr/>
            </p:nvSpPr>
            <p:spPr bwMode="auto">
              <a:xfrm flipV="1">
                <a:off x="5919" y="1700"/>
                <a:ext cx="77" cy="80"/>
              </a:xfrm>
              <a:prstGeom prst="lin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0" name="Line 689"/>
              <p:cNvSpPr>
                <a:spLocks noChangeShapeType="1"/>
              </p:cNvSpPr>
              <p:nvPr/>
            </p:nvSpPr>
            <p:spPr bwMode="auto">
              <a:xfrm flipV="1">
                <a:off x="6106" y="1806"/>
                <a:ext cx="77" cy="80"/>
              </a:xfrm>
              <a:prstGeom prst="lin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1" name="Line 688"/>
              <p:cNvSpPr>
                <a:spLocks noChangeShapeType="1"/>
              </p:cNvSpPr>
              <p:nvPr/>
            </p:nvSpPr>
            <p:spPr bwMode="auto">
              <a:xfrm flipV="1">
                <a:off x="6177" y="1888"/>
                <a:ext cx="78" cy="8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72" name="Line 687"/>
              <p:cNvSpPr>
                <a:spLocks noChangeShapeType="1"/>
              </p:cNvSpPr>
              <p:nvPr/>
            </p:nvSpPr>
            <p:spPr bwMode="auto">
              <a:xfrm flipV="1">
                <a:off x="5807" y="1681"/>
                <a:ext cx="76" cy="81"/>
              </a:xfrm>
              <a:prstGeom prst="lin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3" name="Line 686"/>
              <p:cNvSpPr>
                <a:spLocks noChangeShapeType="1"/>
              </p:cNvSpPr>
              <p:nvPr/>
            </p:nvSpPr>
            <p:spPr bwMode="auto">
              <a:xfrm flipV="1">
                <a:off x="6327" y="1949"/>
                <a:ext cx="77" cy="77"/>
              </a:xfrm>
              <a:prstGeom prst="lin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685"/>
              <p:cNvSpPr>
                <a:spLocks noChangeShapeType="1"/>
              </p:cNvSpPr>
              <p:nvPr/>
            </p:nvSpPr>
            <p:spPr bwMode="auto">
              <a:xfrm flipV="1">
                <a:off x="6441" y="1931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Line 684"/>
              <p:cNvSpPr>
                <a:spLocks noChangeShapeType="1"/>
              </p:cNvSpPr>
              <p:nvPr/>
            </p:nvSpPr>
            <p:spPr bwMode="auto">
              <a:xfrm flipV="1">
                <a:off x="6505" y="2093"/>
                <a:ext cx="76" cy="81"/>
              </a:xfrm>
              <a:prstGeom prst="lin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6" name="Line 683"/>
              <p:cNvSpPr>
                <a:spLocks noChangeShapeType="1"/>
              </p:cNvSpPr>
              <p:nvPr/>
            </p:nvSpPr>
            <p:spPr bwMode="auto">
              <a:xfrm flipV="1">
                <a:off x="6465" y="2184"/>
                <a:ext cx="77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7" name="Line 682"/>
              <p:cNvSpPr>
                <a:spLocks noChangeShapeType="1"/>
              </p:cNvSpPr>
              <p:nvPr/>
            </p:nvSpPr>
            <p:spPr bwMode="auto">
              <a:xfrm flipV="1">
                <a:off x="6237" y="1964"/>
                <a:ext cx="78" cy="8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78" name="Line 681"/>
              <p:cNvSpPr>
                <a:spLocks noChangeShapeType="1"/>
              </p:cNvSpPr>
              <p:nvPr/>
            </p:nvSpPr>
            <p:spPr bwMode="auto">
              <a:xfrm flipV="1">
                <a:off x="6278" y="2337"/>
                <a:ext cx="76" cy="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9" name="Line 680"/>
              <p:cNvSpPr>
                <a:spLocks noChangeShapeType="1"/>
              </p:cNvSpPr>
              <p:nvPr/>
            </p:nvSpPr>
            <p:spPr bwMode="auto">
              <a:xfrm flipV="1">
                <a:off x="6246" y="2442"/>
                <a:ext cx="76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0" name="Line 679"/>
              <p:cNvSpPr>
                <a:spLocks noChangeShapeType="1"/>
              </p:cNvSpPr>
              <p:nvPr/>
            </p:nvSpPr>
            <p:spPr bwMode="auto">
              <a:xfrm flipV="1">
                <a:off x="5693" y="1700"/>
                <a:ext cx="76" cy="83"/>
              </a:xfrm>
              <a:prstGeom prst="lin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1" name="Line 678"/>
              <p:cNvSpPr>
                <a:spLocks noChangeShapeType="1"/>
              </p:cNvSpPr>
              <p:nvPr/>
            </p:nvSpPr>
            <p:spPr bwMode="auto">
              <a:xfrm flipV="1">
                <a:off x="6011" y="1739"/>
                <a:ext cx="76" cy="80"/>
              </a:xfrm>
              <a:prstGeom prst="lin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2" name="Line 677"/>
              <p:cNvSpPr>
                <a:spLocks noChangeShapeType="1"/>
              </p:cNvSpPr>
              <p:nvPr/>
            </p:nvSpPr>
            <p:spPr bwMode="auto">
              <a:xfrm flipV="1">
                <a:off x="6283" y="2279"/>
                <a:ext cx="55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3" name="Oval 676"/>
              <p:cNvSpPr>
                <a:spLocks noChangeArrowheads="1"/>
              </p:cNvSpPr>
              <p:nvPr/>
            </p:nvSpPr>
            <p:spPr bwMode="auto">
              <a:xfrm>
                <a:off x="3873" y="2630"/>
                <a:ext cx="1440" cy="15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4" name="AutoShape 675"/>
              <p:cNvSpPr>
                <a:spLocks noChangeArrowheads="1"/>
              </p:cNvSpPr>
              <p:nvPr/>
            </p:nvSpPr>
            <p:spPr bwMode="auto">
              <a:xfrm rot="245959" flipV="1">
                <a:off x="3891" y="3268"/>
                <a:ext cx="1441" cy="38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5" name="AutoShape 674"/>
              <p:cNvSpPr>
                <a:spLocks noChangeArrowheads="1"/>
              </p:cNvSpPr>
              <p:nvPr/>
            </p:nvSpPr>
            <p:spPr bwMode="auto">
              <a:xfrm rot="196234" flipV="1">
                <a:off x="3777" y="3302"/>
                <a:ext cx="1440" cy="38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6" name="Oval 673"/>
              <p:cNvSpPr>
                <a:spLocks noChangeArrowheads="1"/>
              </p:cNvSpPr>
              <p:nvPr/>
            </p:nvSpPr>
            <p:spPr bwMode="auto">
              <a:xfrm>
                <a:off x="4353" y="3302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7" name="Text Box 672"/>
              <p:cNvSpPr txBox="1">
                <a:spLocks noChangeArrowheads="1"/>
              </p:cNvSpPr>
              <p:nvPr/>
            </p:nvSpPr>
            <p:spPr bwMode="auto">
              <a:xfrm>
                <a:off x="4545" y="3686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88" name="Line 671"/>
              <p:cNvSpPr>
                <a:spLocks noChangeShapeType="1"/>
              </p:cNvSpPr>
              <p:nvPr/>
            </p:nvSpPr>
            <p:spPr bwMode="auto">
              <a:xfrm>
                <a:off x="4545" y="37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9" name="Line 670"/>
              <p:cNvSpPr>
                <a:spLocks noChangeShapeType="1"/>
              </p:cNvSpPr>
              <p:nvPr/>
            </p:nvSpPr>
            <p:spPr bwMode="auto">
              <a:xfrm>
                <a:off x="4449" y="3494"/>
                <a:ext cx="13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0" name="Line 669"/>
              <p:cNvSpPr>
                <a:spLocks noChangeShapeType="1"/>
              </p:cNvSpPr>
              <p:nvPr/>
            </p:nvSpPr>
            <p:spPr bwMode="auto">
              <a:xfrm flipH="1">
                <a:off x="4257" y="3494"/>
                <a:ext cx="192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1" name="Text Box 668"/>
              <p:cNvSpPr txBox="1">
                <a:spLocks noChangeArrowheads="1"/>
              </p:cNvSpPr>
              <p:nvPr/>
            </p:nvSpPr>
            <p:spPr bwMode="auto">
              <a:xfrm>
                <a:off x="4449" y="2822"/>
                <a:ext cx="46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92" name="Line 667"/>
              <p:cNvSpPr>
                <a:spLocks noChangeShapeType="1"/>
              </p:cNvSpPr>
              <p:nvPr/>
            </p:nvSpPr>
            <p:spPr bwMode="auto">
              <a:xfrm flipV="1">
                <a:off x="4468" y="282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3" name="Line 666"/>
              <p:cNvSpPr>
                <a:spLocks noChangeShapeType="1"/>
              </p:cNvSpPr>
              <p:nvPr/>
            </p:nvSpPr>
            <p:spPr bwMode="auto">
              <a:xfrm flipH="1" flipV="1">
                <a:off x="3201" y="4070"/>
                <a:ext cx="13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4" name="Line 665"/>
              <p:cNvSpPr>
                <a:spLocks noChangeShapeType="1"/>
              </p:cNvSpPr>
              <p:nvPr/>
            </p:nvSpPr>
            <p:spPr bwMode="auto">
              <a:xfrm flipH="1" flipV="1">
                <a:off x="4815" y="4152"/>
                <a:ext cx="155" cy="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13" name="Group 652"/>
            <p:cNvGrpSpPr>
              <a:grpSpLocks/>
            </p:cNvGrpSpPr>
            <p:nvPr/>
          </p:nvGrpSpPr>
          <p:grpSpPr bwMode="auto">
            <a:xfrm>
              <a:off x="3891" y="2217"/>
              <a:ext cx="477" cy="1056"/>
              <a:chOff x="3891" y="1490"/>
              <a:chExt cx="477" cy="1783"/>
            </a:xfrm>
          </p:grpSpPr>
          <p:sp>
            <p:nvSpPr>
              <p:cNvPr id="31" name="Connecteur droit 18434"/>
              <p:cNvSpPr>
                <a:spLocks noChangeShapeType="1"/>
              </p:cNvSpPr>
              <p:nvPr/>
            </p:nvSpPr>
            <p:spPr bwMode="auto">
              <a:xfrm>
                <a:off x="3893" y="1490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2" name="Connecteur droit 18435"/>
              <p:cNvSpPr>
                <a:spLocks noChangeShapeType="1"/>
              </p:cNvSpPr>
              <p:nvPr/>
            </p:nvSpPr>
            <p:spPr bwMode="auto">
              <a:xfrm flipV="1">
                <a:off x="3893" y="1699"/>
                <a:ext cx="439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3" name="Connecteur droit 18436"/>
              <p:cNvSpPr>
                <a:spLocks noChangeShapeType="1"/>
              </p:cNvSpPr>
              <p:nvPr/>
            </p:nvSpPr>
            <p:spPr bwMode="auto">
              <a:xfrm>
                <a:off x="3891" y="1812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" name="Connecteur droit 18437"/>
              <p:cNvSpPr>
                <a:spLocks noChangeShapeType="1"/>
              </p:cNvSpPr>
              <p:nvPr/>
            </p:nvSpPr>
            <p:spPr bwMode="auto">
              <a:xfrm>
                <a:off x="3905" y="2507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5" name="Connecteur droit 18438"/>
              <p:cNvSpPr>
                <a:spLocks noChangeShapeType="1"/>
              </p:cNvSpPr>
              <p:nvPr/>
            </p:nvSpPr>
            <p:spPr bwMode="auto">
              <a:xfrm>
                <a:off x="3905" y="2159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" name="Connecteur droit 18440"/>
              <p:cNvSpPr>
                <a:spLocks noChangeShapeType="1"/>
              </p:cNvSpPr>
              <p:nvPr/>
            </p:nvSpPr>
            <p:spPr bwMode="auto">
              <a:xfrm flipV="1">
                <a:off x="3909" y="2381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7" name="Connecteur droit 18441"/>
              <p:cNvSpPr>
                <a:spLocks noChangeShapeType="1"/>
              </p:cNvSpPr>
              <p:nvPr/>
            </p:nvSpPr>
            <p:spPr bwMode="auto">
              <a:xfrm flipV="1">
                <a:off x="3900" y="2029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8" name="Connecteur droit 18444"/>
              <p:cNvSpPr>
                <a:spLocks noChangeShapeType="1"/>
              </p:cNvSpPr>
              <p:nvPr/>
            </p:nvSpPr>
            <p:spPr bwMode="auto">
              <a:xfrm>
                <a:off x="3919" y="2825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9" name="Connecteur droit 18445"/>
              <p:cNvSpPr>
                <a:spLocks noChangeShapeType="1"/>
              </p:cNvSpPr>
              <p:nvPr/>
            </p:nvSpPr>
            <p:spPr bwMode="auto">
              <a:xfrm flipV="1">
                <a:off x="3924" y="2707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0" name="Connecteur droit 18446"/>
              <p:cNvSpPr>
                <a:spLocks noChangeShapeType="1"/>
              </p:cNvSpPr>
              <p:nvPr/>
            </p:nvSpPr>
            <p:spPr bwMode="auto">
              <a:xfrm flipV="1">
                <a:off x="3930" y="3026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" name="Connecteur droit 18434"/>
              <p:cNvSpPr>
                <a:spLocks noChangeShapeType="1"/>
              </p:cNvSpPr>
              <p:nvPr/>
            </p:nvSpPr>
            <p:spPr bwMode="auto">
              <a:xfrm>
                <a:off x="3909" y="3144"/>
                <a:ext cx="344" cy="12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14" name="Connecteur droit 1"/>
            <p:cNvSpPr>
              <a:spLocks noChangeShapeType="1"/>
            </p:cNvSpPr>
            <p:nvPr/>
          </p:nvSpPr>
          <p:spPr bwMode="auto">
            <a:xfrm>
              <a:off x="3201" y="2206"/>
              <a:ext cx="3504" cy="33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5" name="Group 639"/>
            <p:cNvGrpSpPr>
              <a:grpSpLocks/>
            </p:cNvGrpSpPr>
            <p:nvPr/>
          </p:nvGrpSpPr>
          <p:grpSpPr bwMode="auto">
            <a:xfrm>
              <a:off x="4774" y="2246"/>
              <a:ext cx="477" cy="1055"/>
              <a:chOff x="3891" y="1490"/>
              <a:chExt cx="477" cy="1783"/>
            </a:xfrm>
          </p:grpSpPr>
          <p:sp>
            <p:nvSpPr>
              <p:cNvPr id="20" name="Connecteur droit 18434"/>
              <p:cNvSpPr>
                <a:spLocks noChangeShapeType="1"/>
              </p:cNvSpPr>
              <p:nvPr/>
            </p:nvSpPr>
            <p:spPr bwMode="auto">
              <a:xfrm>
                <a:off x="3893" y="1490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1" name="Connecteur droit 18435"/>
              <p:cNvSpPr>
                <a:spLocks noChangeShapeType="1"/>
              </p:cNvSpPr>
              <p:nvPr/>
            </p:nvSpPr>
            <p:spPr bwMode="auto">
              <a:xfrm flipV="1">
                <a:off x="3893" y="1699"/>
                <a:ext cx="439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2" name="Connecteur droit 18436"/>
              <p:cNvSpPr>
                <a:spLocks noChangeShapeType="1"/>
              </p:cNvSpPr>
              <p:nvPr/>
            </p:nvSpPr>
            <p:spPr bwMode="auto">
              <a:xfrm>
                <a:off x="3891" y="1812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" name="Connecteur droit 18437"/>
              <p:cNvSpPr>
                <a:spLocks noChangeShapeType="1"/>
              </p:cNvSpPr>
              <p:nvPr/>
            </p:nvSpPr>
            <p:spPr bwMode="auto">
              <a:xfrm>
                <a:off x="3905" y="2507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" name="Connecteur droit 18438"/>
              <p:cNvSpPr>
                <a:spLocks noChangeShapeType="1"/>
              </p:cNvSpPr>
              <p:nvPr/>
            </p:nvSpPr>
            <p:spPr bwMode="auto">
              <a:xfrm>
                <a:off x="3905" y="2159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5" name="Connecteur droit 18440"/>
              <p:cNvSpPr>
                <a:spLocks noChangeShapeType="1"/>
              </p:cNvSpPr>
              <p:nvPr/>
            </p:nvSpPr>
            <p:spPr bwMode="auto">
              <a:xfrm flipV="1">
                <a:off x="3909" y="2381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" name="Connecteur droit 18441"/>
              <p:cNvSpPr>
                <a:spLocks noChangeShapeType="1"/>
              </p:cNvSpPr>
              <p:nvPr/>
            </p:nvSpPr>
            <p:spPr bwMode="auto">
              <a:xfrm flipV="1">
                <a:off x="3900" y="2029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7" name="Connecteur droit 18444"/>
              <p:cNvSpPr>
                <a:spLocks noChangeShapeType="1"/>
              </p:cNvSpPr>
              <p:nvPr/>
            </p:nvSpPr>
            <p:spPr bwMode="auto">
              <a:xfrm>
                <a:off x="3919" y="2825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8" name="Connecteur droit 18445"/>
              <p:cNvSpPr>
                <a:spLocks noChangeShapeType="1"/>
              </p:cNvSpPr>
              <p:nvPr/>
            </p:nvSpPr>
            <p:spPr bwMode="auto">
              <a:xfrm flipV="1">
                <a:off x="3924" y="2707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9" name="Connecteur droit 18446"/>
              <p:cNvSpPr>
                <a:spLocks noChangeShapeType="1"/>
              </p:cNvSpPr>
              <p:nvPr/>
            </p:nvSpPr>
            <p:spPr bwMode="auto">
              <a:xfrm flipV="1">
                <a:off x="3930" y="3026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0" name="Connecteur droit 18434"/>
              <p:cNvSpPr>
                <a:spLocks noChangeShapeType="1"/>
              </p:cNvSpPr>
              <p:nvPr/>
            </p:nvSpPr>
            <p:spPr bwMode="auto">
              <a:xfrm>
                <a:off x="3909" y="3144"/>
                <a:ext cx="344" cy="12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16" name="Connecteur droit 18432"/>
            <p:cNvSpPr>
              <a:spLocks noChangeShapeType="1"/>
            </p:cNvSpPr>
            <p:nvPr/>
          </p:nvSpPr>
          <p:spPr bwMode="auto">
            <a:xfrm>
              <a:off x="7530" y="1670"/>
              <a:ext cx="693" cy="11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Connecteur droit 18432"/>
            <p:cNvSpPr>
              <a:spLocks noChangeShapeType="1"/>
            </p:cNvSpPr>
            <p:nvPr/>
          </p:nvSpPr>
          <p:spPr bwMode="auto">
            <a:xfrm>
              <a:off x="6650" y="2239"/>
              <a:ext cx="901" cy="7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Connecteur droit 18433"/>
            <p:cNvSpPr>
              <a:spLocks noChangeShapeType="1"/>
            </p:cNvSpPr>
            <p:nvPr/>
          </p:nvSpPr>
          <p:spPr bwMode="auto">
            <a:xfrm flipV="1">
              <a:off x="7551" y="1526"/>
              <a:ext cx="880" cy="735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Oval 635"/>
            <p:cNvSpPr>
              <a:spLocks noChangeArrowheads="1"/>
            </p:cNvSpPr>
            <p:nvPr/>
          </p:nvSpPr>
          <p:spPr bwMode="auto">
            <a:xfrm>
              <a:off x="5486" y="2469"/>
              <a:ext cx="211" cy="1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CH" altLang="fr-FR"/>
            </a:p>
          </p:txBody>
        </p:sp>
      </p:grpSp>
    </p:spTree>
    <p:extLst>
      <p:ext uri="{BB962C8B-B14F-4D97-AF65-F5344CB8AC3E}">
        <p14:creationId xmlns:p14="http://schemas.microsoft.com/office/powerpoint/2010/main" val="20140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19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18"/>
          <p:cNvSpPr txBox="1">
            <a:spLocks noChangeArrowheads="1"/>
          </p:cNvSpPr>
          <p:nvPr/>
        </p:nvSpPr>
        <p:spPr bwMode="auto">
          <a:xfrm>
            <a:off x="457200" y="5661248"/>
            <a:ext cx="8199438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450" rIns="0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fr-FR" b="1" dirty="0"/>
              <a:t>Fig. </a:t>
            </a:r>
            <a:r>
              <a:rPr lang="fr-CH" altLang="fr-FR" b="1" dirty="0" smtClean="0"/>
              <a:t>5.0 </a:t>
            </a:r>
            <a:r>
              <a:rPr lang="fr-CH" altLang="fr-FR" dirty="0" smtClean="0"/>
              <a:t> 	Moteur, essieu, </a:t>
            </a:r>
            <a:r>
              <a:rPr lang="fr-CH" altLang="fr-FR" dirty="0">
                <a:solidFill>
                  <a:srgbClr val="00B050"/>
                </a:solidFill>
              </a:rPr>
              <a:t>châssis du bogie </a:t>
            </a:r>
            <a:r>
              <a:rPr lang="fr-CH" altLang="fr-FR" dirty="0"/>
              <a:t>et </a:t>
            </a:r>
            <a:r>
              <a:rPr lang="fr-CH" altLang="fr-FR" dirty="0">
                <a:solidFill>
                  <a:srgbClr val="FF0000"/>
                </a:solidFill>
              </a:rPr>
              <a:t>suspension</a:t>
            </a:r>
            <a:endParaRPr lang="fr-FR" altLang="fr-FR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fr-CH" altLang="fr-FR" dirty="0" smtClean="0"/>
              <a:t>	</a:t>
            </a:r>
            <a:r>
              <a:rPr lang="fr-CH" altLang="fr-FR" dirty="0" err="1" smtClean="0"/>
              <a:t>Motor</a:t>
            </a:r>
            <a:r>
              <a:rPr lang="fr-CH" altLang="fr-FR" dirty="0"/>
              <a:t>,</a:t>
            </a:r>
            <a:r>
              <a:rPr lang="fr-CH" altLang="fr-FR" dirty="0" smtClean="0"/>
              <a:t> </a:t>
            </a:r>
            <a:r>
              <a:rPr lang="fr-CH" altLang="fr-FR" dirty="0" err="1" smtClean="0"/>
              <a:t>Achse</a:t>
            </a:r>
            <a:r>
              <a:rPr lang="fr-CH" altLang="fr-FR" dirty="0" smtClean="0"/>
              <a:t>, </a:t>
            </a:r>
            <a:r>
              <a:rPr lang="fr-CH" altLang="fr-FR" dirty="0" err="1" smtClean="0">
                <a:solidFill>
                  <a:srgbClr val="00B050"/>
                </a:solidFill>
              </a:rPr>
              <a:t>Drehgestellrahmen</a:t>
            </a:r>
            <a:r>
              <a:rPr lang="fr-CH" altLang="fr-FR" dirty="0" smtClean="0"/>
              <a:t> </a:t>
            </a:r>
            <a:r>
              <a:rPr lang="fr-CH" altLang="fr-FR" dirty="0" err="1" smtClean="0"/>
              <a:t>und</a:t>
            </a:r>
            <a:r>
              <a:rPr lang="fr-CH" altLang="fr-FR" dirty="0" smtClean="0"/>
              <a:t> </a:t>
            </a:r>
            <a:r>
              <a:rPr lang="fr-CH" altLang="fr-FR" dirty="0" err="1" smtClean="0">
                <a:solidFill>
                  <a:srgbClr val="FF0000"/>
                </a:solidFill>
              </a:rPr>
              <a:t>Dämpfung</a:t>
            </a:r>
            <a:r>
              <a:rPr lang="fr-CH" altLang="fr-FR" dirty="0" smtClean="0"/>
              <a:t>.</a:t>
            </a:r>
            <a:endParaRPr lang="fr-FR" alt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8588" y="1152525"/>
            <a:ext cx="8763000" cy="4379913"/>
          </a:xfrm>
          <a:prstGeom prst="rect">
            <a:avLst/>
          </a:prstGeom>
          <a:solidFill>
            <a:schemeClr val="bg1"/>
          </a:solidFill>
          <a:ln w="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44450" rIns="0" bIns="44450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CH" altLang="fr-FR"/>
          </a:p>
        </p:txBody>
      </p:sp>
      <p:grpSp>
        <p:nvGrpSpPr>
          <p:cNvPr id="8" name="Group 634"/>
          <p:cNvGrpSpPr>
            <a:grpSpLocks noChangeAspect="1"/>
          </p:cNvGrpSpPr>
          <p:nvPr/>
        </p:nvGrpSpPr>
        <p:grpSpPr bwMode="auto">
          <a:xfrm>
            <a:off x="1250950" y="1366838"/>
            <a:ext cx="6197600" cy="4084637"/>
            <a:chOff x="2337" y="614"/>
            <a:chExt cx="6336" cy="3649"/>
          </a:xfrm>
        </p:grpSpPr>
        <p:sp>
          <p:nvSpPr>
            <p:cNvPr id="9" name="AutoShape 727"/>
            <p:cNvSpPr>
              <a:spLocks noChangeAspect="1" noChangeArrowheads="1" noTextEdit="1"/>
            </p:cNvSpPr>
            <p:nvPr/>
          </p:nvSpPr>
          <p:spPr bwMode="auto">
            <a:xfrm>
              <a:off x="2337" y="614"/>
              <a:ext cx="6336" cy="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" name="Line 726"/>
            <p:cNvSpPr>
              <a:spLocks noChangeShapeType="1"/>
            </p:cNvSpPr>
            <p:nvPr/>
          </p:nvSpPr>
          <p:spPr bwMode="auto">
            <a:xfrm>
              <a:off x="2931" y="4161"/>
              <a:ext cx="1584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Arc 725"/>
            <p:cNvSpPr>
              <a:spLocks/>
            </p:cNvSpPr>
            <p:nvPr/>
          </p:nvSpPr>
          <p:spPr bwMode="auto">
            <a:xfrm>
              <a:off x="7425" y="710"/>
              <a:ext cx="456" cy="512"/>
            </a:xfrm>
            <a:custGeom>
              <a:avLst/>
              <a:gdLst>
                <a:gd name="T0" fmla="*/ 0 w 21600"/>
                <a:gd name="T1" fmla="*/ 0 h 21600"/>
                <a:gd name="T2" fmla="*/ 456 w 21600"/>
                <a:gd name="T3" fmla="*/ 512 h 21600"/>
                <a:gd name="T4" fmla="*/ 0 w 21600"/>
                <a:gd name="T5" fmla="*/ 5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Line 724"/>
            <p:cNvSpPr>
              <a:spLocks noChangeShapeType="1"/>
            </p:cNvSpPr>
            <p:nvPr/>
          </p:nvSpPr>
          <p:spPr bwMode="auto">
            <a:xfrm>
              <a:off x="2913" y="4070"/>
              <a:ext cx="3840" cy="192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3" name="Group 664"/>
            <p:cNvGrpSpPr>
              <a:grpSpLocks/>
            </p:cNvGrpSpPr>
            <p:nvPr/>
          </p:nvGrpSpPr>
          <p:grpSpPr bwMode="auto">
            <a:xfrm>
              <a:off x="3030" y="710"/>
              <a:ext cx="5428" cy="3456"/>
              <a:chOff x="3030" y="710"/>
              <a:chExt cx="5428" cy="3456"/>
            </a:xfrm>
          </p:grpSpPr>
          <p:sp>
            <p:nvSpPr>
              <p:cNvPr id="43" name="Text Box 723"/>
              <p:cNvSpPr txBox="1">
                <a:spLocks noChangeArrowheads="1"/>
              </p:cNvSpPr>
              <p:nvPr/>
            </p:nvSpPr>
            <p:spPr bwMode="auto">
              <a:xfrm>
                <a:off x="7881" y="817"/>
                <a:ext cx="577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4" name="Line 722"/>
              <p:cNvSpPr>
                <a:spLocks noChangeShapeType="1"/>
              </p:cNvSpPr>
              <p:nvPr/>
            </p:nvSpPr>
            <p:spPr bwMode="auto">
              <a:xfrm flipH="1">
                <a:off x="5697" y="1478"/>
                <a:ext cx="1056" cy="9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5" name="Line 721"/>
              <p:cNvSpPr>
                <a:spLocks noChangeShapeType="1"/>
              </p:cNvSpPr>
              <p:nvPr/>
            </p:nvSpPr>
            <p:spPr bwMode="auto">
              <a:xfrm flipH="1">
                <a:off x="7041" y="710"/>
                <a:ext cx="960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46" name="Group 714"/>
              <p:cNvGrpSpPr>
                <a:grpSpLocks/>
              </p:cNvGrpSpPr>
              <p:nvPr/>
            </p:nvGrpSpPr>
            <p:grpSpPr bwMode="auto">
              <a:xfrm>
                <a:off x="6657" y="806"/>
                <a:ext cx="1152" cy="1152"/>
                <a:chOff x="6657" y="806"/>
                <a:chExt cx="1152" cy="1152"/>
              </a:xfrm>
            </p:grpSpPr>
            <p:sp>
              <p:nvSpPr>
                <p:cNvPr id="96" name="Oval 720"/>
                <p:cNvSpPr>
                  <a:spLocks noChangeArrowheads="1"/>
                </p:cNvSpPr>
                <p:nvPr/>
              </p:nvSpPr>
              <p:spPr bwMode="auto">
                <a:xfrm>
                  <a:off x="7041" y="806"/>
                  <a:ext cx="768" cy="8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CH" altLang="fr-FR"/>
                </a:p>
              </p:txBody>
            </p:sp>
            <p:sp>
              <p:nvSpPr>
                <p:cNvPr id="97" name="Freeform 719"/>
                <p:cNvSpPr>
                  <a:spLocks/>
                </p:cNvSpPr>
                <p:nvPr/>
              </p:nvSpPr>
              <p:spPr bwMode="auto">
                <a:xfrm>
                  <a:off x="7027" y="863"/>
                  <a:ext cx="208" cy="384"/>
                </a:xfrm>
                <a:custGeom>
                  <a:avLst/>
                  <a:gdLst>
                    <a:gd name="T0" fmla="*/ 16 w 260"/>
                    <a:gd name="T1" fmla="*/ 384 h 480"/>
                    <a:gd name="T2" fmla="*/ 16 w 260"/>
                    <a:gd name="T3" fmla="*/ 288 h 480"/>
                    <a:gd name="T4" fmla="*/ 112 w 260"/>
                    <a:gd name="T5" fmla="*/ 96 h 480"/>
                    <a:gd name="T6" fmla="*/ 208 w 260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480">
                      <a:moveTo>
                        <a:pt x="20" y="480"/>
                      </a:moveTo>
                      <a:cubicBezTo>
                        <a:pt x="10" y="450"/>
                        <a:pt x="0" y="420"/>
                        <a:pt x="20" y="360"/>
                      </a:cubicBezTo>
                      <a:cubicBezTo>
                        <a:pt x="40" y="300"/>
                        <a:pt x="100" y="180"/>
                        <a:pt x="140" y="120"/>
                      </a:cubicBezTo>
                      <a:cubicBezTo>
                        <a:pt x="180" y="60"/>
                        <a:pt x="240" y="20"/>
                        <a:pt x="260" y="0"/>
                      </a:cubicBezTo>
                    </a:path>
                  </a:pathLst>
                </a:cu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8" name="Line 718"/>
                <p:cNvSpPr>
                  <a:spLocks noChangeShapeType="1"/>
                </p:cNvSpPr>
                <p:nvPr/>
              </p:nvSpPr>
              <p:spPr bwMode="auto">
                <a:xfrm flipV="1">
                  <a:off x="6872" y="849"/>
                  <a:ext cx="384" cy="288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9" name="Freeform 717"/>
                <p:cNvSpPr>
                  <a:spLocks/>
                </p:cNvSpPr>
                <p:nvPr/>
              </p:nvSpPr>
              <p:spPr bwMode="auto">
                <a:xfrm>
                  <a:off x="7316" y="1598"/>
                  <a:ext cx="288" cy="112"/>
                </a:xfrm>
                <a:custGeom>
                  <a:avLst/>
                  <a:gdLst>
                    <a:gd name="T0" fmla="*/ 0 w 360"/>
                    <a:gd name="T1" fmla="*/ 96 h 140"/>
                    <a:gd name="T2" fmla="*/ 96 w 360"/>
                    <a:gd name="T3" fmla="*/ 96 h 140"/>
                    <a:gd name="T4" fmla="*/ 288 w 360"/>
                    <a:gd name="T5" fmla="*/ 0 h 14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0" h="140">
                      <a:moveTo>
                        <a:pt x="0" y="120"/>
                      </a:moveTo>
                      <a:cubicBezTo>
                        <a:pt x="30" y="130"/>
                        <a:pt x="60" y="140"/>
                        <a:pt x="120" y="120"/>
                      </a:cubicBezTo>
                      <a:cubicBezTo>
                        <a:pt x="180" y="100"/>
                        <a:pt x="320" y="20"/>
                        <a:pt x="360" y="0"/>
                      </a:cubicBezTo>
                    </a:path>
                  </a:pathLst>
                </a:custGeom>
                <a:noFill/>
                <a:ln w="571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0" name="Line 716"/>
                <p:cNvSpPr>
                  <a:spLocks noChangeShapeType="1"/>
                </p:cNvSpPr>
                <p:nvPr/>
              </p:nvSpPr>
              <p:spPr bwMode="auto">
                <a:xfrm flipV="1">
                  <a:off x="7233" y="1612"/>
                  <a:ext cx="384" cy="288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1" name="Oval 715"/>
                <p:cNvSpPr>
                  <a:spLocks noChangeArrowheads="1"/>
                </p:cNvSpPr>
                <p:nvPr/>
              </p:nvSpPr>
              <p:spPr bwMode="auto">
                <a:xfrm>
                  <a:off x="6657" y="1094"/>
                  <a:ext cx="768" cy="86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CH" altLang="fr-FR"/>
                </a:p>
              </p:txBody>
            </p:sp>
          </p:grpSp>
          <p:sp>
            <p:nvSpPr>
              <p:cNvPr id="47" name="Line 713"/>
              <p:cNvSpPr>
                <a:spLocks noChangeShapeType="1"/>
              </p:cNvSpPr>
              <p:nvPr/>
            </p:nvSpPr>
            <p:spPr bwMode="auto">
              <a:xfrm flipH="1">
                <a:off x="6369" y="1574"/>
                <a:ext cx="672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8" name="Oval 712"/>
              <p:cNvSpPr>
                <a:spLocks noChangeArrowheads="1"/>
              </p:cNvSpPr>
              <p:nvPr/>
            </p:nvSpPr>
            <p:spPr bwMode="auto">
              <a:xfrm>
                <a:off x="5398" y="1691"/>
                <a:ext cx="976" cy="105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49" name="Oval 711"/>
              <p:cNvSpPr>
                <a:spLocks noChangeArrowheads="1"/>
              </p:cNvSpPr>
              <p:nvPr/>
            </p:nvSpPr>
            <p:spPr bwMode="auto">
              <a:xfrm>
                <a:off x="5313" y="1766"/>
                <a:ext cx="975" cy="10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0" name="Oval 710"/>
              <p:cNvSpPr>
                <a:spLocks noChangeArrowheads="1"/>
              </p:cNvSpPr>
              <p:nvPr/>
            </p:nvSpPr>
            <p:spPr bwMode="auto">
              <a:xfrm>
                <a:off x="6351" y="1929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1" name="Oval 709"/>
              <p:cNvSpPr>
                <a:spLocks noChangeArrowheads="1"/>
              </p:cNvSpPr>
              <p:nvPr/>
            </p:nvSpPr>
            <p:spPr bwMode="auto">
              <a:xfrm>
                <a:off x="6273" y="1997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2" name="Line 708"/>
              <p:cNvSpPr>
                <a:spLocks noChangeShapeType="1"/>
              </p:cNvSpPr>
              <p:nvPr/>
            </p:nvSpPr>
            <p:spPr bwMode="auto">
              <a:xfrm flipH="1">
                <a:off x="4833" y="2342"/>
                <a:ext cx="960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3" name="Oval 707"/>
              <p:cNvSpPr>
                <a:spLocks noChangeArrowheads="1"/>
              </p:cNvSpPr>
              <p:nvPr/>
            </p:nvSpPr>
            <p:spPr bwMode="auto">
              <a:xfrm>
                <a:off x="3873" y="2438"/>
                <a:ext cx="1632" cy="17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4" name="Oval 706"/>
              <p:cNvSpPr>
                <a:spLocks noChangeArrowheads="1"/>
              </p:cNvSpPr>
              <p:nvPr/>
            </p:nvSpPr>
            <p:spPr bwMode="auto">
              <a:xfrm>
                <a:off x="3969" y="2534"/>
                <a:ext cx="1440" cy="15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5" name="Arc 705"/>
              <p:cNvSpPr>
                <a:spLocks/>
              </p:cNvSpPr>
              <p:nvPr/>
            </p:nvSpPr>
            <p:spPr bwMode="auto">
              <a:xfrm flipH="1">
                <a:off x="3723" y="2246"/>
                <a:ext cx="792" cy="672"/>
              </a:xfrm>
              <a:custGeom>
                <a:avLst/>
                <a:gdLst>
                  <a:gd name="T0" fmla="*/ 0 w 21600"/>
                  <a:gd name="T1" fmla="*/ 0 h 21600"/>
                  <a:gd name="T2" fmla="*/ 792 w 21600"/>
                  <a:gd name="T3" fmla="*/ 672 h 21600"/>
                  <a:gd name="T4" fmla="*/ 0 w 21600"/>
                  <a:gd name="T5" fmla="*/ 67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6" name="Arc 704"/>
              <p:cNvSpPr>
                <a:spLocks/>
              </p:cNvSpPr>
              <p:nvPr/>
            </p:nvSpPr>
            <p:spPr bwMode="auto">
              <a:xfrm flipH="1">
                <a:off x="5217" y="1526"/>
                <a:ext cx="576" cy="624"/>
              </a:xfrm>
              <a:custGeom>
                <a:avLst/>
                <a:gdLst>
                  <a:gd name="T0" fmla="*/ 0 w 21600"/>
                  <a:gd name="T1" fmla="*/ 0 h 21600"/>
                  <a:gd name="T2" fmla="*/ 576 w 21600"/>
                  <a:gd name="T3" fmla="*/ 624 h 21600"/>
                  <a:gd name="T4" fmla="*/ 0 w 21600"/>
                  <a:gd name="T5" fmla="*/ 62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7" name="Line 703"/>
              <p:cNvSpPr>
                <a:spLocks noChangeShapeType="1"/>
              </p:cNvSpPr>
              <p:nvPr/>
            </p:nvSpPr>
            <p:spPr bwMode="auto">
              <a:xfrm flipH="1" flipV="1">
                <a:off x="5313" y="2150"/>
                <a:ext cx="48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8" name="Line 702"/>
              <p:cNvSpPr>
                <a:spLocks noChangeShapeType="1"/>
              </p:cNvSpPr>
              <p:nvPr/>
            </p:nvSpPr>
            <p:spPr bwMode="auto">
              <a:xfrm>
                <a:off x="5697" y="3782"/>
                <a:ext cx="1632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9" name="Line 701"/>
              <p:cNvSpPr>
                <a:spLocks noChangeShapeType="1"/>
              </p:cNvSpPr>
              <p:nvPr/>
            </p:nvSpPr>
            <p:spPr bwMode="auto">
              <a:xfrm>
                <a:off x="6387" y="2150"/>
                <a:ext cx="1" cy="1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0" name="Arc 700"/>
              <p:cNvSpPr>
                <a:spLocks/>
              </p:cNvSpPr>
              <p:nvPr/>
            </p:nvSpPr>
            <p:spPr bwMode="auto">
              <a:xfrm>
                <a:off x="6465" y="1766"/>
                <a:ext cx="288" cy="384"/>
              </a:xfrm>
              <a:custGeom>
                <a:avLst/>
                <a:gdLst>
                  <a:gd name="T0" fmla="*/ 0 w 21598"/>
                  <a:gd name="T1" fmla="*/ 0 h 21600"/>
                  <a:gd name="T2" fmla="*/ 288 w 21598"/>
                  <a:gd name="T3" fmla="*/ 378 h 21600"/>
                  <a:gd name="T4" fmla="*/ 0 w 21598"/>
                  <a:gd name="T5" fmla="*/ 3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8" h="21600" fill="none" extrusionOk="0">
                    <a:moveTo>
                      <a:pt x="-1" y="0"/>
                    </a:moveTo>
                    <a:cubicBezTo>
                      <a:pt x="11804" y="0"/>
                      <a:pt x="21422" y="9476"/>
                      <a:pt x="21597" y="21280"/>
                    </a:cubicBezTo>
                  </a:path>
                  <a:path w="21598" h="21600" stroke="0" extrusionOk="0">
                    <a:moveTo>
                      <a:pt x="-1" y="0"/>
                    </a:moveTo>
                    <a:cubicBezTo>
                      <a:pt x="11804" y="0"/>
                      <a:pt x="21422" y="9476"/>
                      <a:pt x="21597" y="2128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" name="Text Box 699"/>
              <p:cNvSpPr txBox="1">
                <a:spLocks noChangeArrowheads="1"/>
              </p:cNvSpPr>
              <p:nvPr/>
            </p:nvSpPr>
            <p:spPr bwMode="auto">
              <a:xfrm>
                <a:off x="6657" y="195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Symbol" pitchFamily="18" charset="2"/>
                    <a:ea typeface="Calibri" pitchFamily="34" charset="0"/>
                    <a:cs typeface="Times New Roman" pitchFamily="18" charset="0"/>
                  </a:rPr>
                  <a:t>w</a:t>
                </a:r>
                <a:r>
                  <a:rPr lang="fr-FR" altLang="fr-FR" sz="1400" baseline="-30000">
                    <a:ea typeface="Calibri" pitchFamily="34" charset="0"/>
                    <a:cs typeface="Times New Roman" pitchFamily="18" charset="0"/>
                  </a:rPr>
                  <a:t>m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2" name="Text Box 698"/>
              <p:cNvSpPr txBox="1">
                <a:spLocks noChangeArrowheads="1"/>
              </p:cNvSpPr>
              <p:nvPr/>
            </p:nvSpPr>
            <p:spPr bwMode="auto">
              <a:xfrm>
                <a:off x="3489" y="2150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3" name="Text Box 697"/>
              <p:cNvSpPr txBox="1">
                <a:spLocks noChangeArrowheads="1"/>
              </p:cNvSpPr>
              <p:nvPr/>
            </p:nvSpPr>
            <p:spPr bwMode="auto">
              <a:xfrm>
                <a:off x="4929" y="1382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Symbol" pitchFamily="18" charset="2"/>
                    <a:ea typeface="Calibri" pitchFamily="34" charset="0"/>
                    <a:cs typeface="Times New Roman" pitchFamily="18" charset="0"/>
                  </a:rPr>
                  <a:t>w</a:t>
                </a:r>
                <a:r>
                  <a:rPr lang="fr-FR" altLang="fr-FR" sz="1400" baseline="-30000"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4" name="Text Box 696"/>
              <p:cNvSpPr txBox="1">
                <a:spLocks noChangeArrowheads="1"/>
              </p:cNvSpPr>
              <p:nvPr/>
            </p:nvSpPr>
            <p:spPr bwMode="auto">
              <a:xfrm>
                <a:off x="6297" y="2134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5" name="Text Box 695"/>
              <p:cNvSpPr txBox="1">
                <a:spLocks noChangeArrowheads="1"/>
              </p:cNvSpPr>
              <p:nvPr/>
            </p:nvSpPr>
            <p:spPr bwMode="auto">
              <a:xfrm>
                <a:off x="5505" y="195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6" name="Text Box 694"/>
              <p:cNvSpPr txBox="1">
                <a:spLocks noChangeArrowheads="1"/>
              </p:cNvSpPr>
              <p:nvPr/>
            </p:nvSpPr>
            <p:spPr bwMode="auto">
              <a:xfrm>
                <a:off x="3030" y="3654"/>
                <a:ext cx="693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7" name="Text Box 693"/>
              <p:cNvSpPr txBox="1">
                <a:spLocks noChangeArrowheads="1"/>
              </p:cNvSpPr>
              <p:nvPr/>
            </p:nvSpPr>
            <p:spPr bwMode="auto">
              <a:xfrm>
                <a:off x="6849" y="3494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8" name="Text Box 692"/>
              <p:cNvSpPr txBox="1">
                <a:spLocks noChangeArrowheads="1"/>
              </p:cNvSpPr>
              <p:nvPr/>
            </p:nvSpPr>
            <p:spPr bwMode="auto">
              <a:xfrm>
                <a:off x="5697" y="3302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9" name="Line 691"/>
              <p:cNvSpPr>
                <a:spLocks noChangeShapeType="1"/>
              </p:cNvSpPr>
              <p:nvPr/>
            </p:nvSpPr>
            <p:spPr bwMode="auto">
              <a:xfrm flipV="1">
                <a:off x="6495" y="2012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0" name="Line 690"/>
              <p:cNvSpPr>
                <a:spLocks noChangeShapeType="1"/>
              </p:cNvSpPr>
              <p:nvPr/>
            </p:nvSpPr>
            <p:spPr bwMode="auto">
              <a:xfrm flipV="1">
                <a:off x="5919" y="1700"/>
                <a:ext cx="77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1" name="Line 689"/>
              <p:cNvSpPr>
                <a:spLocks noChangeShapeType="1"/>
              </p:cNvSpPr>
              <p:nvPr/>
            </p:nvSpPr>
            <p:spPr bwMode="auto">
              <a:xfrm flipV="1">
                <a:off x="6106" y="1806"/>
                <a:ext cx="77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2" name="Line 688"/>
              <p:cNvSpPr>
                <a:spLocks noChangeShapeType="1"/>
              </p:cNvSpPr>
              <p:nvPr/>
            </p:nvSpPr>
            <p:spPr bwMode="auto">
              <a:xfrm flipV="1">
                <a:off x="6177" y="1887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3" name="Line 687"/>
              <p:cNvSpPr>
                <a:spLocks noChangeShapeType="1"/>
              </p:cNvSpPr>
              <p:nvPr/>
            </p:nvSpPr>
            <p:spPr bwMode="auto">
              <a:xfrm flipV="1">
                <a:off x="5807" y="1681"/>
                <a:ext cx="76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686"/>
              <p:cNvSpPr>
                <a:spLocks noChangeShapeType="1"/>
              </p:cNvSpPr>
              <p:nvPr/>
            </p:nvSpPr>
            <p:spPr bwMode="auto">
              <a:xfrm flipV="1">
                <a:off x="6327" y="1949"/>
                <a:ext cx="77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Line 685"/>
              <p:cNvSpPr>
                <a:spLocks noChangeShapeType="1"/>
              </p:cNvSpPr>
              <p:nvPr/>
            </p:nvSpPr>
            <p:spPr bwMode="auto">
              <a:xfrm flipV="1">
                <a:off x="6441" y="1931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6" name="Line 684"/>
              <p:cNvSpPr>
                <a:spLocks noChangeShapeType="1"/>
              </p:cNvSpPr>
              <p:nvPr/>
            </p:nvSpPr>
            <p:spPr bwMode="auto">
              <a:xfrm flipV="1">
                <a:off x="6505" y="2093"/>
                <a:ext cx="76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7" name="Line 683"/>
              <p:cNvSpPr>
                <a:spLocks noChangeShapeType="1"/>
              </p:cNvSpPr>
              <p:nvPr/>
            </p:nvSpPr>
            <p:spPr bwMode="auto">
              <a:xfrm flipV="1">
                <a:off x="6465" y="2184"/>
                <a:ext cx="77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8" name="Line 682"/>
              <p:cNvSpPr>
                <a:spLocks noChangeShapeType="1"/>
              </p:cNvSpPr>
              <p:nvPr/>
            </p:nvSpPr>
            <p:spPr bwMode="auto">
              <a:xfrm flipV="1">
                <a:off x="6237" y="1963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9" name="Line 681"/>
              <p:cNvSpPr>
                <a:spLocks noChangeShapeType="1"/>
              </p:cNvSpPr>
              <p:nvPr/>
            </p:nvSpPr>
            <p:spPr bwMode="auto">
              <a:xfrm flipV="1">
                <a:off x="6278" y="2337"/>
                <a:ext cx="76" cy="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0" name="Line 680"/>
              <p:cNvSpPr>
                <a:spLocks noChangeShapeType="1"/>
              </p:cNvSpPr>
              <p:nvPr/>
            </p:nvSpPr>
            <p:spPr bwMode="auto">
              <a:xfrm flipV="1">
                <a:off x="6246" y="2442"/>
                <a:ext cx="76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1" name="Line 679"/>
              <p:cNvSpPr>
                <a:spLocks noChangeShapeType="1"/>
              </p:cNvSpPr>
              <p:nvPr/>
            </p:nvSpPr>
            <p:spPr bwMode="auto">
              <a:xfrm flipV="1">
                <a:off x="5693" y="1700"/>
                <a:ext cx="76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2" name="Line 678"/>
              <p:cNvSpPr>
                <a:spLocks noChangeShapeType="1"/>
              </p:cNvSpPr>
              <p:nvPr/>
            </p:nvSpPr>
            <p:spPr bwMode="auto">
              <a:xfrm flipV="1">
                <a:off x="6011" y="1739"/>
                <a:ext cx="76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3" name="Line 677"/>
              <p:cNvSpPr>
                <a:spLocks noChangeShapeType="1"/>
              </p:cNvSpPr>
              <p:nvPr/>
            </p:nvSpPr>
            <p:spPr bwMode="auto">
              <a:xfrm flipV="1">
                <a:off x="6283" y="2279"/>
                <a:ext cx="55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4" name="Oval 676"/>
              <p:cNvSpPr>
                <a:spLocks noChangeArrowheads="1"/>
              </p:cNvSpPr>
              <p:nvPr/>
            </p:nvSpPr>
            <p:spPr bwMode="auto">
              <a:xfrm>
                <a:off x="3873" y="2630"/>
                <a:ext cx="1440" cy="15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5" name="AutoShape 675"/>
              <p:cNvSpPr>
                <a:spLocks noChangeArrowheads="1"/>
              </p:cNvSpPr>
              <p:nvPr/>
            </p:nvSpPr>
            <p:spPr bwMode="auto">
              <a:xfrm rot="245959" flipV="1">
                <a:off x="3891" y="3268"/>
                <a:ext cx="1441" cy="38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6" name="AutoShape 674"/>
              <p:cNvSpPr>
                <a:spLocks noChangeArrowheads="1"/>
              </p:cNvSpPr>
              <p:nvPr/>
            </p:nvSpPr>
            <p:spPr bwMode="auto">
              <a:xfrm rot="196234" flipV="1">
                <a:off x="3777" y="3302"/>
                <a:ext cx="1440" cy="38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7" name="Oval 673"/>
              <p:cNvSpPr>
                <a:spLocks noChangeArrowheads="1"/>
              </p:cNvSpPr>
              <p:nvPr/>
            </p:nvSpPr>
            <p:spPr bwMode="auto">
              <a:xfrm>
                <a:off x="4353" y="3302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8" name="Text Box 672"/>
              <p:cNvSpPr txBox="1">
                <a:spLocks noChangeArrowheads="1"/>
              </p:cNvSpPr>
              <p:nvPr/>
            </p:nvSpPr>
            <p:spPr bwMode="auto">
              <a:xfrm>
                <a:off x="4545" y="3686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89" name="Line 671"/>
              <p:cNvSpPr>
                <a:spLocks noChangeShapeType="1"/>
              </p:cNvSpPr>
              <p:nvPr/>
            </p:nvSpPr>
            <p:spPr bwMode="auto">
              <a:xfrm>
                <a:off x="4545" y="37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0" name="Line 670"/>
              <p:cNvSpPr>
                <a:spLocks noChangeShapeType="1"/>
              </p:cNvSpPr>
              <p:nvPr/>
            </p:nvSpPr>
            <p:spPr bwMode="auto">
              <a:xfrm>
                <a:off x="4449" y="3494"/>
                <a:ext cx="13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1" name="Line 669"/>
              <p:cNvSpPr>
                <a:spLocks noChangeShapeType="1"/>
              </p:cNvSpPr>
              <p:nvPr/>
            </p:nvSpPr>
            <p:spPr bwMode="auto">
              <a:xfrm flipH="1">
                <a:off x="4257" y="3494"/>
                <a:ext cx="192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2" name="Text Box 668"/>
              <p:cNvSpPr txBox="1">
                <a:spLocks noChangeArrowheads="1"/>
              </p:cNvSpPr>
              <p:nvPr/>
            </p:nvSpPr>
            <p:spPr bwMode="auto">
              <a:xfrm>
                <a:off x="4449" y="2822"/>
                <a:ext cx="46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93" name="Line 667"/>
              <p:cNvSpPr>
                <a:spLocks noChangeShapeType="1"/>
              </p:cNvSpPr>
              <p:nvPr/>
            </p:nvSpPr>
            <p:spPr bwMode="auto">
              <a:xfrm flipV="1">
                <a:off x="4468" y="282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4" name="Line 666"/>
              <p:cNvSpPr>
                <a:spLocks noChangeShapeType="1"/>
              </p:cNvSpPr>
              <p:nvPr/>
            </p:nvSpPr>
            <p:spPr bwMode="auto">
              <a:xfrm flipH="1" flipV="1">
                <a:off x="3201" y="4070"/>
                <a:ext cx="13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5" name="Line 665"/>
              <p:cNvSpPr>
                <a:spLocks noChangeShapeType="1"/>
              </p:cNvSpPr>
              <p:nvPr/>
            </p:nvSpPr>
            <p:spPr bwMode="auto">
              <a:xfrm flipH="1" flipV="1">
                <a:off x="4815" y="4152"/>
                <a:ext cx="155" cy="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14" name="Group 652"/>
            <p:cNvGrpSpPr>
              <a:grpSpLocks/>
            </p:cNvGrpSpPr>
            <p:nvPr/>
          </p:nvGrpSpPr>
          <p:grpSpPr bwMode="auto">
            <a:xfrm>
              <a:off x="3891" y="2217"/>
              <a:ext cx="477" cy="1056"/>
              <a:chOff x="3891" y="1490"/>
              <a:chExt cx="477" cy="1783"/>
            </a:xfrm>
          </p:grpSpPr>
          <p:sp>
            <p:nvSpPr>
              <p:cNvPr id="32" name="Connecteur droit 18434"/>
              <p:cNvSpPr>
                <a:spLocks noChangeShapeType="1"/>
              </p:cNvSpPr>
              <p:nvPr/>
            </p:nvSpPr>
            <p:spPr bwMode="auto">
              <a:xfrm>
                <a:off x="3893" y="1490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3" name="Connecteur droit 18435"/>
              <p:cNvSpPr>
                <a:spLocks noChangeShapeType="1"/>
              </p:cNvSpPr>
              <p:nvPr/>
            </p:nvSpPr>
            <p:spPr bwMode="auto">
              <a:xfrm flipV="1">
                <a:off x="3893" y="1699"/>
                <a:ext cx="439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" name="Connecteur droit 18436"/>
              <p:cNvSpPr>
                <a:spLocks noChangeShapeType="1"/>
              </p:cNvSpPr>
              <p:nvPr/>
            </p:nvSpPr>
            <p:spPr bwMode="auto">
              <a:xfrm>
                <a:off x="3891" y="1812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5" name="Connecteur droit 18437"/>
              <p:cNvSpPr>
                <a:spLocks noChangeShapeType="1"/>
              </p:cNvSpPr>
              <p:nvPr/>
            </p:nvSpPr>
            <p:spPr bwMode="auto">
              <a:xfrm>
                <a:off x="3905" y="2507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" name="Connecteur droit 18438"/>
              <p:cNvSpPr>
                <a:spLocks noChangeShapeType="1"/>
              </p:cNvSpPr>
              <p:nvPr/>
            </p:nvSpPr>
            <p:spPr bwMode="auto">
              <a:xfrm>
                <a:off x="3905" y="2159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7" name="Connecteur droit 18440"/>
              <p:cNvSpPr>
                <a:spLocks noChangeShapeType="1"/>
              </p:cNvSpPr>
              <p:nvPr/>
            </p:nvSpPr>
            <p:spPr bwMode="auto">
              <a:xfrm flipV="1">
                <a:off x="3909" y="2381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8" name="Connecteur droit 18441"/>
              <p:cNvSpPr>
                <a:spLocks noChangeShapeType="1"/>
              </p:cNvSpPr>
              <p:nvPr/>
            </p:nvSpPr>
            <p:spPr bwMode="auto">
              <a:xfrm flipV="1">
                <a:off x="3900" y="2029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9" name="Connecteur droit 18444"/>
              <p:cNvSpPr>
                <a:spLocks noChangeShapeType="1"/>
              </p:cNvSpPr>
              <p:nvPr/>
            </p:nvSpPr>
            <p:spPr bwMode="auto">
              <a:xfrm>
                <a:off x="3919" y="2825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0" name="Connecteur droit 18445"/>
              <p:cNvSpPr>
                <a:spLocks noChangeShapeType="1"/>
              </p:cNvSpPr>
              <p:nvPr/>
            </p:nvSpPr>
            <p:spPr bwMode="auto">
              <a:xfrm flipV="1">
                <a:off x="3924" y="2707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" name="Connecteur droit 18446"/>
              <p:cNvSpPr>
                <a:spLocks noChangeShapeType="1"/>
              </p:cNvSpPr>
              <p:nvPr/>
            </p:nvSpPr>
            <p:spPr bwMode="auto">
              <a:xfrm flipV="1">
                <a:off x="3930" y="3026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" name="Connecteur droit 18434"/>
              <p:cNvSpPr>
                <a:spLocks noChangeShapeType="1"/>
              </p:cNvSpPr>
              <p:nvPr/>
            </p:nvSpPr>
            <p:spPr bwMode="auto">
              <a:xfrm>
                <a:off x="3909" y="3144"/>
                <a:ext cx="344" cy="12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15" name="Connecteur droit 1"/>
            <p:cNvSpPr>
              <a:spLocks noChangeShapeType="1"/>
            </p:cNvSpPr>
            <p:nvPr/>
          </p:nvSpPr>
          <p:spPr bwMode="auto">
            <a:xfrm>
              <a:off x="3201" y="2206"/>
              <a:ext cx="3504" cy="37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6" name="Group 639"/>
            <p:cNvGrpSpPr>
              <a:grpSpLocks/>
            </p:cNvGrpSpPr>
            <p:nvPr/>
          </p:nvGrpSpPr>
          <p:grpSpPr bwMode="auto">
            <a:xfrm>
              <a:off x="4774" y="2246"/>
              <a:ext cx="477" cy="1055"/>
              <a:chOff x="3891" y="1490"/>
              <a:chExt cx="477" cy="1783"/>
            </a:xfrm>
          </p:grpSpPr>
          <p:sp>
            <p:nvSpPr>
              <p:cNvPr id="21" name="Connecteur droit 18434"/>
              <p:cNvSpPr>
                <a:spLocks noChangeShapeType="1"/>
              </p:cNvSpPr>
              <p:nvPr/>
            </p:nvSpPr>
            <p:spPr bwMode="auto">
              <a:xfrm>
                <a:off x="3893" y="1490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2" name="Connecteur droit 18435"/>
              <p:cNvSpPr>
                <a:spLocks noChangeShapeType="1"/>
              </p:cNvSpPr>
              <p:nvPr/>
            </p:nvSpPr>
            <p:spPr bwMode="auto">
              <a:xfrm flipV="1">
                <a:off x="3893" y="1699"/>
                <a:ext cx="439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" name="Connecteur droit 18436"/>
              <p:cNvSpPr>
                <a:spLocks noChangeShapeType="1"/>
              </p:cNvSpPr>
              <p:nvPr/>
            </p:nvSpPr>
            <p:spPr bwMode="auto">
              <a:xfrm>
                <a:off x="3891" y="1812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" name="Connecteur droit 18437"/>
              <p:cNvSpPr>
                <a:spLocks noChangeShapeType="1"/>
              </p:cNvSpPr>
              <p:nvPr/>
            </p:nvSpPr>
            <p:spPr bwMode="auto">
              <a:xfrm>
                <a:off x="3905" y="2507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5" name="Connecteur droit 18438"/>
              <p:cNvSpPr>
                <a:spLocks noChangeShapeType="1"/>
              </p:cNvSpPr>
              <p:nvPr/>
            </p:nvSpPr>
            <p:spPr bwMode="auto">
              <a:xfrm>
                <a:off x="3905" y="2159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" name="Connecteur droit 18440"/>
              <p:cNvSpPr>
                <a:spLocks noChangeShapeType="1"/>
              </p:cNvSpPr>
              <p:nvPr/>
            </p:nvSpPr>
            <p:spPr bwMode="auto">
              <a:xfrm flipV="1">
                <a:off x="3909" y="2381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7" name="Connecteur droit 18441"/>
              <p:cNvSpPr>
                <a:spLocks noChangeShapeType="1"/>
              </p:cNvSpPr>
              <p:nvPr/>
            </p:nvSpPr>
            <p:spPr bwMode="auto">
              <a:xfrm flipV="1">
                <a:off x="3900" y="2029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8" name="Connecteur droit 18444"/>
              <p:cNvSpPr>
                <a:spLocks noChangeShapeType="1"/>
              </p:cNvSpPr>
              <p:nvPr/>
            </p:nvSpPr>
            <p:spPr bwMode="auto">
              <a:xfrm>
                <a:off x="3919" y="2825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9" name="Connecteur droit 18445"/>
              <p:cNvSpPr>
                <a:spLocks noChangeShapeType="1"/>
              </p:cNvSpPr>
              <p:nvPr/>
            </p:nvSpPr>
            <p:spPr bwMode="auto">
              <a:xfrm flipV="1">
                <a:off x="3924" y="2707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0" name="Connecteur droit 18446"/>
              <p:cNvSpPr>
                <a:spLocks noChangeShapeType="1"/>
              </p:cNvSpPr>
              <p:nvPr/>
            </p:nvSpPr>
            <p:spPr bwMode="auto">
              <a:xfrm flipV="1">
                <a:off x="3930" y="3026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1" name="Connecteur droit 18434"/>
              <p:cNvSpPr>
                <a:spLocks noChangeShapeType="1"/>
              </p:cNvSpPr>
              <p:nvPr/>
            </p:nvSpPr>
            <p:spPr bwMode="auto">
              <a:xfrm>
                <a:off x="3909" y="3144"/>
                <a:ext cx="344" cy="12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17" name="Connecteur droit 18432"/>
            <p:cNvSpPr>
              <a:spLocks noChangeShapeType="1"/>
            </p:cNvSpPr>
            <p:nvPr/>
          </p:nvSpPr>
          <p:spPr bwMode="auto">
            <a:xfrm>
              <a:off x="7530" y="1670"/>
              <a:ext cx="693" cy="11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Connecteur droit 18432"/>
            <p:cNvSpPr>
              <a:spLocks noChangeShapeType="1"/>
            </p:cNvSpPr>
            <p:nvPr/>
          </p:nvSpPr>
          <p:spPr bwMode="auto">
            <a:xfrm>
              <a:off x="6650" y="2239"/>
              <a:ext cx="901" cy="7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Connecteur droit 18433"/>
            <p:cNvSpPr>
              <a:spLocks noChangeShapeType="1"/>
            </p:cNvSpPr>
            <p:nvPr/>
          </p:nvSpPr>
          <p:spPr bwMode="auto">
            <a:xfrm flipV="1">
              <a:off x="7551" y="1526"/>
              <a:ext cx="880" cy="735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Oval 635"/>
            <p:cNvSpPr>
              <a:spLocks noChangeArrowheads="1"/>
            </p:cNvSpPr>
            <p:nvPr/>
          </p:nvSpPr>
          <p:spPr bwMode="auto">
            <a:xfrm>
              <a:off x="6665" y="1710"/>
              <a:ext cx="211" cy="1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CH" alt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971600" y="558800"/>
            <a:ext cx="61876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fr-FR" dirty="0"/>
              <a:t>Moteur </a:t>
            </a:r>
            <a:r>
              <a:rPr lang="fr-CH" altLang="fr-FR" dirty="0" smtClean="0"/>
              <a:t>entièrement suspendu</a:t>
            </a:r>
          </a:p>
          <a:p>
            <a:r>
              <a:rPr lang="fr-CH" dirty="0" err="1" smtClean="0"/>
              <a:t>Vollgefedertes</a:t>
            </a:r>
            <a:r>
              <a:rPr lang="fr-CH" dirty="0" smtClean="0"/>
              <a:t> </a:t>
            </a:r>
            <a:r>
              <a:rPr lang="fr-CH" dirty="0" err="1" smtClean="0"/>
              <a:t>Motor</a:t>
            </a:r>
            <a:endParaRPr lang="fr-CH" dirty="0" smtClean="0"/>
          </a:p>
          <a:p>
            <a:r>
              <a:rPr lang="fr-CH" altLang="fr-FR" b="1" dirty="0" smtClean="0"/>
              <a:t>Ex</a:t>
            </a:r>
            <a:r>
              <a:rPr lang="fr-CH" altLang="fr-FR" b="1" dirty="0"/>
              <a:t>: </a:t>
            </a:r>
            <a:r>
              <a:rPr lang="fr-CH" altLang="fr-FR" sz="1400" dirty="0"/>
              <a:t>Transmission à </a:t>
            </a:r>
            <a:r>
              <a:rPr lang="fr-CH" altLang="fr-FR" sz="1400" dirty="0" smtClean="0"/>
              <a:t>induit </a:t>
            </a:r>
            <a:r>
              <a:rPr lang="fr-CH" altLang="fr-FR" sz="1400" dirty="0"/>
              <a:t>creux. </a:t>
            </a:r>
            <a:r>
              <a:rPr lang="fr-CH" altLang="fr-FR" sz="1400" i="1" dirty="0" err="1" smtClean="0"/>
              <a:t>Motorhohlwellenantrieb</a:t>
            </a:r>
            <a:r>
              <a:rPr lang="fr-CH" altLang="fr-FR" sz="1400" dirty="0"/>
              <a:t>. </a:t>
            </a:r>
            <a:r>
              <a:rPr lang="fr-CH" altLang="fr-FR" sz="1400" dirty="0" smtClean="0">
                <a:latin typeface="Arial Narrow" pitchFamily="34" charset="0"/>
              </a:rPr>
              <a:t>Drive </a:t>
            </a:r>
            <a:r>
              <a:rPr lang="fr-CH" altLang="fr-FR" sz="1400" dirty="0" err="1" smtClean="0">
                <a:latin typeface="Arial Narrow" pitchFamily="34" charset="0"/>
              </a:rPr>
              <a:t>through</a:t>
            </a:r>
            <a:r>
              <a:rPr lang="fr-CH" altLang="fr-FR" sz="1400" dirty="0" smtClean="0">
                <a:latin typeface="Arial Narrow" pitchFamily="34" charset="0"/>
              </a:rPr>
              <a:t> </a:t>
            </a:r>
            <a:r>
              <a:rPr lang="fr-CH" altLang="fr-FR" sz="1400" dirty="0" err="1" smtClean="0">
                <a:latin typeface="Arial Narrow" pitchFamily="34" charset="0"/>
              </a:rPr>
              <a:t>hollow</a:t>
            </a:r>
            <a:r>
              <a:rPr lang="fr-CH" altLang="fr-FR" sz="1400" dirty="0" smtClean="0">
                <a:latin typeface="Arial Narrow" pitchFamily="34" charset="0"/>
              </a:rPr>
              <a:t> rotor</a:t>
            </a:r>
            <a:r>
              <a:rPr lang="fr-CH" altLang="fr-FR" dirty="0" smtClean="0"/>
              <a:t>.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982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-5610" y="1753472"/>
            <a:ext cx="450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Verdana" pitchFamily="1" charset="0"/>
              </a:rPr>
              <a:t>Véhicules-moteurs/ </a:t>
            </a:r>
            <a:r>
              <a:rPr lang="fr-CH" sz="2800" b="1" dirty="0" err="1">
                <a:latin typeface="Verdana" pitchFamily="1" charset="0"/>
              </a:rPr>
              <a:t>Triebfahrzeugen</a:t>
            </a:r>
            <a:endParaRPr lang="fr-CH" sz="2800" b="1" dirty="0">
              <a:latin typeface="Verdana" pitchFamily="1" charset="0"/>
            </a:endParaRPr>
          </a:p>
          <a:p>
            <a:endParaRPr lang="fr-CH" sz="2800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340768"/>
            <a:ext cx="464400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-36512" y="3933056"/>
            <a:ext cx="464400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0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20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18"/>
          <p:cNvSpPr txBox="1">
            <a:spLocks noChangeArrowheads="1"/>
          </p:cNvSpPr>
          <p:nvPr/>
        </p:nvSpPr>
        <p:spPr bwMode="auto">
          <a:xfrm>
            <a:off x="457200" y="5661248"/>
            <a:ext cx="8199438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450" rIns="0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H" altLang="fr-FR" b="1" dirty="0"/>
              <a:t>Fig. </a:t>
            </a:r>
            <a:r>
              <a:rPr lang="fr-CH" altLang="fr-FR" b="1" dirty="0" smtClean="0"/>
              <a:t>5.0 </a:t>
            </a:r>
            <a:r>
              <a:rPr lang="fr-CH" altLang="fr-FR" dirty="0" smtClean="0"/>
              <a:t> 	Moteur, essieu, </a:t>
            </a:r>
            <a:r>
              <a:rPr lang="fr-CH" altLang="fr-FR" dirty="0">
                <a:solidFill>
                  <a:srgbClr val="00B050"/>
                </a:solidFill>
              </a:rPr>
              <a:t>châssis du bogie </a:t>
            </a:r>
            <a:r>
              <a:rPr lang="fr-CH" altLang="fr-FR" dirty="0"/>
              <a:t>et </a:t>
            </a:r>
            <a:r>
              <a:rPr lang="fr-CH" altLang="fr-FR" dirty="0">
                <a:solidFill>
                  <a:srgbClr val="FF0000"/>
                </a:solidFill>
              </a:rPr>
              <a:t>suspension</a:t>
            </a:r>
            <a:endParaRPr lang="fr-FR" altLang="fr-FR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fr-CH" altLang="fr-FR" dirty="0" smtClean="0"/>
              <a:t>	</a:t>
            </a:r>
            <a:r>
              <a:rPr lang="fr-CH" altLang="fr-FR" dirty="0" err="1" smtClean="0"/>
              <a:t>Motor</a:t>
            </a:r>
            <a:r>
              <a:rPr lang="fr-CH" altLang="fr-FR" dirty="0"/>
              <a:t>,</a:t>
            </a:r>
            <a:r>
              <a:rPr lang="fr-CH" altLang="fr-FR" dirty="0" smtClean="0"/>
              <a:t> </a:t>
            </a:r>
            <a:r>
              <a:rPr lang="fr-CH" altLang="fr-FR" dirty="0" err="1" smtClean="0"/>
              <a:t>Achse</a:t>
            </a:r>
            <a:r>
              <a:rPr lang="fr-CH" altLang="fr-FR" dirty="0" smtClean="0"/>
              <a:t>, </a:t>
            </a:r>
            <a:r>
              <a:rPr lang="fr-CH" altLang="fr-FR" dirty="0" err="1" smtClean="0">
                <a:solidFill>
                  <a:srgbClr val="00B050"/>
                </a:solidFill>
              </a:rPr>
              <a:t>Drehgestellrahmen</a:t>
            </a:r>
            <a:r>
              <a:rPr lang="fr-CH" altLang="fr-FR" dirty="0" smtClean="0"/>
              <a:t> </a:t>
            </a:r>
            <a:r>
              <a:rPr lang="fr-CH" altLang="fr-FR" dirty="0" err="1" smtClean="0"/>
              <a:t>und</a:t>
            </a:r>
            <a:r>
              <a:rPr lang="fr-CH" altLang="fr-FR" dirty="0" smtClean="0"/>
              <a:t> </a:t>
            </a:r>
            <a:r>
              <a:rPr lang="fr-CH" altLang="fr-FR" dirty="0" err="1" smtClean="0">
                <a:solidFill>
                  <a:srgbClr val="FF0000"/>
                </a:solidFill>
              </a:rPr>
              <a:t>Dämpfung</a:t>
            </a:r>
            <a:r>
              <a:rPr lang="fr-CH" altLang="fr-FR" dirty="0" smtClean="0"/>
              <a:t>.</a:t>
            </a:r>
            <a:endParaRPr lang="fr-FR" altLang="fr-FR" dirty="0"/>
          </a:p>
        </p:txBody>
      </p:sp>
      <p:sp>
        <p:nvSpPr>
          <p:cNvPr id="3" name="Rectangle 2"/>
          <p:cNvSpPr/>
          <p:nvPr/>
        </p:nvSpPr>
        <p:spPr>
          <a:xfrm>
            <a:off x="213123" y="558800"/>
            <a:ext cx="5904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dirty="0"/>
              <a:t>Moteur suspendu par le nez. </a:t>
            </a:r>
            <a:r>
              <a:rPr lang="fr-CH" altLang="fr-FR" i="1" dirty="0" err="1"/>
              <a:t>Tatzlager</a:t>
            </a:r>
            <a:r>
              <a:rPr lang="fr-CH" altLang="fr-FR" i="1" dirty="0"/>
              <a:t> </a:t>
            </a:r>
            <a:r>
              <a:rPr lang="fr-CH" altLang="fr-FR" i="1" dirty="0" err="1"/>
              <a:t>Motor</a:t>
            </a:r>
            <a:r>
              <a:rPr lang="fr-CH" altLang="fr-FR" dirty="0"/>
              <a:t>. </a:t>
            </a:r>
            <a:r>
              <a:rPr lang="fr-CH" altLang="fr-FR" dirty="0" err="1">
                <a:latin typeface="Arial Narrow" pitchFamily="34" charset="0"/>
              </a:rPr>
              <a:t>Axle</a:t>
            </a:r>
            <a:r>
              <a:rPr lang="fr-CH" altLang="fr-FR" dirty="0">
                <a:latin typeface="Arial Narrow" pitchFamily="34" charset="0"/>
              </a:rPr>
              <a:t> </a:t>
            </a:r>
            <a:r>
              <a:rPr lang="fr-CH" altLang="fr-FR" dirty="0" err="1">
                <a:latin typeface="Arial Narrow" pitchFamily="34" charset="0"/>
              </a:rPr>
              <a:t>hung</a:t>
            </a:r>
            <a:r>
              <a:rPr lang="fr-CH" altLang="fr-FR" dirty="0">
                <a:latin typeface="Arial Narrow" pitchFamily="34" charset="0"/>
              </a:rPr>
              <a:t> drive</a:t>
            </a:r>
            <a:r>
              <a:rPr lang="fr-CH" altLang="fr-FR" dirty="0"/>
              <a:t>.</a:t>
            </a:r>
            <a:endParaRPr lang="fr-FR" alt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8588" y="1152525"/>
            <a:ext cx="8763000" cy="4379913"/>
          </a:xfrm>
          <a:prstGeom prst="rect">
            <a:avLst/>
          </a:prstGeom>
          <a:solidFill>
            <a:schemeClr val="bg1"/>
          </a:solidFill>
          <a:ln w="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44450" rIns="0" bIns="44450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CH" altLang="fr-FR"/>
          </a:p>
        </p:txBody>
      </p:sp>
      <p:grpSp>
        <p:nvGrpSpPr>
          <p:cNvPr id="8" name="Group 634"/>
          <p:cNvGrpSpPr>
            <a:grpSpLocks noChangeAspect="1"/>
          </p:cNvGrpSpPr>
          <p:nvPr/>
        </p:nvGrpSpPr>
        <p:grpSpPr bwMode="auto">
          <a:xfrm>
            <a:off x="1250950" y="1366838"/>
            <a:ext cx="6197600" cy="4084637"/>
            <a:chOff x="2337" y="614"/>
            <a:chExt cx="6336" cy="3649"/>
          </a:xfrm>
        </p:grpSpPr>
        <p:sp>
          <p:nvSpPr>
            <p:cNvPr id="9" name="AutoShape 727"/>
            <p:cNvSpPr>
              <a:spLocks noChangeAspect="1" noChangeArrowheads="1" noTextEdit="1"/>
            </p:cNvSpPr>
            <p:nvPr/>
          </p:nvSpPr>
          <p:spPr bwMode="auto">
            <a:xfrm>
              <a:off x="2337" y="614"/>
              <a:ext cx="6336" cy="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" name="Line 726"/>
            <p:cNvSpPr>
              <a:spLocks noChangeShapeType="1"/>
            </p:cNvSpPr>
            <p:nvPr/>
          </p:nvSpPr>
          <p:spPr bwMode="auto">
            <a:xfrm>
              <a:off x="2931" y="4161"/>
              <a:ext cx="1584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Arc 725"/>
            <p:cNvSpPr>
              <a:spLocks/>
            </p:cNvSpPr>
            <p:nvPr/>
          </p:nvSpPr>
          <p:spPr bwMode="auto">
            <a:xfrm>
              <a:off x="7425" y="710"/>
              <a:ext cx="456" cy="512"/>
            </a:xfrm>
            <a:custGeom>
              <a:avLst/>
              <a:gdLst>
                <a:gd name="T0" fmla="*/ 0 w 21600"/>
                <a:gd name="T1" fmla="*/ 0 h 21600"/>
                <a:gd name="T2" fmla="*/ 456 w 21600"/>
                <a:gd name="T3" fmla="*/ 512 h 21600"/>
                <a:gd name="T4" fmla="*/ 0 w 21600"/>
                <a:gd name="T5" fmla="*/ 5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Line 724"/>
            <p:cNvSpPr>
              <a:spLocks noChangeShapeType="1"/>
            </p:cNvSpPr>
            <p:nvPr/>
          </p:nvSpPr>
          <p:spPr bwMode="auto">
            <a:xfrm>
              <a:off x="2913" y="4070"/>
              <a:ext cx="3840" cy="192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3" name="Group 664"/>
            <p:cNvGrpSpPr>
              <a:grpSpLocks/>
            </p:cNvGrpSpPr>
            <p:nvPr/>
          </p:nvGrpSpPr>
          <p:grpSpPr bwMode="auto">
            <a:xfrm>
              <a:off x="3030" y="710"/>
              <a:ext cx="5428" cy="3456"/>
              <a:chOff x="3030" y="710"/>
              <a:chExt cx="5428" cy="3456"/>
            </a:xfrm>
          </p:grpSpPr>
          <p:sp>
            <p:nvSpPr>
              <p:cNvPr id="43" name="Text Box 723"/>
              <p:cNvSpPr txBox="1">
                <a:spLocks noChangeArrowheads="1"/>
              </p:cNvSpPr>
              <p:nvPr/>
            </p:nvSpPr>
            <p:spPr bwMode="auto">
              <a:xfrm>
                <a:off x="7881" y="817"/>
                <a:ext cx="577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4" name="Line 722"/>
              <p:cNvSpPr>
                <a:spLocks noChangeShapeType="1"/>
              </p:cNvSpPr>
              <p:nvPr/>
            </p:nvSpPr>
            <p:spPr bwMode="auto">
              <a:xfrm flipH="1">
                <a:off x="5697" y="1478"/>
                <a:ext cx="1056" cy="9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5" name="Line 721"/>
              <p:cNvSpPr>
                <a:spLocks noChangeShapeType="1"/>
              </p:cNvSpPr>
              <p:nvPr/>
            </p:nvSpPr>
            <p:spPr bwMode="auto">
              <a:xfrm flipH="1">
                <a:off x="7041" y="710"/>
                <a:ext cx="960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46" name="Group 714"/>
              <p:cNvGrpSpPr>
                <a:grpSpLocks/>
              </p:cNvGrpSpPr>
              <p:nvPr/>
            </p:nvGrpSpPr>
            <p:grpSpPr bwMode="auto">
              <a:xfrm>
                <a:off x="6657" y="806"/>
                <a:ext cx="1152" cy="1152"/>
                <a:chOff x="6657" y="806"/>
                <a:chExt cx="1152" cy="1152"/>
              </a:xfrm>
            </p:grpSpPr>
            <p:sp>
              <p:nvSpPr>
                <p:cNvPr id="96" name="Oval 720"/>
                <p:cNvSpPr>
                  <a:spLocks noChangeArrowheads="1"/>
                </p:cNvSpPr>
                <p:nvPr/>
              </p:nvSpPr>
              <p:spPr bwMode="auto">
                <a:xfrm>
                  <a:off x="7041" y="806"/>
                  <a:ext cx="768" cy="8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CH" altLang="fr-FR"/>
                </a:p>
              </p:txBody>
            </p:sp>
            <p:sp>
              <p:nvSpPr>
                <p:cNvPr id="97" name="Freeform 719"/>
                <p:cNvSpPr>
                  <a:spLocks/>
                </p:cNvSpPr>
                <p:nvPr/>
              </p:nvSpPr>
              <p:spPr bwMode="auto">
                <a:xfrm>
                  <a:off x="7027" y="863"/>
                  <a:ext cx="208" cy="384"/>
                </a:xfrm>
                <a:custGeom>
                  <a:avLst/>
                  <a:gdLst>
                    <a:gd name="T0" fmla="*/ 16 w 260"/>
                    <a:gd name="T1" fmla="*/ 384 h 480"/>
                    <a:gd name="T2" fmla="*/ 16 w 260"/>
                    <a:gd name="T3" fmla="*/ 288 h 480"/>
                    <a:gd name="T4" fmla="*/ 112 w 260"/>
                    <a:gd name="T5" fmla="*/ 96 h 480"/>
                    <a:gd name="T6" fmla="*/ 208 w 260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480">
                      <a:moveTo>
                        <a:pt x="20" y="480"/>
                      </a:moveTo>
                      <a:cubicBezTo>
                        <a:pt x="10" y="450"/>
                        <a:pt x="0" y="420"/>
                        <a:pt x="20" y="360"/>
                      </a:cubicBezTo>
                      <a:cubicBezTo>
                        <a:pt x="40" y="300"/>
                        <a:pt x="100" y="180"/>
                        <a:pt x="140" y="120"/>
                      </a:cubicBezTo>
                      <a:cubicBezTo>
                        <a:pt x="180" y="60"/>
                        <a:pt x="240" y="20"/>
                        <a:pt x="260" y="0"/>
                      </a:cubicBezTo>
                    </a:path>
                  </a:pathLst>
                </a:cu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8" name="Line 718"/>
                <p:cNvSpPr>
                  <a:spLocks noChangeShapeType="1"/>
                </p:cNvSpPr>
                <p:nvPr/>
              </p:nvSpPr>
              <p:spPr bwMode="auto">
                <a:xfrm flipV="1">
                  <a:off x="6872" y="849"/>
                  <a:ext cx="384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9" name="Freeform 717"/>
                <p:cNvSpPr>
                  <a:spLocks/>
                </p:cNvSpPr>
                <p:nvPr/>
              </p:nvSpPr>
              <p:spPr bwMode="auto">
                <a:xfrm>
                  <a:off x="7316" y="1598"/>
                  <a:ext cx="288" cy="112"/>
                </a:xfrm>
                <a:custGeom>
                  <a:avLst/>
                  <a:gdLst>
                    <a:gd name="T0" fmla="*/ 0 w 360"/>
                    <a:gd name="T1" fmla="*/ 96 h 140"/>
                    <a:gd name="T2" fmla="*/ 96 w 360"/>
                    <a:gd name="T3" fmla="*/ 96 h 140"/>
                    <a:gd name="T4" fmla="*/ 288 w 360"/>
                    <a:gd name="T5" fmla="*/ 0 h 14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0" h="140">
                      <a:moveTo>
                        <a:pt x="0" y="120"/>
                      </a:moveTo>
                      <a:cubicBezTo>
                        <a:pt x="30" y="130"/>
                        <a:pt x="60" y="140"/>
                        <a:pt x="120" y="120"/>
                      </a:cubicBezTo>
                      <a:cubicBezTo>
                        <a:pt x="180" y="100"/>
                        <a:pt x="320" y="20"/>
                        <a:pt x="360" y="0"/>
                      </a:cubicBezTo>
                    </a:path>
                  </a:pathLst>
                </a:custGeom>
                <a:noFill/>
                <a:ln w="571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0" name="Line 716"/>
                <p:cNvSpPr>
                  <a:spLocks noChangeShapeType="1"/>
                </p:cNvSpPr>
                <p:nvPr/>
              </p:nvSpPr>
              <p:spPr bwMode="auto">
                <a:xfrm flipV="1">
                  <a:off x="7233" y="1612"/>
                  <a:ext cx="384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1" name="Oval 715"/>
                <p:cNvSpPr>
                  <a:spLocks noChangeArrowheads="1"/>
                </p:cNvSpPr>
                <p:nvPr/>
              </p:nvSpPr>
              <p:spPr bwMode="auto">
                <a:xfrm>
                  <a:off x="6657" y="1094"/>
                  <a:ext cx="768" cy="86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CH" altLang="fr-FR"/>
                </a:p>
              </p:txBody>
            </p:sp>
          </p:grpSp>
          <p:sp>
            <p:nvSpPr>
              <p:cNvPr id="47" name="Line 713"/>
              <p:cNvSpPr>
                <a:spLocks noChangeShapeType="1"/>
              </p:cNvSpPr>
              <p:nvPr/>
            </p:nvSpPr>
            <p:spPr bwMode="auto">
              <a:xfrm flipH="1">
                <a:off x="6369" y="1574"/>
                <a:ext cx="672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8" name="Oval 712"/>
              <p:cNvSpPr>
                <a:spLocks noChangeArrowheads="1"/>
              </p:cNvSpPr>
              <p:nvPr/>
            </p:nvSpPr>
            <p:spPr bwMode="auto">
              <a:xfrm>
                <a:off x="5398" y="1691"/>
                <a:ext cx="976" cy="105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49" name="Oval 711"/>
              <p:cNvSpPr>
                <a:spLocks noChangeArrowheads="1"/>
              </p:cNvSpPr>
              <p:nvPr/>
            </p:nvSpPr>
            <p:spPr bwMode="auto">
              <a:xfrm>
                <a:off x="5313" y="1766"/>
                <a:ext cx="975" cy="10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0" name="Oval 710"/>
              <p:cNvSpPr>
                <a:spLocks noChangeArrowheads="1"/>
              </p:cNvSpPr>
              <p:nvPr/>
            </p:nvSpPr>
            <p:spPr bwMode="auto">
              <a:xfrm>
                <a:off x="6351" y="1929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1" name="Oval 709"/>
              <p:cNvSpPr>
                <a:spLocks noChangeArrowheads="1"/>
              </p:cNvSpPr>
              <p:nvPr/>
            </p:nvSpPr>
            <p:spPr bwMode="auto">
              <a:xfrm>
                <a:off x="6273" y="1997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2" name="Line 708"/>
              <p:cNvSpPr>
                <a:spLocks noChangeShapeType="1"/>
              </p:cNvSpPr>
              <p:nvPr/>
            </p:nvSpPr>
            <p:spPr bwMode="auto">
              <a:xfrm flipH="1">
                <a:off x="4833" y="2342"/>
                <a:ext cx="960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3" name="Oval 707"/>
              <p:cNvSpPr>
                <a:spLocks noChangeArrowheads="1"/>
              </p:cNvSpPr>
              <p:nvPr/>
            </p:nvSpPr>
            <p:spPr bwMode="auto">
              <a:xfrm>
                <a:off x="3873" y="2438"/>
                <a:ext cx="1632" cy="17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4" name="Oval 706"/>
              <p:cNvSpPr>
                <a:spLocks noChangeArrowheads="1"/>
              </p:cNvSpPr>
              <p:nvPr/>
            </p:nvSpPr>
            <p:spPr bwMode="auto">
              <a:xfrm>
                <a:off x="3969" y="2534"/>
                <a:ext cx="1440" cy="15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55" name="Arc 705"/>
              <p:cNvSpPr>
                <a:spLocks/>
              </p:cNvSpPr>
              <p:nvPr/>
            </p:nvSpPr>
            <p:spPr bwMode="auto">
              <a:xfrm flipH="1">
                <a:off x="3723" y="2246"/>
                <a:ext cx="792" cy="672"/>
              </a:xfrm>
              <a:custGeom>
                <a:avLst/>
                <a:gdLst>
                  <a:gd name="T0" fmla="*/ 0 w 21600"/>
                  <a:gd name="T1" fmla="*/ 0 h 21600"/>
                  <a:gd name="T2" fmla="*/ 792 w 21600"/>
                  <a:gd name="T3" fmla="*/ 672 h 21600"/>
                  <a:gd name="T4" fmla="*/ 0 w 21600"/>
                  <a:gd name="T5" fmla="*/ 67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6" name="Arc 704"/>
              <p:cNvSpPr>
                <a:spLocks/>
              </p:cNvSpPr>
              <p:nvPr/>
            </p:nvSpPr>
            <p:spPr bwMode="auto">
              <a:xfrm flipH="1">
                <a:off x="5217" y="1526"/>
                <a:ext cx="576" cy="624"/>
              </a:xfrm>
              <a:custGeom>
                <a:avLst/>
                <a:gdLst>
                  <a:gd name="T0" fmla="*/ 0 w 21600"/>
                  <a:gd name="T1" fmla="*/ 0 h 21600"/>
                  <a:gd name="T2" fmla="*/ 576 w 21600"/>
                  <a:gd name="T3" fmla="*/ 624 h 21600"/>
                  <a:gd name="T4" fmla="*/ 0 w 21600"/>
                  <a:gd name="T5" fmla="*/ 62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7" name="Line 703"/>
              <p:cNvSpPr>
                <a:spLocks noChangeShapeType="1"/>
              </p:cNvSpPr>
              <p:nvPr/>
            </p:nvSpPr>
            <p:spPr bwMode="auto">
              <a:xfrm flipH="1" flipV="1">
                <a:off x="5313" y="2150"/>
                <a:ext cx="48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8" name="Line 702"/>
              <p:cNvSpPr>
                <a:spLocks noChangeShapeType="1"/>
              </p:cNvSpPr>
              <p:nvPr/>
            </p:nvSpPr>
            <p:spPr bwMode="auto">
              <a:xfrm>
                <a:off x="5697" y="3782"/>
                <a:ext cx="1632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9" name="Line 701"/>
              <p:cNvSpPr>
                <a:spLocks noChangeShapeType="1"/>
              </p:cNvSpPr>
              <p:nvPr/>
            </p:nvSpPr>
            <p:spPr bwMode="auto">
              <a:xfrm>
                <a:off x="6387" y="2150"/>
                <a:ext cx="1" cy="1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0" name="Arc 700"/>
              <p:cNvSpPr>
                <a:spLocks/>
              </p:cNvSpPr>
              <p:nvPr/>
            </p:nvSpPr>
            <p:spPr bwMode="auto">
              <a:xfrm>
                <a:off x="6465" y="1766"/>
                <a:ext cx="288" cy="384"/>
              </a:xfrm>
              <a:custGeom>
                <a:avLst/>
                <a:gdLst>
                  <a:gd name="T0" fmla="*/ 0 w 21598"/>
                  <a:gd name="T1" fmla="*/ 0 h 21600"/>
                  <a:gd name="T2" fmla="*/ 288 w 21598"/>
                  <a:gd name="T3" fmla="*/ 378 h 21600"/>
                  <a:gd name="T4" fmla="*/ 0 w 21598"/>
                  <a:gd name="T5" fmla="*/ 3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8" h="21600" fill="none" extrusionOk="0">
                    <a:moveTo>
                      <a:pt x="-1" y="0"/>
                    </a:moveTo>
                    <a:cubicBezTo>
                      <a:pt x="11804" y="0"/>
                      <a:pt x="21422" y="9476"/>
                      <a:pt x="21597" y="21280"/>
                    </a:cubicBezTo>
                  </a:path>
                  <a:path w="21598" h="21600" stroke="0" extrusionOk="0">
                    <a:moveTo>
                      <a:pt x="-1" y="0"/>
                    </a:moveTo>
                    <a:cubicBezTo>
                      <a:pt x="11804" y="0"/>
                      <a:pt x="21422" y="9476"/>
                      <a:pt x="21597" y="2128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" name="Text Box 699"/>
              <p:cNvSpPr txBox="1">
                <a:spLocks noChangeArrowheads="1"/>
              </p:cNvSpPr>
              <p:nvPr/>
            </p:nvSpPr>
            <p:spPr bwMode="auto">
              <a:xfrm>
                <a:off x="6657" y="195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Symbol" pitchFamily="18" charset="2"/>
                    <a:ea typeface="Calibri" pitchFamily="34" charset="0"/>
                    <a:cs typeface="Times New Roman" pitchFamily="18" charset="0"/>
                  </a:rPr>
                  <a:t>w</a:t>
                </a:r>
                <a:r>
                  <a:rPr lang="fr-FR" altLang="fr-FR" sz="1400" baseline="-30000">
                    <a:ea typeface="Calibri" pitchFamily="34" charset="0"/>
                    <a:cs typeface="Times New Roman" pitchFamily="18" charset="0"/>
                  </a:rPr>
                  <a:t>m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2" name="Text Box 698"/>
              <p:cNvSpPr txBox="1">
                <a:spLocks noChangeArrowheads="1"/>
              </p:cNvSpPr>
              <p:nvPr/>
            </p:nvSpPr>
            <p:spPr bwMode="auto">
              <a:xfrm>
                <a:off x="3489" y="2150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3" name="Text Box 697"/>
              <p:cNvSpPr txBox="1">
                <a:spLocks noChangeArrowheads="1"/>
              </p:cNvSpPr>
              <p:nvPr/>
            </p:nvSpPr>
            <p:spPr bwMode="auto">
              <a:xfrm>
                <a:off x="4929" y="1382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Symbol" pitchFamily="18" charset="2"/>
                    <a:ea typeface="Calibri" pitchFamily="34" charset="0"/>
                    <a:cs typeface="Times New Roman" pitchFamily="18" charset="0"/>
                  </a:rPr>
                  <a:t>w</a:t>
                </a:r>
                <a:r>
                  <a:rPr lang="fr-FR" altLang="fr-FR" sz="1400" baseline="-30000"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4" name="Text Box 696"/>
              <p:cNvSpPr txBox="1">
                <a:spLocks noChangeArrowheads="1"/>
              </p:cNvSpPr>
              <p:nvPr/>
            </p:nvSpPr>
            <p:spPr bwMode="auto">
              <a:xfrm>
                <a:off x="6297" y="2134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5" name="Text Box 695"/>
              <p:cNvSpPr txBox="1">
                <a:spLocks noChangeArrowheads="1"/>
              </p:cNvSpPr>
              <p:nvPr/>
            </p:nvSpPr>
            <p:spPr bwMode="auto">
              <a:xfrm>
                <a:off x="5505" y="195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6" name="Text Box 694"/>
              <p:cNvSpPr txBox="1">
                <a:spLocks noChangeArrowheads="1"/>
              </p:cNvSpPr>
              <p:nvPr/>
            </p:nvSpPr>
            <p:spPr bwMode="auto">
              <a:xfrm>
                <a:off x="3030" y="3654"/>
                <a:ext cx="693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7" name="Text Box 693"/>
              <p:cNvSpPr txBox="1">
                <a:spLocks noChangeArrowheads="1"/>
              </p:cNvSpPr>
              <p:nvPr/>
            </p:nvSpPr>
            <p:spPr bwMode="auto">
              <a:xfrm>
                <a:off x="6849" y="3494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8" name="Text Box 692"/>
              <p:cNvSpPr txBox="1">
                <a:spLocks noChangeArrowheads="1"/>
              </p:cNvSpPr>
              <p:nvPr/>
            </p:nvSpPr>
            <p:spPr bwMode="auto">
              <a:xfrm>
                <a:off x="5697" y="3302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9" name="Line 691"/>
              <p:cNvSpPr>
                <a:spLocks noChangeShapeType="1"/>
              </p:cNvSpPr>
              <p:nvPr/>
            </p:nvSpPr>
            <p:spPr bwMode="auto">
              <a:xfrm flipV="1">
                <a:off x="6495" y="2012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0" name="Line 690"/>
              <p:cNvSpPr>
                <a:spLocks noChangeShapeType="1"/>
              </p:cNvSpPr>
              <p:nvPr/>
            </p:nvSpPr>
            <p:spPr bwMode="auto">
              <a:xfrm flipV="1">
                <a:off x="5919" y="1700"/>
                <a:ext cx="77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1" name="Line 689"/>
              <p:cNvSpPr>
                <a:spLocks noChangeShapeType="1"/>
              </p:cNvSpPr>
              <p:nvPr/>
            </p:nvSpPr>
            <p:spPr bwMode="auto">
              <a:xfrm flipV="1">
                <a:off x="6106" y="1806"/>
                <a:ext cx="77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2" name="Line 688"/>
              <p:cNvSpPr>
                <a:spLocks noChangeShapeType="1"/>
              </p:cNvSpPr>
              <p:nvPr/>
            </p:nvSpPr>
            <p:spPr bwMode="auto">
              <a:xfrm flipV="1">
                <a:off x="6177" y="1887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3" name="Line 687"/>
              <p:cNvSpPr>
                <a:spLocks noChangeShapeType="1"/>
              </p:cNvSpPr>
              <p:nvPr/>
            </p:nvSpPr>
            <p:spPr bwMode="auto">
              <a:xfrm flipV="1">
                <a:off x="5807" y="1681"/>
                <a:ext cx="76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686"/>
              <p:cNvSpPr>
                <a:spLocks noChangeShapeType="1"/>
              </p:cNvSpPr>
              <p:nvPr/>
            </p:nvSpPr>
            <p:spPr bwMode="auto">
              <a:xfrm flipV="1">
                <a:off x="6327" y="1949"/>
                <a:ext cx="77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Line 685"/>
              <p:cNvSpPr>
                <a:spLocks noChangeShapeType="1"/>
              </p:cNvSpPr>
              <p:nvPr/>
            </p:nvSpPr>
            <p:spPr bwMode="auto">
              <a:xfrm flipV="1">
                <a:off x="6441" y="1931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6" name="Line 684"/>
              <p:cNvSpPr>
                <a:spLocks noChangeShapeType="1"/>
              </p:cNvSpPr>
              <p:nvPr/>
            </p:nvSpPr>
            <p:spPr bwMode="auto">
              <a:xfrm flipV="1">
                <a:off x="6505" y="2093"/>
                <a:ext cx="76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7" name="Line 683"/>
              <p:cNvSpPr>
                <a:spLocks noChangeShapeType="1"/>
              </p:cNvSpPr>
              <p:nvPr/>
            </p:nvSpPr>
            <p:spPr bwMode="auto">
              <a:xfrm flipV="1">
                <a:off x="6465" y="2184"/>
                <a:ext cx="77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8" name="Line 682"/>
              <p:cNvSpPr>
                <a:spLocks noChangeShapeType="1"/>
              </p:cNvSpPr>
              <p:nvPr/>
            </p:nvSpPr>
            <p:spPr bwMode="auto">
              <a:xfrm flipV="1">
                <a:off x="6237" y="1963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9" name="Line 681"/>
              <p:cNvSpPr>
                <a:spLocks noChangeShapeType="1"/>
              </p:cNvSpPr>
              <p:nvPr/>
            </p:nvSpPr>
            <p:spPr bwMode="auto">
              <a:xfrm flipV="1">
                <a:off x="6278" y="2337"/>
                <a:ext cx="76" cy="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0" name="Line 680"/>
              <p:cNvSpPr>
                <a:spLocks noChangeShapeType="1"/>
              </p:cNvSpPr>
              <p:nvPr/>
            </p:nvSpPr>
            <p:spPr bwMode="auto">
              <a:xfrm flipV="1">
                <a:off x="6246" y="2442"/>
                <a:ext cx="76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1" name="Line 679"/>
              <p:cNvSpPr>
                <a:spLocks noChangeShapeType="1"/>
              </p:cNvSpPr>
              <p:nvPr/>
            </p:nvSpPr>
            <p:spPr bwMode="auto">
              <a:xfrm flipV="1">
                <a:off x="5693" y="1700"/>
                <a:ext cx="76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2" name="Line 678"/>
              <p:cNvSpPr>
                <a:spLocks noChangeShapeType="1"/>
              </p:cNvSpPr>
              <p:nvPr/>
            </p:nvSpPr>
            <p:spPr bwMode="auto">
              <a:xfrm flipV="1">
                <a:off x="6011" y="1739"/>
                <a:ext cx="76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3" name="Line 677"/>
              <p:cNvSpPr>
                <a:spLocks noChangeShapeType="1"/>
              </p:cNvSpPr>
              <p:nvPr/>
            </p:nvSpPr>
            <p:spPr bwMode="auto">
              <a:xfrm flipV="1">
                <a:off x="6283" y="2279"/>
                <a:ext cx="55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4" name="Oval 676"/>
              <p:cNvSpPr>
                <a:spLocks noChangeArrowheads="1"/>
              </p:cNvSpPr>
              <p:nvPr/>
            </p:nvSpPr>
            <p:spPr bwMode="auto">
              <a:xfrm>
                <a:off x="3873" y="2630"/>
                <a:ext cx="1440" cy="15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5" name="AutoShape 675"/>
              <p:cNvSpPr>
                <a:spLocks noChangeArrowheads="1"/>
              </p:cNvSpPr>
              <p:nvPr/>
            </p:nvSpPr>
            <p:spPr bwMode="auto">
              <a:xfrm rot="245959" flipV="1">
                <a:off x="3891" y="3268"/>
                <a:ext cx="1441" cy="38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6" name="AutoShape 674"/>
              <p:cNvSpPr>
                <a:spLocks noChangeArrowheads="1"/>
              </p:cNvSpPr>
              <p:nvPr/>
            </p:nvSpPr>
            <p:spPr bwMode="auto">
              <a:xfrm rot="196234" flipV="1">
                <a:off x="3777" y="3302"/>
                <a:ext cx="1440" cy="38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7" name="Oval 673"/>
              <p:cNvSpPr>
                <a:spLocks noChangeArrowheads="1"/>
              </p:cNvSpPr>
              <p:nvPr/>
            </p:nvSpPr>
            <p:spPr bwMode="auto">
              <a:xfrm>
                <a:off x="4353" y="3302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CH" altLang="fr-FR"/>
              </a:p>
            </p:txBody>
          </p:sp>
          <p:sp>
            <p:nvSpPr>
              <p:cNvPr id="88" name="Text Box 672"/>
              <p:cNvSpPr txBox="1">
                <a:spLocks noChangeArrowheads="1"/>
              </p:cNvSpPr>
              <p:nvPr/>
            </p:nvSpPr>
            <p:spPr bwMode="auto">
              <a:xfrm>
                <a:off x="4545" y="3686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fr-FR" altLang="fr-FR" sz="1400" baseline="-30000">
                    <a:solidFill>
                      <a:srgbClr val="0000FF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89" name="Line 671"/>
              <p:cNvSpPr>
                <a:spLocks noChangeShapeType="1"/>
              </p:cNvSpPr>
              <p:nvPr/>
            </p:nvSpPr>
            <p:spPr bwMode="auto">
              <a:xfrm>
                <a:off x="4545" y="37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0" name="Line 670"/>
              <p:cNvSpPr>
                <a:spLocks noChangeShapeType="1"/>
              </p:cNvSpPr>
              <p:nvPr/>
            </p:nvSpPr>
            <p:spPr bwMode="auto">
              <a:xfrm>
                <a:off x="4449" y="3494"/>
                <a:ext cx="13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1" name="Line 669"/>
              <p:cNvSpPr>
                <a:spLocks noChangeShapeType="1"/>
              </p:cNvSpPr>
              <p:nvPr/>
            </p:nvSpPr>
            <p:spPr bwMode="auto">
              <a:xfrm flipH="1">
                <a:off x="4257" y="3494"/>
                <a:ext cx="192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2" name="Text Box 668"/>
              <p:cNvSpPr txBox="1">
                <a:spLocks noChangeArrowheads="1"/>
              </p:cNvSpPr>
              <p:nvPr/>
            </p:nvSpPr>
            <p:spPr bwMode="auto">
              <a:xfrm>
                <a:off x="4449" y="2822"/>
                <a:ext cx="46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14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fr-FR" altLang="fr-FR" sz="14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e</a:t>
                </a:r>
                <a:endParaRPr lang="fr-FR" altLang="fr-FR" sz="24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93" name="Line 667"/>
              <p:cNvSpPr>
                <a:spLocks noChangeShapeType="1"/>
              </p:cNvSpPr>
              <p:nvPr/>
            </p:nvSpPr>
            <p:spPr bwMode="auto">
              <a:xfrm flipV="1">
                <a:off x="4468" y="282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4" name="Line 666"/>
              <p:cNvSpPr>
                <a:spLocks noChangeShapeType="1"/>
              </p:cNvSpPr>
              <p:nvPr/>
            </p:nvSpPr>
            <p:spPr bwMode="auto">
              <a:xfrm flipH="1" flipV="1">
                <a:off x="3201" y="4070"/>
                <a:ext cx="13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95" name="Line 665"/>
              <p:cNvSpPr>
                <a:spLocks noChangeShapeType="1"/>
              </p:cNvSpPr>
              <p:nvPr/>
            </p:nvSpPr>
            <p:spPr bwMode="auto">
              <a:xfrm flipH="1" flipV="1">
                <a:off x="4815" y="4152"/>
                <a:ext cx="155" cy="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14" name="Group 652"/>
            <p:cNvGrpSpPr>
              <a:grpSpLocks/>
            </p:cNvGrpSpPr>
            <p:nvPr/>
          </p:nvGrpSpPr>
          <p:grpSpPr bwMode="auto">
            <a:xfrm>
              <a:off x="3891" y="2217"/>
              <a:ext cx="477" cy="1056"/>
              <a:chOff x="3891" y="1490"/>
              <a:chExt cx="477" cy="1783"/>
            </a:xfrm>
          </p:grpSpPr>
          <p:sp>
            <p:nvSpPr>
              <p:cNvPr id="32" name="Connecteur droit 18434"/>
              <p:cNvSpPr>
                <a:spLocks noChangeShapeType="1"/>
              </p:cNvSpPr>
              <p:nvPr/>
            </p:nvSpPr>
            <p:spPr bwMode="auto">
              <a:xfrm>
                <a:off x="3893" y="1490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3" name="Connecteur droit 18435"/>
              <p:cNvSpPr>
                <a:spLocks noChangeShapeType="1"/>
              </p:cNvSpPr>
              <p:nvPr/>
            </p:nvSpPr>
            <p:spPr bwMode="auto">
              <a:xfrm flipV="1">
                <a:off x="3893" y="1699"/>
                <a:ext cx="439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" name="Connecteur droit 18436"/>
              <p:cNvSpPr>
                <a:spLocks noChangeShapeType="1"/>
              </p:cNvSpPr>
              <p:nvPr/>
            </p:nvSpPr>
            <p:spPr bwMode="auto">
              <a:xfrm>
                <a:off x="3891" y="1812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5" name="Connecteur droit 18437"/>
              <p:cNvSpPr>
                <a:spLocks noChangeShapeType="1"/>
              </p:cNvSpPr>
              <p:nvPr/>
            </p:nvSpPr>
            <p:spPr bwMode="auto">
              <a:xfrm>
                <a:off x="3905" y="2507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" name="Connecteur droit 18438"/>
              <p:cNvSpPr>
                <a:spLocks noChangeShapeType="1"/>
              </p:cNvSpPr>
              <p:nvPr/>
            </p:nvSpPr>
            <p:spPr bwMode="auto">
              <a:xfrm>
                <a:off x="3905" y="2159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7" name="Connecteur droit 18440"/>
              <p:cNvSpPr>
                <a:spLocks noChangeShapeType="1"/>
              </p:cNvSpPr>
              <p:nvPr/>
            </p:nvSpPr>
            <p:spPr bwMode="auto">
              <a:xfrm flipV="1">
                <a:off x="3909" y="2381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8" name="Connecteur droit 18441"/>
              <p:cNvSpPr>
                <a:spLocks noChangeShapeType="1"/>
              </p:cNvSpPr>
              <p:nvPr/>
            </p:nvSpPr>
            <p:spPr bwMode="auto">
              <a:xfrm flipV="1">
                <a:off x="3900" y="2029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9" name="Connecteur droit 18444"/>
              <p:cNvSpPr>
                <a:spLocks noChangeShapeType="1"/>
              </p:cNvSpPr>
              <p:nvPr/>
            </p:nvSpPr>
            <p:spPr bwMode="auto">
              <a:xfrm>
                <a:off x="3919" y="2825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0" name="Connecteur droit 18445"/>
              <p:cNvSpPr>
                <a:spLocks noChangeShapeType="1"/>
              </p:cNvSpPr>
              <p:nvPr/>
            </p:nvSpPr>
            <p:spPr bwMode="auto">
              <a:xfrm flipV="1">
                <a:off x="3924" y="2707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" name="Connecteur droit 18446"/>
              <p:cNvSpPr>
                <a:spLocks noChangeShapeType="1"/>
              </p:cNvSpPr>
              <p:nvPr/>
            </p:nvSpPr>
            <p:spPr bwMode="auto">
              <a:xfrm flipV="1">
                <a:off x="3930" y="3026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" name="Connecteur droit 18434"/>
              <p:cNvSpPr>
                <a:spLocks noChangeShapeType="1"/>
              </p:cNvSpPr>
              <p:nvPr/>
            </p:nvSpPr>
            <p:spPr bwMode="auto">
              <a:xfrm>
                <a:off x="3909" y="3144"/>
                <a:ext cx="344" cy="12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15" name="Connecteur droit 1"/>
            <p:cNvSpPr>
              <a:spLocks noChangeShapeType="1"/>
            </p:cNvSpPr>
            <p:nvPr/>
          </p:nvSpPr>
          <p:spPr bwMode="auto">
            <a:xfrm>
              <a:off x="3201" y="2206"/>
              <a:ext cx="3744" cy="4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6" name="Group 639"/>
            <p:cNvGrpSpPr>
              <a:grpSpLocks/>
            </p:cNvGrpSpPr>
            <p:nvPr/>
          </p:nvGrpSpPr>
          <p:grpSpPr bwMode="auto">
            <a:xfrm>
              <a:off x="4774" y="2246"/>
              <a:ext cx="477" cy="1055"/>
              <a:chOff x="3891" y="1490"/>
              <a:chExt cx="477" cy="1783"/>
            </a:xfrm>
          </p:grpSpPr>
          <p:sp>
            <p:nvSpPr>
              <p:cNvPr id="21" name="Connecteur droit 18434"/>
              <p:cNvSpPr>
                <a:spLocks noChangeShapeType="1"/>
              </p:cNvSpPr>
              <p:nvPr/>
            </p:nvSpPr>
            <p:spPr bwMode="auto">
              <a:xfrm>
                <a:off x="3893" y="1490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2" name="Connecteur droit 18435"/>
              <p:cNvSpPr>
                <a:spLocks noChangeShapeType="1"/>
              </p:cNvSpPr>
              <p:nvPr/>
            </p:nvSpPr>
            <p:spPr bwMode="auto">
              <a:xfrm flipV="1">
                <a:off x="3893" y="1699"/>
                <a:ext cx="439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" name="Connecteur droit 18436"/>
              <p:cNvSpPr>
                <a:spLocks noChangeShapeType="1"/>
              </p:cNvSpPr>
              <p:nvPr/>
            </p:nvSpPr>
            <p:spPr bwMode="auto">
              <a:xfrm>
                <a:off x="3891" y="1812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" name="Connecteur droit 18437"/>
              <p:cNvSpPr>
                <a:spLocks noChangeShapeType="1"/>
              </p:cNvSpPr>
              <p:nvPr/>
            </p:nvSpPr>
            <p:spPr bwMode="auto">
              <a:xfrm>
                <a:off x="3905" y="2507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5" name="Connecteur droit 18438"/>
              <p:cNvSpPr>
                <a:spLocks noChangeShapeType="1"/>
              </p:cNvSpPr>
              <p:nvPr/>
            </p:nvSpPr>
            <p:spPr bwMode="auto">
              <a:xfrm>
                <a:off x="3905" y="2159"/>
                <a:ext cx="442" cy="21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" name="Connecteur droit 18440"/>
              <p:cNvSpPr>
                <a:spLocks noChangeShapeType="1"/>
              </p:cNvSpPr>
              <p:nvPr/>
            </p:nvSpPr>
            <p:spPr bwMode="auto">
              <a:xfrm flipV="1">
                <a:off x="3909" y="2381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7" name="Connecteur droit 18441"/>
              <p:cNvSpPr>
                <a:spLocks noChangeShapeType="1"/>
              </p:cNvSpPr>
              <p:nvPr/>
            </p:nvSpPr>
            <p:spPr bwMode="auto">
              <a:xfrm flipV="1">
                <a:off x="3900" y="2029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8" name="Connecteur droit 18444"/>
              <p:cNvSpPr>
                <a:spLocks noChangeShapeType="1"/>
              </p:cNvSpPr>
              <p:nvPr/>
            </p:nvSpPr>
            <p:spPr bwMode="auto">
              <a:xfrm>
                <a:off x="3919" y="2825"/>
                <a:ext cx="442" cy="2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9" name="Connecteur droit 18445"/>
              <p:cNvSpPr>
                <a:spLocks noChangeShapeType="1"/>
              </p:cNvSpPr>
              <p:nvPr/>
            </p:nvSpPr>
            <p:spPr bwMode="auto">
              <a:xfrm flipV="1">
                <a:off x="3924" y="2707"/>
                <a:ext cx="438" cy="1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0" name="Connecteur droit 18446"/>
              <p:cNvSpPr>
                <a:spLocks noChangeShapeType="1"/>
              </p:cNvSpPr>
              <p:nvPr/>
            </p:nvSpPr>
            <p:spPr bwMode="auto">
              <a:xfrm flipV="1">
                <a:off x="3930" y="3026"/>
                <a:ext cx="438" cy="1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1" name="Connecteur droit 18434"/>
              <p:cNvSpPr>
                <a:spLocks noChangeShapeType="1"/>
              </p:cNvSpPr>
              <p:nvPr/>
            </p:nvSpPr>
            <p:spPr bwMode="auto">
              <a:xfrm>
                <a:off x="3909" y="3144"/>
                <a:ext cx="344" cy="12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17" name="Connecteur droit 18432"/>
            <p:cNvSpPr>
              <a:spLocks noChangeShapeType="1"/>
            </p:cNvSpPr>
            <p:nvPr/>
          </p:nvSpPr>
          <p:spPr bwMode="auto">
            <a:xfrm>
              <a:off x="7530" y="1670"/>
              <a:ext cx="693" cy="11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Connecteur droit 18432"/>
            <p:cNvSpPr>
              <a:spLocks noChangeShapeType="1"/>
            </p:cNvSpPr>
            <p:nvPr/>
          </p:nvSpPr>
          <p:spPr bwMode="auto">
            <a:xfrm>
              <a:off x="6650" y="2239"/>
              <a:ext cx="901" cy="7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Connecteur droit 18433"/>
            <p:cNvSpPr>
              <a:spLocks noChangeShapeType="1"/>
            </p:cNvSpPr>
            <p:nvPr/>
          </p:nvSpPr>
          <p:spPr bwMode="auto">
            <a:xfrm flipV="1">
              <a:off x="7551" y="1526"/>
              <a:ext cx="880" cy="735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Oval 635"/>
            <p:cNvSpPr>
              <a:spLocks noChangeArrowheads="1"/>
            </p:cNvSpPr>
            <p:nvPr/>
          </p:nvSpPr>
          <p:spPr bwMode="auto">
            <a:xfrm>
              <a:off x="7530" y="1589"/>
              <a:ext cx="211" cy="1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CH" altLang="fr-FR"/>
            </a:p>
          </p:txBody>
        </p:sp>
      </p:grpSp>
      <p:cxnSp>
        <p:nvCxnSpPr>
          <p:cNvPr id="102" name="Connecteur droit 441952"/>
          <p:cNvCxnSpPr>
            <a:cxnSpLocks noChangeShapeType="1"/>
            <a:stCxn id="104" idx="1"/>
          </p:cNvCxnSpPr>
          <p:nvPr/>
        </p:nvCxnSpPr>
        <p:spPr bwMode="auto">
          <a:xfrm flipV="1">
            <a:off x="5330825" y="2227263"/>
            <a:ext cx="147638" cy="219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3" name="Connecteur droit 441954"/>
          <p:cNvCxnSpPr>
            <a:cxnSpLocks noChangeShapeType="1"/>
          </p:cNvCxnSpPr>
          <p:nvPr/>
        </p:nvCxnSpPr>
        <p:spPr bwMode="auto">
          <a:xfrm>
            <a:off x="5386388" y="2646363"/>
            <a:ext cx="184150" cy="555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4" name="Oval 709"/>
          <p:cNvSpPr>
            <a:spLocks noChangeArrowheads="1"/>
          </p:cNvSpPr>
          <p:nvPr/>
        </p:nvSpPr>
        <p:spPr bwMode="auto">
          <a:xfrm>
            <a:off x="5307013" y="2413000"/>
            <a:ext cx="169862" cy="233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4860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21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50" y="514482"/>
            <a:ext cx="6888626" cy="42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</a:t>
            </a:r>
            <a:r>
              <a:rPr lang="fr-CH" altLang="fr-FR" b="1" dirty="0" smtClean="0">
                <a:latin typeface="Calibri" pitchFamily="34" charset="0"/>
              </a:rPr>
              <a:t>5.</a:t>
            </a:r>
            <a:r>
              <a:rPr lang="fr-FR" altLang="fr-FR" b="1" dirty="0" smtClean="0">
                <a:latin typeface="Calibri" pitchFamily="34" charset="0"/>
              </a:rPr>
              <a:t>3</a:t>
            </a:r>
            <a:r>
              <a:rPr lang="fr-FR" altLang="fr-FR" b="1" dirty="0">
                <a:latin typeface="Calibri" pitchFamily="34" charset="0"/>
              </a:rPr>
              <a:t>0</a:t>
            </a:r>
            <a:r>
              <a:rPr lang="fr-CH" altLang="fr-FR" b="1" dirty="0" smtClean="0">
                <a:latin typeface="Calibri" pitchFamily="34" charset="0"/>
              </a:rPr>
              <a:t> </a:t>
            </a:r>
            <a:r>
              <a:rPr lang="fr-FR" altLang="fr-FR" dirty="0" smtClean="0"/>
              <a:t>Entraînement </a:t>
            </a:r>
            <a:r>
              <a:rPr lang="fr-CH" altLang="fr-FR" dirty="0" smtClean="0"/>
              <a:t>TGV</a:t>
            </a:r>
            <a:endParaRPr lang="fr-CH" altLang="fr-FR" dirty="0">
              <a:latin typeface="Calibri" pitchFamily="34" charset="0"/>
            </a:endParaRPr>
          </a:p>
          <a:p>
            <a:r>
              <a:rPr lang="fr-CH" altLang="fr-FR" dirty="0">
                <a:latin typeface="Calibri" pitchFamily="34" charset="0"/>
              </a:rPr>
              <a:t>	</a:t>
            </a:r>
            <a:r>
              <a:rPr lang="fr-CH" altLang="fr-FR" dirty="0" smtClean="0">
                <a:latin typeface="Calibri" pitchFamily="34" charset="0"/>
              </a:rPr>
              <a:t>TGV-</a:t>
            </a:r>
            <a:r>
              <a:rPr lang="de-DE" altLang="fr-FR" dirty="0" smtClean="0"/>
              <a:t>Antrieb</a:t>
            </a:r>
            <a:r>
              <a:rPr lang="de-CH" dirty="0" smtClean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56250" y="4768854"/>
            <a:ext cx="679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1 </a:t>
            </a:r>
            <a:r>
              <a:rPr lang="fr-CH" sz="1600" dirty="0" err="1" smtClean="0"/>
              <a:t>Fahrmotor</a:t>
            </a:r>
            <a:r>
              <a:rPr lang="fr-CH" sz="1600" dirty="0" smtClean="0"/>
              <a:t> (</a:t>
            </a:r>
            <a:r>
              <a:rPr lang="fr-CH" sz="1600" dirty="0" err="1" smtClean="0"/>
              <a:t>unter</a:t>
            </a:r>
            <a:r>
              <a:rPr lang="fr-CH" sz="1600" dirty="0" smtClean="0"/>
              <a:t> </a:t>
            </a:r>
            <a:r>
              <a:rPr lang="fr-CH" sz="1600" dirty="0" err="1" smtClean="0"/>
              <a:t>dem</a:t>
            </a:r>
            <a:r>
              <a:rPr lang="fr-CH" sz="1600" dirty="0" smtClean="0"/>
              <a:t> Boden </a:t>
            </a:r>
            <a:r>
              <a:rPr lang="fr-CH" sz="1600" dirty="0" err="1" smtClean="0"/>
              <a:t>befestigt</a:t>
            </a:r>
            <a:r>
              <a:rPr lang="fr-CH" sz="1600" dirty="0" smtClean="0"/>
              <a:t>)	4 </a:t>
            </a:r>
            <a:r>
              <a:rPr lang="fr-CH" sz="1600" dirty="0" err="1" smtClean="0"/>
              <a:t>Getriebe</a:t>
            </a:r>
            <a:r>
              <a:rPr lang="fr-CH" sz="1600" dirty="0" smtClean="0"/>
              <a:t> (2. </a:t>
            </a:r>
            <a:r>
              <a:rPr lang="fr-CH" sz="1600" dirty="0" err="1" smtClean="0"/>
              <a:t>Stufe</a:t>
            </a:r>
            <a:r>
              <a:rPr lang="fr-CH" sz="1600" dirty="0" smtClean="0"/>
              <a:t>)</a:t>
            </a:r>
          </a:p>
          <a:p>
            <a:r>
              <a:rPr lang="fr-CH" sz="1600" dirty="0" smtClean="0"/>
              <a:t>2 </a:t>
            </a:r>
            <a:r>
              <a:rPr lang="fr-CH" sz="1600" dirty="0" err="1" smtClean="0"/>
              <a:t>Getriebe</a:t>
            </a:r>
            <a:r>
              <a:rPr lang="fr-CH" sz="1600" dirty="0" smtClean="0"/>
              <a:t> (1. </a:t>
            </a:r>
            <a:r>
              <a:rPr lang="fr-CH" sz="1600" dirty="0" err="1" smtClean="0"/>
              <a:t>Stufe</a:t>
            </a:r>
            <a:r>
              <a:rPr lang="fr-CH" sz="1600" dirty="0" smtClean="0"/>
              <a:t>)			5 </a:t>
            </a:r>
            <a:r>
              <a:rPr lang="fr-CH" sz="1600" dirty="0" err="1" smtClean="0"/>
              <a:t>Triebachse</a:t>
            </a:r>
            <a:endParaRPr lang="fr-CH" sz="1600" dirty="0" smtClean="0"/>
          </a:p>
          <a:p>
            <a:r>
              <a:rPr lang="fr-CH" sz="1600" dirty="0" smtClean="0"/>
              <a:t>3 </a:t>
            </a:r>
            <a:r>
              <a:rPr lang="fr-CH" sz="1600" dirty="0" err="1" smtClean="0"/>
              <a:t>Kardanwelle</a:t>
            </a:r>
            <a:r>
              <a:rPr lang="fr-CH" sz="1600" dirty="0" smtClean="0"/>
              <a:t> (</a:t>
            </a:r>
            <a:r>
              <a:rPr lang="fr-CH" sz="1600" dirty="0" err="1" smtClean="0"/>
              <a:t>variabler</a:t>
            </a:r>
            <a:r>
              <a:rPr lang="fr-CH" sz="1600" dirty="0" smtClean="0"/>
              <a:t> </a:t>
            </a:r>
            <a:r>
              <a:rPr lang="fr-CH" sz="1600" dirty="0" err="1" smtClean="0"/>
              <a:t>Länge</a:t>
            </a:r>
            <a:r>
              <a:rPr lang="fr-CH" sz="1600" dirty="0" smtClean="0"/>
              <a:t>)		6 </a:t>
            </a:r>
            <a:r>
              <a:rPr lang="fr-CH" sz="1600" dirty="0" err="1" smtClean="0"/>
              <a:t>Motor-Befestigungspunkt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7701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Contenu</a:t>
            </a:r>
            <a:endParaRPr lang="fr-CH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000" dirty="0" smtClean="0"/>
              <a:t>4 </a:t>
            </a:r>
            <a:r>
              <a:rPr lang="fr-CH" dirty="0" smtClean="0"/>
              <a:t>Entraînement électrique / </a:t>
            </a:r>
            <a:r>
              <a:rPr lang="fr-CH" dirty="0" err="1" smtClean="0"/>
              <a:t>Elektrischer</a:t>
            </a:r>
            <a:r>
              <a:rPr lang="fr-CH" dirty="0" smtClean="0"/>
              <a:t> </a:t>
            </a:r>
            <a:r>
              <a:rPr lang="fr-CH" dirty="0" err="1" smtClean="0"/>
              <a:t>Antrieb</a:t>
            </a:r>
            <a:r>
              <a:rPr lang="fr-CH" dirty="0" smtClean="0"/>
              <a:t>.</a:t>
            </a:r>
          </a:p>
          <a:p>
            <a:r>
              <a:rPr lang="fr-CH" sz="2000" dirty="0" smtClean="0"/>
              <a:t>16 </a:t>
            </a:r>
            <a:r>
              <a:rPr lang="fr-CH" dirty="0" smtClean="0"/>
              <a:t>Transmission mécanique / </a:t>
            </a:r>
            <a:r>
              <a:rPr lang="fr-CH" dirty="0" err="1" smtClean="0"/>
              <a:t>Mechanische</a:t>
            </a:r>
            <a:r>
              <a:rPr lang="fr-CH" dirty="0" smtClean="0"/>
              <a:t> </a:t>
            </a:r>
            <a:r>
              <a:rPr lang="fr-CH" dirty="0" err="1" smtClean="0"/>
              <a:t>Getriebe</a:t>
            </a:r>
            <a:r>
              <a:rPr lang="fr-CH" dirty="0" smtClean="0"/>
              <a:t>.</a:t>
            </a:r>
          </a:p>
          <a:p>
            <a:endParaRPr lang="fr-CH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203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63"/>
          <p:cNvGrpSpPr>
            <a:grpSpLocks/>
          </p:cNvGrpSpPr>
          <p:nvPr/>
        </p:nvGrpSpPr>
        <p:grpSpPr bwMode="auto">
          <a:xfrm>
            <a:off x="900113" y="1484313"/>
            <a:ext cx="7704137" cy="2736850"/>
            <a:chOff x="567" y="935"/>
            <a:chExt cx="4853" cy="1724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2682" y="1331"/>
              <a:ext cx="0" cy="1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189" y="2518"/>
              <a:ext cx="31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745" y="1941"/>
              <a:ext cx="71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Times New Roman" pitchFamily="18" charset="0"/>
                </a:rPr>
                <a:t> </a:t>
              </a:r>
              <a:r>
                <a:rPr lang="fr-FR" altLang="fr-FR" sz="1800" i="1">
                  <a:latin typeface="Times New Roman" pitchFamily="18" charset="0"/>
                </a:rPr>
                <a:t>u</a:t>
              </a:r>
              <a:r>
                <a:rPr lang="fr-FR" altLang="fr-FR" sz="1800" baseline="-25000">
                  <a:latin typeface="Times New Roman" pitchFamily="18" charset="0"/>
                </a:rPr>
                <a:t>d</a:t>
              </a:r>
              <a:endParaRPr lang="fr-FR" altLang="fr-FR" sz="1800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931" y="1397"/>
              <a:ext cx="1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" name="Arc 14"/>
            <p:cNvSpPr>
              <a:spLocks/>
            </p:cNvSpPr>
            <p:nvPr/>
          </p:nvSpPr>
          <p:spPr bwMode="auto">
            <a:xfrm flipV="1">
              <a:off x="4984" y="1990"/>
              <a:ext cx="249" cy="279"/>
            </a:xfrm>
            <a:custGeom>
              <a:avLst/>
              <a:gdLst>
                <a:gd name="T0" fmla="*/ 0 w 21600"/>
                <a:gd name="T1" fmla="*/ 0 h 24175"/>
                <a:gd name="T2" fmla="*/ 0 w 21600"/>
                <a:gd name="T3" fmla="*/ 0 h 24175"/>
                <a:gd name="T4" fmla="*/ 0 w 21600"/>
                <a:gd name="T5" fmla="*/ 0 h 24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417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460"/>
                    <a:pt x="21548" y="23320"/>
                    <a:pt x="21445" y="24174"/>
                  </a:cubicBezTo>
                </a:path>
                <a:path w="21600" h="2417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460"/>
                    <a:pt x="21548" y="23320"/>
                    <a:pt x="21445" y="2417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4922" y="2254"/>
              <a:ext cx="117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5047" y="2254"/>
              <a:ext cx="373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w</a:t>
              </a:r>
              <a:r>
                <a:rPr lang="fr-FR" altLang="fr-FR" sz="1800" baseline="-25000"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786" y="1320"/>
              <a:ext cx="2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625" y="935"/>
              <a:ext cx="320" cy="216"/>
              <a:chOff x="795" y="1076"/>
              <a:chExt cx="618" cy="393"/>
            </a:xfrm>
          </p:grpSpPr>
          <p:sp>
            <p:nvSpPr>
              <p:cNvPr id="154" name="Line 19"/>
              <p:cNvSpPr>
                <a:spLocks noChangeShapeType="1"/>
              </p:cNvSpPr>
              <p:nvPr/>
            </p:nvSpPr>
            <p:spPr bwMode="auto">
              <a:xfrm>
                <a:off x="1104" y="1076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5" name="Line 20"/>
              <p:cNvSpPr>
                <a:spLocks noChangeShapeType="1"/>
              </p:cNvSpPr>
              <p:nvPr/>
            </p:nvSpPr>
            <p:spPr bwMode="auto">
              <a:xfrm>
                <a:off x="795" y="1272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6" name="Line 21"/>
              <p:cNvSpPr>
                <a:spLocks noChangeShapeType="1"/>
              </p:cNvSpPr>
              <p:nvPr/>
            </p:nvSpPr>
            <p:spPr bwMode="auto">
              <a:xfrm flipV="1">
                <a:off x="1104" y="1272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7" name="Line 22"/>
              <p:cNvSpPr>
                <a:spLocks noChangeShapeType="1"/>
              </p:cNvSpPr>
              <p:nvPr/>
            </p:nvSpPr>
            <p:spPr bwMode="auto">
              <a:xfrm flipV="1">
                <a:off x="795" y="1076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786" y="1150"/>
              <a:ext cx="1" cy="1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1003" y="1320"/>
              <a:ext cx="0" cy="12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785" y="2520"/>
              <a:ext cx="0" cy="1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727" y="2658"/>
              <a:ext cx="14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799" y="1443"/>
              <a:ext cx="1" cy="1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567" y="1797"/>
              <a:ext cx="373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Times New Roman" pitchFamily="18" charset="0"/>
                </a:rPr>
                <a:t> </a:t>
              </a:r>
              <a:r>
                <a:rPr lang="fr-FR" altLang="fr-FR" sz="1800" i="1">
                  <a:latin typeface="Times New Roman" pitchFamily="18" charset="0"/>
                </a:rPr>
                <a:t>u</a:t>
              </a:r>
              <a:r>
                <a:rPr lang="fr-FR" altLang="fr-FR" sz="1800" baseline="-25000">
                  <a:latin typeface="Times New Roman" pitchFamily="18" charset="0"/>
                </a:rPr>
                <a:t>lc</a:t>
              </a:r>
              <a:endParaRPr lang="fr-FR" altLang="fr-FR" sz="1800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944" y="1566"/>
              <a:ext cx="117" cy="72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119" y="1566"/>
              <a:ext cx="116" cy="72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785" y="2520"/>
              <a:ext cx="2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 flipV="1">
              <a:off x="1177" y="1320"/>
              <a:ext cx="0" cy="12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1356" y="1400"/>
              <a:ext cx="1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1936" y="1331"/>
              <a:ext cx="251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1183" y="1331"/>
              <a:ext cx="7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28" name="Group 36"/>
            <p:cNvGrpSpPr>
              <a:grpSpLocks/>
            </p:cNvGrpSpPr>
            <p:nvPr/>
          </p:nvGrpSpPr>
          <p:grpSpPr bwMode="auto">
            <a:xfrm>
              <a:off x="1418" y="1202"/>
              <a:ext cx="436" cy="1432"/>
              <a:chOff x="4144" y="3534"/>
              <a:chExt cx="841" cy="2605"/>
            </a:xfrm>
          </p:grpSpPr>
          <p:grpSp>
            <p:nvGrpSpPr>
              <p:cNvPr id="144" name="Group 37"/>
              <p:cNvGrpSpPr>
                <a:grpSpLocks/>
              </p:cNvGrpSpPr>
              <p:nvPr/>
            </p:nvGrpSpPr>
            <p:grpSpPr bwMode="auto">
              <a:xfrm>
                <a:off x="4144" y="3534"/>
                <a:ext cx="841" cy="2605"/>
                <a:chOff x="2728" y="1552"/>
                <a:chExt cx="841" cy="2605"/>
              </a:xfrm>
            </p:grpSpPr>
            <p:sp>
              <p:nvSpPr>
                <p:cNvPr id="148" name="Rectangle 38"/>
                <p:cNvSpPr>
                  <a:spLocks noChangeArrowheads="1"/>
                </p:cNvSpPr>
                <p:nvPr/>
              </p:nvSpPr>
              <p:spPr bwMode="auto">
                <a:xfrm>
                  <a:off x="2728" y="1552"/>
                  <a:ext cx="841" cy="260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CH" altLang="fr-FR" sz="1800"/>
                </a:p>
              </p:txBody>
            </p:sp>
            <p:grpSp>
              <p:nvGrpSpPr>
                <p:cNvPr id="149" name="Group 39"/>
                <p:cNvGrpSpPr>
                  <a:grpSpLocks/>
                </p:cNvGrpSpPr>
                <p:nvPr/>
              </p:nvGrpSpPr>
              <p:grpSpPr bwMode="auto">
                <a:xfrm>
                  <a:off x="3036" y="2644"/>
                  <a:ext cx="253" cy="337"/>
                  <a:chOff x="3036" y="2644"/>
                  <a:chExt cx="253" cy="337"/>
                </a:xfrm>
              </p:grpSpPr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36" y="2644"/>
                    <a:ext cx="253" cy="16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36" y="2812"/>
                    <a:ext cx="253" cy="16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5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036" y="2644"/>
                    <a:ext cx="1" cy="33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5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288" y="2644"/>
                    <a:ext cx="1" cy="33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</p:grpSp>
          <p:sp>
            <p:nvSpPr>
              <p:cNvPr id="145" name="Line 44"/>
              <p:cNvSpPr>
                <a:spLocks noChangeShapeType="1"/>
              </p:cNvSpPr>
              <p:nvPr/>
            </p:nvSpPr>
            <p:spPr bwMode="auto">
              <a:xfrm>
                <a:off x="4703" y="4794"/>
                <a:ext cx="113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46" name="Line 45"/>
              <p:cNvSpPr>
                <a:spLocks noChangeShapeType="1"/>
              </p:cNvSpPr>
              <p:nvPr/>
            </p:nvSpPr>
            <p:spPr bwMode="auto">
              <a:xfrm>
                <a:off x="4815" y="4878"/>
                <a:ext cx="1" cy="1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47" name="Line 46"/>
              <p:cNvSpPr>
                <a:spLocks noChangeShapeType="1"/>
              </p:cNvSpPr>
              <p:nvPr/>
            </p:nvSpPr>
            <p:spPr bwMode="auto">
              <a:xfrm>
                <a:off x="4339" y="4794"/>
                <a:ext cx="53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2247" y="1265"/>
              <a:ext cx="334" cy="12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2309" y="1397"/>
              <a:ext cx="49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L</a:t>
              </a:r>
              <a:r>
                <a:rPr lang="fr-FR" altLang="fr-FR" sz="1800" baseline="-25000">
                  <a:latin typeface="Times New Roman" pitchFamily="18" charset="0"/>
                </a:rPr>
                <a:t>sl</a:t>
              </a:r>
              <a:endParaRPr lang="fr-FR" altLang="fr-FR" sz="1800"/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>
              <a:off x="1003" y="1133"/>
              <a:ext cx="11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 flipH="1">
              <a:off x="1003" y="1133"/>
              <a:ext cx="0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3" name="Line 51"/>
            <p:cNvSpPr>
              <a:spLocks noChangeShapeType="1"/>
            </p:cNvSpPr>
            <p:nvPr/>
          </p:nvSpPr>
          <p:spPr bwMode="auto">
            <a:xfrm>
              <a:off x="4176" y="1990"/>
              <a:ext cx="4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" name="Line 52"/>
            <p:cNvSpPr>
              <a:spLocks noChangeShapeType="1"/>
            </p:cNvSpPr>
            <p:nvPr/>
          </p:nvSpPr>
          <p:spPr bwMode="auto">
            <a:xfrm>
              <a:off x="3265" y="1858"/>
              <a:ext cx="1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35" name="Group 53"/>
            <p:cNvGrpSpPr>
              <a:grpSpLocks/>
            </p:cNvGrpSpPr>
            <p:nvPr/>
          </p:nvGrpSpPr>
          <p:grpSpPr bwMode="auto">
            <a:xfrm>
              <a:off x="3180" y="1331"/>
              <a:ext cx="373" cy="1187"/>
              <a:chOff x="10101" y="3518"/>
              <a:chExt cx="720" cy="1920"/>
            </a:xfrm>
          </p:grpSpPr>
          <p:grpSp>
            <p:nvGrpSpPr>
              <p:cNvPr id="114" name="Group 54"/>
              <p:cNvGrpSpPr>
                <a:grpSpLocks/>
              </p:cNvGrpSpPr>
              <p:nvPr/>
            </p:nvGrpSpPr>
            <p:grpSpPr bwMode="auto">
              <a:xfrm>
                <a:off x="10101" y="3758"/>
                <a:ext cx="337" cy="253"/>
                <a:chOff x="3987" y="3008"/>
                <a:chExt cx="337" cy="253"/>
              </a:xfrm>
            </p:grpSpPr>
            <p:sp>
              <p:nvSpPr>
                <p:cNvPr id="140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1" name="Line 56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2" name="Line 57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3" name="Line 58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grpSp>
            <p:nvGrpSpPr>
              <p:cNvPr id="115" name="Group 59"/>
              <p:cNvGrpSpPr>
                <a:grpSpLocks/>
              </p:cNvGrpSpPr>
              <p:nvPr/>
            </p:nvGrpSpPr>
            <p:grpSpPr bwMode="auto">
              <a:xfrm>
                <a:off x="10101" y="4958"/>
                <a:ext cx="337" cy="253"/>
                <a:chOff x="3987" y="3008"/>
                <a:chExt cx="337" cy="253"/>
              </a:xfrm>
            </p:grpSpPr>
            <p:sp>
              <p:nvSpPr>
                <p:cNvPr id="136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7" name="Line 61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8" name="Line 62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9" name="Line 63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sp>
            <p:nvSpPr>
              <p:cNvPr id="116" name="Line 64"/>
              <p:cNvSpPr>
                <a:spLocks noChangeShapeType="1"/>
              </p:cNvSpPr>
              <p:nvPr/>
            </p:nvSpPr>
            <p:spPr bwMode="auto">
              <a:xfrm rot="-5400000">
                <a:off x="9310" y="4478"/>
                <a:ext cx="19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117" name="Group 65"/>
              <p:cNvGrpSpPr>
                <a:grpSpLocks/>
              </p:cNvGrpSpPr>
              <p:nvPr/>
            </p:nvGrpSpPr>
            <p:grpSpPr bwMode="auto">
              <a:xfrm>
                <a:off x="10461" y="3758"/>
                <a:ext cx="360" cy="253"/>
                <a:chOff x="10701" y="5104"/>
                <a:chExt cx="360" cy="253"/>
              </a:xfrm>
            </p:grpSpPr>
            <p:sp>
              <p:nvSpPr>
                <p:cNvPr id="12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120" cy="0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9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0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0941" y="5104"/>
                  <a:ext cx="0" cy="14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grpSp>
              <p:nvGrpSpPr>
                <p:cNvPr id="131" name="Group 69"/>
                <p:cNvGrpSpPr>
                  <a:grpSpLocks/>
                </p:cNvGrpSpPr>
                <p:nvPr/>
              </p:nvGrpSpPr>
              <p:grpSpPr bwMode="auto">
                <a:xfrm flipH="1" flipV="1">
                  <a:off x="10701" y="5104"/>
                  <a:ext cx="337" cy="253"/>
                  <a:chOff x="3987" y="3008"/>
                  <a:chExt cx="337" cy="253"/>
                </a:xfrm>
              </p:grpSpPr>
              <p:sp>
                <p:nvSpPr>
                  <p:cNvPr id="132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3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3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35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</p:grpSp>
          <p:grpSp>
            <p:nvGrpSpPr>
              <p:cNvPr id="118" name="Group 74"/>
              <p:cNvGrpSpPr>
                <a:grpSpLocks/>
              </p:cNvGrpSpPr>
              <p:nvPr/>
            </p:nvGrpSpPr>
            <p:grpSpPr bwMode="auto">
              <a:xfrm>
                <a:off x="10461" y="4958"/>
                <a:ext cx="360" cy="253"/>
                <a:chOff x="10701" y="5104"/>
                <a:chExt cx="360" cy="253"/>
              </a:xfrm>
            </p:grpSpPr>
            <p:sp>
              <p:nvSpPr>
                <p:cNvPr id="120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120" cy="0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1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2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10941" y="5104"/>
                  <a:ext cx="0" cy="14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grpSp>
              <p:nvGrpSpPr>
                <p:cNvPr id="123" name="Group 78"/>
                <p:cNvGrpSpPr>
                  <a:grpSpLocks/>
                </p:cNvGrpSpPr>
                <p:nvPr/>
              </p:nvGrpSpPr>
              <p:grpSpPr bwMode="auto">
                <a:xfrm flipH="1" flipV="1">
                  <a:off x="10701" y="5104"/>
                  <a:ext cx="337" cy="253"/>
                  <a:chOff x="3987" y="3008"/>
                  <a:chExt cx="337" cy="253"/>
                </a:xfrm>
              </p:grpSpPr>
              <p:sp>
                <p:nvSpPr>
                  <p:cNvPr id="124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25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26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27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</p:grpSp>
          <p:sp>
            <p:nvSpPr>
              <p:cNvPr id="119" name="Line 83"/>
              <p:cNvSpPr>
                <a:spLocks noChangeShapeType="1"/>
              </p:cNvSpPr>
              <p:nvPr/>
            </p:nvSpPr>
            <p:spPr bwMode="auto">
              <a:xfrm rot="-5400000">
                <a:off x="9674" y="4478"/>
                <a:ext cx="19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36" name="Group 84"/>
            <p:cNvGrpSpPr>
              <a:grpSpLocks/>
            </p:cNvGrpSpPr>
            <p:nvPr/>
          </p:nvGrpSpPr>
          <p:grpSpPr bwMode="auto">
            <a:xfrm>
              <a:off x="4611" y="1660"/>
              <a:ext cx="498" cy="528"/>
              <a:chOff x="9573" y="6064"/>
              <a:chExt cx="960" cy="960"/>
            </a:xfrm>
          </p:grpSpPr>
          <p:sp>
            <p:nvSpPr>
              <p:cNvPr id="112" name="Oval 85"/>
              <p:cNvSpPr>
                <a:spLocks noChangeArrowheads="1"/>
              </p:cNvSpPr>
              <p:nvPr/>
            </p:nvSpPr>
            <p:spPr bwMode="auto">
              <a:xfrm>
                <a:off x="9685" y="6184"/>
                <a:ext cx="757" cy="72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113" name="Oval 86"/>
              <p:cNvSpPr>
                <a:spLocks noChangeArrowheads="1"/>
              </p:cNvSpPr>
              <p:nvPr/>
            </p:nvSpPr>
            <p:spPr bwMode="auto">
              <a:xfrm>
                <a:off x="9573" y="6064"/>
                <a:ext cx="960" cy="96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</p:grpSp>
        <p:grpSp>
          <p:nvGrpSpPr>
            <p:cNvPr id="37" name="Group 87"/>
            <p:cNvGrpSpPr>
              <a:grpSpLocks/>
            </p:cNvGrpSpPr>
            <p:nvPr/>
          </p:nvGrpSpPr>
          <p:grpSpPr bwMode="auto">
            <a:xfrm>
              <a:off x="4050" y="1331"/>
              <a:ext cx="373" cy="1187"/>
              <a:chOff x="6573" y="3664"/>
              <a:chExt cx="720" cy="2160"/>
            </a:xfrm>
          </p:grpSpPr>
          <p:sp>
            <p:nvSpPr>
              <p:cNvPr id="80" name="Line 88"/>
              <p:cNvSpPr>
                <a:spLocks noChangeShapeType="1"/>
              </p:cNvSpPr>
              <p:nvPr/>
            </p:nvSpPr>
            <p:spPr bwMode="auto">
              <a:xfrm>
                <a:off x="6748" y="4864"/>
                <a:ext cx="36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81" name="Group 89"/>
              <p:cNvGrpSpPr>
                <a:grpSpLocks/>
              </p:cNvGrpSpPr>
              <p:nvPr/>
            </p:nvGrpSpPr>
            <p:grpSpPr bwMode="auto">
              <a:xfrm>
                <a:off x="6573" y="3664"/>
                <a:ext cx="720" cy="2160"/>
                <a:chOff x="10101" y="3518"/>
                <a:chExt cx="720" cy="1920"/>
              </a:xfrm>
            </p:grpSpPr>
            <p:grpSp>
              <p:nvGrpSpPr>
                <p:cNvPr id="82" name="Group 90"/>
                <p:cNvGrpSpPr>
                  <a:grpSpLocks/>
                </p:cNvGrpSpPr>
                <p:nvPr/>
              </p:nvGrpSpPr>
              <p:grpSpPr bwMode="auto">
                <a:xfrm>
                  <a:off x="10101" y="3758"/>
                  <a:ext cx="337" cy="253"/>
                  <a:chOff x="3987" y="3008"/>
                  <a:chExt cx="337" cy="253"/>
                </a:xfrm>
              </p:grpSpPr>
              <p:sp>
                <p:nvSpPr>
                  <p:cNvPr id="108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9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10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11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  <p:grpSp>
              <p:nvGrpSpPr>
                <p:cNvPr id="83" name="Group 95"/>
                <p:cNvGrpSpPr>
                  <a:grpSpLocks/>
                </p:cNvGrpSpPr>
                <p:nvPr/>
              </p:nvGrpSpPr>
              <p:grpSpPr bwMode="auto">
                <a:xfrm>
                  <a:off x="10101" y="4958"/>
                  <a:ext cx="337" cy="253"/>
                  <a:chOff x="3987" y="3008"/>
                  <a:chExt cx="337" cy="253"/>
                </a:xfrm>
              </p:grpSpPr>
              <p:sp>
                <p:nvSpPr>
                  <p:cNvPr id="104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7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  <p:sp>
              <p:nvSpPr>
                <p:cNvPr id="84" name="Line 100"/>
                <p:cNvSpPr>
                  <a:spLocks noChangeShapeType="1"/>
                </p:cNvSpPr>
                <p:nvPr/>
              </p:nvSpPr>
              <p:spPr bwMode="auto">
                <a:xfrm rot="-5400000">
                  <a:off x="9310" y="4478"/>
                  <a:ext cx="19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grpSp>
              <p:nvGrpSpPr>
                <p:cNvPr id="85" name="Group 101"/>
                <p:cNvGrpSpPr>
                  <a:grpSpLocks/>
                </p:cNvGrpSpPr>
                <p:nvPr/>
              </p:nvGrpSpPr>
              <p:grpSpPr bwMode="auto">
                <a:xfrm>
                  <a:off x="10461" y="3758"/>
                  <a:ext cx="360" cy="253"/>
                  <a:chOff x="10701" y="5104"/>
                  <a:chExt cx="360" cy="253"/>
                </a:xfrm>
              </p:grpSpPr>
              <p:sp>
                <p:nvSpPr>
                  <p:cNvPr id="96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120" cy="0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97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98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41" y="5104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grpSp>
                <p:nvGrpSpPr>
                  <p:cNvPr id="99" name="Group 10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0701" y="5104"/>
                    <a:ext cx="337" cy="253"/>
                    <a:chOff x="3987" y="3008"/>
                    <a:chExt cx="337" cy="253"/>
                  </a:xfrm>
                </p:grpSpPr>
                <p:sp>
                  <p:nvSpPr>
                    <p:cNvPr id="100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7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10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5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10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260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103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008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</p:grpSp>
            </p:grpSp>
            <p:grpSp>
              <p:nvGrpSpPr>
                <p:cNvPr id="86" name="Group 110"/>
                <p:cNvGrpSpPr>
                  <a:grpSpLocks/>
                </p:cNvGrpSpPr>
                <p:nvPr/>
              </p:nvGrpSpPr>
              <p:grpSpPr bwMode="auto">
                <a:xfrm>
                  <a:off x="10461" y="4958"/>
                  <a:ext cx="360" cy="253"/>
                  <a:chOff x="10701" y="5104"/>
                  <a:chExt cx="360" cy="253"/>
                </a:xfrm>
              </p:grpSpPr>
              <p:sp>
                <p:nvSpPr>
                  <p:cNvPr id="88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120" cy="0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89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90" name="Line 1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41" y="5104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grpSp>
                <p:nvGrpSpPr>
                  <p:cNvPr id="91" name="Group 11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0701" y="5104"/>
                    <a:ext cx="337" cy="253"/>
                    <a:chOff x="3987" y="3008"/>
                    <a:chExt cx="337" cy="253"/>
                  </a:xfrm>
                </p:grpSpPr>
                <p:sp>
                  <p:nvSpPr>
                    <p:cNvPr id="92" name="Line 1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7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93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5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94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260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95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008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</p:grpSp>
            </p:grpSp>
            <p:sp>
              <p:nvSpPr>
                <p:cNvPr id="87" name="Line 119"/>
                <p:cNvSpPr>
                  <a:spLocks noChangeShapeType="1"/>
                </p:cNvSpPr>
                <p:nvPr/>
              </p:nvSpPr>
              <p:spPr bwMode="auto">
                <a:xfrm rot="-5400000">
                  <a:off x="9674" y="4478"/>
                  <a:ext cx="19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sp>
          <p:nvSpPr>
            <p:cNvPr id="38" name="Line 120"/>
            <p:cNvSpPr>
              <a:spLocks noChangeShapeType="1"/>
            </p:cNvSpPr>
            <p:nvPr/>
          </p:nvSpPr>
          <p:spPr bwMode="auto">
            <a:xfrm>
              <a:off x="3740" y="1924"/>
              <a:ext cx="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39" name="Group 121"/>
            <p:cNvGrpSpPr>
              <a:grpSpLocks/>
            </p:cNvGrpSpPr>
            <p:nvPr/>
          </p:nvGrpSpPr>
          <p:grpSpPr bwMode="auto">
            <a:xfrm>
              <a:off x="3649" y="1479"/>
              <a:ext cx="175" cy="157"/>
              <a:chOff x="3987" y="3008"/>
              <a:chExt cx="337" cy="253"/>
            </a:xfrm>
          </p:grpSpPr>
          <p:sp>
            <p:nvSpPr>
              <p:cNvPr id="76" name="Line 122"/>
              <p:cNvSpPr>
                <a:spLocks noChangeShapeType="1"/>
              </p:cNvSpPr>
              <p:nvPr/>
            </p:nvSpPr>
            <p:spPr bwMode="auto">
              <a:xfrm flipH="1">
                <a:off x="3987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7" name="Line 123"/>
              <p:cNvSpPr>
                <a:spLocks noChangeShapeType="1"/>
              </p:cNvSpPr>
              <p:nvPr/>
            </p:nvSpPr>
            <p:spPr bwMode="auto">
              <a:xfrm>
                <a:off x="4155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8" name="Line 124"/>
              <p:cNvSpPr>
                <a:spLocks noChangeShapeType="1"/>
              </p:cNvSpPr>
              <p:nvPr/>
            </p:nvSpPr>
            <p:spPr bwMode="auto">
              <a:xfrm>
                <a:off x="3987" y="3260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9" name="Line 125"/>
              <p:cNvSpPr>
                <a:spLocks noChangeShapeType="1"/>
              </p:cNvSpPr>
              <p:nvPr/>
            </p:nvSpPr>
            <p:spPr bwMode="auto">
              <a:xfrm>
                <a:off x="3987" y="3008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40" name="Group 126"/>
            <p:cNvGrpSpPr>
              <a:grpSpLocks/>
            </p:cNvGrpSpPr>
            <p:nvPr/>
          </p:nvGrpSpPr>
          <p:grpSpPr bwMode="auto">
            <a:xfrm>
              <a:off x="3649" y="2221"/>
              <a:ext cx="175" cy="157"/>
              <a:chOff x="3987" y="3008"/>
              <a:chExt cx="337" cy="253"/>
            </a:xfrm>
          </p:grpSpPr>
          <p:sp>
            <p:nvSpPr>
              <p:cNvPr id="72" name="Line 127"/>
              <p:cNvSpPr>
                <a:spLocks noChangeShapeType="1"/>
              </p:cNvSpPr>
              <p:nvPr/>
            </p:nvSpPr>
            <p:spPr bwMode="auto">
              <a:xfrm flipH="1">
                <a:off x="3987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3" name="Line 128"/>
              <p:cNvSpPr>
                <a:spLocks noChangeShapeType="1"/>
              </p:cNvSpPr>
              <p:nvPr/>
            </p:nvSpPr>
            <p:spPr bwMode="auto">
              <a:xfrm>
                <a:off x="4155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129"/>
              <p:cNvSpPr>
                <a:spLocks noChangeShapeType="1"/>
              </p:cNvSpPr>
              <p:nvPr/>
            </p:nvSpPr>
            <p:spPr bwMode="auto">
              <a:xfrm>
                <a:off x="3987" y="3260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Line 130"/>
              <p:cNvSpPr>
                <a:spLocks noChangeShapeType="1"/>
              </p:cNvSpPr>
              <p:nvPr/>
            </p:nvSpPr>
            <p:spPr bwMode="auto">
              <a:xfrm>
                <a:off x="3987" y="3008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41" name="Line 131"/>
            <p:cNvSpPr>
              <a:spLocks noChangeShapeType="1"/>
            </p:cNvSpPr>
            <p:nvPr/>
          </p:nvSpPr>
          <p:spPr bwMode="auto">
            <a:xfrm rot="-5400000">
              <a:off x="3143" y="1925"/>
              <a:ext cx="1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42" name="Group 132"/>
            <p:cNvGrpSpPr>
              <a:grpSpLocks/>
            </p:cNvGrpSpPr>
            <p:nvPr/>
          </p:nvGrpSpPr>
          <p:grpSpPr bwMode="auto">
            <a:xfrm>
              <a:off x="3836" y="1479"/>
              <a:ext cx="187" cy="157"/>
              <a:chOff x="10701" y="5104"/>
              <a:chExt cx="360" cy="253"/>
            </a:xfrm>
          </p:grpSpPr>
          <p:sp>
            <p:nvSpPr>
              <p:cNvPr id="64" name="Line 133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120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5" name="Line 134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6" name="Line 135"/>
              <p:cNvSpPr>
                <a:spLocks noChangeShapeType="1"/>
              </p:cNvSpPr>
              <p:nvPr/>
            </p:nvSpPr>
            <p:spPr bwMode="auto">
              <a:xfrm flipH="1">
                <a:off x="10941" y="5104"/>
                <a:ext cx="0" cy="14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67" name="Group 136"/>
              <p:cNvGrpSpPr>
                <a:grpSpLocks/>
              </p:cNvGrpSpPr>
              <p:nvPr/>
            </p:nvGrpSpPr>
            <p:grpSpPr bwMode="auto">
              <a:xfrm flipH="1" flipV="1">
                <a:off x="10701" y="5104"/>
                <a:ext cx="337" cy="253"/>
                <a:chOff x="3987" y="3008"/>
                <a:chExt cx="337" cy="253"/>
              </a:xfrm>
            </p:grpSpPr>
            <p:sp>
              <p:nvSpPr>
                <p:cNvPr id="68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9" name="Line 138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0" name="Line 139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1" name="Line 140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grpSp>
          <p:nvGrpSpPr>
            <p:cNvPr id="43" name="Group 141"/>
            <p:cNvGrpSpPr>
              <a:grpSpLocks/>
            </p:cNvGrpSpPr>
            <p:nvPr/>
          </p:nvGrpSpPr>
          <p:grpSpPr bwMode="auto">
            <a:xfrm>
              <a:off x="3836" y="2221"/>
              <a:ext cx="187" cy="157"/>
              <a:chOff x="10701" y="5104"/>
              <a:chExt cx="360" cy="253"/>
            </a:xfrm>
          </p:grpSpPr>
          <p:sp>
            <p:nvSpPr>
              <p:cNvPr id="56" name="Line 142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120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7" name="Line 143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8" name="Line 144"/>
              <p:cNvSpPr>
                <a:spLocks noChangeShapeType="1"/>
              </p:cNvSpPr>
              <p:nvPr/>
            </p:nvSpPr>
            <p:spPr bwMode="auto">
              <a:xfrm flipH="1">
                <a:off x="10941" y="5104"/>
                <a:ext cx="0" cy="14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59" name="Group 145"/>
              <p:cNvGrpSpPr>
                <a:grpSpLocks/>
              </p:cNvGrpSpPr>
              <p:nvPr/>
            </p:nvGrpSpPr>
            <p:grpSpPr bwMode="auto">
              <a:xfrm flipH="1" flipV="1">
                <a:off x="10701" y="5104"/>
                <a:ext cx="337" cy="253"/>
                <a:chOff x="3987" y="3008"/>
                <a:chExt cx="337" cy="253"/>
              </a:xfrm>
            </p:grpSpPr>
            <p:sp>
              <p:nvSpPr>
                <p:cNvPr id="60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1" name="Line 147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2" name="Line 148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3" name="Line 149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sp>
          <p:nvSpPr>
            <p:cNvPr id="44" name="Line 150"/>
            <p:cNvSpPr>
              <a:spLocks noChangeShapeType="1"/>
            </p:cNvSpPr>
            <p:nvPr/>
          </p:nvSpPr>
          <p:spPr bwMode="auto">
            <a:xfrm rot="-5400000">
              <a:off x="3332" y="1925"/>
              <a:ext cx="1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5" name="Line 151"/>
            <p:cNvSpPr>
              <a:spLocks noChangeShapeType="1"/>
            </p:cNvSpPr>
            <p:nvPr/>
          </p:nvSpPr>
          <p:spPr bwMode="auto">
            <a:xfrm flipH="1">
              <a:off x="2185" y="1331"/>
              <a:ext cx="21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46" name="Group 152"/>
            <p:cNvGrpSpPr>
              <a:grpSpLocks/>
            </p:cNvGrpSpPr>
            <p:nvPr/>
          </p:nvGrpSpPr>
          <p:grpSpPr bwMode="auto">
            <a:xfrm>
              <a:off x="2620" y="1792"/>
              <a:ext cx="146" cy="47"/>
              <a:chOff x="2531" y="3120"/>
              <a:chExt cx="282" cy="85"/>
            </a:xfrm>
          </p:grpSpPr>
          <p:sp>
            <p:nvSpPr>
              <p:cNvPr id="53" name="Rectangle 153"/>
              <p:cNvSpPr>
                <a:spLocks noChangeArrowheads="1"/>
              </p:cNvSpPr>
              <p:nvPr/>
            </p:nvSpPr>
            <p:spPr bwMode="auto">
              <a:xfrm>
                <a:off x="2532" y="3120"/>
                <a:ext cx="281" cy="8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54" name="Line 154"/>
              <p:cNvSpPr>
                <a:spLocks noChangeShapeType="1"/>
              </p:cNvSpPr>
              <p:nvPr/>
            </p:nvSpPr>
            <p:spPr bwMode="auto">
              <a:xfrm>
                <a:off x="2531" y="3120"/>
                <a:ext cx="28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5" name="Line 155"/>
              <p:cNvSpPr>
                <a:spLocks noChangeShapeType="1"/>
              </p:cNvSpPr>
              <p:nvPr/>
            </p:nvSpPr>
            <p:spPr bwMode="auto">
              <a:xfrm>
                <a:off x="2531" y="3204"/>
                <a:ext cx="28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47" name="Rectangle 156"/>
            <p:cNvSpPr>
              <a:spLocks noChangeArrowheads="1"/>
            </p:cNvSpPr>
            <p:nvPr/>
          </p:nvSpPr>
          <p:spPr bwMode="auto">
            <a:xfrm>
              <a:off x="2434" y="1792"/>
              <a:ext cx="466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C</a:t>
              </a:r>
              <a:r>
                <a:rPr lang="fr-FR" altLang="fr-FR" sz="1800" baseline="-25000">
                  <a:latin typeface="Times New Roman" pitchFamily="18" charset="0"/>
                </a:rPr>
                <a:t>t</a:t>
              </a:r>
              <a:endParaRPr lang="fr-FR" altLang="fr-FR" sz="1800"/>
            </a:p>
          </p:txBody>
        </p:sp>
        <p:sp>
          <p:nvSpPr>
            <p:cNvPr id="48" name="Line 157"/>
            <p:cNvSpPr>
              <a:spLocks noChangeShapeType="1"/>
            </p:cNvSpPr>
            <p:nvPr/>
          </p:nvSpPr>
          <p:spPr bwMode="auto">
            <a:xfrm>
              <a:off x="3740" y="1924"/>
              <a:ext cx="87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9" name="Line 158"/>
            <p:cNvSpPr>
              <a:spLocks noChangeShapeType="1"/>
            </p:cNvSpPr>
            <p:nvPr/>
          </p:nvSpPr>
          <p:spPr bwMode="auto">
            <a:xfrm>
              <a:off x="3242" y="1858"/>
              <a:ext cx="136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0" name="Line 159"/>
            <p:cNvSpPr>
              <a:spLocks noChangeShapeType="1"/>
            </p:cNvSpPr>
            <p:nvPr/>
          </p:nvSpPr>
          <p:spPr bwMode="auto">
            <a:xfrm>
              <a:off x="1001" y="1353"/>
              <a:ext cx="0" cy="1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1" name="Line 161"/>
            <p:cNvSpPr>
              <a:spLocks noChangeShapeType="1"/>
            </p:cNvSpPr>
            <p:nvPr/>
          </p:nvSpPr>
          <p:spPr bwMode="auto">
            <a:xfrm>
              <a:off x="1001" y="1478"/>
              <a:ext cx="0" cy="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2" name="Rectangle 162"/>
            <p:cNvSpPr>
              <a:spLocks noChangeArrowheads="1"/>
            </p:cNvSpPr>
            <p:nvPr/>
          </p:nvSpPr>
          <p:spPr bwMode="auto">
            <a:xfrm>
              <a:off x="1127" y="1842"/>
              <a:ext cx="467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Times New Roman" pitchFamily="18" charset="0"/>
                </a:rPr>
                <a:t>    </a:t>
              </a:r>
              <a:r>
                <a:rPr lang="fr-FR" altLang="fr-FR" sz="1800" i="1">
                  <a:latin typeface="Times New Roman" pitchFamily="18" charset="0"/>
                </a:rPr>
                <a:t>u</a:t>
              </a:r>
              <a:r>
                <a:rPr lang="fr-FR" altLang="fr-FR" sz="1800" baseline="-25000">
                  <a:latin typeface="Times New Roman" pitchFamily="18" charset="0"/>
                </a:rPr>
                <a:t>t</a:t>
              </a:r>
              <a:endParaRPr lang="fr-FR" altLang="fr-FR" sz="1800"/>
            </a:p>
          </p:txBody>
        </p:sp>
      </p:grpSp>
      <p:sp>
        <p:nvSpPr>
          <p:cNvPr id="158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</a:t>
            </a:r>
            <a:r>
              <a:rPr lang="fr-CH" altLang="fr-FR" b="1" dirty="0" smtClean="0">
                <a:latin typeface="Calibri" pitchFamily="34" charset="0"/>
              </a:rPr>
              <a:t>4.</a:t>
            </a:r>
            <a:r>
              <a:rPr lang="fr-FR" altLang="fr-FR" b="1" dirty="0" smtClean="0">
                <a:latin typeface="Calibri" pitchFamily="34" charset="0"/>
              </a:rPr>
              <a:t>163</a:t>
            </a:r>
            <a:r>
              <a:rPr lang="fr-FR" altLang="fr-FR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</a:t>
            </a:r>
            <a:r>
              <a:rPr lang="fr-CH" altLang="fr-FR" b="1" dirty="0" smtClean="0">
                <a:latin typeface="Calibri" pitchFamily="34" charset="0"/>
              </a:rPr>
              <a:t> </a:t>
            </a:r>
            <a:r>
              <a:rPr lang="fr-FR" altLang="fr-FR" dirty="0" smtClean="0"/>
              <a:t>Entraînement électrique</a:t>
            </a:r>
            <a:r>
              <a:rPr lang="fr-CH" altLang="fr-FR" dirty="0" smtClean="0">
                <a:latin typeface="Calibri" pitchFamily="34" charset="0"/>
              </a:rPr>
              <a:t>.à moteur sans collecteur (AC)</a:t>
            </a:r>
            <a:endParaRPr lang="fr-CH" altLang="fr-FR" dirty="0">
              <a:latin typeface="Calibri" pitchFamily="34" charset="0"/>
            </a:endParaRP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fr-CH" altLang="fr-FR" dirty="0" smtClean="0">
                <a:latin typeface="Calibri" pitchFamily="34" charset="0"/>
              </a:rPr>
              <a:t> </a:t>
            </a:r>
            <a:r>
              <a:rPr lang="de-DE" altLang="fr-FR" dirty="0" smtClean="0"/>
              <a:t>Elektrisches Antrieb mit kollektorlosem Motor (AC)</a:t>
            </a:r>
            <a:r>
              <a:rPr lang="de-CH" dirty="0" smtClean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63"/>
          <p:cNvGrpSpPr>
            <a:grpSpLocks/>
          </p:cNvGrpSpPr>
          <p:nvPr/>
        </p:nvGrpSpPr>
        <p:grpSpPr bwMode="auto">
          <a:xfrm>
            <a:off x="900113" y="1484313"/>
            <a:ext cx="7704137" cy="2736850"/>
            <a:chOff x="567" y="935"/>
            <a:chExt cx="4853" cy="1724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2682" y="1331"/>
              <a:ext cx="0" cy="1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189" y="2518"/>
              <a:ext cx="31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745" y="1941"/>
              <a:ext cx="71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Times New Roman" pitchFamily="18" charset="0"/>
                </a:rPr>
                <a:t> </a:t>
              </a:r>
              <a:r>
                <a:rPr lang="fr-FR" altLang="fr-FR" sz="1800" i="1">
                  <a:latin typeface="Times New Roman" pitchFamily="18" charset="0"/>
                </a:rPr>
                <a:t>u</a:t>
              </a:r>
              <a:r>
                <a:rPr lang="fr-FR" altLang="fr-FR" sz="1800" baseline="-25000">
                  <a:latin typeface="Times New Roman" pitchFamily="18" charset="0"/>
                </a:rPr>
                <a:t>d</a:t>
              </a:r>
              <a:endParaRPr lang="fr-FR" altLang="fr-FR" sz="1800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931" y="1397"/>
              <a:ext cx="1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2185" y="1133"/>
              <a:ext cx="0" cy="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Arc 14"/>
            <p:cNvSpPr>
              <a:spLocks/>
            </p:cNvSpPr>
            <p:nvPr/>
          </p:nvSpPr>
          <p:spPr bwMode="auto">
            <a:xfrm flipV="1">
              <a:off x="4984" y="1990"/>
              <a:ext cx="249" cy="279"/>
            </a:xfrm>
            <a:custGeom>
              <a:avLst/>
              <a:gdLst>
                <a:gd name="T0" fmla="*/ 0 w 21600"/>
                <a:gd name="T1" fmla="*/ 0 h 24175"/>
                <a:gd name="T2" fmla="*/ 0 w 21600"/>
                <a:gd name="T3" fmla="*/ 0 h 24175"/>
                <a:gd name="T4" fmla="*/ 0 w 21600"/>
                <a:gd name="T5" fmla="*/ 0 h 24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417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460"/>
                    <a:pt x="21548" y="23320"/>
                    <a:pt x="21445" y="24174"/>
                  </a:cubicBezTo>
                </a:path>
                <a:path w="21600" h="2417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460"/>
                    <a:pt x="21548" y="23320"/>
                    <a:pt x="21445" y="2417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4922" y="2254"/>
              <a:ext cx="117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5047" y="2254"/>
              <a:ext cx="373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w</a:t>
              </a:r>
              <a:r>
                <a:rPr lang="fr-FR" altLang="fr-FR" sz="1800" baseline="-25000"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786" y="1320"/>
              <a:ext cx="2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5" name="Group 18"/>
            <p:cNvGrpSpPr>
              <a:grpSpLocks/>
            </p:cNvGrpSpPr>
            <p:nvPr/>
          </p:nvGrpSpPr>
          <p:grpSpPr bwMode="auto">
            <a:xfrm>
              <a:off x="625" y="935"/>
              <a:ext cx="320" cy="216"/>
              <a:chOff x="795" y="1076"/>
              <a:chExt cx="618" cy="393"/>
            </a:xfrm>
          </p:grpSpPr>
          <p:sp>
            <p:nvSpPr>
              <p:cNvPr id="154" name="Line 19"/>
              <p:cNvSpPr>
                <a:spLocks noChangeShapeType="1"/>
              </p:cNvSpPr>
              <p:nvPr/>
            </p:nvSpPr>
            <p:spPr bwMode="auto">
              <a:xfrm>
                <a:off x="1104" y="1076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5" name="Line 20"/>
              <p:cNvSpPr>
                <a:spLocks noChangeShapeType="1"/>
              </p:cNvSpPr>
              <p:nvPr/>
            </p:nvSpPr>
            <p:spPr bwMode="auto">
              <a:xfrm>
                <a:off x="795" y="1272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6" name="Line 21"/>
              <p:cNvSpPr>
                <a:spLocks noChangeShapeType="1"/>
              </p:cNvSpPr>
              <p:nvPr/>
            </p:nvSpPr>
            <p:spPr bwMode="auto">
              <a:xfrm flipV="1">
                <a:off x="1104" y="1272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7" name="Line 22"/>
              <p:cNvSpPr>
                <a:spLocks noChangeShapeType="1"/>
              </p:cNvSpPr>
              <p:nvPr/>
            </p:nvSpPr>
            <p:spPr bwMode="auto">
              <a:xfrm flipV="1">
                <a:off x="795" y="1076"/>
                <a:ext cx="309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786" y="1150"/>
              <a:ext cx="1" cy="1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V="1">
              <a:off x="1003" y="1473"/>
              <a:ext cx="0" cy="10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785" y="2520"/>
              <a:ext cx="0" cy="1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>
              <a:off x="727" y="2658"/>
              <a:ext cx="14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799" y="1443"/>
              <a:ext cx="1" cy="1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567" y="1797"/>
              <a:ext cx="373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Times New Roman" pitchFamily="18" charset="0"/>
                </a:rPr>
                <a:t> </a:t>
              </a:r>
              <a:r>
                <a:rPr lang="fr-FR" altLang="fr-FR" sz="1800" i="1">
                  <a:latin typeface="Times New Roman" pitchFamily="18" charset="0"/>
                </a:rPr>
                <a:t>u</a:t>
              </a:r>
              <a:r>
                <a:rPr lang="fr-FR" altLang="fr-FR" sz="1800" baseline="-25000">
                  <a:latin typeface="Times New Roman" pitchFamily="18" charset="0"/>
                </a:rPr>
                <a:t>lc</a:t>
              </a:r>
              <a:endParaRPr lang="fr-FR" altLang="fr-FR" sz="1800"/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944" y="1566"/>
              <a:ext cx="117" cy="72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1119" y="1566"/>
              <a:ext cx="116" cy="72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785" y="2520"/>
              <a:ext cx="2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V="1">
              <a:off x="1177" y="1320"/>
              <a:ext cx="0" cy="12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1356" y="1400"/>
              <a:ext cx="1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1183" y="1331"/>
              <a:ext cx="7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28" name="Group 36"/>
            <p:cNvGrpSpPr>
              <a:grpSpLocks/>
            </p:cNvGrpSpPr>
            <p:nvPr/>
          </p:nvGrpSpPr>
          <p:grpSpPr bwMode="auto">
            <a:xfrm>
              <a:off x="1418" y="1202"/>
              <a:ext cx="436" cy="1432"/>
              <a:chOff x="4144" y="3534"/>
              <a:chExt cx="841" cy="2605"/>
            </a:xfrm>
          </p:grpSpPr>
          <p:grpSp>
            <p:nvGrpSpPr>
              <p:cNvPr id="144" name="Group 37"/>
              <p:cNvGrpSpPr>
                <a:grpSpLocks/>
              </p:cNvGrpSpPr>
              <p:nvPr/>
            </p:nvGrpSpPr>
            <p:grpSpPr bwMode="auto">
              <a:xfrm>
                <a:off x="4144" y="3534"/>
                <a:ext cx="841" cy="2605"/>
                <a:chOff x="2728" y="1552"/>
                <a:chExt cx="841" cy="2605"/>
              </a:xfrm>
            </p:grpSpPr>
            <p:sp>
              <p:nvSpPr>
                <p:cNvPr id="148" name="Rectangle 38"/>
                <p:cNvSpPr>
                  <a:spLocks noChangeArrowheads="1"/>
                </p:cNvSpPr>
                <p:nvPr/>
              </p:nvSpPr>
              <p:spPr bwMode="auto">
                <a:xfrm>
                  <a:off x="2728" y="1552"/>
                  <a:ext cx="841" cy="260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CH" altLang="fr-FR" sz="1800"/>
                </a:p>
              </p:txBody>
            </p:sp>
            <p:grpSp>
              <p:nvGrpSpPr>
                <p:cNvPr id="149" name="Group 39"/>
                <p:cNvGrpSpPr>
                  <a:grpSpLocks/>
                </p:cNvGrpSpPr>
                <p:nvPr/>
              </p:nvGrpSpPr>
              <p:grpSpPr bwMode="auto">
                <a:xfrm>
                  <a:off x="3036" y="2644"/>
                  <a:ext cx="253" cy="337"/>
                  <a:chOff x="3036" y="2644"/>
                  <a:chExt cx="253" cy="337"/>
                </a:xfrm>
              </p:grpSpPr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36" y="2644"/>
                    <a:ext cx="253" cy="16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36" y="2812"/>
                    <a:ext cx="253" cy="16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5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036" y="2644"/>
                    <a:ext cx="1" cy="33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5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288" y="2644"/>
                    <a:ext cx="1" cy="33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</p:grpSp>
          <p:sp>
            <p:nvSpPr>
              <p:cNvPr id="145" name="Line 44"/>
              <p:cNvSpPr>
                <a:spLocks noChangeShapeType="1"/>
              </p:cNvSpPr>
              <p:nvPr/>
            </p:nvSpPr>
            <p:spPr bwMode="auto">
              <a:xfrm>
                <a:off x="4703" y="4794"/>
                <a:ext cx="113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46" name="Line 45"/>
              <p:cNvSpPr>
                <a:spLocks noChangeShapeType="1"/>
              </p:cNvSpPr>
              <p:nvPr/>
            </p:nvSpPr>
            <p:spPr bwMode="auto">
              <a:xfrm>
                <a:off x="4815" y="4878"/>
                <a:ext cx="1" cy="1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47" name="Line 46"/>
              <p:cNvSpPr>
                <a:spLocks noChangeShapeType="1"/>
              </p:cNvSpPr>
              <p:nvPr/>
            </p:nvSpPr>
            <p:spPr bwMode="auto">
              <a:xfrm>
                <a:off x="4339" y="4794"/>
                <a:ext cx="53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2247" y="1265"/>
              <a:ext cx="334" cy="12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2309" y="1397"/>
              <a:ext cx="49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L</a:t>
              </a:r>
              <a:r>
                <a:rPr lang="fr-FR" altLang="fr-FR" sz="1800" baseline="-25000">
                  <a:latin typeface="Times New Roman" pitchFamily="18" charset="0"/>
                </a:rPr>
                <a:t>sl</a:t>
              </a:r>
              <a:endParaRPr lang="fr-FR" altLang="fr-FR" sz="1800"/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>
              <a:off x="1003" y="1133"/>
              <a:ext cx="11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 flipH="1">
              <a:off x="1003" y="1133"/>
              <a:ext cx="0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3" name="Line 51"/>
            <p:cNvSpPr>
              <a:spLocks noChangeShapeType="1"/>
            </p:cNvSpPr>
            <p:nvPr/>
          </p:nvSpPr>
          <p:spPr bwMode="auto">
            <a:xfrm>
              <a:off x="4176" y="1990"/>
              <a:ext cx="4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" name="Line 52"/>
            <p:cNvSpPr>
              <a:spLocks noChangeShapeType="1"/>
            </p:cNvSpPr>
            <p:nvPr/>
          </p:nvSpPr>
          <p:spPr bwMode="auto">
            <a:xfrm>
              <a:off x="3265" y="1858"/>
              <a:ext cx="1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35" name="Group 53"/>
            <p:cNvGrpSpPr>
              <a:grpSpLocks/>
            </p:cNvGrpSpPr>
            <p:nvPr/>
          </p:nvGrpSpPr>
          <p:grpSpPr bwMode="auto">
            <a:xfrm>
              <a:off x="3180" y="1331"/>
              <a:ext cx="373" cy="1187"/>
              <a:chOff x="10101" y="3518"/>
              <a:chExt cx="720" cy="1920"/>
            </a:xfrm>
          </p:grpSpPr>
          <p:grpSp>
            <p:nvGrpSpPr>
              <p:cNvPr id="114" name="Group 54"/>
              <p:cNvGrpSpPr>
                <a:grpSpLocks/>
              </p:cNvGrpSpPr>
              <p:nvPr/>
            </p:nvGrpSpPr>
            <p:grpSpPr bwMode="auto">
              <a:xfrm>
                <a:off x="10101" y="3758"/>
                <a:ext cx="337" cy="253"/>
                <a:chOff x="3987" y="3008"/>
                <a:chExt cx="337" cy="253"/>
              </a:xfrm>
            </p:grpSpPr>
            <p:sp>
              <p:nvSpPr>
                <p:cNvPr id="140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1" name="Line 56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2" name="Line 57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3" name="Line 58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grpSp>
            <p:nvGrpSpPr>
              <p:cNvPr id="115" name="Group 59"/>
              <p:cNvGrpSpPr>
                <a:grpSpLocks/>
              </p:cNvGrpSpPr>
              <p:nvPr/>
            </p:nvGrpSpPr>
            <p:grpSpPr bwMode="auto">
              <a:xfrm>
                <a:off x="10101" y="4958"/>
                <a:ext cx="337" cy="253"/>
                <a:chOff x="3987" y="3008"/>
                <a:chExt cx="337" cy="253"/>
              </a:xfrm>
            </p:grpSpPr>
            <p:sp>
              <p:nvSpPr>
                <p:cNvPr id="136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7" name="Line 61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8" name="Line 62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9" name="Line 63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sp>
            <p:nvSpPr>
              <p:cNvPr id="116" name="Line 64"/>
              <p:cNvSpPr>
                <a:spLocks noChangeShapeType="1"/>
              </p:cNvSpPr>
              <p:nvPr/>
            </p:nvSpPr>
            <p:spPr bwMode="auto">
              <a:xfrm rot="-5400000">
                <a:off x="9310" y="4478"/>
                <a:ext cx="19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117" name="Group 65"/>
              <p:cNvGrpSpPr>
                <a:grpSpLocks/>
              </p:cNvGrpSpPr>
              <p:nvPr/>
            </p:nvGrpSpPr>
            <p:grpSpPr bwMode="auto">
              <a:xfrm>
                <a:off x="10461" y="3758"/>
                <a:ext cx="360" cy="253"/>
                <a:chOff x="10701" y="5104"/>
                <a:chExt cx="360" cy="253"/>
              </a:xfrm>
            </p:grpSpPr>
            <p:sp>
              <p:nvSpPr>
                <p:cNvPr id="12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120" cy="0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9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0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0941" y="5104"/>
                  <a:ext cx="0" cy="14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grpSp>
              <p:nvGrpSpPr>
                <p:cNvPr id="131" name="Group 69"/>
                <p:cNvGrpSpPr>
                  <a:grpSpLocks/>
                </p:cNvGrpSpPr>
                <p:nvPr/>
              </p:nvGrpSpPr>
              <p:grpSpPr bwMode="auto">
                <a:xfrm flipH="1" flipV="1">
                  <a:off x="10701" y="5104"/>
                  <a:ext cx="337" cy="253"/>
                  <a:chOff x="3987" y="3008"/>
                  <a:chExt cx="337" cy="253"/>
                </a:xfrm>
              </p:grpSpPr>
              <p:sp>
                <p:nvSpPr>
                  <p:cNvPr id="132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3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3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35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</p:grpSp>
          <p:grpSp>
            <p:nvGrpSpPr>
              <p:cNvPr id="118" name="Group 74"/>
              <p:cNvGrpSpPr>
                <a:grpSpLocks/>
              </p:cNvGrpSpPr>
              <p:nvPr/>
            </p:nvGrpSpPr>
            <p:grpSpPr bwMode="auto">
              <a:xfrm>
                <a:off x="10461" y="4958"/>
                <a:ext cx="360" cy="253"/>
                <a:chOff x="10701" y="5104"/>
                <a:chExt cx="360" cy="253"/>
              </a:xfrm>
            </p:grpSpPr>
            <p:sp>
              <p:nvSpPr>
                <p:cNvPr id="120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120" cy="0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1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941" y="522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2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10941" y="5104"/>
                  <a:ext cx="0" cy="14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grpSp>
              <p:nvGrpSpPr>
                <p:cNvPr id="123" name="Group 78"/>
                <p:cNvGrpSpPr>
                  <a:grpSpLocks/>
                </p:cNvGrpSpPr>
                <p:nvPr/>
              </p:nvGrpSpPr>
              <p:grpSpPr bwMode="auto">
                <a:xfrm flipH="1" flipV="1">
                  <a:off x="10701" y="5104"/>
                  <a:ext cx="337" cy="253"/>
                  <a:chOff x="3987" y="3008"/>
                  <a:chExt cx="337" cy="253"/>
                </a:xfrm>
              </p:grpSpPr>
              <p:sp>
                <p:nvSpPr>
                  <p:cNvPr id="124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25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26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27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</p:grpSp>
          <p:sp>
            <p:nvSpPr>
              <p:cNvPr id="119" name="Line 83"/>
              <p:cNvSpPr>
                <a:spLocks noChangeShapeType="1"/>
              </p:cNvSpPr>
              <p:nvPr/>
            </p:nvSpPr>
            <p:spPr bwMode="auto">
              <a:xfrm rot="-5400000">
                <a:off x="9674" y="4478"/>
                <a:ext cx="19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36" name="Group 84"/>
            <p:cNvGrpSpPr>
              <a:grpSpLocks/>
            </p:cNvGrpSpPr>
            <p:nvPr/>
          </p:nvGrpSpPr>
          <p:grpSpPr bwMode="auto">
            <a:xfrm>
              <a:off x="4611" y="1660"/>
              <a:ext cx="498" cy="528"/>
              <a:chOff x="9573" y="6064"/>
              <a:chExt cx="960" cy="960"/>
            </a:xfrm>
          </p:grpSpPr>
          <p:sp>
            <p:nvSpPr>
              <p:cNvPr id="112" name="Oval 85"/>
              <p:cNvSpPr>
                <a:spLocks noChangeArrowheads="1"/>
              </p:cNvSpPr>
              <p:nvPr/>
            </p:nvSpPr>
            <p:spPr bwMode="auto">
              <a:xfrm>
                <a:off x="9685" y="6184"/>
                <a:ext cx="757" cy="72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113" name="Oval 86"/>
              <p:cNvSpPr>
                <a:spLocks noChangeArrowheads="1"/>
              </p:cNvSpPr>
              <p:nvPr/>
            </p:nvSpPr>
            <p:spPr bwMode="auto">
              <a:xfrm>
                <a:off x="9573" y="6064"/>
                <a:ext cx="960" cy="96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</p:grpSp>
        <p:grpSp>
          <p:nvGrpSpPr>
            <p:cNvPr id="37" name="Group 87"/>
            <p:cNvGrpSpPr>
              <a:grpSpLocks/>
            </p:cNvGrpSpPr>
            <p:nvPr/>
          </p:nvGrpSpPr>
          <p:grpSpPr bwMode="auto">
            <a:xfrm>
              <a:off x="4050" y="1331"/>
              <a:ext cx="373" cy="1187"/>
              <a:chOff x="6573" y="3664"/>
              <a:chExt cx="720" cy="2160"/>
            </a:xfrm>
          </p:grpSpPr>
          <p:sp>
            <p:nvSpPr>
              <p:cNvPr id="80" name="Line 88"/>
              <p:cNvSpPr>
                <a:spLocks noChangeShapeType="1"/>
              </p:cNvSpPr>
              <p:nvPr/>
            </p:nvSpPr>
            <p:spPr bwMode="auto">
              <a:xfrm>
                <a:off x="6748" y="4864"/>
                <a:ext cx="36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81" name="Group 89"/>
              <p:cNvGrpSpPr>
                <a:grpSpLocks/>
              </p:cNvGrpSpPr>
              <p:nvPr/>
            </p:nvGrpSpPr>
            <p:grpSpPr bwMode="auto">
              <a:xfrm>
                <a:off x="6573" y="3664"/>
                <a:ext cx="720" cy="2160"/>
                <a:chOff x="10101" y="3518"/>
                <a:chExt cx="720" cy="1920"/>
              </a:xfrm>
            </p:grpSpPr>
            <p:grpSp>
              <p:nvGrpSpPr>
                <p:cNvPr id="82" name="Group 90"/>
                <p:cNvGrpSpPr>
                  <a:grpSpLocks/>
                </p:cNvGrpSpPr>
                <p:nvPr/>
              </p:nvGrpSpPr>
              <p:grpSpPr bwMode="auto">
                <a:xfrm>
                  <a:off x="10101" y="3758"/>
                  <a:ext cx="337" cy="253"/>
                  <a:chOff x="3987" y="3008"/>
                  <a:chExt cx="337" cy="253"/>
                </a:xfrm>
              </p:grpSpPr>
              <p:sp>
                <p:nvSpPr>
                  <p:cNvPr id="108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9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10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11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  <p:grpSp>
              <p:nvGrpSpPr>
                <p:cNvPr id="83" name="Group 95"/>
                <p:cNvGrpSpPr>
                  <a:grpSpLocks/>
                </p:cNvGrpSpPr>
                <p:nvPr/>
              </p:nvGrpSpPr>
              <p:grpSpPr bwMode="auto">
                <a:xfrm>
                  <a:off x="10101" y="4958"/>
                  <a:ext cx="337" cy="253"/>
                  <a:chOff x="3987" y="3008"/>
                  <a:chExt cx="337" cy="253"/>
                </a:xfrm>
              </p:grpSpPr>
              <p:sp>
                <p:nvSpPr>
                  <p:cNvPr id="104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7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4155" y="3008"/>
                    <a:ext cx="169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260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107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987" y="3008"/>
                    <a:ext cx="33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</p:grpSp>
            <p:sp>
              <p:nvSpPr>
                <p:cNvPr id="84" name="Line 100"/>
                <p:cNvSpPr>
                  <a:spLocks noChangeShapeType="1"/>
                </p:cNvSpPr>
                <p:nvPr/>
              </p:nvSpPr>
              <p:spPr bwMode="auto">
                <a:xfrm rot="-5400000">
                  <a:off x="9310" y="4478"/>
                  <a:ext cx="19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grpSp>
              <p:nvGrpSpPr>
                <p:cNvPr id="85" name="Group 101"/>
                <p:cNvGrpSpPr>
                  <a:grpSpLocks/>
                </p:cNvGrpSpPr>
                <p:nvPr/>
              </p:nvGrpSpPr>
              <p:grpSpPr bwMode="auto">
                <a:xfrm>
                  <a:off x="10461" y="3758"/>
                  <a:ext cx="360" cy="253"/>
                  <a:chOff x="10701" y="5104"/>
                  <a:chExt cx="360" cy="253"/>
                </a:xfrm>
              </p:grpSpPr>
              <p:sp>
                <p:nvSpPr>
                  <p:cNvPr id="96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120" cy="0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97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98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41" y="5104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grpSp>
                <p:nvGrpSpPr>
                  <p:cNvPr id="99" name="Group 10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0701" y="5104"/>
                    <a:ext cx="337" cy="253"/>
                    <a:chOff x="3987" y="3008"/>
                    <a:chExt cx="337" cy="253"/>
                  </a:xfrm>
                </p:grpSpPr>
                <p:sp>
                  <p:nvSpPr>
                    <p:cNvPr id="100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7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10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5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10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260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103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008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</p:grpSp>
            </p:grpSp>
            <p:grpSp>
              <p:nvGrpSpPr>
                <p:cNvPr id="86" name="Group 110"/>
                <p:cNvGrpSpPr>
                  <a:grpSpLocks/>
                </p:cNvGrpSpPr>
                <p:nvPr/>
              </p:nvGrpSpPr>
              <p:grpSpPr bwMode="auto">
                <a:xfrm>
                  <a:off x="10461" y="4958"/>
                  <a:ext cx="360" cy="253"/>
                  <a:chOff x="10701" y="5104"/>
                  <a:chExt cx="360" cy="253"/>
                </a:xfrm>
              </p:grpSpPr>
              <p:sp>
                <p:nvSpPr>
                  <p:cNvPr id="88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120" cy="0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89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41" y="522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sp>
                <p:nvSpPr>
                  <p:cNvPr id="90" name="Line 1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41" y="5104"/>
                    <a:ext cx="0" cy="146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H"/>
                  </a:p>
                </p:txBody>
              </p:sp>
              <p:grpSp>
                <p:nvGrpSpPr>
                  <p:cNvPr id="91" name="Group 11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0701" y="5104"/>
                    <a:ext cx="337" cy="253"/>
                    <a:chOff x="3987" y="3008"/>
                    <a:chExt cx="337" cy="253"/>
                  </a:xfrm>
                </p:grpSpPr>
                <p:sp>
                  <p:nvSpPr>
                    <p:cNvPr id="92" name="Line 1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7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93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5" y="3008"/>
                      <a:ext cx="169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94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260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95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008"/>
                      <a:ext cx="33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CH"/>
                    </a:p>
                  </p:txBody>
                </p:sp>
              </p:grpSp>
            </p:grpSp>
            <p:sp>
              <p:nvSpPr>
                <p:cNvPr id="87" name="Line 119"/>
                <p:cNvSpPr>
                  <a:spLocks noChangeShapeType="1"/>
                </p:cNvSpPr>
                <p:nvPr/>
              </p:nvSpPr>
              <p:spPr bwMode="auto">
                <a:xfrm rot="-5400000">
                  <a:off x="9674" y="4478"/>
                  <a:ext cx="19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sp>
          <p:nvSpPr>
            <p:cNvPr id="38" name="Line 120"/>
            <p:cNvSpPr>
              <a:spLocks noChangeShapeType="1"/>
            </p:cNvSpPr>
            <p:nvPr/>
          </p:nvSpPr>
          <p:spPr bwMode="auto">
            <a:xfrm>
              <a:off x="3740" y="1924"/>
              <a:ext cx="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39" name="Group 121"/>
            <p:cNvGrpSpPr>
              <a:grpSpLocks/>
            </p:cNvGrpSpPr>
            <p:nvPr/>
          </p:nvGrpSpPr>
          <p:grpSpPr bwMode="auto">
            <a:xfrm>
              <a:off x="3649" y="1479"/>
              <a:ext cx="175" cy="157"/>
              <a:chOff x="3987" y="3008"/>
              <a:chExt cx="337" cy="253"/>
            </a:xfrm>
          </p:grpSpPr>
          <p:sp>
            <p:nvSpPr>
              <p:cNvPr id="76" name="Line 122"/>
              <p:cNvSpPr>
                <a:spLocks noChangeShapeType="1"/>
              </p:cNvSpPr>
              <p:nvPr/>
            </p:nvSpPr>
            <p:spPr bwMode="auto">
              <a:xfrm flipH="1">
                <a:off x="3987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7" name="Line 123"/>
              <p:cNvSpPr>
                <a:spLocks noChangeShapeType="1"/>
              </p:cNvSpPr>
              <p:nvPr/>
            </p:nvSpPr>
            <p:spPr bwMode="auto">
              <a:xfrm>
                <a:off x="4155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8" name="Line 124"/>
              <p:cNvSpPr>
                <a:spLocks noChangeShapeType="1"/>
              </p:cNvSpPr>
              <p:nvPr/>
            </p:nvSpPr>
            <p:spPr bwMode="auto">
              <a:xfrm>
                <a:off x="3987" y="3260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9" name="Line 125"/>
              <p:cNvSpPr>
                <a:spLocks noChangeShapeType="1"/>
              </p:cNvSpPr>
              <p:nvPr/>
            </p:nvSpPr>
            <p:spPr bwMode="auto">
              <a:xfrm>
                <a:off x="3987" y="3008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40" name="Group 126"/>
            <p:cNvGrpSpPr>
              <a:grpSpLocks/>
            </p:cNvGrpSpPr>
            <p:nvPr/>
          </p:nvGrpSpPr>
          <p:grpSpPr bwMode="auto">
            <a:xfrm>
              <a:off x="3649" y="2221"/>
              <a:ext cx="175" cy="157"/>
              <a:chOff x="3987" y="3008"/>
              <a:chExt cx="337" cy="253"/>
            </a:xfrm>
          </p:grpSpPr>
          <p:sp>
            <p:nvSpPr>
              <p:cNvPr id="72" name="Line 127"/>
              <p:cNvSpPr>
                <a:spLocks noChangeShapeType="1"/>
              </p:cNvSpPr>
              <p:nvPr/>
            </p:nvSpPr>
            <p:spPr bwMode="auto">
              <a:xfrm flipH="1">
                <a:off x="3987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3" name="Line 128"/>
              <p:cNvSpPr>
                <a:spLocks noChangeShapeType="1"/>
              </p:cNvSpPr>
              <p:nvPr/>
            </p:nvSpPr>
            <p:spPr bwMode="auto">
              <a:xfrm>
                <a:off x="4155" y="3008"/>
                <a:ext cx="169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129"/>
              <p:cNvSpPr>
                <a:spLocks noChangeShapeType="1"/>
              </p:cNvSpPr>
              <p:nvPr/>
            </p:nvSpPr>
            <p:spPr bwMode="auto">
              <a:xfrm>
                <a:off x="3987" y="3260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Line 130"/>
              <p:cNvSpPr>
                <a:spLocks noChangeShapeType="1"/>
              </p:cNvSpPr>
              <p:nvPr/>
            </p:nvSpPr>
            <p:spPr bwMode="auto">
              <a:xfrm>
                <a:off x="3987" y="3008"/>
                <a:ext cx="33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41" name="Line 131"/>
            <p:cNvSpPr>
              <a:spLocks noChangeShapeType="1"/>
            </p:cNvSpPr>
            <p:nvPr/>
          </p:nvSpPr>
          <p:spPr bwMode="auto">
            <a:xfrm rot="-5400000">
              <a:off x="3143" y="1925"/>
              <a:ext cx="1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42" name="Group 132"/>
            <p:cNvGrpSpPr>
              <a:grpSpLocks/>
            </p:cNvGrpSpPr>
            <p:nvPr/>
          </p:nvGrpSpPr>
          <p:grpSpPr bwMode="auto">
            <a:xfrm>
              <a:off x="3836" y="1479"/>
              <a:ext cx="187" cy="157"/>
              <a:chOff x="10701" y="5104"/>
              <a:chExt cx="360" cy="253"/>
            </a:xfrm>
          </p:grpSpPr>
          <p:sp>
            <p:nvSpPr>
              <p:cNvPr id="64" name="Line 133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120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5" name="Line 134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6" name="Line 135"/>
              <p:cNvSpPr>
                <a:spLocks noChangeShapeType="1"/>
              </p:cNvSpPr>
              <p:nvPr/>
            </p:nvSpPr>
            <p:spPr bwMode="auto">
              <a:xfrm flipH="1">
                <a:off x="10941" y="5104"/>
                <a:ext cx="0" cy="14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67" name="Group 136"/>
              <p:cNvGrpSpPr>
                <a:grpSpLocks/>
              </p:cNvGrpSpPr>
              <p:nvPr/>
            </p:nvGrpSpPr>
            <p:grpSpPr bwMode="auto">
              <a:xfrm flipH="1" flipV="1">
                <a:off x="10701" y="5104"/>
                <a:ext cx="337" cy="253"/>
                <a:chOff x="3987" y="3008"/>
                <a:chExt cx="337" cy="253"/>
              </a:xfrm>
            </p:grpSpPr>
            <p:sp>
              <p:nvSpPr>
                <p:cNvPr id="68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9" name="Line 138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0" name="Line 139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1" name="Line 140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grpSp>
          <p:nvGrpSpPr>
            <p:cNvPr id="43" name="Group 141"/>
            <p:cNvGrpSpPr>
              <a:grpSpLocks/>
            </p:cNvGrpSpPr>
            <p:nvPr/>
          </p:nvGrpSpPr>
          <p:grpSpPr bwMode="auto">
            <a:xfrm>
              <a:off x="3836" y="2221"/>
              <a:ext cx="187" cy="157"/>
              <a:chOff x="10701" y="5104"/>
              <a:chExt cx="360" cy="253"/>
            </a:xfrm>
          </p:grpSpPr>
          <p:sp>
            <p:nvSpPr>
              <p:cNvPr id="56" name="Line 142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120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7" name="Line 143"/>
              <p:cNvSpPr>
                <a:spLocks noChangeShapeType="1"/>
              </p:cNvSpPr>
              <p:nvPr/>
            </p:nvSpPr>
            <p:spPr bwMode="auto">
              <a:xfrm flipV="1">
                <a:off x="10941" y="522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8" name="Line 144"/>
              <p:cNvSpPr>
                <a:spLocks noChangeShapeType="1"/>
              </p:cNvSpPr>
              <p:nvPr/>
            </p:nvSpPr>
            <p:spPr bwMode="auto">
              <a:xfrm flipH="1">
                <a:off x="10941" y="5104"/>
                <a:ext cx="0" cy="14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59" name="Group 145"/>
              <p:cNvGrpSpPr>
                <a:grpSpLocks/>
              </p:cNvGrpSpPr>
              <p:nvPr/>
            </p:nvGrpSpPr>
            <p:grpSpPr bwMode="auto">
              <a:xfrm flipH="1" flipV="1">
                <a:off x="10701" y="5104"/>
                <a:ext cx="337" cy="253"/>
                <a:chOff x="3987" y="3008"/>
                <a:chExt cx="337" cy="253"/>
              </a:xfrm>
            </p:grpSpPr>
            <p:sp>
              <p:nvSpPr>
                <p:cNvPr id="60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3987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1" name="Line 147"/>
                <p:cNvSpPr>
                  <a:spLocks noChangeShapeType="1"/>
                </p:cNvSpPr>
                <p:nvPr/>
              </p:nvSpPr>
              <p:spPr bwMode="auto">
                <a:xfrm>
                  <a:off x="4155" y="3008"/>
                  <a:ext cx="169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2" name="Line 148"/>
                <p:cNvSpPr>
                  <a:spLocks noChangeShapeType="1"/>
                </p:cNvSpPr>
                <p:nvPr/>
              </p:nvSpPr>
              <p:spPr bwMode="auto">
                <a:xfrm>
                  <a:off x="3987" y="3260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3" name="Line 149"/>
                <p:cNvSpPr>
                  <a:spLocks noChangeShapeType="1"/>
                </p:cNvSpPr>
                <p:nvPr/>
              </p:nvSpPr>
              <p:spPr bwMode="auto">
                <a:xfrm>
                  <a:off x="3987" y="3008"/>
                  <a:ext cx="33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sp>
          <p:nvSpPr>
            <p:cNvPr id="44" name="Line 150"/>
            <p:cNvSpPr>
              <a:spLocks noChangeShapeType="1"/>
            </p:cNvSpPr>
            <p:nvPr/>
          </p:nvSpPr>
          <p:spPr bwMode="auto">
            <a:xfrm rot="-5400000">
              <a:off x="3332" y="1925"/>
              <a:ext cx="1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5" name="Line 151"/>
            <p:cNvSpPr>
              <a:spLocks noChangeShapeType="1"/>
            </p:cNvSpPr>
            <p:nvPr/>
          </p:nvSpPr>
          <p:spPr bwMode="auto">
            <a:xfrm flipH="1">
              <a:off x="2185" y="1331"/>
              <a:ext cx="21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46" name="Group 152"/>
            <p:cNvGrpSpPr>
              <a:grpSpLocks/>
            </p:cNvGrpSpPr>
            <p:nvPr/>
          </p:nvGrpSpPr>
          <p:grpSpPr bwMode="auto">
            <a:xfrm>
              <a:off x="2620" y="1792"/>
              <a:ext cx="146" cy="47"/>
              <a:chOff x="2531" y="3120"/>
              <a:chExt cx="282" cy="85"/>
            </a:xfrm>
          </p:grpSpPr>
          <p:sp>
            <p:nvSpPr>
              <p:cNvPr id="53" name="Rectangle 153"/>
              <p:cNvSpPr>
                <a:spLocks noChangeArrowheads="1"/>
              </p:cNvSpPr>
              <p:nvPr/>
            </p:nvSpPr>
            <p:spPr bwMode="auto">
              <a:xfrm>
                <a:off x="2532" y="3120"/>
                <a:ext cx="281" cy="8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54" name="Line 154"/>
              <p:cNvSpPr>
                <a:spLocks noChangeShapeType="1"/>
              </p:cNvSpPr>
              <p:nvPr/>
            </p:nvSpPr>
            <p:spPr bwMode="auto">
              <a:xfrm>
                <a:off x="2531" y="3120"/>
                <a:ext cx="28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5" name="Line 155"/>
              <p:cNvSpPr>
                <a:spLocks noChangeShapeType="1"/>
              </p:cNvSpPr>
              <p:nvPr/>
            </p:nvSpPr>
            <p:spPr bwMode="auto">
              <a:xfrm>
                <a:off x="2531" y="3204"/>
                <a:ext cx="28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47" name="Rectangle 156"/>
            <p:cNvSpPr>
              <a:spLocks noChangeArrowheads="1"/>
            </p:cNvSpPr>
            <p:nvPr/>
          </p:nvSpPr>
          <p:spPr bwMode="auto">
            <a:xfrm>
              <a:off x="2434" y="1792"/>
              <a:ext cx="466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C</a:t>
              </a:r>
              <a:r>
                <a:rPr lang="fr-FR" altLang="fr-FR" sz="1800" baseline="-25000">
                  <a:latin typeface="Times New Roman" pitchFamily="18" charset="0"/>
                </a:rPr>
                <a:t>t</a:t>
              </a:r>
              <a:endParaRPr lang="fr-FR" altLang="fr-FR" sz="1800"/>
            </a:p>
          </p:txBody>
        </p:sp>
        <p:sp>
          <p:nvSpPr>
            <p:cNvPr id="48" name="Line 157"/>
            <p:cNvSpPr>
              <a:spLocks noChangeShapeType="1"/>
            </p:cNvSpPr>
            <p:nvPr/>
          </p:nvSpPr>
          <p:spPr bwMode="auto">
            <a:xfrm>
              <a:off x="3740" y="1924"/>
              <a:ext cx="87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9" name="Line 158"/>
            <p:cNvSpPr>
              <a:spLocks noChangeShapeType="1"/>
            </p:cNvSpPr>
            <p:nvPr/>
          </p:nvSpPr>
          <p:spPr bwMode="auto">
            <a:xfrm>
              <a:off x="3242" y="1858"/>
              <a:ext cx="136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0" name="Line 160"/>
            <p:cNvSpPr>
              <a:spLocks noChangeShapeType="1"/>
            </p:cNvSpPr>
            <p:nvPr/>
          </p:nvSpPr>
          <p:spPr bwMode="auto">
            <a:xfrm flipH="1">
              <a:off x="1001" y="1353"/>
              <a:ext cx="89" cy="1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1" name="Line 161"/>
            <p:cNvSpPr>
              <a:spLocks noChangeShapeType="1"/>
            </p:cNvSpPr>
            <p:nvPr/>
          </p:nvSpPr>
          <p:spPr bwMode="auto">
            <a:xfrm>
              <a:off x="1001" y="1478"/>
              <a:ext cx="0" cy="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2" name="Rectangle 162"/>
            <p:cNvSpPr>
              <a:spLocks noChangeArrowheads="1"/>
            </p:cNvSpPr>
            <p:nvPr/>
          </p:nvSpPr>
          <p:spPr bwMode="auto">
            <a:xfrm>
              <a:off x="1127" y="1842"/>
              <a:ext cx="467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latin typeface="Times New Roman" pitchFamily="18" charset="0"/>
                </a:rPr>
                <a:t>    </a:t>
              </a:r>
              <a:r>
                <a:rPr lang="fr-FR" altLang="fr-FR" sz="1800" i="1">
                  <a:latin typeface="Times New Roman" pitchFamily="18" charset="0"/>
                </a:rPr>
                <a:t>u</a:t>
              </a:r>
              <a:r>
                <a:rPr lang="fr-FR" altLang="fr-FR" sz="1800" baseline="-25000">
                  <a:latin typeface="Times New Roman" pitchFamily="18" charset="0"/>
                </a:rPr>
                <a:t>t</a:t>
              </a:r>
              <a:endParaRPr lang="fr-FR" altLang="fr-FR" sz="1800"/>
            </a:p>
          </p:txBody>
        </p:sp>
      </p:grpSp>
      <p:sp>
        <p:nvSpPr>
          <p:cNvPr id="158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</a:t>
            </a:r>
            <a:r>
              <a:rPr lang="fr-CH" altLang="fr-FR" b="1" dirty="0" smtClean="0">
                <a:latin typeface="Calibri" pitchFamily="34" charset="0"/>
              </a:rPr>
              <a:t>4.</a:t>
            </a:r>
            <a:r>
              <a:rPr lang="fr-FR" altLang="fr-FR" b="1" dirty="0" smtClean="0">
                <a:latin typeface="Calibri" pitchFamily="34" charset="0"/>
              </a:rPr>
              <a:t>163</a:t>
            </a:r>
            <a:r>
              <a:rPr lang="fr-FR" altLang="fr-FR" b="1" dirty="0" smtClean="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fr-CH" altLang="fr-FR" b="1" dirty="0" smtClean="0">
                <a:latin typeface="Calibri" pitchFamily="34" charset="0"/>
              </a:rPr>
              <a:t> </a:t>
            </a:r>
            <a:r>
              <a:rPr lang="fr-FR" altLang="fr-FR" dirty="0" smtClean="0"/>
              <a:t>Entraînement électrique</a:t>
            </a:r>
            <a:r>
              <a:rPr lang="fr-CH" altLang="fr-FR" dirty="0" smtClean="0">
                <a:latin typeface="Calibri" pitchFamily="34" charset="0"/>
              </a:rPr>
              <a:t>.à moteur sans collecteur (</a:t>
            </a:r>
            <a:r>
              <a:rPr lang="fr-CH" altLang="fr-FR" dirty="0">
                <a:latin typeface="Calibri" pitchFamily="34" charset="0"/>
              </a:rPr>
              <a:t>D</a:t>
            </a:r>
            <a:r>
              <a:rPr lang="fr-CH" altLang="fr-FR" dirty="0" smtClean="0">
                <a:latin typeface="Calibri" pitchFamily="34" charset="0"/>
              </a:rPr>
              <a:t>C)</a:t>
            </a:r>
            <a:endParaRPr lang="fr-CH" altLang="fr-FR" dirty="0">
              <a:latin typeface="Calibri" pitchFamily="34" charset="0"/>
            </a:endParaRP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fr-CH" altLang="fr-FR" dirty="0" smtClean="0">
                <a:latin typeface="Calibri" pitchFamily="34" charset="0"/>
              </a:rPr>
              <a:t>   </a:t>
            </a:r>
            <a:r>
              <a:rPr lang="de-DE" altLang="fr-FR" dirty="0" smtClean="0"/>
              <a:t>Elektrisches Antrieb mit kollektorlosem Motor (DC)</a:t>
            </a:r>
            <a:r>
              <a:rPr lang="de-CH" dirty="0" smtClean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435600" y="2420938"/>
            <a:ext cx="2303463" cy="863600"/>
            <a:chOff x="1837" y="3158"/>
            <a:chExt cx="1451" cy="544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240" y="3267"/>
              <a:ext cx="484" cy="435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724" y="3484"/>
              <a:ext cx="4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966" y="3158"/>
              <a:ext cx="32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2000" i="1">
                  <a:latin typeface="Symbol" pitchFamily="18" charset="2"/>
                </a:rPr>
                <a:t>w</a:t>
              </a:r>
              <a:r>
                <a:rPr lang="en-US" altLang="fr-FR" sz="2000" baseline="-25000">
                  <a:latin typeface="Times New Roman" pitchFamily="18" charset="0"/>
                </a:rPr>
                <a:t>m</a:t>
              </a:r>
              <a:endParaRPr lang="fr-FR" altLang="fr-FR" sz="2000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240" y="3267"/>
              <a:ext cx="484" cy="43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80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000">
                  <a:latin typeface="Times New Roman" pitchFamily="18" charset="0"/>
                </a:rPr>
                <a:t>    </a:t>
              </a:r>
              <a:r>
                <a:rPr lang="en-US" altLang="fr-FR" sz="2000">
                  <a:latin typeface="Times New Roman" pitchFamily="18" charset="0"/>
                </a:rPr>
                <a:t>IM</a:t>
              </a:r>
              <a:endParaRPr lang="fr-FR" altLang="fr-FR" sz="2000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837" y="3203"/>
              <a:ext cx="24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2000" i="1">
                  <a:latin typeface="Times New Roman" pitchFamily="18" charset="0"/>
                </a:rPr>
                <a:t>?</a:t>
              </a:r>
              <a:endParaRPr lang="fr-FR" altLang="fr-FR" sz="2000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1837" y="3475"/>
              <a:ext cx="40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258888" y="2420938"/>
            <a:ext cx="2303462" cy="863600"/>
            <a:chOff x="3623" y="-1687"/>
            <a:chExt cx="2592" cy="720"/>
          </a:xfrm>
        </p:grpSpPr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4343" y="-1543"/>
              <a:ext cx="864" cy="57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5207" y="-1255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623" y="-1399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623" y="-1687"/>
              <a:ext cx="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2000" i="1" u="sng">
                  <a:latin typeface="Times New Roman" pitchFamily="18" charset="0"/>
                </a:rPr>
                <a:t>u</a:t>
              </a:r>
              <a:r>
                <a:rPr lang="en-US" altLang="fr-FR" sz="2000" baseline="-25000">
                  <a:latin typeface="Times New Roman" pitchFamily="18" charset="0"/>
                </a:rPr>
                <a:t>s</a:t>
              </a:r>
              <a:endParaRPr lang="fr-FR" altLang="fr-FR" sz="2000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5639" y="-1687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2000" i="1">
                  <a:latin typeface="Symbol" pitchFamily="18" charset="2"/>
                </a:rPr>
                <a:t>w</a:t>
              </a:r>
              <a:r>
                <a:rPr lang="en-US" altLang="fr-FR" sz="2000" baseline="-25000">
                  <a:latin typeface="Times New Roman" pitchFamily="18" charset="0"/>
                </a:rPr>
                <a:t>m</a:t>
              </a:r>
              <a:endParaRPr lang="fr-FR" altLang="fr-FR" sz="2000"/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4343" y="-1543"/>
              <a:ext cx="864" cy="57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80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000">
                  <a:latin typeface="Times New Roman" pitchFamily="18" charset="0"/>
                </a:rPr>
                <a:t>    </a:t>
              </a:r>
              <a:r>
                <a:rPr lang="en-US" altLang="fr-FR" sz="2000">
                  <a:latin typeface="Times New Roman" pitchFamily="18" charset="0"/>
                </a:rPr>
                <a:t>IM</a:t>
              </a:r>
              <a:endParaRPr lang="fr-FR" altLang="fr-FR" sz="2000"/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623" y="-1399"/>
              <a:ext cx="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2000" i="1">
                  <a:latin typeface="Times New Roman" pitchFamily="18" charset="0"/>
                </a:rPr>
                <a:t>f</a:t>
              </a:r>
              <a:r>
                <a:rPr lang="en-US" altLang="fr-FR" sz="2000" baseline="-25000">
                  <a:latin typeface="Times New Roman" pitchFamily="18" charset="0"/>
                </a:rPr>
                <a:t>s</a:t>
              </a:r>
              <a:endParaRPr lang="fr-FR" altLang="fr-FR" sz="2000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3623" y="-1111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</a:t>
            </a:r>
            <a:r>
              <a:rPr lang="fr-CH" altLang="fr-FR" b="1" dirty="0" smtClean="0">
                <a:latin typeface="Calibri" pitchFamily="34" charset="0"/>
              </a:rPr>
              <a:t>4.</a:t>
            </a:r>
            <a:r>
              <a:rPr lang="fr-FR" altLang="fr-FR" b="1" dirty="0" smtClean="0">
                <a:latin typeface="Calibri" pitchFamily="34" charset="0"/>
              </a:rPr>
              <a:t>168b</a:t>
            </a:r>
            <a:r>
              <a:rPr lang="fr-CH" altLang="fr-FR" b="1" dirty="0" smtClean="0">
                <a:latin typeface="Calibri" pitchFamily="34" charset="0"/>
              </a:rPr>
              <a:t> </a:t>
            </a:r>
            <a:r>
              <a:rPr lang="fr-FR" altLang="fr-FR" dirty="0"/>
              <a:t>M</a:t>
            </a:r>
            <a:r>
              <a:rPr lang="fr-CH" altLang="fr-FR" dirty="0" err="1" smtClean="0">
                <a:latin typeface="Calibri" pitchFamily="34" charset="0"/>
              </a:rPr>
              <a:t>oteur</a:t>
            </a:r>
            <a:r>
              <a:rPr lang="fr-CH" altLang="fr-FR" dirty="0" smtClean="0">
                <a:latin typeface="Calibri" pitchFamily="34" charset="0"/>
              </a:rPr>
              <a:t> asynchrone: commande.</a:t>
            </a:r>
            <a:endParaRPr lang="fr-CH" altLang="fr-FR" dirty="0">
              <a:latin typeface="Calibri" pitchFamily="34" charset="0"/>
            </a:endParaRP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fr-CH" altLang="fr-FR" dirty="0" smtClean="0">
                <a:latin typeface="Calibri" pitchFamily="34" charset="0"/>
              </a:rPr>
              <a:t>  </a:t>
            </a:r>
            <a:r>
              <a:rPr lang="de-DE" altLang="fr-FR" dirty="0" smtClean="0"/>
              <a:t>Asynchron-Motor: Steuerung</a:t>
            </a:r>
            <a:r>
              <a:rPr lang="de-CH" dirty="0" smtClean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481418"/>
              </p:ext>
            </p:extLst>
          </p:nvPr>
        </p:nvGraphicFramePr>
        <p:xfrm>
          <a:off x="468313" y="558800"/>
          <a:ext cx="4176712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hoto Editor Photo" r:id="rId3" imgW="15370872" imgH="8817104" progId="MSPhotoEd.3">
                  <p:embed/>
                </p:oleObj>
              </mc:Choice>
              <mc:Fallback>
                <p:oleObj name="Photo Editor Photo" r:id="rId3" imgW="15370872" imgH="881710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8800"/>
                        <a:ext cx="4176712" cy="239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81036" y="69269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 dirty="0">
                <a:latin typeface="Times New Roman" pitchFamily="18" charset="0"/>
              </a:rPr>
              <a:t>FOC</a:t>
            </a:r>
            <a:endParaRPr lang="fr-FR" altLang="fr-FR" sz="1800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</a:t>
            </a:r>
            <a:r>
              <a:rPr lang="fr-CH" altLang="fr-FR" b="1" dirty="0" smtClean="0">
                <a:latin typeface="Calibri" pitchFamily="34" charset="0"/>
              </a:rPr>
              <a:t>4.</a:t>
            </a:r>
            <a:r>
              <a:rPr lang="fr-FR" altLang="fr-FR" b="1" dirty="0" smtClean="0">
                <a:latin typeface="Calibri" pitchFamily="34" charset="0"/>
              </a:rPr>
              <a:t>168b</a:t>
            </a:r>
            <a:r>
              <a:rPr lang="fr-CH" altLang="fr-FR" b="1" dirty="0" smtClean="0">
                <a:latin typeface="Calibri" pitchFamily="34" charset="0"/>
              </a:rPr>
              <a:t> </a:t>
            </a:r>
            <a:r>
              <a:rPr lang="fr-FR" altLang="fr-FR" dirty="0"/>
              <a:t>M</a:t>
            </a:r>
            <a:r>
              <a:rPr lang="fr-CH" altLang="fr-FR" dirty="0" err="1" smtClean="0">
                <a:latin typeface="Calibri" pitchFamily="34" charset="0"/>
              </a:rPr>
              <a:t>oteur</a:t>
            </a:r>
            <a:r>
              <a:rPr lang="fr-CH" altLang="fr-FR" dirty="0" smtClean="0">
                <a:latin typeface="Calibri" pitchFamily="34" charset="0"/>
              </a:rPr>
              <a:t> asynchrone: stratégie de réglage.</a:t>
            </a:r>
            <a:endParaRPr lang="fr-CH" altLang="fr-FR" dirty="0">
              <a:latin typeface="Calibri" pitchFamily="34" charset="0"/>
            </a:endParaRP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fr-CH" altLang="fr-FR" dirty="0" smtClean="0">
                <a:latin typeface="Calibri" pitchFamily="34" charset="0"/>
              </a:rPr>
              <a:t>  </a:t>
            </a:r>
            <a:r>
              <a:rPr lang="de-DE" altLang="fr-FR" dirty="0" smtClean="0"/>
              <a:t>Asynchron-Motor: Regelungsstrategie</a:t>
            </a:r>
            <a:r>
              <a:rPr lang="de-CH" dirty="0" smtClean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839219"/>
              </p:ext>
            </p:extLst>
          </p:nvPr>
        </p:nvGraphicFramePr>
        <p:xfrm>
          <a:off x="468313" y="558800"/>
          <a:ext cx="4176712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hoto Editor Photo" r:id="rId3" imgW="15370872" imgH="8817104" progId="MSPhotoEd.3">
                  <p:embed/>
                </p:oleObj>
              </mc:Choice>
              <mc:Fallback>
                <p:oleObj name="Photo Editor Photo" r:id="rId3" imgW="15370872" imgH="881710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8800"/>
                        <a:ext cx="4176712" cy="239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81036" y="69269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 dirty="0">
                <a:latin typeface="Times New Roman" pitchFamily="18" charset="0"/>
              </a:rPr>
              <a:t>FOC</a:t>
            </a:r>
            <a:endParaRPr lang="fr-FR" altLang="fr-FR" sz="1800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</a:t>
            </a:r>
            <a:r>
              <a:rPr lang="fr-CH" altLang="fr-FR" b="1" dirty="0" smtClean="0">
                <a:latin typeface="Calibri" pitchFamily="34" charset="0"/>
              </a:rPr>
              <a:t>4.</a:t>
            </a:r>
            <a:r>
              <a:rPr lang="fr-FR" altLang="fr-FR" b="1" dirty="0" smtClean="0">
                <a:latin typeface="Calibri" pitchFamily="34" charset="0"/>
              </a:rPr>
              <a:t>168b</a:t>
            </a:r>
            <a:r>
              <a:rPr lang="fr-CH" altLang="fr-FR" b="1" dirty="0" smtClean="0">
                <a:latin typeface="Calibri" pitchFamily="34" charset="0"/>
              </a:rPr>
              <a:t> </a:t>
            </a:r>
            <a:r>
              <a:rPr lang="fr-FR" altLang="fr-FR" dirty="0"/>
              <a:t>M</a:t>
            </a:r>
            <a:r>
              <a:rPr lang="fr-CH" altLang="fr-FR" dirty="0" err="1" smtClean="0">
                <a:latin typeface="Calibri" pitchFamily="34" charset="0"/>
              </a:rPr>
              <a:t>oteur</a:t>
            </a:r>
            <a:r>
              <a:rPr lang="fr-CH" altLang="fr-FR" dirty="0" smtClean="0">
                <a:latin typeface="Calibri" pitchFamily="34" charset="0"/>
              </a:rPr>
              <a:t> asynchrone: stratégie de réglage.</a:t>
            </a:r>
            <a:endParaRPr lang="fr-CH" altLang="fr-FR" dirty="0">
              <a:latin typeface="Calibri" pitchFamily="34" charset="0"/>
            </a:endParaRP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fr-CH" altLang="fr-FR" dirty="0" smtClean="0">
                <a:latin typeface="Calibri" pitchFamily="34" charset="0"/>
              </a:rPr>
              <a:t>  </a:t>
            </a:r>
            <a:r>
              <a:rPr lang="de-DE" altLang="fr-FR" dirty="0" smtClean="0"/>
              <a:t>Asynchron-Motor: Regelungsstrategie</a:t>
            </a:r>
            <a:r>
              <a:rPr lang="de-CH" dirty="0" smtClean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  <p:pic>
        <p:nvPicPr>
          <p:cNvPr id="8" name="Picture 18" descr="Re4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455988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Verdana" pitchFamily="1" charset="0"/>
              </a:rPr>
              <a:t>Véhicules-moteurs/ </a:t>
            </a:r>
            <a:r>
              <a:rPr lang="fr-CH" b="1" dirty="0" err="1" smtClean="0">
                <a:latin typeface="Verdana" pitchFamily="1" charset="0"/>
              </a:rPr>
              <a:t>Triebfahrzeugen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590421"/>
              </p:ext>
            </p:extLst>
          </p:nvPr>
        </p:nvGraphicFramePr>
        <p:xfrm>
          <a:off x="468313" y="558800"/>
          <a:ext cx="4176712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Photo Editor Photo" r:id="rId3" imgW="15370872" imgH="8817104" progId="MSPhotoEd.3">
                  <p:embed/>
                </p:oleObj>
              </mc:Choice>
              <mc:Fallback>
                <p:oleObj name="Photo Editor Photo" r:id="rId3" imgW="15370872" imgH="881710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8800"/>
                        <a:ext cx="4176712" cy="239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81036" y="69269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 dirty="0">
                <a:latin typeface="Times New Roman" pitchFamily="18" charset="0"/>
              </a:rPr>
              <a:t>FOC</a:t>
            </a:r>
            <a:endParaRPr lang="fr-FR" altLang="fr-FR" sz="1800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3518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r>
              <a:rPr lang="fr-CH" altLang="fr-FR" b="1" dirty="0">
                <a:latin typeface="Calibri" pitchFamily="34" charset="0"/>
              </a:rPr>
              <a:t>Fig. </a:t>
            </a:r>
            <a:r>
              <a:rPr lang="fr-CH" altLang="fr-FR" b="1" dirty="0" smtClean="0">
                <a:latin typeface="Calibri" pitchFamily="34" charset="0"/>
              </a:rPr>
              <a:t>4.</a:t>
            </a:r>
            <a:r>
              <a:rPr lang="fr-FR" altLang="fr-FR" b="1" dirty="0" smtClean="0">
                <a:latin typeface="Calibri" pitchFamily="34" charset="0"/>
              </a:rPr>
              <a:t>168b</a:t>
            </a:r>
            <a:r>
              <a:rPr lang="fr-CH" altLang="fr-FR" b="1" dirty="0" smtClean="0">
                <a:latin typeface="Calibri" pitchFamily="34" charset="0"/>
              </a:rPr>
              <a:t> </a:t>
            </a:r>
            <a:r>
              <a:rPr lang="fr-FR" altLang="fr-FR" dirty="0"/>
              <a:t>M</a:t>
            </a:r>
            <a:r>
              <a:rPr lang="fr-CH" altLang="fr-FR" dirty="0" err="1" smtClean="0">
                <a:latin typeface="Calibri" pitchFamily="34" charset="0"/>
              </a:rPr>
              <a:t>oteur</a:t>
            </a:r>
            <a:r>
              <a:rPr lang="fr-CH" altLang="fr-FR" dirty="0" smtClean="0">
                <a:latin typeface="Calibri" pitchFamily="34" charset="0"/>
              </a:rPr>
              <a:t> asynchrone: stratégie de réglage.</a:t>
            </a:r>
            <a:endParaRPr lang="fr-CH" altLang="fr-FR" dirty="0">
              <a:latin typeface="Calibri" pitchFamily="34" charset="0"/>
            </a:endParaRPr>
          </a:p>
          <a:p>
            <a:r>
              <a:rPr lang="fr-CH" altLang="fr-FR" dirty="0">
                <a:latin typeface="Calibri" pitchFamily="34" charset="0"/>
              </a:rPr>
              <a:t>	 </a:t>
            </a:r>
            <a:r>
              <a:rPr lang="fr-CH" altLang="fr-FR" dirty="0" smtClean="0">
                <a:latin typeface="Calibri" pitchFamily="34" charset="0"/>
              </a:rPr>
              <a:t>  </a:t>
            </a:r>
            <a:r>
              <a:rPr lang="de-DE" altLang="fr-FR" dirty="0" smtClean="0"/>
              <a:t>Asynchron-Motor: Regelungsstrategie</a:t>
            </a:r>
            <a:r>
              <a:rPr lang="de-CH" dirty="0" smtClean="0">
                <a:latin typeface="Calibri" pitchFamily="34" charset="0"/>
              </a:rPr>
              <a:t>.</a:t>
            </a:r>
            <a:endParaRPr lang="fr-FR" altLang="fr-FR" dirty="0">
              <a:latin typeface="Calibri" pitchFamily="34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262792"/>
              </p:ext>
            </p:extLst>
          </p:nvPr>
        </p:nvGraphicFramePr>
        <p:xfrm>
          <a:off x="5221572" y="558800"/>
          <a:ext cx="3563937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Photo Editor Photo" r:id="rId5" imgW="15203218" imgH="10798476" progId="MSPhotoEd.3">
                  <p:embed/>
                </p:oleObj>
              </mc:Choice>
              <mc:Fallback>
                <p:oleObj name="Photo Editor Photo" r:id="rId5" imgW="15203218" imgH="10798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572" y="558800"/>
                        <a:ext cx="3563937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437472" y="55880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>
                <a:latin typeface="Times New Roman" pitchFamily="18" charset="0"/>
              </a:rPr>
              <a:t>DSC</a:t>
            </a:r>
            <a:endParaRPr lang="fr-FR" altLang="fr-FR" sz="1800">
              <a:latin typeface="Times New Roman" pitchFamily="18" charset="0"/>
            </a:endParaRPr>
          </a:p>
        </p:txBody>
      </p:sp>
      <p:pic>
        <p:nvPicPr>
          <p:cNvPr id="10" name="Picture 20" descr="[tmp36210_thumb13.png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63" y="3212976"/>
            <a:ext cx="20526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0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PT EIAFR 2012_blanc_final">
  <a:themeElements>
    <a:clrScheme name="Personnalisé 1">
      <a:dk1>
        <a:srgbClr val="797979"/>
      </a:dk1>
      <a:lt1>
        <a:sysClr val="window" lastClr="FFFFFF"/>
      </a:lt1>
      <a:dk2>
        <a:srgbClr val="007CB7"/>
      </a:dk2>
      <a:lt2>
        <a:srgbClr val="D1E7F2"/>
      </a:lt2>
      <a:accent1>
        <a:srgbClr val="4FA1CF"/>
      </a:accent1>
      <a:accent2>
        <a:srgbClr val="E01257"/>
      </a:accent2>
      <a:accent3>
        <a:srgbClr val="31939E"/>
      </a:accent3>
      <a:accent4>
        <a:srgbClr val="595959"/>
      </a:accent4>
      <a:accent5>
        <a:srgbClr val="6E95A6"/>
      </a:accent5>
      <a:accent6>
        <a:srgbClr val="FF6633"/>
      </a:accent6>
      <a:hlink>
        <a:srgbClr val="7BB9DB"/>
      </a:hlink>
      <a:folHlink>
        <a:srgbClr val="0A3B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513a8f-eda8-4045-9dbf-9684c8bf07b0"/>
    <Année_x0020_académiqueTaxHTField0 xmlns="b0513a8f-eda8-4045-9dbf-9684c8bf07b0">
      <Terms xmlns="http://schemas.microsoft.com/office/infopath/2007/PartnerControls"/>
    </Année_x0020_académiqueTaxHTField0>
    <Type_x0020_d_x0027_informationTaxHTField0 xmlns="b0513a8f-eda8-4045-9dbf-9684c8bf07b0">
      <Terms xmlns="http://schemas.microsoft.com/office/infopath/2007/PartnerControls"/>
    </Type_x0020_d_x0027_informationTaxHTField0>
    <Fin_x0020_de_x0020_validité_x0020_de_x0020_l_x0027_information xmlns="b0513a8f-eda8-4045-9dbf-9684c8bf07b0" xsi:nil="true"/>
    <Début_x0020_de_x0020_validité_x0020_de_x0020_l_x0027_information xmlns="b0513a8f-eda8-4045-9dbf-9684c8bf07b0" xsi:nil="true"/>
    <Référence_x0020_métier xmlns="b0513a8f-eda8-4045-9dbf-9684c8bf07b0" xsi:nil="true"/>
    <Entités_x0020_concernéesTaxHTField0 xmlns="b0513a8f-eda8-4045-9dbf-9684c8bf07b0">
      <Terms xmlns="http://schemas.microsoft.com/office/infopath/2007/PartnerControls"/>
    </Entités_x0020_concernéesTaxHTField0>
    <ProcessusTaxHTField0 xmlns="b0513a8f-eda8-4045-9dbf-9684c8bf07b0">
      <Terms xmlns="http://schemas.microsoft.com/office/infopath/2007/PartnerControls"/>
    </ProcessusTaxHTField0>
    <_dlc_DocId xmlns="b0513a8f-eda8-4045-9dbf-9684c8bf07b0">EIFR-3286-54</_dlc_DocId>
    <_dlc_DocIdUrl xmlns="b0513a8f-eda8-4045-9dbf-9684c8bf07b0">
      <Url>https://ged.hefr.ch/eifr/formation/formation_continue/CAS_genie_ferroviaire_installations_electriques/Formation/_layouts/DocIdRedir.aspx?ID=EIFR-3286-54</Url>
      <Description>EIFR-3286-54</Description>
    </_dlc_DocIdUrl>
    <_dlc_DocIdPersistId xmlns="b0513a8f-eda8-4045-9dbf-9684c8bf07b0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b322d84b-9107-45f9-98b0-fcc71aaba640" ContentTypeId="0x0101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28E2BFB55EE4EB8B10C5494943B5D" ma:contentTypeVersion="21" ma:contentTypeDescription="Crée un document." ma:contentTypeScope="" ma:versionID="7081991d2a686472d67d66feec0a092c">
  <xsd:schema xmlns:xsd="http://www.w3.org/2001/XMLSchema" xmlns:xs="http://www.w3.org/2001/XMLSchema" xmlns:p="http://schemas.microsoft.com/office/2006/metadata/properties" xmlns:ns1="http://schemas.microsoft.com/sharepoint/v3" xmlns:ns2="b0513a8f-eda8-4045-9dbf-9684c8bf07b0" targetNamespace="http://schemas.microsoft.com/office/2006/metadata/properties" ma:root="true" ma:fieldsID="00f206883ebdd87e07dba69c22f0db4c" ns1:_="" ns2:_="">
    <xsd:import namespace="http://schemas.microsoft.com/sharepoint/v3"/>
    <xsd:import namespace="b0513a8f-eda8-4045-9dbf-9684c8bf07b0"/>
    <xsd:element name="properties">
      <xsd:complexType>
        <xsd:sequence>
          <xsd:element name="documentManagement">
            <xsd:complexType>
              <xsd:all>
                <xsd:element ref="ns2:Référence_x0020_métier" minOccurs="0"/>
                <xsd:element ref="ns2:Début_x0020_de_x0020_validité_x0020_de_x0020_l_x0027_information" minOccurs="0"/>
                <xsd:element ref="ns2:Fin_x0020_de_x0020_validité_x0020_de_x0020_l_x0027_information" minOccurs="0"/>
                <xsd:element ref="ns2:Entités_x0020_concernéesTaxHTField0" minOccurs="0"/>
                <xsd:element ref="ns2:TaxCatchAllLabel" minOccurs="0"/>
                <xsd:element ref="ns2:Année_x0020_académiqueTaxHTField0" minOccurs="0"/>
                <xsd:element ref="ns2:TaxCatchAll" minOccurs="0"/>
                <xsd:element ref="ns2:Type_x0020_d_x0027_informationTaxHTField0" minOccurs="0"/>
                <xsd:element ref="ns2:ProcessusTaxHTField0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4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25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13a8f-eda8-4045-9dbf-9684c8bf07b0" elementFormDefault="qualified">
    <xsd:import namespace="http://schemas.microsoft.com/office/2006/documentManagement/types"/>
    <xsd:import namespace="http://schemas.microsoft.com/office/infopath/2007/PartnerControls"/>
    <xsd:element name="Référence_x0020_métier" ma:index="5" nillable="true" ma:displayName="Référence métier" ma:description="Pour répondre à des besoins de catégorisation propres à une entité : par exemple n°AGP, n° de commande, référence fournisseur, etc." ma:internalName="R_x00e9_f_x00e9_rence_x0020_m_x00e9_tier">
      <xsd:simpleType>
        <xsd:restriction base="dms:Text">
          <xsd:maxLength value="255"/>
        </xsd:restriction>
      </xsd:simpleType>
    </xsd:element>
    <xsd:element name="Début_x0020_de_x0020_validité_x0020_de_x0020_l_x0027_information" ma:index="6" nillable="true" ma:displayName="Début de validité de l'information" ma:description="Lorsque la date d’entrée en vigueur est importante : par exemple pour un contrat de confidentialité" ma:format="DateOnly" ma:internalName="D_x00e9_but_x0020_de_x0020_validit_x00e9__x0020_de_x0020_l_x0027_information">
      <xsd:simpleType>
        <xsd:restriction base="dms:DateTime"/>
      </xsd:simpleType>
    </xsd:element>
    <xsd:element name="Fin_x0020_de_x0020_validité_x0020_de_x0020_l_x0027_information" ma:index="7" nillable="true" ma:displayName="Fin de validité de l'information" ma:description="Lorsque cette date est importante : par exemple pour un contrat de confidentialité" ma:format="DateOnly" ma:internalName="Fin_x0020_de_x0020_validit_x00e9__x0020_de_x0020_l_x0027_information">
      <xsd:simpleType>
        <xsd:restriction base="dms:DateTime"/>
      </xsd:simpleType>
    </xsd:element>
    <xsd:element name="Entités_x0020_concernéesTaxHTField0" ma:index="11" nillable="true" ma:taxonomy="true" ma:internalName="Entit_x00e9_s_x0020_concern_x00e9_esTaxHTField0" ma:taxonomyFieldName="Entit_x00e9_s_x0020_concern_x00e9_es" ma:displayName="Entités concernées" ma:default="" ma:fieldId="{5eee7275-3564-4370-b0cf-bec157453e4f}" ma:taxonomyMulti="true" ma:sspId="b322d84b-9107-45f9-98b0-fcc71aaba640" ma:termSetId="9cb2da83-3616-40d3-b0f6-9cac6bedf1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6" nillable="true" ma:displayName="Taxonomy Catch All Column1" ma:description="" ma:hidden="true" ma:list="{a56dbd7b-4ad1-4986-9beb-04ab11716f43}" ma:internalName="TaxCatchAllLabel" ma:readOnly="true" ma:showField="CatchAllDataLabel" ma:web="17d9e71b-89ef-42fd-ac4c-53bb660edb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nnée_x0020_académiqueTaxHTField0" ma:index="17" nillable="true" ma:taxonomy="true" ma:internalName="Ann_x00e9_e_x0020_acad_x00e9_miqueTaxHTField0" ma:taxonomyFieldName="Ann_x00e9_e_x0020_acad_x00e9_mique" ma:displayName="Année académique" ma:default="" ma:fieldId="{9b47c92b-231a-4d7a-b0e3-8a3a8735a73f}" ma:sspId="b322d84b-9107-45f9-98b0-fcc71aaba640" ma:termSetId="7c41caeb-327a-40eb-bf51-087b2e28cf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description="" ma:hidden="true" ma:list="{a56dbd7b-4ad1-4986-9beb-04ab11716f43}" ma:internalName="TaxCatchAll" ma:showField="CatchAllData" ma:web="17d9e71b-89ef-42fd-ac4c-53bb660edb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ype_x0020_d_x0027_informationTaxHTField0" ma:index="19" nillable="true" ma:taxonomy="true" ma:internalName="Type_x0020_d_x0027_informationTaxHTField0" ma:taxonomyFieldName="Type_x0020_d_x0027_information" ma:displayName="Type d'information" ma:default="" ma:fieldId="{b593b4c1-edb5-4b04-805d-05d349538675}" ma:taxonomyMulti="true" ma:sspId="b322d84b-9107-45f9-98b0-fcc71aaba640" ma:termSetId="23e13dc8-cd61-4354-8fa6-d49e034b2f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cessusTaxHTField0" ma:index="20" nillable="true" ma:taxonomy="true" ma:internalName="ProcessusTaxHTField0" ma:taxonomyFieldName="Processus" ma:displayName="Processus" ma:default="" ma:fieldId="{f929ce62-c6db-4fe6-b7f3-bc52d400d846}" ma:taxonomyMulti="true" ma:sspId="b322d84b-9107-45f9-98b0-fcc71aaba640" ma:termSetId="933696de-ea79-43b6-96be-a9fb7a96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1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2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5DBF72-6690-4182-BE9D-8CAF39A6BCDA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dcmitype/"/>
    <ds:schemaRef ds:uri="http://schemas.microsoft.com/office/2006/metadata/properties"/>
    <ds:schemaRef ds:uri="b0513a8f-eda8-4045-9dbf-9684c8bf07b0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46968C-2E92-4EBA-A3DA-EB1F6097F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C4D178-8CF0-4F41-967B-CA8B1FA9347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0D11B5E-527C-4937-875F-3940C187D9A1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D9D0C6D4-E250-4900-911E-BBF4FD272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513a8f-eda8-4045-9dbf-9684c8bf0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PPT EIAFR 2012_blanc_final</Template>
  <TotalTime>433</TotalTime>
  <Words>461</Words>
  <Application>Microsoft Office PowerPoint</Application>
  <PresentationFormat>Affichage à l'écran (4:3)</PresentationFormat>
  <Paragraphs>197</Paragraphs>
  <Slides>21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Modèle PPT EIAFR 2012_blanc_final</vt:lpstr>
      <vt:lpstr>Photo Editor Photo</vt:lpstr>
      <vt:lpstr>Document</vt:lpstr>
      <vt:lpstr>Equation</vt:lpstr>
      <vt:lpstr>Présentation PowerPoint</vt:lpstr>
      <vt:lpstr>Présentation PowerPoint</vt:lpstr>
      <vt:lpstr>Contenu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 pour les présentations réseaux électriques et HT</dc:title>
  <dc:creator>yves.schouwey</dc:creator>
  <cp:lastModifiedBy>allenbachjm</cp:lastModifiedBy>
  <cp:revision>107</cp:revision>
  <cp:lastPrinted>2014-05-08T05:50:23Z</cp:lastPrinted>
  <dcterms:created xsi:type="dcterms:W3CDTF">2012-07-09T07:18:51Z</dcterms:created>
  <dcterms:modified xsi:type="dcterms:W3CDTF">2016-10-27T07:41:38Z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0x010100E6B28E2BFB55EE4EB8B10C5494943B5D</vt:lpwstr>
  </property>
  <property fmtid="{D5CDD505-2E9C-101B-9397-08002B2CF9AE}" pid="3" name="_dlc_DocIdItemGuid">
    <vt:lpwstr>ac0ae854-6845-4a58-b3d6-daf17e8af148</vt:lpwstr>
  </property>
  <property fmtid="{D5CDD505-2E9C-101B-9397-08002B2CF9AE}" pid="4" name="Processus">
    <vt:lpwstr/>
  </property>
  <property fmtid="{D5CDD505-2E9C-101B-9397-08002B2CF9AE}" pid="5" name="Type d'information">
    <vt:lpwstr/>
  </property>
  <property fmtid="{D5CDD505-2E9C-101B-9397-08002B2CF9AE}" pid="6" name="Entités concernées">
    <vt:lpwstr/>
  </property>
  <property fmtid="{D5CDD505-2E9C-101B-9397-08002B2CF9AE}" pid="7" name="Année académique">
    <vt:lpwstr/>
  </property>
</Properties>
</file>